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4"/>
  </p:notesMasterIdLst>
  <p:sldIdLst>
    <p:sldId id="272" r:id="rId2"/>
    <p:sldId id="271" r:id="rId3"/>
    <p:sldId id="258" r:id="rId4"/>
    <p:sldId id="321" r:id="rId5"/>
    <p:sldId id="322" r:id="rId6"/>
    <p:sldId id="306" r:id="rId7"/>
    <p:sldId id="319" r:id="rId8"/>
    <p:sldId id="323" r:id="rId9"/>
    <p:sldId id="324" r:id="rId10"/>
    <p:sldId id="325" r:id="rId11"/>
    <p:sldId id="331" r:id="rId12"/>
    <p:sldId id="327" r:id="rId13"/>
    <p:sldId id="326" r:id="rId14"/>
    <p:sldId id="328" r:id="rId15"/>
    <p:sldId id="329" r:id="rId16"/>
    <p:sldId id="330" r:id="rId17"/>
    <p:sldId id="332" r:id="rId18"/>
    <p:sldId id="335" r:id="rId19"/>
    <p:sldId id="336" r:id="rId20"/>
    <p:sldId id="334" r:id="rId21"/>
    <p:sldId id="333" r:id="rId22"/>
    <p:sldId id="289" r:id="rId23"/>
  </p:sldIdLst>
  <p:sldSz cx="12192000" cy="6858000"/>
  <p:notesSz cx="6858000" cy="9144000"/>
  <p:embeddedFontLst>
    <p:embeddedFont>
      <p:font typeface="Nunito Sans" panose="00000500000000000000" pitchFamily="2" charset="0"/>
      <p:regular r:id="rId25"/>
      <p:bold r:id="rId26"/>
      <p:italic r:id="rId27"/>
      <p:boldItalic r:id="rId28"/>
    </p:embeddedFont>
    <p:embeddedFont>
      <p:font typeface="Nunito Sans SemiBold" panose="00000700000000000000" pitchFamily="2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56151" autoAdjust="0"/>
  </p:normalViewPr>
  <p:slideViewPr>
    <p:cSldViewPr>
      <p:cViewPr varScale="1">
        <p:scale>
          <a:sx n="27" d="100"/>
          <a:sy n="27" d="100"/>
        </p:scale>
        <p:origin x="1454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3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b="1" i="1" dirty="0" smtClean="0"/>
              <a:t>Image: View-&gt;Notes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AB be the tower.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∠APB = 30° and AB = 100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/ AP = tan 30° = 1/ 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 = (AB x √3)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100√3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(100 x 1.73)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173 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 descr="http://i1.facenow.in/modules/emanager/ques/img/tmp_f1b035b71ef5f8e14722e7c1d6c0c5032faa6534491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2" y="4800600"/>
            <a:ext cx="1428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5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b="1" i="1" dirty="0" smtClean="0"/>
              <a:t>Image: View-&gt;Notes page</a:t>
            </a:r>
          </a:p>
          <a:p>
            <a:endParaRPr lang="en-US" b="1" i="1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 = PQ = 2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 = QR = 10√3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30° = TS / 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1/√3 = TS / 10√3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 = 10 √3 / √3 = 10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 = TS + SR = 10 + 2 = 12 m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  <p:pic>
        <p:nvPicPr>
          <p:cNvPr id="13316" name="Picture 4" descr="http://i1.facenow.in/modules/emanager/ques/img/tmp_f1b035b71ef5f8e14722e7c1d6c0c5032faa273918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90255"/>
            <a:ext cx="242887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1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cotB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*tan B = 1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 +B = 90°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)+(x-y) = 90°, 2x = 90° , x = 45°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(2x/3) = tan 30° = 1/√3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value = √(a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=13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tan(60)° + tan(180-120)°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=tan(60)° + (-tan(60)°) {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quadrant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-ve}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;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putting 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θ=1)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 +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;(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value of 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θ=0)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 + 0 = 2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8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b="1" i="1" dirty="0" smtClean="0"/>
              <a:t>Image: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the diagram shown above where QR represents the tree and PQ represents its shadow.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have, QR = PQ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angle ∠QPR = 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θ = QR/PQ = 1 (since QR = PQ)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θ = 45°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required angle of elevation = 45°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http://i1.facenow.in/modules/emanager/ques/img/tmp_f1b035b71ef5f8e14722e7c1d6c0c5032faa817397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17430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15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b="1" i="1" dirty="0" smtClean="0"/>
              <a:t>Image: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the diagram shown above. AC represents the tower and DE represents the pole.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AC = 15 m, angle ADB = 30°, angle AEC = 60°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DE = 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BC = DE = h,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= (15-h) (∵ AC=15 and BC = h),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 = 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60° = AC / 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√3 = 15 / 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CE = 15 / √3 ⋯(1)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30° = AB/BD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1 /√3 = 15 − h / BD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1 /√3 = 15 − h / ( 15/√3) (∵ BD = CE and substituted the value of CE from equation 1 )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( 15−h) = 1/√3 * 15/√3 = 15/3 =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h = 15 − 5 = 10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height of the electric pole = 10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14338" name="Picture 2" descr="http://i1.facenow.in/modules/emanager/ques/img/tmp_f1b035b71ef5f8e14722e7c1d6c0c5032faa9650580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791200"/>
            <a:ext cx="2438400" cy="16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b="1" i="1" dirty="0" smtClean="0"/>
              <a:t>Image: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AB be the lighthouse and C and D be the positions of the ships.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AB = 100 m, ACB = 30° and ADB = 45°.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AB/AC = tan 30° = 1 /√3 AC = AB x √3 = 100√3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AB/AD = tan 45° = 1 AD = AB = 100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= (AC + AD) = (100√3 + 100)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100(√3 + 1)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(100 x 2.73)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273 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  <p:pic>
        <p:nvPicPr>
          <p:cNvPr id="15362" name="Picture 2" descr="http://i1.facenow.in/modules/emanager/ques/img/tmp_f1b035b71ef5f8e14722e7c1d6c0c5032faa266695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86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15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b="1" i="1" dirty="0" smtClean="0"/>
              <a:t>Image: View-&gt;Notes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AB, AD and CD must have given.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data is inadequate.</a:t>
            </a:r>
          </a:p>
          <a:p>
            <a:endParaRPr lang="en-US" sz="1200" b="1" i="1" kern="12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  <p:pic>
        <p:nvPicPr>
          <p:cNvPr id="18434" name="Picture 2" descr="http://i1.facenow.in/modules/emanager/ques/img/tmp_2f430c3b963225fe9a4625b6f2a21c1b9686689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720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7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+ 3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 4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7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+ 3(1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)= 4 ⇒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sin2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1/4 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sin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1/2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 √(1-〖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sin〗^2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θ) = √(1-(1/4)) = √3 / 2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sin⁡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θ/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 = [(1/2) * (2/√3)] = 1/√3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1/√3 is correct.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0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tower be PQ and the boat be at positions R and S when making angles of 45° and 30° respectively.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Given, PR = 60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PQ/PR = tan 45° = 1. So, PQ = PR = 60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PQ/PS = tan 30° = 1/√3. So, PS = 60 * √3 m = 103.92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covered in 5 seconds = 103.92 – 60 = 43.92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(43.92/5) * (18/5) = 32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(approximately)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7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b="1" i="1" dirty="0" smtClean="0"/>
              <a:t>Image: View-&gt;Notes page</a:t>
            </a:r>
            <a:endParaRPr lang="en-US" sz="1200" b="1" i="1" kern="1200" dirty="0" smtClean="0">
              <a:solidFill>
                <a:schemeClr val="tx1"/>
              </a:solidFill>
              <a:effectLst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AB be the wall and BC be the ladder.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ACB = 60° and AC = 4.6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AC/BC = cos 60° = 1/2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 = 2 x 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(2 x 4.6) 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9.2 m.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http://i1.facenow.in/modules/emanager/ques/img/tmp_f1b035b71ef5f8e14722e7c1d6c0c5032faa8350441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72025"/>
            <a:ext cx="1114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b="1" i="1" dirty="0" smtClean="0"/>
              <a:t>Image: View-&gt;Notes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AB be the observer and CD be the tower.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BE ⊥ CD.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CE = AB = 1.6 m,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= AC = 20√3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/ BE = tan 30° = 1/√3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= 20√3 / √3 m = 20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∴CD = CE + DE = (1.6 + 20) m = 21.6 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1" i="1" kern="12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http://i1.facenow.in/modules/emanager/ques/img/tmp_f1b035b71ef5f8e14722e7c1d6c0c5032faa13348715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91331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9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b="1" i="1" dirty="0" smtClean="0"/>
              <a:t>Image: View-&gt;Notes page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AB be the tree and AC be its shadow.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∠ACB = Θ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AC / AB = √3 =&gt; cot Θ = √3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 Θ = 30°.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  <p:pic>
        <p:nvPicPr>
          <p:cNvPr id="6148" name="Picture 4" descr="http://i1.facenow.in/modules/emanager/ques/img/tmp_f1b035b71ef5f8e14722e7c1d6c0c5032faa17855289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58" y="4495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0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From a point P on a level ground, the angle of elevation of the top of the tower is 30°. If the tower is 100 m high, the distance of point P from the foot of the tower is 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149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156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173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200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An observer 2 m tall is 10√3 m away from a tower. The angle of elevation from his eye to the top of the tower is 30º. The height of the tower is 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500" dirty="0" err="1">
                <a:latin typeface="Nunito Sans" panose="00000500000000000000" pitchFamily="2" charset="0"/>
              </a:rPr>
              <a:t>If</a:t>
            </a:r>
            <a:r>
              <a:rPr lang="es-ES" sz="2500" dirty="0">
                <a:latin typeface="Nunito Sans" panose="00000500000000000000" pitchFamily="2" charset="0"/>
              </a:rPr>
              <a:t> tan (</a:t>
            </a:r>
            <a:r>
              <a:rPr lang="es-ES" sz="2500" dirty="0" err="1">
                <a:latin typeface="Nunito Sans" panose="00000500000000000000" pitchFamily="2" charset="0"/>
              </a:rPr>
              <a:t>x+y</a:t>
            </a:r>
            <a:r>
              <a:rPr lang="es-ES" sz="2500" dirty="0">
                <a:latin typeface="Nunito Sans" panose="00000500000000000000" pitchFamily="2" charset="0"/>
              </a:rPr>
              <a:t>) tan (x-y) = 1, </a:t>
            </a:r>
            <a:r>
              <a:rPr lang="es-ES" sz="2500" dirty="0" err="1">
                <a:latin typeface="Nunito Sans" panose="00000500000000000000" pitchFamily="2" charset="0"/>
              </a:rPr>
              <a:t>then</a:t>
            </a:r>
            <a:r>
              <a:rPr lang="es-ES" sz="2500" dirty="0">
                <a:latin typeface="Nunito Sans" panose="00000500000000000000" pitchFamily="2" charset="0"/>
              </a:rPr>
              <a:t> </a:t>
            </a:r>
            <a:r>
              <a:rPr lang="es-ES" sz="2500" dirty="0" err="1">
                <a:latin typeface="Nunito Sans" panose="00000500000000000000" pitchFamily="2" charset="0"/>
              </a:rPr>
              <a:t>find</a:t>
            </a:r>
            <a:r>
              <a:rPr lang="es-ES" sz="2500" dirty="0">
                <a:latin typeface="Nunito Sans" panose="00000500000000000000" pitchFamily="2" charset="0"/>
              </a:rPr>
              <a:t> tan (2x/3).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2/√3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maximum value of 5 </a:t>
            </a:r>
            <a:r>
              <a:rPr lang="en-US" sz="2500" dirty="0" err="1">
                <a:latin typeface="Nunito Sans" panose="00000500000000000000" pitchFamily="2" charset="0"/>
              </a:rPr>
              <a:t>Sinθ</a:t>
            </a:r>
            <a:r>
              <a:rPr lang="en-US" sz="2500" dirty="0">
                <a:latin typeface="Nunito Sans" panose="00000500000000000000" pitchFamily="2" charset="0"/>
              </a:rPr>
              <a:t> + 12 </a:t>
            </a:r>
            <a:r>
              <a:rPr lang="en-US" sz="2500" dirty="0" err="1">
                <a:latin typeface="Nunito Sans" panose="00000500000000000000" pitchFamily="2" charset="0"/>
              </a:rPr>
              <a:t>cosθ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tan 60° + tan 120°.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least value of 2 sin 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θ + 3 cos 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θ is 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angle of elevation of the sun, when the length of the shadow of a tree is equal to the height of the tree, is 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top of a 15 </a:t>
            </a:r>
            <a:r>
              <a:rPr lang="en-US" sz="2500" dirty="0" err="1">
                <a:latin typeface="Nunito Sans" panose="00000500000000000000" pitchFamily="2" charset="0"/>
              </a:rPr>
              <a:t>metre</a:t>
            </a:r>
            <a:r>
              <a:rPr lang="en-US" sz="2500" dirty="0">
                <a:latin typeface="Nunito Sans" panose="00000500000000000000" pitchFamily="2" charset="0"/>
              </a:rPr>
              <a:t> high tower makes an angle of elevation of 60° with the bottom of an electronic pole and angle of elevation of 30° with the top of the pole. What is the height of the electric pole?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</a:t>
            </a:r>
            <a:r>
              <a:rPr lang="en-US" sz="2500" dirty="0" err="1">
                <a:latin typeface="Nunito Sans" panose="00000500000000000000" pitchFamily="2" charset="0"/>
              </a:rPr>
              <a:t>metres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</a:t>
            </a:r>
            <a:r>
              <a:rPr lang="en-US" sz="2500" dirty="0" err="1">
                <a:latin typeface="Nunito Sans" panose="00000500000000000000" pitchFamily="2" charset="0"/>
              </a:rPr>
              <a:t>metres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</a:t>
            </a:r>
            <a:r>
              <a:rPr lang="en-US" sz="2500" dirty="0" err="1">
                <a:latin typeface="Nunito Sans" panose="00000500000000000000" pitchFamily="2" charset="0"/>
              </a:rPr>
              <a:t>metres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</a:t>
            </a:r>
            <a:r>
              <a:rPr lang="en-US" sz="2500" dirty="0" err="1">
                <a:latin typeface="Nunito Sans" panose="00000500000000000000" pitchFamily="2" charset="0"/>
              </a:rPr>
              <a:t>metres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Two ships are sailing in the sea on the two sides of a lighthouse. The angle of elevation of the top of the lighthouse is observed from the ships are 30° and 45° respectively. If the lighthouse is 100 m high, the distance between the two ships is _______________.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173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200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273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300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man standing at a point P is watching the top of a tower, which makes an angle of elevation of 30° with the man’s eye. The man walks some distance towards the tower to watch its top and the angle of the elevation becomes 60°. What is the distance between the base of the tower and the point P?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4√3 units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units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units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Data inadequate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7 sin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Θ + 3 cos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Θ = 4 and 0 ≤ Θ ≤ π/2, then the value of tan Θ is 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√</a:t>
            </a:r>
            <a:r>
              <a:rPr lang="en-US" sz="2500" dirty="0">
                <a:latin typeface="Nunito Sans" panose="00000500000000000000" pitchFamily="2" charset="0"/>
              </a:rPr>
              <a:t>(3/7)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√(2/7)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1/√7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man is watching from the top of a tower a boat speeding away from the tower. The boat makes an angle of depression of 45° with the man’s eye when at a distance of 60 meters from the tower. After 5 seconds, the angle of depression becomes 30°. What is the approximate speed of the boat, assuming that it is running in still water?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 </a:t>
            </a:r>
            <a:r>
              <a:rPr lang="en-US" sz="2500" dirty="0" err="1">
                <a:latin typeface="Nunito Sans" panose="00000500000000000000" pitchFamily="2" charset="0"/>
              </a:rPr>
              <a:t>kmph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 </a:t>
            </a:r>
            <a:r>
              <a:rPr lang="en-US" sz="2500" dirty="0" err="1">
                <a:latin typeface="Nunito Sans" panose="00000500000000000000" pitchFamily="2" charset="0"/>
              </a:rPr>
              <a:t>kmph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 </a:t>
            </a:r>
            <a:r>
              <a:rPr lang="en-US" sz="2500" dirty="0" err="1">
                <a:latin typeface="Nunito Sans" panose="00000500000000000000" pitchFamily="2" charset="0"/>
              </a:rPr>
              <a:t>kmph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 </a:t>
            </a:r>
            <a:r>
              <a:rPr lang="en-US" sz="2500" dirty="0" err="1">
                <a:latin typeface="Nunito Sans" panose="00000500000000000000" pitchFamily="2" charset="0"/>
              </a:rPr>
              <a:t>kmph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Trigonometry 1.1 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Trigonometry 1.1 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054" name="Picture 6" descr="Image result for trigonometry formulas in trian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9650"/>
            <a:ext cx="5115738" cy="52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Trigonometry 1.1 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050" name="Picture 2" descr="Image result for trigonometry formul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3618"/>
            <a:ext cx="7697918" cy="592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igonometry formul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7035"/>
            <a:ext cx="6625450" cy="582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Trigonometry 1.1 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angle of elevation of a ladder leaning against a wall is 60° and the foot of the ladder is 4.6 m away from the wall. The length of the ladder is ________________.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2.3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4.6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7.8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9.2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An observer 1.6 m tall is 20√3 away from a tower. The angle of elevation from his eye to the top of the tower is 30°. The heights of the tower is 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21.6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23.2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24.72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angle of elevation of the sun, when the length of the shadow of a tree √3 times the height of the tree, is 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90°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Widescreen</PresentationFormat>
  <Paragraphs>223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Nunito Sans</vt:lpstr>
      <vt:lpstr>Arial</vt:lpstr>
      <vt:lpstr>Nunito Sans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2020-01-04T08:44:02Z</dcterms:modified>
</cp:coreProperties>
</file>