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E8D2594-B1E6-4368-8B5E-215405ADD8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E459-F8DC-4FD8-8FCD-606E5607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099" y="229160"/>
            <a:ext cx="4262922" cy="12667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                </a:t>
            </a:r>
            <a:r>
              <a:rPr lang="en-US" sz="3600" u="sng" dirty="0">
                <a:solidFill>
                  <a:srgbClr val="00B050"/>
                </a:solidFill>
                <a:latin typeface="Bahnschrift" panose="020B0502040204020203" pitchFamily="34" charset="0"/>
              </a:rPr>
              <a:t>PROJECT</a:t>
            </a:r>
            <a:br>
              <a:rPr lang="en-IN" sz="3600" dirty="0">
                <a:solidFill>
                  <a:srgbClr val="00B050"/>
                </a:solidFill>
                <a:latin typeface="Bahnschrift" panose="020B0502040204020203" pitchFamily="34" charset="0"/>
              </a:rPr>
            </a:br>
            <a:r>
              <a:rPr lang="en-US" sz="3600" dirty="0">
                <a:solidFill>
                  <a:srgbClr val="00B050"/>
                </a:solidFill>
                <a:latin typeface="Bahnschrift" panose="020B0502040204020203" pitchFamily="34" charset="0"/>
              </a:rPr>
              <a:t>                    </a:t>
            </a:r>
            <a:r>
              <a:rPr lang="en-US" sz="3600" u="sng" dirty="0">
                <a:solidFill>
                  <a:srgbClr val="00B050"/>
                </a:solidFill>
                <a:latin typeface="Bahnschrift" panose="020B0502040204020203" pitchFamily="34" charset="0"/>
              </a:rPr>
              <a:t>ON</a:t>
            </a:r>
            <a:endParaRPr lang="en-IN" sz="3600" u="sng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7E6CA-13EE-4DCE-868E-55054F9FA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659" y="3365755"/>
            <a:ext cx="5865812" cy="830997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 KUMAR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(UE208118)</a:t>
            </a:r>
          </a:p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IT SEC-2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FC045-92DA-4713-B682-B7F7D1A04042}"/>
              </a:ext>
            </a:extLst>
          </p:cNvPr>
          <p:cNvSpPr txBox="1"/>
          <p:nvPr/>
        </p:nvSpPr>
        <p:spPr>
          <a:xfrm>
            <a:off x="7782559" y="5364480"/>
            <a:ext cx="6505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5400" dirty="0"/>
              <a:t>--</a:t>
            </a:r>
            <a:r>
              <a:rPr lang="en-US" sz="4000" u="sng" dirty="0">
                <a:solidFill>
                  <a:srgbClr val="002060"/>
                </a:solidFill>
              </a:rPr>
              <a:t>Under DIC</a:t>
            </a:r>
            <a:endParaRPr lang="en-IN" sz="4000" u="sng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33CD2-8C4E-7DDB-3A68-E472C7A7BAB4}"/>
              </a:ext>
            </a:extLst>
          </p:cNvPr>
          <p:cNvSpPr txBox="1"/>
          <p:nvPr/>
        </p:nvSpPr>
        <p:spPr>
          <a:xfrm>
            <a:off x="1364113" y="1872626"/>
            <a:ext cx="1179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strike="noStrike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SimSun" panose="02010609030101010101" pitchFamily="49" charset="-122"/>
                <a:ea typeface="NSimSun" panose="02010609030101010101" pitchFamily="49" charset="-122"/>
              </a:rPr>
              <a:t>BRAIN TUMOR SEGMENTATION WITH UNET</a:t>
            </a:r>
            <a:endParaRPr lang="en-IN" sz="4400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30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C6FC19C-C9AB-6C92-7081-60B82BB9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104013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7886B6-D0E5-A188-9CCB-B81490548FF1}"/>
              </a:ext>
            </a:extLst>
          </p:cNvPr>
          <p:cNvSpPr txBox="1"/>
          <p:nvPr/>
        </p:nvSpPr>
        <p:spPr>
          <a:xfrm>
            <a:off x="1790700" y="0"/>
            <a:ext cx="492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/>
              <a:t>Sample Images</a:t>
            </a:r>
          </a:p>
        </p:txBody>
      </p:sp>
    </p:spTree>
    <p:extLst>
      <p:ext uri="{BB962C8B-B14F-4D97-AF65-F5344CB8AC3E}">
        <p14:creationId xmlns:p14="http://schemas.microsoft.com/office/powerpoint/2010/main" val="135366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F5858-19A5-2F4C-9663-3869E420E8FE}"/>
              </a:ext>
            </a:extLst>
          </p:cNvPr>
          <p:cNvSpPr txBox="1"/>
          <p:nvPr/>
        </p:nvSpPr>
        <p:spPr>
          <a:xfrm>
            <a:off x="2705100" y="449615"/>
            <a:ext cx="9271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After applying the UNET Architecture. The model will be trained.</a:t>
            </a:r>
            <a:endParaRPr lang="en-US" sz="2800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We set the epochs to 30 and below is the graph showing the progress</a:t>
            </a:r>
            <a:endParaRPr lang="en-US" sz="28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975E84-3DDB-D6E6-3051-E38D7A41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124200"/>
            <a:ext cx="10566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4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CD4C-9ACD-7FDA-428F-6167378E554F}"/>
              </a:ext>
            </a:extLst>
          </p:cNvPr>
          <p:cNvSpPr txBox="1"/>
          <p:nvPr/>
        </p:nvSpPr>
        <p:spPr>
          <a:xfrm>
            <a:off x="1485900" y="179685"/>
            <a:ext cx="10058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600"/>
              </a:spcBef>
              <a:spcAft>
                <a:spcPts val="0"/>
              </a:spcAft>
            </a:pPr>
            <a:r>
              <a:rPr lang="en-US" sz="2800" b="0" i="0" u="sng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Comparing the predicted images with the original ones</a:t>
            </a:r>
            <a:endParaRPr lang="en-US" sz="2800" b="0" u="sng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E6ECF3-EA83-8E99-744D-759CD429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718294"/>
            <a:ext cx="10198100" cy="29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5A431F-7973-2DF1-D0CD-0953A6DC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02013"/>
            <a:ext cx="10198100" cy="29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2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916FC4-3C6E-4104-B9CB-398CE2A7976F}"/>
              </a:ext>
            </a:extLst>
          </p:cNvPr>
          <p:cNvSpPr/>
          <p:nvPr/>
        </p:nvSpPr>
        <p:spPr>
          <a:xfrm>
            <a:off x="3642283" y="2455982"/>
            <a:ext cx="62953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61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7D64-C307-4082-9BB0-2470F7FE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520" y="613950"/>
            <a:ext cx="9560560" cy="1824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u="sng" dirty="0">
                <a:solidFill>
                  <a:schemeClr val="tx1"/>
                </a:solidFill>
              </a:rPr>
              <a:t>TITLE OF THE PROJECT:-</a:t>
            </a:r>
            <a:br>
              <a:rPr lang="en-IN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 </a:t>
            </a:r>
            <a:r>
              <a:rPr lang="en-IN" sz="4000" b="1" strike="noStrike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SimSun" panose="02010609030101010101" pitchFamily="49" charset="-122"/>
                <a:ea typeface="NSimSun" panose="02010609030101010101" pitchFamily="49" charset="-122"/>
              </a:rPr>
              <a:t>BRAIN TUMOR SEGMENTATION WITH UNET</a:t>
            </a:r>
            <a:br>
              <a:rPr lang="en-IN" sz="4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SimSun" panose="02010609030101010101" pitchFamily="49" charset="-122"/>
                <a:ea typeface="NSimSun" panose="02010609030101010101" pitchFamily="49" charset="-122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0507-A602-41A1-A424-418196E6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2885440"/>
            <a:ext cx="7924800" cy="1824450"/>
          </a:xfrm>
        </p:spPr>
        <p:txBody>
          <a:bodyPr>
            <a:normAutofit/>
          </a:bodyPr>
          <a:lstStyle/>
          <a:p>
            <a:r>
              <a:rPr lang="en-US" sz="3200" u="sng" dirty="0"/>
              <a:t>OBJECTIVE OF THE PROJECT:</a:t>
            </a:r>
            <a:endParaRPr lang="en-IN" sz="3200" u="sng" dirty="0"/>
          </a:p>
          <a:p>
            <a:r>
              <a:rPr lang="en-US" sz="18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Lato" panose="020B0604020202020204" pitchFamily="34" charset="0"/>
              </a:rPr>
              <a:t>The objective is of segmenting tumors from other brain artefacts in MRI image of the brain, and compare it with the actual segment given.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3531F-F10D-4FF8-903E-2BBE3836B823}"/>
              </a:ext>
            </a:extLst>
          </p:cNvPr>
          <p:cNvSpPr txBox="1"/>
          <p:nvPr/>
        </p:nvSpPr>
        <p:spPr>
          <a:xfrm>
            <a:off x="3779520" y="4978400"/>
            <a:ext cx="660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TECHNOLOGY USED:</a:t>
            </a:r>
            <a:endParaRPr lang="en-IN" sz="3200" dirty="0"/>
          </a:p>
          <a:p>
            <a:r>
              <a:rPr lang="en-US" dirty="0"/>
              <a:t>      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Python , Machine Learning ,  Artificial Intelligence.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2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C092-A4C1-4866-9D37-CC694758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1778000"/>
            <a:ext cx="4785360" cy="68072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I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16AF-4C61-4F37-A67D-6425A25F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20" y="416560"/>
            <a:ext cx="3791268" cy="1026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u="sng" dirty="0">
                <a:solidFill>
                  <a:schemeClr val="accent1"/>
                </a:solidFill>
              </a:rPr>
              <a:t>Introduction:-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2B0FE-FB1C-BF55-1E18-20E2889CE2D4}"/>
              </a:ext>
            </a:extLst>
          </p:cNvPr>
          <p:cNvSpPr txBox="1"/>
          <p:nvPr/>
        </p:nvSpPr>
        <p:spPr>
          <a:xfrm>
            <a:off x="2763520" y="1225689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1"/>
                </a:solidFill>
                <a:effectLst/>
              </a:rPr>
              <a:t>A brain tumor is a mass or growth of abnormal cells in our brain.</a:t>
            </a:r>
          </a:p>
          <a:p>
            <a:endParaRPr lang="en-US" sz="2400" dirty="0">
              <a:solidFill>
                <a:srgbClr val="111111"/>
              </a:solidFill>
            </a:endParaRPr>
          </a:p>
          <a:p>
            <a:r>
              <a:rPr lang="en-US" sz="2400" b="0" i="0" dirty="0">
                <a:solidFill>
                  <a:schemeClr val="accent1"/>
                </a:solidFill>
                <a:effectLst/>
              </a:rPr>
              <a:t>Many different types of brain tumors exist. Some brain tumors are noncancerous (benign), and some brain tumors are cancerous (malignant).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i="0" u="none" strike="noStrike" dirty="0">
                <a:solidFill>
                  <a:schemeClr val="accent1"/>
                </a:solidFill>
                <a:effectLst/>
                <a:latin typeface="Raleway" pitchFamily="2" charset="0"/>
              </a:rPr>
              <a:t>Glioma, the most common primary brain tumors, occurs due to the carcinogenesis of glial cells in the spinal cord and brain.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i="0" u="none" strike="noStrike" dirty="0">
                <a:solidFill>
                  <a:schemeClr val="accent1"/>
                </a:solidFill>
                <a:effectLst/>
              </a:rPr>
              <a:t>Glioma is characterized by several histological and malignancy grades, and an average survival time of fewer than 14 months after diagnosis for glioblastoma patients</a:t>
            </a:r>
          </a:p>
        </p:txBody>
      </p:sp>
    </p:spTree>
    <p:extLst>
      <p:ext uri="{BB962C8B-B14F-4D97-AF65-F5344CB8AC3E}">
        <p14:creationId xmlns:p14="http://schemas.microsoft.com/office/powerpoint/2010/main" val="38857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77A01A-A02A-4FEB-828B-74525B008BC1}"/>
              </a:ext>
            </a:extLst>
          </p:cNvPr>
          <p:cNvSpPr txBox="1"/>
          <p:nvPr/>
        </p:nvSpPr>
        <p:spPr>
          <a:xfrm>
            <a:off x="2905760" y="448181"/>
            <a:ext cx="8768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</a:rPr>
              <a:t>MRI:-</a:t>
            </a:r>
          </a:p>
          <a:p>
            <a:endParaRPr lang="en-IN" sz="3200" b="1" u="sng" dirty="0">
              <a:solidFill>
                <a:srgbClr val="00B050"/>
              </a:solidFill>
            </a:endParaRP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Magnetic Resonance Imaging (MRI) is a non-invasive imaging technology that produces three dimensional detailed anatomical images. It is often used for disease detection, diagnosis, and treatment monitoring.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5C372-C81C-48AB-AAE0-7683BE1A7E4B}"/>
              </a:ext>
            </a:extLst>
          </p:cNvPr>
          <p:cNvSpPr txBox="1"/>
          <p:nvPr/>
        </p:nvSpPr>
        <p:spPr>
          <a:xfrm>
            <a:off x="2799080" y="3596640"/>
            <a:ext cx="90881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  <a:latin typeface="Raleway" pitchFamily="2" charset="0"/>
              </a:rPr>
              <a:t>However, the manual segmentation and analysis of structural MRI images of brain tumors is an arduous and time-consuming task which, thus far, can only be accomplished by professional neuroradiologists</a:t>
            </a:r>
            <a:endParaRPr lang="en-US" sz="20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endParaRPr lang="en-US" sz="2000" i="0" u="none" strike="noStrike" dirty="0">
              <a:solidFill>
                <a:schemeClr val="accent3">
                  <a:lumMod val="50000"/>
                </a:schemeClr>
              </a:solidFill>
              <a:latin typeface="Raleway" pitchFamily="2" charset="0"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3">
                    <a:lumMod val="50000"/>
                  </a:schemeClr>
                </a:solidFill>
                <a:effectLst/>
                <a:latin typeface="Raleway" pitchFamily="2" charset="0"/>
              </a:rPr>
              <a:t>Therefore, an automatic and robust brain tumor segmentation will have a significant impact on brain tumor diagnosis and treatment. Furthermore, it can also lead to timely diagnosis and treatment of neurological disorders such as Alzheimer’s disease (AD), schizophrenia, and dementia.</a:t>
            </a:r>
            <a:endParaRPr lang="en-US" sz="2000" b="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br>
              <a:rPr lang="en-US" sz="2800" dirty="0"/>
            </a:b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98F11D-E0AA-4081-844A-3567040EDEA2}"/>
              </a:ext>
            </a:extLst>
          </p:cNvPr>
          <p:cNvSpPr txBox="1"/>
          <p:nvPr/>
        </p:nvSpPr>
        <p:spPr>
          <a:xfrm>
            <a:off x="2702560" y="199893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002060"/>
                </a:solidFill>
              </a:rPr>
              <a:t>UNET ARCHITECTURE:-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E0C80-4E90-473E-9218-58ADDA92E986}"/>
              </a:ext>
            </a:extLst>
          </p:cNvPr>
          <p:cNvSpPr txBox="1"/>
          <p:nvPr/>
        </p:nvSpPr>
        <p:spPr>
          <a:xfrm>
            <a:off x="2702560" y="1020319"/>
            <a:ext cx="878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Image Segmentation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Image Segmentation is the process of partitioning an image into separate and distinct regions containing pixels with similar properties. The segmented regions should depict/represent some object of interest so that it is useful for analytical purposes. These are the three most common ways of segmentation.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0B5F7-87DB-C3A6-5586-BABFF133C295}"/>
              </a:ext>
            </a:extLst>
          </p:cNvPr>
          <p:cNvSpPr txBox="1"/>
          <p:nvPr/>
        </p:nvSpPr>
        <p:spPr>
          <a:xfrm>
            <a:off x="2702560" y="367792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20B0502040204020203" pitchFamily="2" charset="0"/>
              </a:rPr>
              <a:t>UNET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The U-Net is an elegant architecture that solves most of the occurring issues. It uses the concept of fully convolutional networks for this approach. The intent of the U-Net is to capture both the features of the context as well as the localization.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49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529763-AD8B-49ED-AB11-84524A5817B4}"/>
              </a:ext>
            </a:extLst>
          </p:cNvPr>
          <p:cNvSpPr txBox="1"/>
          <p:nvPr/>
        </p:nvSpPr>
        <p:spPr>
          <a:xfrm>
            <a:off x="2306320" y="355600"/>
            <a:ext cx="9641840" cy="284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The segmentation will be done using the UNET Architecture</a:t>
            </a:r>
            <a:endParaRPr lang="en-US" sz="2000" b="0" dirty="0">
              <a:effectLst/>
            </a:endParaRPr>
          </a:p>
          <a:p>
            <a:pPr algn="just" rtl="0">
              <a:spcBef>
                <a:spcPts val="1300"/>
              </a:spcBef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92929"/>
                </a:solidFill>
                <a:effectLst/>
                <a:latin typeface="Raleway" pitchFamily="2" charset="0"/>
              </a:rPr>
              <a:t>UNET is a U-shaped encoder-decoder network architecture, which consists of four encoder blocks and four decoder blocks that are connected via a bridge. The encoder network (contracting path) half the spatial dimensions and double the number of filters (feature channels) at each encoder block.</a:t>
            </a:r>
            <a:endParaRPr lang="en-US" sz="2000" b="0" dirty="0">
              <a:effectLst/>
            </a:endParaRPr>
          </a:p>
          <a:p>
            <a:br>
              <a:rPr lang="en-US" sz="2400" dirty="0"/>
            </a:b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46419-CEBC-3386-4365-2776D7C2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1" y="2519680"/>
            <a:ext cx="9733280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162B9-D529-40D9-8E90-6BD986C27601}"/>
              </a:ext>
            </a:extLst>
          </p:cNvPr>
          <p:cNvSpPr txBox="1"/>
          <p:nvPr/>
        </p:nvSpPr>
        <p:spPr>
          <a:xfrm>
            <a:off x="2773680" y="797561"/>
            <a:ext cx="7934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Raleway" pitchFamily="2" charset="0"/>
              </a:rPr>
              <a:t>CONVOLUTIONAL NEURAL NETWORK</a:t>
            </a:r>
            <a:endParaRPr lang="en-US" sz="2400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br>
              <a:rPr lang="en-US" sz="2400" b="0" dirty="0">
                <a:effectLst/>
              </a:rPr>
            </a:b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A Convolutional Neural Network (</a:t>
            </a:r>
            <a:r>
              <a:rPr lang="en-US" sz="2400" b="0" i="0" u="none" strike="noStrike" dirty="0" err="1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ConvNet</a:t>
            </a: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/CNN) is a Deep Learning algorithm which can take in an input image, assign importance (learnable weights and biases) to various aspects/objects in the image and be able to differentiate one from the other.</a:t>
            </a:r>
            <a:endParaRPr lang="en-US" sz="2400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br>
              <a:rPr lang="en-US" sz="2400" b="0" dirty="0">
                <a:effectLst/>
              </a:rPr>
            </a:b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 The pre-processing required in a </a:t>
            </a:r>
            <a:r>
              <a:rPr lang="en-US" sz="2400" b="0" i="0" u="none" strike="noStrike" dirty="0" err="1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ConvNet</a:t>
            </a: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 is much lower as compared to other classification algorithms. While in primitive methods filters are hand-engineered, with enough training, </a:t>
            </a:r>
            <a:r>
              <a:rPr lang="en-US" sz="2400" b="0" i="0" u="none" strike="noStrike" dirty="0" err="1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ConvNets</a:t>
            </a:r>
            <a:r>
              <a:rPr lang="en-US" sz="2400" b="0" i="0" u="none" strike="noStrike" dirty="0">
                <a:solidFill>
                  <a:srgbClr val="292929"/>
                </a:solidFill>
                <a:effectLst/>
                <a:latin typeface="Lato" panose="020F0502020204030203" pitchFamily="34" charset="0"/>
              </a:rPr>
              <a:t> have the ability to learn these filters/characteristics.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I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6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8271A-9EB5-409F-956A-22EFB9F6F1E0}"/>
              </a:ext>
            </a:extLst>
          </p:cNvPr>
          <p:cNvSpPr txBox="1"/>
          <p:nvPr/>
        </p:nvSpPr>
        <p:spPr>
          <a:xfrm>
            <a:off x="2865120" y="245447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92D050"/>
                </a:solidFill>
                <a:latin typeface="Algerian" panose="04020705040A02060702" pitchFamily="82" charset="0"/>
              </a:rPr>
              <a:t>About the Project:-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AF19C-B350-4C1C-B19A-74909960F9DF}"/>
              </a:ext>
            </a:extLst>
          </p:cNvPr>
          <p:cNvSpPr txBox="1"/>
          <p:nvPr/>
        </p:nvSpPr>
        <p:spPr>
          <a:xfrm>
            <a:off x="286512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The dataset for this project was taken from KAGGLE. 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DE20A-CC1B-3A2A-4E09-64849D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The dataset for this project was taken from KAGGLE.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aleway" pitchFamily="2" charset="0"/>
              </a:rPr>
              <a:t>It contains ~3900 images and masks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64FA2-7F3C-D282-8637-9B173962D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008287"/>
            <a:ext cx="10688320" cy="35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C2655-DB48-C073-17EA-87300A3DBC73}"/>
              </a:ext>
            </a:extLst>
          </p:cNvPr>
          <p:cNvSpPr txBox="1"/>
          <p:nvPr/>
        </p:nvSpPr>
        <p:spPr>
          <a:xfrm>
            <a:off x="1270000" y="5781219"/>
            <a:ext cx="832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It contains ~3900 images and masks.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0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AD531-CF2F-7549-67B4-BD26802375C1}"/>
              </a:ext>
            </a:extLst>
          </p:cNvPr>
          <p:cNvSpPr txBox="1"/>
          <p:nvPr/>
        </p:nvSpPr>
        <p:spPr>
          <a:xfrm>
            <a:off x="2108200" y="610215"/>
            <a:ext cx="9499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en-US" sz="3200" b="0" i="0" u="sng" strike="noStrike" dirty="0">
                <a:solidFill>
                  <a:srgbClr val="222222"/>
                </a:solidFill>
                <a:effectLst/>
                <a:latin typeface="Raleway" pitchFamily="2" charset="0"/>
              </a:rPr>
              <a:t>REPRESENTING THE DIVISION OF THE DATASET</a:t>
            </a:r>
            <a:endParaRPr lang="en-US" sz="3200" b="0" u="sng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AB8EE-EC39-7276-B00C-A8B6D0F26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58900"/>
            <a:ext cx="97663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6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</TotalTime>
  <Words>641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NSimSun</vt:lpstr>
      <vt:lpstr>Algerian</vt:lpstr>
      <vt:lpstr>Arial</vt:lpstr>
      <vt:lpstr>Bahnschrift</vt:lpstr>
      <vt:lpstr>Century Gothic</vt:lpstr>
      <vt:lpstr>charter</vt:lpstr>
      <vt:lpstr>Lato</vt:lpstr>
      <vt:lpstr>Poppins</vt:lpstr>
      <vt:lpstr>Raleway</vt:lpstr>
      <vt:lpstr>Roboto</vt:lpstr>
      <vt:lpstr>sohne</vt:lpstr>
      <vt:lpstr>Wingdings 3</vt:lpstr>
      <vt:lpstr>Wisp</vt:lpstr>
      <vt:lpstr>                PROJECT                     ON</vt:lpstr>
      <vt:lpstr>                 TITLE OF THE PROJECT:-               BRAIN TUMOR SEGMENTATION WITH UNET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            MINI PROJECT                      ON         LIBRARY MANAGEMENT</dc:title>
  <dc:creator>VIVEK</dc:creator>
  <cp:lastModifiedBy>VIVEK</cp:lastModifiedBy>
  <cp:revision>4</cp:revision>
  <dcterms:created xsi:type="dcterms:W3CDTF">2021-08-19T03:37:56Z</dcterms:created>
  <dcterms:modified xsi:type="dcterms:W3CDTF">2022-08-15T18:08:13Z</dcterms:modified>
</cp:coreProperties>
</file>