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5881d3768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881d376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a8af5b2c7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a8af5b2c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a9344bcfa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a9344bcf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a9344bcfa_1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a9344bcfa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a9344bcfa_1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a9344bcfa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a9344bcfa_1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a9344bcfa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aaa39fd3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aaa39fd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a7ca4cbf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a7ca4cb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5a7ca4cbf4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5a7ca4cbf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a7ca4cbf4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a7ca4cbf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5a99b9ca7b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a99b9ca7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5a7ca4cbf4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5a7ca4cbf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5a7ca4cbf4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5a7ca4cbf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5a7ca4cbf4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5a7ca4cbf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5a7ca4cbf4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a7ca4cbf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5a99b9ca7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5a99b9ca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5a99b9ca7b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5a99b9ca7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5a99b9ca7b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5a99b9ca7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5a99b9ca7b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5a99b9ca7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5a7ca4cbf4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5a7ca4cbf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5a99b9ca7b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5a99b9ca7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5a8af5b2c7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5a8af5b2c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15611" y="992767"/>
            <a:ext cx="11360700" cy="2736900"/>
          </a:xfrm>
          <a:prstGeom prst="rect">
            <a:avLst/>
          </a:prstGeom>
        </p:spPr>
        <p:txBody>
          <a:bodyPr anchorCtr="0" anchor="b" bIns="121900" lIns="121900" spcFirstLastPara="1" rIns="121900" wrap="square" tIns="121900"/>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p2"/>
          <p:cNvSpPr txBox="1"/>
          <p:nvPr>
            <p:ph idx="1" type="subTitle"/>
          </p:nvPr>
        </p:nvSpPr>
        <p:spPr>
          <a:xfrm>
            <a:off x="415600" y="3778833"/>
            <a:ext cx="11360700" cy="1056900"/>
          </a:xfrm>
          <a:prstGeom prst="rect">
            <a:avLst/>
          </a:prstGeom>
        </p:spPr>
        <p:txBody>
          <a:bodyPr anchorCtr="0" anchor="t" bIns="121900" lIns="121900" spcFirstLastPara="1" rIns="121900" wrap="square" tIns="121900"/>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p11"/>
          <p:cNvSpPr txBox="1"/>
          <p:nvPr>
            <p:ph idx="1" type="body"/>
          </p:nvPr>
        </p:nvSpPr>
        <p:spPr>
          <a:xfrm>
            <a:off x="415600" y="4202967"/>
            <a:ext cx="11360700" cy="1734300"/>
          </a:xfrm>
          <a:prstGeom prst="rect">
            <a:avLst/>
          </a:prstGeom>
        </p:spPr>
        <p:txBody>
          <a:bodyPr anchorCtr="0" anchor="t" bIns="121900" lIns="121900" spcFirstLastPara="1" rIns="121900" wrap="square" tIns="121900"/>
          <a:lstStyle>
            <a:lvl1pPr indent="-381000" lvl="0" marL="457200" algn="ctr">
              <a:spcBef>
                <a:spcPts val="0"/>
              </a:spcBef>
              <a:spcAft>
                <a:spcPts val="0"/>
              </a:spcAft>
              <a:buSzPts val="24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47" name="Google Shape;47;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15600" y="2867800"/>
            <a:ext cx="11360700" cy="1122300"/>
          </a:xfrm>
          <a:prstGeom prst="rect">
            <a:avLst/>
          </a:prstGeom>
        </p:spPr>
        <p:txBody>
          <a:bodyPr anchorCtr="0" anchor="ctr" bIns="121900" lIns="121900" spcFirstLastPara="1" rIns="121900" wrap="square" tIns="12190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p4"/>
          <p:cNvSpPr txBox="1"/>
          <p:nvPr>
            <p:ph idx="1" type="body"/>
          </p:nvPr>
        </p:nvSpPr>
        <p:spPr>
          <a:xfrm>
            <a:off x="415600" y="1536633"/>
            <a:ext cx="11360700" cy="4555200"/>
          </a:xfrm>
          <a:prstGeom prst="rect">
            <a:avLst/>
          </a:prstGeom>
        </p:spPr>
        <p:txBody>
          <a:bodyPr anchorCtr="0" anchor="t" bIns="121900" lIns="121900" spcFirstLastPara="1" rIns="121900" wrap="square" tIns="121900"/>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9" name="Google Shape;19;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5"/>
          <p:cNvSpPr txBox="1"/>
          <p:nvPr>
            <p:ph idx="1" type="body"/>
          </p:nvPr>
        </p:nvSpPr>
        <p:spPr>
          <a:xfrm>
            <a:off x="415600" y="1536633"/>
            <a:ext cx="5333100" cy="4555200"/>
          </a:xfrm>
          <a:prstGeom prst="rect">
            <a:avLst/>
          </a:prstGeom>
        </p:spPr>
        <p:txBody>
          <a:bodyPr anchorCtr="0" anchor="t" bIns="121900" lIns="121900" spcFirstLastPara="1" rIns="121900" wrap="square" tIns="121900"/>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3" name="Google Shape;23;p5"/>
          <p:cNvSpPr txBox="1"/>
          <p:nvPr>
            <p:ph idx="2" type="body"/>
          </p:nvPr>
        </p:nvSpPr>
        <p:spPr>
          <a:xfrm>
            <a:off x="6443200" y="1536633"/>
            <a:ext cx="5333100" cy="4555200"/>
          </a:xfrm>
          <a:prstGeom prst="rect">
            <a:avLst/>
          </a:prstGeom>
        </p:spPr>
        <p:txBody>
          <a:bodyPr anchorCtr="0" anchor="t" bIns="121900" lIns="121900" spcFirstLastPara="1" rIns="121900" wrap="square" tIns="121900"/>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4" name="Google Shape;24;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415600" y="740800"/>
            <a:ext cx="3744000" cy="1007700"/>
          </a:xfrm>
          <a:prstGeom prst="rect">
            <a:avLst/>
          </a:prstGeom>
        </p:spPr>
        <p:txBody>
          <a:bodyPr anchorCtr="0" anchor="b" bIns="121900" lIns="121900" spcFirstLastPara="1" rIns="121900" wrap="square" tIns="12190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p7"/>
          <p:cNvSpPr txBox="1"/>
          <p:nvPr>
            <p:ph idx="1" type="body"/>
          </p:nvPr>
        </p:nvSpPr>
        <p:spPr>
          <a:xfrm>
            <a:off x="415600" y="1852800"/>
            <a:ext cx="3744000" cy="4239300"/>
          </a:xfrm>
          <a:prstGeom prst="rect">
            <a:avLst/>
          </a:prstGeom>
        </p:spPr>
        <p:txBody>
          <a:bodyPr anchorCtr="0" anchor="t" bIns="121900" lIns="121900" spcFirstLastPara="1" rIns="121900" wrap="square" tIns="121900"/>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1" name="Google Shape;31;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653667" y="600200"/>
            <a:ext cx="8490300" cy="5454300"/>
          </a:xfrm>
          <a:prstGeom prst="rect">
            <a:avLst/>
          </a:prstGeom>
        </p:spPr>
        <p:txBody>
          <a:bodyPr anchorCtr="0" anchor="ctr" bIns="121900" lIns="121900" spcFirstLastPara="1" rIns="121900" wrap="square" tIns="121900"/>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354000" y="1644233"/>
            <a:ext cx="5393700" cy="1976400"/>
          </a:xfrm>
          <a:prstGeom prst="rect">
            <a:avLst/>
          </a:prstGeom>
        </p:spPr>
        <p:txBody>
          <a:bodyPr anchorCtr="0" anchor="b" bIns="121900" lIns="121900" spcFirstLastPara="1" rIns="121900" wrap="square" tIns="121900"/>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p9"/>
          <p:cNvSpPr txBox="1"/>
          <p:nvPr>
            <p:ph idx="1" type="subTitle"/>
          </p:nvPr>
        </p:nvSpPr>
        <p:spPr>
          <a:xfrm>
            <a:off x="354000" y="3737433"/>
            <a:ext cx="5393700" cy="1646700"/>
          </a:xfrm>
          <a:prstGeom prst="rect">
            <a:avLst/>
          </a:prstGeom>
        </p:spPr>
        <p:txBody>
          <a:bodyPr anchorCtr="0" anchor="t" bIns="121900" lIns="121900" spcFirstLastPara="1" rIns="121900" wrap="square" tIns="12190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p9"/>
          <p:cNvSpPr txBox="1"/>
          <p:nvPr>
            <p:ph idx="2" type="body"/>
          </p:nvPr>
        </p:nvSpPr>
        <p:spPr>
          <a:xfrm>
            <a:off x="6586000" y="965433"/>
            <a:ext cx="5115900" cy="4926900"/>
          </a:xfrm>
          <a:prstGeom prst="rect">
            <a:avLst/>
          </a:prstGeom>
        </p:spPr>
        <p:txBody>
          <a:bodyPr anchorCtr="0" anchor="ctr" bIns="121900" lIns="121900" spcFirstLastPara="1" rIns="121900" wrap="square" tIns="121900"/>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40" name="Google Shape;40;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415600" y="5640767"/>
            <a:ext cx="7998300" cy="806700"/>
          </a:xfrm>
          <a:prstGeom prst="rect">
            <a:avLst/>
          </a:prstGeom>
        </p:spPr>
        <p:txBody>
          <a:bodyPr anchorCtr="0" anchor="ctr" bIns="121900" lIns="121900" spcFirstLastPara="1" rIns="121900" wrap="square" tIns="121900"/>
          <a:lstStyle>
            <a:lvl1pPr indent="-228600" lvl="0" marL="457200">
              <a:lnSpc>
                <a:spcPct val="100000"/>
              </a:lnSpc>
              <a:spcBef>
                <a:spcPts val="0"/>
              </a:spcBef>
              <a:spcAft>
                <a:spcPts val="0"/>
              </a:spcAft>
              <a:buSzPts val="2400"/>
              <a:buNone/>
              <a:defRPr/>
            </a:lvl1pPr>
          </a:lstStyle>
          <a:p/>
        </p:txBody>
      </p:sp>
      <p:sp>
        <p:nvSpPr>
          <p:cNvPr id="43" name="Google Shape;43;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2100"/>
              </a:spcBef>
              <a:spcAft>
                <a:spcPts val="0"/>
              </a:spcAft>
              <a:buClr>
                <a:schemeClr val="dk2"/>
              </a:buClr>
              <a:buSzPts val="1900"/>
              <a:buChar char="○"/>
              <a:defRPr sz="1900">
                <a:solidFill>
                  <a:schemeClr val="dk2"/>
                </a:solidFill>
              </a:defRPr>
            </a:lvl2pPr>
            <a:lvl3pPr indent="-349250" lvl="2" marL="1371600">
              <a:lnSpc>
                <a:spcPct val="115000"/>
              </a:lnSpc>
              <a:spcBef>
                <a:spcPts val="2100"/>
              </a:spcBef>
              <a:spcAft>
                <a:spcPts val="0"/>
              </a:spcAft>
              <a:buClr>
                <a:schemeClr val="dk2"/>
              </a:buClr>
              <a:buSzPts val="1900"/>
              <a:buChar char="■"/>
              <a:defRPr sz="1900">
                <a:solidFill>
                  <a:schemeClr val="dk2"/>
                </a:solidFill>
              </a:defRPr>
            </a:lvl3pPr>
            <a:lvl4pPr indent="-349250" lvl="3" marL="1828800">
              <a:lnSpc>
                <a:spcPct val="115000"/>
              </a:lnSpc>
              <a:spcBef>
                <a:spcPts val="2100"/>
              </a:spcBef>
              <a:spcAft>
                <a:spcPts val="0"/>
              </a:spcAft>
              <a:buClr>
                <a:schemeClr val="dk2"/>
              </a:buClr>
              <a:buSzPts val="1900"/>
              <a:buChar char="●"/>
              <a:defRPr sz="1900">
                <a:solidFill>
                  <a:schemeClr val="dk2"/>
                </a:solidFill>
              </a:defRPr>
            </a:lvl4pPr>
            <a:lvl5pPr indent="-349250" lvl="4" marL="2286000">
              <a:lnSpc>
                <a:spcPct val="115000"/>
              </a:lnSpc>
              <a:spcBef>
                <a:spcPts val="2100"/>
              </a:spcBef>
              <a:spcAft>
                <a:spcPts val="0"/>
              </a:spcAft>
              <a:buClr>
                <a:schemeClr val="dk2"/>
              </a:buClr>
              <a:buSzPts val="1900"/>
              <a:buChar char="○"/>
              <a:defRPr sz="1900">
                <a:solidFill>
                  <a:schemeClr val="dk2"/>
                </a:solidFill>
              </a:defRPr>
            </a:lvl5pPr>
            <a:lvl6pPr indent="-349250" lvl="5" marL="2743200">
              <a:lnSpc>
                <a:spcPct val="115000"/>
              </a:lnSpc>
              <a:spcBef>
                <a:spcPts val="2100"/>
              </a:spcBef>
              <a:spcAft>
                <a:spcPts val="0"/>
              </a:spcAft>
              <a:buClr>
                <a:schemeClr val="dk2"/>
              </a:buClr>
              <a:buSzPts val="1900"/>
              <a:buChar char="■"/>
              <a:defRPr sz="1900">
                <a:solidFill>
                  <a:schemeClr val="dk2"/>
                </a:solidFill>
              </a:defRPr>
            </a:lvl6pPr>
            <a:lvl7pPr indent="-349250" lvl="6" marL="3200400">
              <a:lnSpc>
                <a:spcPct val="115000"/>
              </a:lnSpc>
              <a:spcBef>
                <a:spcPts val="2100"/>
              </a:spcBef>
              <a:spcAft>
                <a:spcPts val="0"/>
              </a:spcAft>
              <a:buClr>
                <a:schemeClr val="dk2"/>
              </a:buClr>
              <a:buSzPts val="1900"/>
              <a:buChar char="●"/>
              <a:defRPr sz="1900">
                <a:solidFill>
                  <a:schemeClr val="dk2"/>
                </a:solidFill>
              </a:defRPr>
            </a:lvl7pPr>
            <a:lvl8pPr indent="-349250" lvl="7" marL="3657600">
              <a:lnSpc>
                <a:spcPct val="115000"/>
              </a:lnSpc>
              <a:spcBef>
                <a:spcPts val="2100"/>
              </a:spcBef>
              <a:spcAft>
                <a:spcPts val="0"/>
              </a:spcAft>
              <a:buClr>
                <a:schemeClr val="dk2"/>
              </a:buClr>
              <a:buSzPts val="1900"/>
              <a:buChar char="○"/>
              <a:defRPr sz="1900">
                <a:solidFill>
                  <a:schemeClr val="dk2"/>
                </a:solidFill>
              </a:defRPr>
            </a:lvl8pPr>
            <a:lvl9pPr indent="-349250" lvl="8" marL="4114800">
              <a:lnSpc>
                <a:spcPct val="115000"/>
              </a:lnSpc>
              <a:spcBef>
                <a:spcPts val="2100"/>
              </a:spcBef>
              <a:spcAft>
                <a:spcPts val="2100"/>
              </a:spcAft>
              <a:buClr>
                <a:schemeClr val="dk2"/>
              </a:buClr>
              <a:buSzPts val="1900"/>
              <a:buChar char="■"/>
              <a:defRPr sz="1900">
                <a:solidFill>
                  <a:schemeClr val="dk2"/>
                </a:solidFill>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image" Target="../media/image16.png"/><Relationship Id="rId6" Type="http://schemas.openxmlformats.org/officeDocument/2006/relationships/image" Target="../media/image14.png"/><Relationship Id="rId7"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20.png"/><Relationship Id="rId5" Type="http://schemas.openxmlformats.org/officeDocument/2006/relationships/image" Target="../media/image19.png"/><Relationship Id="rId6"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9.png"/><Relationship Id="rId4" Type="http://schemas.openxmlformats.org/officeDocument/2006/relationships/image" Target="../media/image31.png"/><Relationship Id="rId5"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3.png"/><Relationship Id="rId4" Type="http://schemas.openxmlformats.org/officeDocument/2006/relationships/image" Target="../media/image30.png"/><Relationship Id="rId5" Type="http://schemas.openxmlformats.org/officeDocument/2006/relationships/image" Target="../media/image34.png"/><Relationship Id="rId6"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35.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3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8.png"/><Relationship Id="rId4" Type="http://schemas.openxmlformats.org/officeDocument/2006/relationships/image" Target="../media/image41.png"/><Relationship Id="rId5" Type="http://schemas.openxmlformats.org/officeDocument/2006/relationships/image" Target="../media/image3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40.png"/><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4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45.png"/><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4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47.png"/><Relationship Id="rId4" Type="http://schemas.openxmlformats.org/officeDocument/2006/relationships/image" Target="../media/image49.png"/><Relationship Id="rId5" Type="http://schemas.openxmlformats.org/officeDocument/2006/relationships/image" Target="../media/image48.png"/><Relationship Id="rId6" Type="http://schemas.openxmlformats.org/officeDocument/2006/relationships/image" Target="../media/image5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52.png"/><Relationship Id="rId4" Type="http://schemas.openxmlformats.org/officeDocument/2006/relationships/image" Target="../media/image5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53.png"/><Relationship Id="rId4" Type="http://schemas.openxmlformats.org/officeDocument/2006/relationships/image" Target="../media/image5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62.png"/><Relationship Id="rId4" Type="http://schemas.openxmlformats.org/officeDocument/2006/relationships/image" Target="../media/image6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73.png"/><Relationship Id="rId4" Type="http://schemas.openxmlformats.org/officeDocument/2006/relationships/image" Target="../media/image5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55.png"/><Relationship Id="rId4" Type="http://schemas.openxmlformats.org/officeDocument/2006/relationships/image" Target="../media/image65.png"/><Relationship Id="rId5" Type="http://schemas.openxmlformats.org/officeDocument/2006/relationships/image" Target="../media/image64.png"/><Relationship Id="rId6" Type="http://schemas.openxmlformats.org/officeDocument/2006/relationships/image" Target="../media/image76.png"/><Relationship Id="rId7" Type="http://schemas.openxmlformats.org/officeDocument/2006/relationships/image" Target="../media/image7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64.png"/><Relationship Id="rId4" Type="http://schemas.openxmlformats.org/officeDocument/2006/relationships/image" Target="../media/image66.png"/><Relationship Id="rId5" Type="http://schemas.openxmlformats.org/officeDocument/2006/relationships/image" Target="../media/image63.png"/><Relationship Id="rId6" Type="http://schemas.openxmlformats.org/officeDocument/2006/relationships/image" Target="../media/image71.png"/><Relationship Id="rId7" Type="http://schemas.openxmlformats.org/officeDocument/2006/relationships/image" Target="../media/image60.png"/><Relationship Id="rId8" Type="http://schemas.openxmlformats.org/officeDocument/2006/relationships/image" Target="../media/image5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75.png"/><Relationship Id="rId4" Type="http://schemas.openxmlformats.org/officeDocument/2006/relationships/image" Target="../media/image6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74.png"/><Relationship Id="rId4" Type="http://schemas.openxmlformats.org/officeDocument/2006/relationships/image" Target="../media/image61.png"/><Relationship Id="rId5" Type="http://schemas.openxmlformats.org/officeDocument/2006/relationships/image" Target="../media/image57.png"/><Relationship Id="rId6" Type="http://schemas.openxmlformats.org/officeDocument/2006/relationships/image" Target="../media/image5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70.png"/><Relationship Id="rId4" Type="http://schemas.openxmlformats.org/officeDocument/2006/relationships/image" Target="../media/image6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415650" y="1071550"/>
            <a:ext cx="11360700" cy="50229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IN" sz="3600"/>
              <a:t>MANY ELECTRON WAVEFUNCTION</a:t>
            </a:r>
            <a:endParaRPr sz="36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IN" sz="2400"/>
              <a:t>PANKAJ KUMAR</a:t>
            </a:r>
            <a:endParaRPr sz="2400"/>
          </a:p>
        </p:txBody>
      </p:sp>
      <p:sp>
        <p:nvSpPr>
          <p:cNvPr id="55" name="Google Shape;55;p1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I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646100" y="452725"/>
            <a:ext cx="10453800" cy="61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2000"/>
              <a:buFont typeface="Century Gothic"/>
              <a:buNone/>
            </a:pPr>
            <a:r>
              <a:rPr lang="en-IN" sz="2000"/>
              <a:t>3. Variational Method</a:t>
            </a:r>
            <a:br>
              <a:rPr lang="en-IN" sz="2000"/>
            </a:br>
            <a:br>
              <a:rPr lang="en-IN" sz="2000"/>
            </a:br>
            <a:r>
              <a:rPr lang="en-IN" sz="2000"/>
              <a:t>The variational principle means that the expectation value for the binding energy obtained using an approximate wavefunction and the exact Hamiltonian operator will be higher than or equal to the true energy for the system. </a:t>
            </a:r>
            <a:endParaRPr sz="2000"/>
          </a:p>
          <a:p>
            <a:pPr indent="0" lvl="0" marL="0" rtl="0" algn="l">
              <a:spcBef>
                <a:spcPts val="0"/>
              </a:spcBef>
              <a:spcAft>
                <a:spcPts val="0"/>
              </a:spcAft>
              <a:buClr>
                <a:schemeClr val="lt2"/>
              </a:buClr>
              <a:buSzPts val="2000"/>
              <a:buFont typeface="Century Gothic"/>
              <a:buNone/>
            </a:pPr>
            <a:r>
              <a:t/>
            </a:r>
            <a:endParaRPr sz="2000"/>
          </a:p>
          <a:p>
            <a:pPr indent="0" lvl="0" marL="0" rtl="0" algn="l">
              <a:spcBef>
                <a:spcPts val="0"/>
              </a:spcBef>
              <a:spcAft>
                <a:spcPts val="0"/>
              </a:spcAft>
              <a:buClr>
                <a:schemeClr val="lt2"/>
              </a:buClr>
              <a:buSzPts val="2000"/>
              <a:buFont typeface="Century Gothic"/>
              <a:buNone/>
            </a:pPr>
            <a:r>
              <a:t/>
            </a:r>
            <a:endParaRPr sz="2000"/>
          </a:p>
          <a:p>
            <a:pPr indent="0" lvl="0" marL="0" rtl="0" algn="l">
              <a:spcBef>
                <a:spcPts val="0"/>
              </a:spcBef>
              <a:spcAft>
                <a:spcPts val="0"/>
              </a:spcAft>
              <a:buClr>
                <a:schemeClr val="lt2"/>
              </a:buClr>
              <a:buSzPts val="2000"/>
              <a:buFont typeface="Century Gothic"/>
              <a:buNone/>
            </a:pPr>
            <a:r>
              <a:t/>
            </a:r>
            <a:endParaRPr sz="2000"/>
          </a:p>
          <a:p>
            <a:pPr indent="0" lvl="0" marL="0" rtl="0" algn="l">
              <a:spcBef>
                <a:spcPts val="0"/>
              </a:spcBef>
              <a:spcAft>
                <a:spcPts val="0"/>
              </a:spcAft>
              <a:buClr>
                <a:schemeClr val="lt2"/>
              </a:buClr>
              <a:buSzPts val="2000"/>
              <a:buFont typeface="Century Gothic"/>
              <a:buNone/>
            </a:pPr>
            <a:r>
              <a:t/>
            </a:r>
            <a:endParaRPr sz="2000"/>
          </a:p>
          <a:p>
            <a:pPr indent="0" lvl="0" marL="0" rtl="0" algn="l">
              <a:spcBef>
                <a:spcPts val="0"/>
              </a:spcBef>
              <a:spcAft>
                <a:spcPts val="0"/>
              </a:spcAft>
              <a:buClr>
                <a:schemeClr val="lt2"/>
              </a:buClr>
              <a:buSzPts val="2000"/>
              <a:buFont typeface="Century Gothic"/>
              <a:buNone/>
            </a:pPr>
            <a:r>
              <a:t/>
            </a:r>
            <a:endParaRPr sz="2000"/>
          </a:p>
          <a:p>
            <a:pPr indent="0" lvl="0" marL="0" rtl="0" algn="l">
              <a:spcBef>
                <a:spcPts val="0"/>
              </a:spcBef>
              <a:spcAft>
                <a:spcPts val="0"/>
              </a:spcAft>
              <a:buClr>
                <a:schemeClr val="lt2"/>
              </a:buClr>
              <a:buSzPts val="2000"/>
              <a:buFont typeface="Century Gothic"/>
              <a:buNone/>
            </a:pPr>
            <a:r>
              <a:rPr lang="en-IN" sz="2000"/>
              <a:t>The Variational Principle says that the best value for any variable parameter in an approximate wavefunction is the value that gives the lowest energy for the ground state; i.e., the value that minimizes the energy. The variational method is the procedure that is used to find the lowest energy and the best values for the variable parameters.</a:t>
            </a:r>
            <a:endParaRPr sz="2000"/>
          </a:p>
          <a:p>
            <a:pPr indent="0" lvl="0" marL="0" rtl="0" algn="l">
              <a:spcBef>
                <a:spcPts val="0"/>
              </a:spcBef>
              <a:spcAft>
                <a:spcPts val="0"/>
              </a:spcAft>
              <a:buClr>
                <a:schemeClr val="lt2"/>
              </a:buClr>
              <a:buSzPts val="2000"/>
              <a:buFont typeface="Century Gothic"/>
              <a:buNone/>
            </a:pPr>
            <a:r>
              <a:t/>
            </a:r>
            <a:endParaRPr sz="2000"/>
          </a:p>
          <a:p>
            <a:pPr indent="0" lvl="0" marL="0" rtl="0" algn="l">
              <a:spcBef>
                <a:spcPts val="0"/>
              </a:spcBef>
              <a:spcAft>
                <a:spcPts val="0"/>
              </a:spcAft>
              <a:buClr>
                <a:schemeClr val="lt2"/>
              </a:buClr>
              <a:buSzPts val="2000"/>
              <a:buFont typeface="Century Gothic"/>
              <a:buNone/>
            </a:pPr>
            <a:r>
              <a:t/>
            </a:r>
            <a:endParaRPr sz="2000"/>
          </a:p>
          <a:p>
            <a:pPr indent="0" lvl="0" marL="0" rtl="0" algn="l">
              <a:spcBef>
                <a:spcPts val="0"/>
              </a:spcBef>
              <a:spcAft>
                <a:spcPts val="0"/>
              </a:spcAft>
              <a:buClr>
                <a:schemeClr val="lt2"/>
              </a:buClr>
              <a:buSzPts val="2000"/>
              <a:buFont typeface="Century Gothic"/>
              <a:buNone/>
            </a:pPr>
            <a:r>
              <a:rPr lang="en-IN" sz="2000"/>
              <a:t>				</a:t>
            </a:r>
            <a:endParaRPr sz="2000"/>
          </a:p>
        </p:txBody>
      </p:sp>
      <p:pic>
        <p:nvPicPr>
          <p:cNvPr id="116" name="Google Shape;116;p22"/>
          <p:cNvPicPr preferRelativeResize="0"/>
          <p:nvPr/>
        </p:nvPicPr>
        <p:blipFill>
          <a:blip r:embed="rId3">
            <a:alphaModFix/>
          </a:blip>
          <a:stretch>
            <a:fillRect/>
          </a:stretch>
        </p:blipFill>
        <p:spPr>
          <a:xfrm>
            <a:off x="2966950" y="2239238"/>
            <a:ext cx="4340350" cy="808325"/>
          </a:xfrm>
          <a:prstGeom prst="rect">
            <a:avLst/>
          </a:prstGeom>
          <a:noFill/>
          <a:ln>
            <a:noFill/>
          </a:ln>
        </p:spPr>
      </p:pic>
      <p:pic>
        <p:nvPicPr>
          <p:cNvPr id="117" name="Google Shape;117;p22"/>
          <p:cNvPicPr preferRelativeResize="0"/>
          <p:nvPr/>
        </p:nvPicPr>
        <p:blipFill>
          <a:blip r:embed="rId4">
            <a:alphaModFix/>
          </a:blip>
          <a:stretch>
            <a:fillRect/>
          </a:stretch>
        </p:blipFill>
        <p:spPr>
          <a:xfrm>
            <a:off x="3520175" y="5245600"/>
            <a:ext cx="3441275" cy="853875"/>
          </a:xfrm>
          <a:prstGeom prst="rect">
            <a:avLst/>
          </a:prstGeom>
          <a:noFill/>
          <a:ln>
            <a:noFill/>
          </a:ln>
        </p:spPr>
      </p:pic>
      <p:sp>
        <p:nvSpPr>
          <p:cNvPr id="118" name="Google Shape;118;p2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I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646100" y="452750"/>
            <a:ext cx="10439100" cy="6006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IN" sz="2400"/>
              <a:t>let our trial wavefunction is-: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IN" sz="2400"/>
              <a:t>the energy obtained after minimizing the energy equation by putting the trial wave function in our variational equation.</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Clr>
                <a:schemeClr val="dk1"/>
              </a:buClr>
              <a:buSzPts val="1100"/>
              <a:buFont typeface="Arial"/>
              <a:buNone/>
            </a:pPr>
            <a:r>
              <a:rPr lang="en-IN" sz="2400"/>
              <a:t>where Eₕ=27.2eV.</a:t>
            </a:r>
            <a:endParaRPr sz="2400"/>
          </a:p>
          <a:p>
            <a:pPr indent="0" lvl="0" marL="0" rtl="0" algn="l">
              <a:spcBef>
                <a:spcPts val="0"/>
              </a:spcBef>
              <a:spcAft>
                <a:spcPts val="0"/>
              </a:spcAft>
              <a:buClr>
                <a:schemeClr val="dk1"/>
              </a:buClr>
              <a:buSzPts val="1100"/>
              <a:buFont typeface="Arial"/>
              <a:buNone/>
            </a:pPr>
            <a:r>
              <a:rPr lang="en-IN" sz="2400"/>
              <a:t>E(trial)=-77.4563eV.</a:t>
            </a:r>
            <a:endParaRPr sz="2400"/>
          </a:p>
          <a:p>
            <a:pPr indent="0" lvl="0" marL="0" rtl="0" algn="l">
              <a:spcBef>
                <a:spcPts val="0"/>
              </a:spcBef>
              <a:spcAft>
                <a:spcPts val="0"/>
              </a:spcAft>
              <a:buClr>
                <a:schemeClr val="dk1"/>
              </a:buClr>
              <a:buSzPts val="1100"/>
              <a:buFont typeface="Arial"/>
              <a:buNone/>
            </a:pPr>
            <a:r>
              <a:rPr lang="en-IN" sz="2400"/>
              <a:t>and our exact energy is -79.0eV.</a:t>
            </a:r>
            <a:endParaRPr sz="2400"/>
          </a:p>
        </p:txBody>
      </p:sp>
      <p:pic>
        <p:nvPicPr>
          <p:cNvPr id="124" name="Google Shape;124;p23"/>
          <p:cNvPicPr preferRelativeResize="0"/>
          <p:nvPr/>
        </p:nvPicPr>
        <p:blipFill>
          <a:blip r:embed="rId3">
            <a:alphaModFix/>
          </a:blip>
          <a:stretch>
            <a:fillRect/>
          </a:stretch>
        </p:blipFill>
        <p:spPr>
          <a:xfrm>
            <a:off x="4543425" y="961050"/>
            <a:ext cx="3216175" cy="895350"/>
          </a:xfrm>
          <a:prstGeom prst="rect">
            <a:avLst/>
          </a:prstGeom>
          <a:noFill/>
          <a:ln>
            <a:noFill/>
          </a:ln>
        </p:spPr>
      </p:pic>
      <p:pic>
        <p:nvPicPr>
          <p:cNvPr id="125" name="Google Shape;125;p23"/>
          <p:cNvPicPr preferRelativeResize="0"/>
          <p:nvPr/>
        </p:nvPicPr>
        <p:blipFill>
          <a:blip r:embed="rId4">
            <a:alphaModFix/>
          </a:blip>
          <a:stretch>
            <a:fillRect/>
          </a:stretch>
        </p:blipFill>
        <p:spPr>
          <a:xfrm>
            <a:off x="4543425" y="3219325"/>
            <a:ext cx="3216175" cy="680124"/>
          </a:xfrm>
          <a:prstGeom prst="rect">
            <a:avLst/>
          </a:prstGeom>
          <a:noFill/>
          <a:ln>
            <a:noFill/>
          </a:ln>
        </p:spPr>
      </p:pic>
      <p:sp>
        <p:nvSpPr>
          <p:cNvPr id="126" name="Google Shape;126;p2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I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672900" y="425975"/>
            <a:ext cx="10484700" cy="60972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IN" sz="2400"/>
              <a:t>Linear variational Method -:</a:t>
            </a:r>
            <a:endParaRPr sz="2400"/>
          </a:p>
          <a:p>
            <a:pPr indent="0" lvl="0" marL="0" rtl="0" algn="l">
              <a:spcBef>
                <a:spcPts val="0"/>
              </a:spcBef>
              <a:spcAft>
                <a:spcPts val="0"/>
              </a:spcAft>
              <a:buNone/>
            </a:pPr>
            <a:r>
              <a:rPr lang="en-IN" sz="2400"/>
              <a:t>In linear variational Method our trial wave function is linear combination of independent function.</a:t>
            </a:r>
            <a:endParaRPr sz="2400"/>
          </a:p>
          <a:p>
            <a:pPr indent="0" lvl="0" marL="0" rtl="0" algn="l">
              <a:spcBef>
                <a:spcPts val="0"/>
              </a:spcBef>
              <a:spcAft>
                <a:spcPts val="0"/>
              </a:spcAft>
              <a:buNone/>
            </a:pPr>
            <a:r>
              <a:rPr lang="en-IN" sz="2400"/>
              <a:t>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IN" sz="2400"/>
              <a:t>the energy equation is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IN" sz="2400"/>
              <a:t>Now,solving numerator and denominator independently.</a:t>
            </a:r>
            <a:endParaRPr sz="2400"/>
          </a:p>
          <a:p>
            <a:pPr indent="0" lvl="0" marL="0" rtl="0" algn="l">
              <a:spcBef>
                <a:spcPts val="0"/>
              </a:spcBef>
              <a:spcAft>
                <a:spcPts val="0"/>
              </a:spcAft>
              <a:buNone/>
            </a:pPr>
            <a:r>
              <a:rPr lang="en-IN" sz="2400"/>
              <a:t>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pic>
        <p:nvPicPr>
          <p:cNvPr id="132" name="Google Shape;132;p24"/>
          <p:cNvPicPr preferRelativeResize="0"/>
          <p:nvPr/>
        </p:nvPicPr>
        <p:blipFill>
          <a:blip r:embed="rId3">
            <a:alphaModFix/>
          </a:blip>
          <a:stretch>
            <a:fillRect/>
          </a:stretch>
        </p:blipFill>
        <p:spPr>
          <a:xfrm>
            <a:off x="3859800" y="1686000"/>
            <a:ext cx="2853125" cy="802125"/>
          </a:xfrm>
          <a:prstGeom prst="rect">
            <a:avLst/>
          </a:prstGeom>
          <a:noFill/>
          <a:ln>
            <a:noFill/>
          </a:ln>
        </p:spPr>
      </p:pic>
      <p:pic>
        <p:nvPicPr>
          <p:cNvPr id="133" name="Google Shape;133;p24"/>
          <p:cNvPicPr preferRelativeResize="0"/>
          <p:nvPr/>
        </p:nvPicPr>
        <p:blipFill>
          <a:blip r:embed="rId4">
            <a:alphaModFix/>
          </a:blip>
          <a:stretch>
            <a:fillRect/>
          </a:stretch>
        </p:blipFill>
        <p:spPr>
          <a:xfrm>
            <a:off x="4041950" y="2681800"/>
            <a:ext cx="2987500" cy="904875"/>
          </a:xfrm>
          <a:prstGeom prst="rect">
            <a:avLst/>
          </a:prstGeom>
          <a:noFill/>
          <a:ln>
            <a:noFill/>
          </a:ln>
        </p:spPr>
      </p:pic>
      <p:pic>
        <p:nvPicPr>
          <p:cNvPr id="134" name="Google Shape;134;p24"/>
          <p:cNvPicPr preferRelativeResize="0"/>
          <p:nvPr/>
        </p:nvPicPr>
        <p:blipFill>
          <a:blip r:embed="rId5">
            <a:alphaModFix/>
          </a:blip>
          <a:stretch>
            <a:fillRect/>
          </a:stretch>
        </p:blipFill>
        <p:spPr>
          <a:xfrm>
            <a:off x="3149825" y="4424325"/>
            <a:ext cx="4961075" cy="1650425"/>
          </a:xfrm>
          <a:prstGeom prst="rect">
            <a:avLst/>
          </a:prstGeom>
          <a:noFill/>
          <a:ln>
            <a:noFill/>
          </a:ln>
        </p:spPr>
      </p:pic>
      <p:sp>
        <p:nvSpPr>
          <p:cNvPr id="135" name="Google Shape;135;p2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I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646100" y="452750"/>
            <a:ext cx="10484700" cy="5949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IN" sz="2400"/>
              <a:t>we write</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IN" sz="2400"/>
              <a:t>so our term become</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IN" sz="2400"/>
              <a:t>our denominator is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IN" sz="2400"/>
              <a:t>we write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pic>
        <p:nvPicPr>
          <p:cNvPr id="141" name="Google Shape;141;p25"/>
          <p:cNvPicPr preferRelativeResize="0"/>
          <p:nvPr/>
        </p:nvPicPr>
        <p:blipFill>
          <a:blip r:embed="rId3">
            <a:alphaModFix/>
          </a:blip>
          <a:stretch>
            <a:fillRect/>
          </a:stretch>
        </p:blipFill>
        <p:spPr>
          <a:xfrm>
            <a:off x="2474725" y="452750"/>
            <a:ext cx="2761100" cy="824625"/>
          </a:xfrm>
          <a:prstGeom prst="rect">
            <a:avLst/>
          </a:prstGeom>
          <a:noFill/>
          <a:ln>
            <a:noFill/>
          </a:ln>
        </p:spPr>
      </p:pic>
      <p:pic>
        <p:nvPicPr>
          <p:cNvPr id="142" name="Google Shape;142;p25"/>
          <p:cNvPicPr preferRelativeResize="0"/>
          <p:nvPr/>
        </p:nvPicPr>
        <p:blipFill>
          <a:blip r:embed="rId4">
            <a:alphaModFix/>
          </a:blip>
          <a:stretch>
            <a:fillRect/>
          </a:stretch>
        </p:blipFill>
        <p:spPr>
          <a:xfrm>
            <a:off x="4133550" y="1535025"/>
            <a:ext cx="3172850" cy="904875"/>
          </a:xfrm>
          <a:prstGeom prst="rect">
            <a:avLst/>
          </a:prstGeom>
          <a:noFill/>
          <a:ln>
            <a:noFill/>
          </a:ln>
        </p:spPr>
      </p:pic>
      <p:pic>
        <p:nvPicPr>
          <p:cNvPr id="143" name="Google Shape;143;p25"/>
          <p:cNvPicPr preferRelativeResize="0"/>
          <p:nvPr/>
        </p:nvPicPr>
        <p:blipFill>
          <a:blip r:embed="rId5">
            <a:alphaModFix/>
          </a:blip>
          <a:stretch>
            <a:fillRect/>
          </a:stretch>
        </p:blipFill>
        <p:spPr>
          <a:xfrm>
            <a:off x="3938450" y="2675310"/>
            <a:ext cx="3172850" cy="1028740"/>
          </a:xfrm>
          <a:prstGeom prst="rect">
            <a:avLst/>
          </a:prstGeom>
          <a:noFill/>
          <a:ln>
            <a:noFill/>
          </a:ln>
        </p:spPr>
      </p:pic>
      <p:pic>
        <p:nvPicPr>
          <p:cNvPr id="144" name="Google Shape;144;p25"/>
          <p:cNvPicPr preferRelativeResize="0"/>
          <p:nvPr/>
        </p:nvPicPr>
        <p:blipFill>
          <a:blip r:embed="rId6">
            <a:alphaModFix/>
          </a:blip>
          <a:stretch>
            <a:fillRect/>
          </a:stretch>
        </p:blipFill>
        <p:spPr>
          <a:xfrm>
            <a:off x="2603600" y="3997075"/>
            <a:ext cx="1923750" cy="731250"/>
          </a:xfrm>
          <a:prstGeom prst="rect">
            <a:avLst/>
          </a:prstGeom>
          <a:noFill/>
          <a:ln>
            <a:noFill/>
          </a:ln>
        </p:spPr>
      </p:pic>
      <p:pic>
        <p:nvPicPr>
          <p:cNvPr id="145" name="Google Shape;145;p25"/>
          <p:cNvPicPr preferRelativeResize="0"/>
          <p:nvPr/>
        </p:nvPicPr>
        <p:blipFill>
          <a:blip r:embed="rId7">
            <a:alphaModFix/>
          </a:blip>
          <a:stretch>
            <a:fillRect/>
          </a:stretch>
        </p:blipFill>
        <p:spPr>
          <a:xfrm>
            <a:off x="2037175" y="5274845"/>
            <a:ext cx="3535553" cy="962055"/>
          </a:xfrm>
          <a:prstGeom prst="rect">
            <a:avLst/>
          </a:prstGeom>
          <a:noFill/>
          <a:ln>
            <a:noFill/>
          </a:ln>
        </p:spPr>
      </p:pic>
      <p:sp>
        <p:nvSpPr>
          <p:cNvPr id="146" name="Google Shape;146;p2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I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646100" y="452750"/>
            <a:ext cx="10444500" cy="6070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IN" sz="2400"/>
              <a:t>Now after solving wee obtain-:</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IN" sz="2400"/>
              <a:t>now,we want to minimize the energy with respect to the coefficients so,</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457200" lvl="0" marL="914400" rtl="0" algn="l">
              <a:spcBef>
                <a:spcPts val="0"/>
              </a:spcBef>
              <a:spcAft>
                <a:spcPts val="0"/>
              </a:spcAft>
              <a:buNone/>
            </a:pPr>
            <a:r>
              <a:rPr lang="en-IN" sz="2400"/>
              <a:t>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pic>
        <p:nvPicPr>
          <p:cNvPr id="152" name="Google Shape;152;p26"/>
          <p:cNvPicPr preferRelativeResize="0"/>
          <p:nvPr/>
        </p:nvPicPr>
        <p:blipFill>
          <a:blip r:embed="rId3">
            <a:alphaModFix/>
          </a:blip>
          <a:stretch>
            <a:fillRect/>
          </a:stretch>
        </p:blipFill>
        <p:spPr>
          <a:xfrm>
            <a:off x="3787075" y="873000"/>
            <a:ext cx="2210100" cy="1495425"/>
          </a:xfrm>
          <a:prstGeom prst="rect">
            <a:avLst/>
          </a:prstGeom>
          <a:noFill/>
          <a:ln>
            <a:noFill/>
          </a:ln>
        </p:spPr>
      </p:pic>
      <p:pic>
        <p:nvPicPr>
          <p:cNvPr id="153" name="Google Shape;153;p26"/>
          <p:cNvPicPr preferRelativeResize="0"/>
          <p:nvPr/>
        </p:nvPicPr>
        <p:blipFill>
          <a:blip r:embed="rId4">
            <a:alphaModFix/>
          </a:blip>
          <a:stretch>
            <a:fillRect/>
          </a:stretch>
        </p:blipFill>
        <p:spPr>
          <a:xfrm>
            <a:off x="3787075" y="2368425"/>
            <a:ext cx="3181350" cy="895350"/>
          </a:xfrm>
          <a:prstGeom prst="rect">
            <a:avLst/>
          </a:prstGeom>
          <a:noFill/>
          <a:ln>
            <a:noFill/>
          </a:ln>
        </p:spPr>
      </p:pic>
      <p:pic>
        <p:nvPicPr>
          <p:cNvPr id="154" name="Google Shape;154;p26"/>
          <p:cNvPicPr preferRelativeResize="0"/>
          <p:nvPr/>
        </p:nvPicPr>
        <p:blipFill>
          <a:blip r:embed="rId5">
            <a:alphaModFix/>
          </a:blip>
          <a:stretch>
            <a:fillRect/>
          </a:stretch>
        </p:blipFill>
        <p:spPr>
          <a:xfrm>
            <a:off x="1827925" y="4272575"/>
            <a:ext cx="1959150" cy="895350"/>
          </a:xfrm>
          <a:prstGeom prst="rect">
            <a:avLst/>
          </a:prstGeom>
          <a:noFill/>
          <a:ln>
            <a:noFill/>
          </a:ln>
        </p:spPr>
      </p:pic>
      <p:pic>
        <p:nvPicPr>
          <p:cNvPr id="155" name="Google Shape;155;p26"/>
          <p:cNvPicPr preferRelativeResize="0"/>
          <p:nvPr/>
        </p:nvPicPr>
        <p:blipFill>
          <a:blip r:embed="rId6">
            <a:alphaModFix/>
          </a:blip>
          <a:stretch>
            <a:fillRect/>
          </a:stretch>
        </p:blipFill>
        <p:spPr>
          <a:xfrm>
            <a:off x="1370725" y="5249002"/>
            <a:ext cx="7820025" cy="1072050"/>
          </a:xfrm>
          <a:prstGeom prst="rect">
            <a:avLst/>
          </a:prstGeom>
          <a:noFill/>
          <a:ln>
            <a:noFill/>
          </a:ln>
        </p:spPr>
      </p:pic>
      <p:sp>
        <p:nvSpPr>
          <p:cNvPr id="156" name="Google Shape;156;p2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I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646100" y="452750"/>
            <a:ext cx="10538400" cy="60972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IN" sz="2400"/>
              <a:t>since our coefficients are independent </a:t>
            </a:r>
            <a:endParaRPr sz="2400"/>
          </a:p>
          <a:p>
            <a:pPr indent="0" lvl="0" marL="0" rtl="0" algn="l">
              <a:spcBef>
                <a:spcPts val="0"/>
              </a:spcBef>
              <a:spcAft>
                <a:spcPts val="0"/>
              </a:spcAft>
              <a:buNone/>
            </a:pPr>
            <a:r>
              <a:rPr lang="en-IN" sz="2400"/>
              <a:t>H</a:t>
            </a:r>
            <a:r>
              <a:rPr baseline="-25000" lang="en-IN" sz="2400"/>
              <a:t>ij</a:t>
            </a:r>
            <a:r>
              <a:rPr lang="en-IN" sz="2400"/>
              <a:t>=H</a:t>
            </a:r>
            <a:r>
              <a:rPr baseline="-25000" lang="en-IN" sz="2400"/>
              <a:t>ji</a:t>
            </a:r>
            <a:endParaRPr sz="2400"/>
          </a:p>
          <a:p>
            <a:pPr indent="0" lvl="0" marL="0" rtl="0" algn="l">
              <a:spcBef>
                <a:spcPts val="0"/>
              </a:spcBef>
              <a:spcAft>
                <a:spcPts val="0"/>
              </a:spcAft>
              <a:buNone/>
            </a:pPr>
            <a:r>
              <a:rPr lang="en-IN" sz="2400"/>
              <a:t>S</a:t>
            </a:r>
            <a:r>
              <a:rPr baseline="-25000" lang="en-IN" sz="2400"/>
              <a:t>ij</a:t>
            </a:r>
            <a:r>
              <a:rPr lang="en-IN" sz="2400"/>
              <a:t>=S</a:t>
            </a:r>
            <a:r>
              <a:rPr baseline="-25000" lang="en-IN" sz="2400"/>
              <a:t>ji</a:t>
            </a:r>
            <a:r>
              <a:rPr lang="en-IN" sz="2400"/>
              <a:t>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IN" sz="2400"/>
              <a:t>and our equation simplifies to-:</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IN" sz="2400"/>
              <a:t>since,</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IN" sz="2400"/>
              <a:t>this is called as the secular equation.</a:t>
            </a:r>
            <a:endParaRPr sz="2400"/>
          </a:p>
        </p:txBody>
      </p:sp>
      <p:pic>
        <p:nvPicPr>
          <p:cNvPr id="162" name="Google Shape;162;p27"/>
          <p:cNvPicPr preferRelativeResize="0"/>
          <p:nvPr/>
        </p:nvPicPr>
        <p:blipFill>
          <a:blip r:embed="rId3">
            <a:alphaModFix/>
          </a:blip>
          <a:stretch>
            <a:fillRect/>
          </a:stretch>
        </p:blipFill>
        <p:spPr>
          <a:xfrm>
            <a:off x="2441701" y="2412800"/>
            <a:ext cx="5246750" cy="1228725"/>
          </a:xfrm>
          <a:prstGeom prst="rect">
            <a:avLst/>
          </a:prstGeom>
          <a:noFill/>
          <a:ln>
            <a:noFill/>
          </a:ln>
        </p:spPr>
      </p:pic>
      <p:pic>
        <p:nvPicPr>
          <p:cNvPr id="163" name="Google Shape;163;p27"/>
          <p:cNvPicPr preferRelativeResize="0"/>
          <p:nvPr/>
        </p:nvPicPr>
        <p:blipFill>
          <a:blip r:embed="rId4">
            <a:alphaModFix/>
          </a:blip>
          <a:stretch>
            <a:fillRect/>
          </a:stretch>
        </p:blipFill>
        <p:spPr>
          <a:xfrm>
            <a:off x="1769301" y="3852275"/>
            <a:ext cx="1579325" cy="904875"/>
          </a:xfrm>
          <a:prstGeom prst="rect">
            <a:avLst/>
          </a:prstGeom>
          <a:noFill/>
          <a:ln>
            <a:noFill/>
          </a:ln>
        </p:spPr>
      </p:pic>
      <p:pic>
        <p:nvPicPr>
          <p:cNvPr id="164" name="Google Shape;164;p27"/>
          <p:cNvPicPr preferRelativeResize="0"/>
          <p:nvPr/>
        </p:nvPicPr>
        <p:blipFill>
          <a:blip r:embed="rId5">
            <a:alphaModFix/>
          </a:blip>
          <a:stretch>
            <a:fillRect/>
          </a:stretch>
        </p:blipFill>
        <p:spPr>
          <a:xfrm>
            <a:off x="3436150" y="4757150"/>
            <a:ext cx="3837075" cy="1026925"/>
          </a:xfrm>
          <a:prstGeom prst="rect">
            <a:avLst/>
          </a:prstGeom>
          <a:noFill/>
          <a:ln>
            <a:noFill/>
          </a:ln>
        </p:spPr>
      </p:pic>
      <p:sp>
        <p:nvSpPr>
          <p:cNvPr id="165" name="Google Shape;165;p2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I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415600" y="593399"/>
            <a:ext cx="11360700" cy="4416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IN" sz="2400"/>
              <a:t>We therefore have N simultaneous secular equations in N unknowns. These equations can also be written in matrix notation, and for a non-trivial solution (i.e. ci != 0 for all i), the determinant of the secular matrix must be equal to zero.</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IN" sz="2400"/>
              <a:t>			|H</a:t>
            </a:r>
            <a:r>
              <a:rPr baseline="-25000" lang="en-IN" sz="2400"/>
              <a:t>ik</a:t>
            </a:r>
            <a:r>
              <a:rPr lang="en-IN" sz="2400"/>
              <a:t>-ES</a:t>
            </a:r>
            <a:r>
              <a:rPr baseline="-25000" lang="en-IN" sz="2400"/>
              <a:t>ik</a:t>
            </a:r>
            <a:r>
              <a:rPr lang="en-IN" sz="2400"/>
              <a:t>|=0</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IN" sz="2400"/>
              <a:t>The resulting algebraic equation can be solved to obtain the energies E.</a:t>
            </a:r>
            <a:endParaRPr sz="2400"/>
          </a:p>
          <a:p>
            <a:pPr indent="0" lvl="0" marL="0" rtl="0" algn="l">
              <a:spcBef>
                <a:spcPts val="0"/>
              </a:spcBef>
              <a:spcAft>
                <a:spcPts val="0"/>
              </a:spcAft>
              <a:buNone/>
            </a:pPr>
            <a:r>
              <a:rPr lang="en-IN" sz="2400"/>
              <a:t>and then we can also calculate the best possible for the coefficient. </a:t>
            </a:r>
            <a:endParaRPr sz="2400"/>
          </a:p>
        </p:txBody>
      </p:sp>
      <p:sp>
        <p:nvSpPr>
          <p:cNvPr id="171" name="Google Shape;171;p2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585151" y="313380"/>
            <a:ext cx="10378940" cy="620933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2000"/>
              <a:buFont typeface="Century Gothic"/>
              <a:buNone/>
            </a:pPr>
            <a:r>
              <a:rPr lang="en-IN" sz="3000"/>
              <a:t>Many particle system-:</a:t>
            </a:r>
            <a:endParaRPr sz="3000"/>
          </a:p>
          <a:p>
            <a:pPr indent="0" lvl="0" marL="0" rtl="0" algn="l">
              <a:spcBef>
                <a:spcPts val="0"/>
              </a:spcBef>
              <a:spcAft>
                <a:spcPts val="0"/>
              </a:spcAft>
              <a:buClr>
                <a:schemeClr val="lt2"/>
              </a:buClr>
              <a:buSzPts val="2000"/>
              <a:buFont typeface="Century Gothic"/>
              <a:buNone/>
            </a:pPr>
            <a:br>
              <a:rPr lang="en-IN" sz="2000"/>
            </a:br>
            <a:r>
              <a:rPr lang="en-IN" sz="2000"/>
              <a:t>	</a:t>
            </a:r>
            <a:endParaRPr sz="2000"/>
          </a:p>
          <a:p>
            <a:pPr indent="0" lvl="0" marL="0" rtl="0" algn="l">
              <a:spcBef>
                <a:spcPts val="0"/>
              </a:spcBef>
              <a:spcAft>
                <a:spcPts val="0"/>
              </a:spcAft>
              <a:buClr>
                <a:schemeClr val="lt2"/>
              </a:buClr>
              <a:buSzPts val="2000"/>
              <a:buFont typeface="Century Gothic"/>
              <a:buNone/>
            </a:pPr>
            <a:r>
              <a:t/>
            </a:r>
            <a:endParaRPr sz="2000"/>
          </a:p>
          <a:p>
            <a:pPr indent="0" lvl="0" marL="0" rtl="0" algn="l">
              <a:spcBef>
                <a:spcPts val="0"/>
              </a:spcBef>
              <a:spcAft>
                <a:spcPts val="0"/>
              </a:spcAft>
              <a:buClr>
                <a:schemeClr val="lt2"/>
              </a:buClr>
              <a:buSzPts val="2000"/>
              <a:buFont typeface="Century Gothic"/>
              <a:buNone/>
            </a:pPr>
            <a:r>
              <a:t/>
            </a:r>
            <a:endParaRPr sz="2000"/>
          </a:p>
          <a:p>
            <a:pPr indent="0" lvl="0" marL="0" rtl="0" algn="l">
              <a:spcBef>
                <a:spcPts val="0"/>
              </a:spcBef>
              <a:spcAft>
                <a:spcPts val="0"/>
              </a:spcAft>
              <a:buClr>
                <a:schemeClr val="lt2"/>
              </a:buClr>
              <a:buSzPts val="2000"/>
              <a:buFont typeface="Century Gothic"/>
              <a:buNone/>
            </a:pPr>
            <a:r>
              <a:rPr lang="en-IN" sz="2400"/>
              <a:t>suppose there are N electrons and M nucleus</a:t>
            </a:r>
            <a:br>
              <a:rPr lang="en-IN" sz="2400"/>
            </a:br>
            <a:r>
              <a:rPr lang="en-IN" sz="2000"/>
              <a:t>	</a:t>
            </a:r>
            <a:endParaRPr sz="2000"/>
          </a:p>
          <a:p>
            <a:pPr indent="0" lvl="0" marL="0" rtl="0" algn="l">
              <a:spcBef>
                <a:spcPts val="0"/>
              </a:spcBef>
              <a:spcAft>
                <a:spcPts val="0"/>
              </a:spcAft>
              <a:buClr>
                <a:schemeClr val="lt2"/>
              </a:buClr>
              <a:buSzPts val="2000"/>
              <a:buFont typeface="Century Gothic"/>
              <a:buNone/>
            </a:pPr>
            <a:r>
              <a:t/>
            </a:r>
            <a:endParaRPr sz="2000"/>
          </a:p>
          <a:p>
            <a:pPr indent="0" lvl="0" marL="0" rtl="0" algn="l">
              <a:spcBef>
                <a:spcPts val="0"/>
              </a:spcBef>
              <a:spcAft>
                <a:spcPts val="0"/>
              </a:spcAft>
              <a:buClr>
                <a:schemeClr val="lt2"/>
              </a:buClr>
              <a:buSzPts val="2000"/>
              <a:buFont typeface="Century Gothic"/>
              <a:buNone/>
            </a:pPr>
            <a:r>
              <a:t/>
            </a:r>
            <a:endParaRPr sz="2000"/>
          </a:p>
          <a:p>
            <a:pPr indent="0" lvl="0" marL="0" rtl="0" algn="l">
              <a:spcBef>
                <a:spcPts val="0"/>
              </a:spcBef>
              <a:spcAft>
                <a:spcPts val="0"/>
              </a:spcAft>
              <a:buClr>
                <a:schemeClr val="lt2"/>
              </a:buClr>
              <a:buSzPts val="2000"/>
              <a:buFont typeface="Century Gothic"/>
              <a:buNone/>
            </a:pPr>
            <a:r>
              <a:t/>
            </a:r>
            <a:endParaRPr sz="2000"/>
          </a:p>
          <a:p>
            <a:pPr indent="0" lvl="0" marL="0" rtl="0" algn="l">
              <a:spcBef>
                <a:spcPts val="0"/>
              </a:spcBef>
              <a:spcAft>
                <a:spcPts val="0"/>
              </a:spcAft>
              <a:buClr>
                <a:schemeClr val="lt2"/>
              </a:buClr>
              <a:buSzPts val="2000"/>
              <a:buFont typeface="Century Gothic"/>
              <a:buNone/>
            </a:pPr>
            <a:r>
              <a:rPr lang="en-IN" sz="2400"/>
              <a:t>now our Hamiltonian is-:</a:t>
            </a:r>
            <a:br>
              <a:rPr lang="en-IN" sz="2400"/>
            </a:br>
            <a:r>
              <a:rPr lang="en-IN" sz="2400"/>
              <a:t>	</a:t>
            </a:r>
            <a:br>
              <a:rPr lang="en-IN" sz="2400"/>
            </a:br>
            <a:endParaRPr sz="2400"/>
          </a:p>
          <a:p>
            <a:pPr indent="0" lvl="0" marL="0" rtl="0" algn="l">
              <a:spcBef>
                <a:spcPts val="0"/>
              </a:spcBef>
              <a:spcAft>
                <a:spcPts val="0"/>
              </a:spcAft>
              <a:buClr>
                <a:schemeClr val="lt2"/>
              </a:buClr>
              <a:buSzPts val="2000"/>
              <a:buFont typeface="Century Gothic"/>
              <a:buNone/>
            </a:pPr>
            <a:r>
              <a:t/>
            </a:r>
            <a:endParaRPr sz="2400"/>
          </a:p>
          <a:p>
            <a:pPr indent="0" lvl="0" marL="0" rtl="0" algn="l">
              <a:spcBef>
                <a:spcPts val="0"/>
              </a:spcBef>
              <a:spcAft>
                <a:spcPts val="0"/>
              </a:spcAft>
              <a:buClr>
                <a:schemeClr val="lt2"/>
              </a:buClr>
              <a:buSzPts val="2000"/>
              <a:buFont typeface="Century Gothic"/>
              <a:buNone/>
            </a:pPr>
            <a:r>
              <a:rPr lang="en-IN" sz="2400"/>
              <a:t>Ĥ=(K.E. of electron)+(K.E. of nucleus)+(P.E. of nucleus-electron)+(P.E. of   nucleus-  nucleus)+(P.E. of electron-electron)</a:t>
            </a:r>
            <a:br>
              <a:rPr lang="en-IN" sz="2400"/>
            </a:br>
            <a:r>
              <a:rPr lang="en-IN" sz="2000"/>
              <a:t>		</a:t>
            </a:r>
            <a:br>
              <a:rPr lang="en-IN" sz="2000"/>
            </a:br>
            <a:r>
              <a:rPr lang="en-IN" sz="2000"/>
              <a:t>	</a:t>
            </a:r>
            <a:br>
              <a:rPr lang="en-IN" sz="2000"/>
            </a:br>
            <a:r>
              <a:rPr lang="en-IN" sz="2000"/>
              <a:t>	</a:t>
            </a:r>
            <a:br>
              <a:rPr lang="en-IN" sz="2000"/>
            </a:br>
            <a:endParaRPr sz="2000"/>
          </a:p>
        </p:txBody>
      </p:sp>
      <p:pic>
        <p:nvPicPr>
          <p:cNvPr id="177" name="Google Shape;177;p29"/>
          <p:cNvPicPr preferRelativeResize="0"/>
          <p:nvPr/>
        </p:nvPicPr>
        <p:blipFill>
          <a:blip r:embed="rId3">
            <a:alphaModFix/>
          </a:blip>
          <a:stretch>
            <a:fillRect/>
          </a:stretch>
        </p:blipFill>
        <p:spPr>
          <a:xfrm>
            <a:off x="7042650" y="747125"/>
            <a:ext cx="3830450" cy="3787750"/>
          </a:xfrm>
          <a:prstGeom prst="rect">
            <a:avLst/>
          </a:prstGeom>
          <a:noFill/>
          <a:ln>
            <a:noFill/>
          </a:ln>
        </p:spPr>
      </p:pic>
      <p:sp>
        <p:nvSpPr>
          <p:cNvPr id="178" name="Google Shape;178;p2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I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pic>
        <p:nvPicPr>
          <p:cNvPr id="183" name="Google Shape;183;p30"/>
          <p:cNvPicPr preferRelativeResize="0"/>
          <p:nvPr/>
        </p:nvPicPr>
        <p:blipFill rotWithShape="1">
          <a:blip r:embed="rId3">
            <a:alphaModFix/>
          </a:blip>
          <a:srcRect b="27598" l="0" r="0" t="0"/>
          <a:stretch/>
        </p:blipFill>
        <p:spPr>
          <a:xfrm>
            <a:off x="740228" y="482781"/>
            <a:ext cx="10398036" cy="5865768"/>
          </a:xfrm>
          <a:prstGeom prst="rect">
            <a:avLst/>
          </a:prstGeom>
          <a:noFill/>
          <a:ln>
            <a:noFill/>
          </a:ln>
        </p:spPr>
      </p:pic>
      <p:sp>
        <p:nvSpPr>
          <p:cNvPr id="184" name="Google Shape;184;p3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I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pic>
        <p:nvPicPr>
          <p:cNvPr id="189" name="Google Shape;189;p31"/>
          <p:cNvPicPr preferRelativeResize="0"/>
          <p:nvPr/>
        </p:nvPicPr>
        <p:blipFill rotWithShape="1">
          <a:blip r:embed="rId3">
            <a:alphaModFix/>
          </a:blip>
          <a:srcRect b="18816" l="0" r="0" t="24041"/>
          <a:stretch/>
        </p:blipFill>
        <p:spPr>
          <a:xfrm>
            <a:off x="714103" y="513806"/>
            <a:ext cx="10389326" cy="5425439"/>
          </a:xfrm>
          <a:prstGeom prst="rect">
            <a:avLst/>
          </a:prstGeom>
          <a:noFill/>
          <a:ln>
            <a:noFill/>
          </a:ln>
        </p:spPr>
      </p:pic>
      <p:sp>
        <p:nvSpPr>
          <p:cNvPr id="190" name="Google Shape;190;p3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I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ctrTitle"/>
          </p:nvPr>
        </p:nvSpPr>
        <p:spPr>
          <a:xfrm>
            <a:off x="893698" y="783770"/>
            <a:ext cx="8825658" cy="888274"/>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2800"/>
              <a:buFont typeface="Century Gothic"/>
              <a:buNone/>
            </a:pPr>
            <a:r>
              <a:t/>
            </a:r>
            <a:endParaRPr sz="2800"/>
          </a:p>
          <a:p>
            <a:pPr indent="0" lvl="0" marL="0" rtl="0" algn="l">
              <a:spcBef>
                <a:spcPts val="0"/>
              </a:spcBef>
              <a:spcAft>
                <a:spcPts val="0"/>
              </a:spcAft>
              <a:buClr>
                <a:schemeClr val="lt2"/>
              </a:buClr>
              <a:buSzPts val="2800"/>
              <a:buFont typeface="Century Gothic"/>
              <a:buNone/>
            </a:pPr>
            <a:r>
              <a:t/>
            </a:r>
            <a:endParaRPr sz="2800"/>
          </a:p>
          <a:p>
            <a:pPr indent="0" lvl="0" marL="0" rtl="0" algn="l">
              <a:spcBef>
                <a:spcPts val="0"/>
              </a:spcBef>
              <a:spcAft>
                <a:spcPts val="0"/>
              </a:spcAft>
              <a:buClr>
                <a:schemeClr val="lt2"/>
              </a:buClr>
              <a:buSzPts val="2800"/>
              <a:buFont typeface="Century Gothic"/>
              <a:buNone/>
            </a:pPr>
            <a:r>
              <a:t/>
            </a:r>
            <a:endParaRPr sz="2800"/>
          </a:p>
          <a:p>
            <a:pPr indent="0" lvl="0" marL="0" rtl="0" algn="l">
              <a:spcBef>
                <a:spcPts val="0"/>
              </a:spcBef>
              <a:spcAft>
                <a:spcPts val="0"/>
              </a:spcAft>
              <a:buClr>
                <a:schemeClr val="lt2"/>
              </a:buClr>
              <a:buSzPts val="2800"/>
              <a:buFont typeface="Century Gothic"/>
              <a:buNone/>
            </a:pPr>
            <a:r>
              <a:t/>
            </a:r>
            <a:endParaRPr sz="2800"/>
          </a:p>
          <a:p>
            <a:pPr indent="0" lvl="0" marL="0" rtl="0" algn="l">
              <a:spcBef>
                <a:spcPts val="0"/>
              </a:spcBef>
              <a:spcAft>
                <a:spcPts val="0"/>
              </a:spcAft>
              <a:buClr>
                <a:schemeClr val="lt2"/>
              </a:buClr>
              <a:buSzPts val="2800"/>
              <a:buFont typeface="Century Gothic"/>
              <a:buNone/>
            </a:pPr>
            <a:r>
              <a:t/>
            </a:r>
            <a:endParaRPr sz="2800"/>
          </a:p>
          <a:p>
            <a:pPr indent="0" lvl="0" marL="0" rtl="0" algn="l">
              <a:spcBef>
                <a:spcPts val="0"/>
              </a:spcBef>
              <a:spcAft>
                <a:spcPts val="0"/>
              </a:spcAft>
              <a:buClr>
                <a:schemeClr val="lt2"/>
              </a:buClr>
              <a:buSzPts val="2800"/>
              <a:buFont typeface="Century Gothic"/>
              <a:buNone/>
            </a:pPr>
            <a:r>
              <a:t/>
            </a:r>
            <a:endParaRPr sz="2800"/>
          </a:p>
          <a:p>
            <a:pPr indent="0" lvl="0" marL="0" rtl="0" algn="l">
              <a:spcBef>
                <a:spcPts val="0"/>
              </a:spcBef>
              <a:spcAft>
                <a:spcPts val="0"/>
              </a:spcAft>
              <a:buClr>
                <a:schemeClr val="lt2"/>
              </a:buClr>
              <a:buSzPts val="2800"/>
              <a:buFont typeface="Century Gothic"/>
              <a:buNone/>
            </a:pPr>
            <a:r>
              <a:t/>
            </a:r>
            <a:endParaRPr sz="2800"/>
          </a:p>
          <a:p>
            <a:pPr indent="0" lvl="0" marL="0" rtl="0" algn="l">
              <a:spcBef>
                <a:spcPts val="0"/>
              </a:spcBef>
              <a:spcAft>
                <a:spcPts val="0"/>
              </a:spcAft>
              <a:buClr>
                <a:schemeClr val="lt2"/>
              </a:buClr>
              <a:buSzPts val="2800"/>
              <a:buFont typeface="Century Gothic"/>
              <a:buNone/>
            </a:pPr>
            <a:r>
              <a:rPr lang="en-IN" sz="1400"/>
              <a:t> </a:t>
            </a:r>
            <a:br>
              <a:rPr lang="en-IN" sz="1400"/>
            </a:br>
            <a:br>
              <a:rPr lang="en-IN" sz="1400"/>
            </a:br>
            <a:br>
              <a:rPr lang="en-IN" sz="1400"/>
            </a:br>
            <a:r>
              <a:rPr lang="en-IN" sz="2400"/>
              <a:t>HELIUM ATOM  -:</a:t>
            </a:r>
            <a:br>
              <a:rPr lang="en-IN" sz="2400"/>
            </a:br>
            <a:endParaRPr sz="2400"/>
          </a:p>
        </p:txBody>
      </p:sp>
      <p:sp>
        <p:nvSpPr>
          <p:cNvPr id="61" name="Google Shape;61;p14"/>
          <p:cNvSpPr txBox="1"/>
          <p:nvPr>
            <p:ph idx="1" type="subTitle"/>
          </p:nvPr>
        </p:nvSpPr>
        <p:spPr>
          <a:xfrm>
            <a:off x="1030650" y="4050350"/>
            <a:ext cx="10130700" cy="238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lang="en-IN" sz="2400"/>
              <a:t>The nuclei  for multi-electron atoms are so much heavier than an electron  that the nucleus is assumed to be the center of mass and  fixing the origin of the coordinate system at the nucleus allows us to exclude translation motion of the center of mass from our quantum mechanical treatment. </a:t>
            </a:r>
            <a:endParaRPr sz="2400"/>
          </a:p>
        </p:txBody>
      </p:sp>
      <p:pic>
        <p:nvPicPr>
          <p:cNvPr id="62" name="Google Shape;62;p14"/>
          <p:cNvPicPr preferRelativeResize="0"/>
          <p:nvPr/>
        </p:nvPicPr>
        <p:blipFill>
          <a:blip r:embed="rId3">
            <a:alphaModFix/>
          </a:blip>
          <a:stretch>
            <a:fillRect/>
          </a:stretch>
        </p:blipFill>
        <p:spPr>
          <a:xfrm>
            <a:off x="2247202" y="1599275"/>
            <a:ext cx="7362825" cy="2162175"/>
          </a:xfrm>
          <a:prstGeom prst="rect">
            <a:avLst/>
          </a:prstGeom>
          <a:noFill/>
          <a:ln>
            <a:noFill/>
          </a:ln>
        </p:spPr>
      </p:pic>
      <p:sp>
        <p:nvSpPr>
          <p:cNvPr id="63" name="Google Shape;63;p1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I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661851" y="687850"/>
            <a:ext cx="10467703" cy="586970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2000"/>
              <a:buFont typeface="Century Gothic"/>
              <a:buNone/>
            </a:pPr>
            <a:r>
              <a:rPr lang="en-IN" sz="2000"/>
              <a:t>Here assumption is made that the electron are moving in the field of fixed nuclei.</a:t>
            </a:r>
            <a:br>
              <a:rPr lang="en-IN" sz="2000"/>
            </a:br>
            <a:r>
              <a:rPr lang="en-IN" sz="2000"/>
              <a:t>So we neglect the kinetic energy term of nucleus and the nucleus-nucleus interaction term is constant and as we know that the eigenfunction(wavefunction) not depend on the constant term. However, this term having effect on eigenvalue</a:t>
            </a:r>
            <a:br>
              <a:rPr lang="en-IN" sz="2000"/>
            </a:br>
            <a:r>
              <a:rPr lang="en-IN" sz="2000"/>
              <a:t>and we can add this directly to eigenvalue to find the total energy.</a:t>
            </a:r>
            <a:br>
              <a:rPr lang="en-IN" sz="2000"/>
            </a:br>
            <a:br>
              <a:rPr lang="en-IN" sz="2000"/>
            </a:br>
            <a:r>
              <a:rPr lang="en-IN" sz="2000"/>
              <a:t>So now we are left with electron Hamiltonian-:</a:t>
            </a:r>
            <a:br>
              <a:rPr lang="en-IN" sz="2000"/>
            </a:br>
            <a:br>
              <a:rPr lang="en-IN" sz="2000"/>
            </a:br>
            <a:br>
              <a:rPr lang="en-IN" sz="2000"/>
            </a:br>
            <a:br>
              <a:rPr lang="en-IN" sz="2000"/>
            </a:br>
            <a:br>
              <a:rPr lang="en-IN" sz="2000"/>
            </a:br>
            <a:br>
              <a:rPr lang="en-IN" sz="2000"/>
            </a:br>
            <a:br>
              <a:rPr lang="en-IN" sz="2000"/>
            </a:br>
            <a:br>
              <a:rPr lang="en-IN" sz="2000"/>
            </a:br>
            <a:br>
              <a:rPr lang="en-IN" sz="2000"/>
            </a:br>
            <a:br>
              <a:rPr lang="en-IN" sz="2000"/>
            </a:br>
            <a:br>
              <a:rPr lang="en-IN" sz="2000"/>
            </a:br>
            <a:r>
              <a:rPr lang="en-IN" sz="2000"/>
              <a:t>And along with that a constant term-:</a:t>
            </a:r>
            <a:br>
              <a:rPr lang="en-IN" sz="2000"/>
            </a:br>
            <a:endParaRPr sz="2000"/>
          </a:p>
        </p:txBody>
      </p:sp>
      <p:pic>
        <p:nvPicPr>
          <p:cNvPr id="196" name="Google Shape;196;p32"/>
          <p:cNvPicPr preferRelativeResize="0"/>
          <p:nvPr/>
        </p:nvPicPr>
        <p:blipFill rotWithShape="1">
          <a:blip r:embed="rId3">
            <a:alphaModFix/>
          </a:blip>
          <a:srcRect b="0" l="0" r="0" t="0"/>
          <a:stretch/>
        </p:blipFill>
        <p:spPr>
          <a:xfrm>
            <a:off x="2657238" y="3033125"/>
            <a:ext cx="5941590" cy="1355996"/>
          </a:xfrm>
          <a:prstGeom prst="rect">
            <a:avLst/>
          </a:prstGeom>
          <a:noFill/>
          <a:ln>
            <a:noFill/>
          </a:ln>
        </p:spPr>
      </p:pic>
      <p:pic>
        <p:nvPicPr>
          <p:cNvPr id="197" name="Google Shape;197;p32"/>
          <p:cNvPicPr preferRelativeResize="0"/>
          <p:nvPr/>
        </p:nvPicPr>
        <p:blipFill rotWithShape="1">
          <a:blip r:embed="rId4">
            <a:alphaModFix/>
          </a:blip>
          <a:srcRect b="0" l="0" r="0" t="0"/>
          <a:stretch/>
        </p:blipFill>
        <p:spPr>
          <a:xfrm>
            <a:off x="2657238" y="4389121"/>
            <a:ext cx="5183946" cy="963251"/>
          </a:xfrm>
          <a:prstGeom prst="rect">
            <a:avLst/>
          </a:prstGeom>
          <a:noFill/>
          <a:ln>
            <a:noFill/>
          </a:ln>
        </p:spPr>
      </p:pic>
      <p:pic>
        <p:nvPicPr>
          <p:cNvPr id="198" name="Google Shape;198;p32"/>
          <p:cNvPicPr preferRelativeResize="0"/>
          <p:nvPr/>
        </p:nvPicPr>
        <p:blipFill rotWithShape="1">
          <a:blip r:embed="rId5">
            <a:alphaModFix/>
          </a:blip>
          <a:srcRect b="0" l="0" r="0" t="0"/>
          <a:stretch/>
        </p:blipFill>
        <p:spPr>
          <a:xfrm>
            <a:off x="5324089" y="5610265"/>
            <a:ext cx="792549" cy="853514"/>
          </a:xfrm>
          <a:prstGeom prst="rect">
            <a:avLst/>
          </a:prstGeom>
          <a:noFill/>
          <a:ln>
            <a:noFill/>
          </a:ln>
        </p:spPr>
      </p:pic>
      <p:sp>
        <p:nvSpPr>
          <p:cNvPr id="199" name="Google Shape;199;p3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I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646100" y="452725"/>
            <a:ext cx="11025600" cy="6218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200"/>
              <a:buFont typeface="Century Gothic"/>
              <a:buNone/>
            </a:pPr>
            <a:r>
              <a:rPr lang="en-IN" sz="3200"/>
              <a:t>Spin orbital-:</a:t>
            </a:r>
            <a:br>
              <a:rPr lang="en-IN" sz="2000"/>
            </a:br>
            <a:r>
              <a:rPr lang="en-IN" sz="2400"/>
              <a:t>it is a representation of single electron wavefunction.</a:t>
            </a:r>
            <a:br>
              <a:rPr lang="en-IN" sz="2400"/>
            </a:br>
            <a:endParaRPr sz="2400"/>
          </a:p>
          <a:p>
            <a:pPr indent="0" lvl="0" marL="0" rtl="0" algn="l">
              <a:spcBef>
                <a:spcPts val="0"/>
              </a:spcBef>
              <a:spcAft>
                <a:spcPts val="0"/>
              </a:spcAft>
              <a:buClr>
                <a:schemeClr val="lt2"/>
              </a:buClr>
              <a:buSzPts val="3200"/>
              <a:buFont typeface="Century Gothic"/>
              <a:buNone/>
            </a:pPr>
            <a:r>
              <a:rPr lang="en-IN" sz="2400"/>
              <a:t>Spatial orbital -&gt; is a function of position vector(r) and describing the spatial distribution of electron and we can also calculate the probability of finding the electron in the small element .</a:t>
            </a:r>
            <a:br>
              <a:rPr lang="en-IN" sz="2400"/>
            </a:br>
            <a:endParaRPr sz="2400"/>
          </a:p>
          <a:p>
            <a:pPr indent="0" lvl="0" marL="0" rtl="0" algn="l">
              <a:spcBef>
                <a:spcPts val="0"/>
              </a:spcBef>
              <a:spcAft>
                <a:spcPts val="0"/>
              </a:spcAft>
              <a:buClr>
                <a:schemeClr val="lt2"/>
              </a:buClr>
              <a:buSzPts val="3200"/>
              <a:buFont typeface="Century Gothic"/>
              <a:buNone/>
            </a:pPr>
            <a:r>
              <a:rPr lang="en-IN" sz="2400"/>
              <a:t>Spatial orbital=</a:t>
            </a:r>
            <a:br>
              <a:rPr lang="en-IN" sz="2400"/>
            </a:br>
            <a:r>
              <a:rPr lang="en-IN" sz="2400"/>
              <a:t>For completely describe an electron  it necessary to specify its spin.So for describing the spin we have a spin function </a:t>
            </a:r>
            <a:br>
              <a:rPr lang="en-IN" sz="2400"/>
            </a:br>
            <a:r>
              <a:rPr lang="en-IN" sz="2400"/>
              <a:t>		</a:t>
            </a:r>
            <a:br>
              <a:rPr lang="en-IN" sz="2400"/>
            </a:br>
            <a:r>
              <a:rPr lang="en-IN" sz="2400"/>
              <a:t>		for up-spin      =</a:t>
            </a:r>
            <a:br>
              <a:rPr lang="en-IN" sz="2400"/>
            </a:br>
            <a:r>
              <a:rPr lang="en-IN" sz="2400"/>
              <a:t>		for down spin =	</a:t>
            </a:r>
            <a:br>
              <a:rPr lang="en-IN" sz="2400"/>
            </a:br>
            <a:br>
              <a:rPr lang="en-IN" sz="2400"/>
            </a:br>
            <a:br>
              <a:rPr lang="en-IN" sz="2400"/>
            </a:br>
            <a:r>
              <a:rPr lang="en-IN" sz="2400"/>
              <a:t>So Spin orbital is -: </a:t>
            </a:r>
            <a:br>
              <a:rPr lang="en-IN" sz="2000"/>
            </a:br>
            <a:r>
              <a:rPr lang="en-IN" sz="2000"/>
              <a:t>					</a:t>
            </a:r>
            <a:endParaRPr sz="2000"/>
          </a:p>
        </p:txBody>
      </p:sp>
      <p:pic>
        <p:nvPicPr>
          <p:cNvPr id="205" name="Google Shape;205;p33"/>
          <p:cNvPicPr preferRelativeResize="0"/>
          <p:nvPr/>
        </p:nvPicPr>
        <p:blipFill rotWithShape="1">
          <a:blip r:embed="rId3">
            <a:alphaModFix/>
          </a:blip>
          <a:srcRect b="0" l="0" r="34602" t="0"/>
          <a:stretch/>
        </p:blipFill>
        <p:spPr>
          <a:xfrm>
            <a:off x="3853853" y="5773016"/>
            <a:ext cx="3675018" cy="969317"/>
          </a:xfrm>
          <a:prstGeom prst="rect">
            <a:avLst/>
          </a:prstGeom>
          <a:noFill/>
          <a:ln>
            <a:noFill/>
          </a:ln>
        </p:spPr>
      </p:pic>
      <p:pic>
        <p:nvPicPr>
          <p:cNvPr id="206" name="Google Shape;206;p33"/>
          <p:cNvPicPr preferRelativeResize="0"/>
          <p:nvPr/>
        </p:nvPicPr>
        <p:blipFill rotWithShape="1">
          <a:blip r:embed="rId4">
            <a:alphaModFix/>
          </a:blip>
          <a:srcRect b="0" l="0" r="0" t="0"/>
          <a:stretch/>
        </p:blipFill>
        <p:spPr>
          <a:xfrm>
            <a:off x="3085731" y="2971145"/>
            <a:ext cx="966651" cy="590978"/>
          </a:xfrm>
          <a:prstGeom prst="rect">
            <a:avLst/>
          </a:prstGeom>
          <a:noFill/>
          <a:ln>
            <a:noFill/>
          </a:ln>
        </p:spPr>
      </p:pic>
      <p:pic>
        <p:nvPicPr>
          <p:cNvPr id="207" name="Google Shape;207;p33"/>
          <p:cNvPicPr preferRelativeResize="0"/>
          <p:nvPr/>
        </p:nvPicPr>
        <p:blipFill rotWithShape="1">
          <a:blip r:embed="rId5">
            <a:alphaModFix/>
          </a:blip>
          <a:srcRect b="0" l="0" r="0" t="0"/>
          <a:stretch/>
        </p:blipFill>
        <p:spPr>
          <a:xfrm>
            <a:off x="6703191" y="3891847"/>
            <a:ext cx="670618" cy="384081"/>
          </a:xfrm>
          <a:prstGeom prst="rect">
            <a:avLst/>
          </a:prstGeom>
          <a:noFill/>
          <a:ln>
            <a:noFill/>
          </a:ln>
        </p:spPr>
      </p:pic>
      <p:pic>
        <p:nvPicPr>
          <p:cNvPr id="208" name="Google Shape;208;p33"/>
          <p:cNvPicPr preferRelativeResize="0"/>
          <p:nvPr/>
        </p:nvPicPr>
        <p:blipFill rotWithShape="1">
          <a:blip r:embed="rId6">
            <a:alphaModFix/>
          </a:blip>
          <a:srcRect b="0" l="0" r="0" t="0"/>
          <a:stretch/>
        </p:blipFill>
        <p:spPr>
          <a:xfrm>
            <a:off x="4052381" y="4473749"/>
            <a:ext cx="1002379" cy="914400"/>
          </a:xfrm>
          <a:prstGeom prst="rect">
            <a:avLst/>
          </a:prstGeom>
          <a:noFill/>
          <a:ln>
            <a:noFill/>
          </a:ln>
        </p:spPr>
      </p:pic>
      <p:sp>
        <p:nvSpPr>
          <p:cNvPr id="209" name="Google Shape;209;p3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I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4"/>
          <p:cNvSpPr txBox="1"/>
          <p:nvPr>
            <p:ph type="title"/>
          </p:nvPr>
        </p:nvSpPr>
        <p:spPr>
          <a:xfrm>
            <a:off x="637403" y="444010"/>
            <a:ext cx="10466026" cy="604387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200"/>
              <a:buFont typeface="Century Gothic"/>
              <a:buNone/>
            </a:pPr>
            <a:r>
              <a:rPr lang="en-IN" sz="3200"/>
              <a:t>Antisymmetry principle-</a:t>
            </a:r>
            <a:r>
              <a:rPr lang="en-IN" sz="2800"/>
              <a:t>:</a:t>
            </a:r>
            <a:br>
              <a:rPr lang="en-IN" sz="2800"/>
            </a:br>
            <a:r>
              <a:rPr lang="en-IN" sz="2400"/>
              <a:t>		The wavefunction for an N-electron system is the function of </a:t>
            </a:r>
            <a:br>
              <a:rPr lang="en-IN" sz="2400"/>
            </a:br>
            <a:r>
              <a:rPr lang="en-IN" sz="2400"/>
              <a:t>x1,x2,x3,…….n. That is,</a:t>
            </a:r>
            <a:br>
              <a:rPr lang="en-IN" sz="2400"/>
            </a:br>
            <a:r>
              <a:rPr lang="en-IN" sz="2400"/>
              <a:t>				</a:t>
            </a:r>
            <a:br>
              <a:rPr lang="en-IN" sz="2400"/>
            </a:br>
            <a:br>
              <a:rPr lang="en-IN" sz="2400"/>
            </a:br>
            <a:br>
              <a:rPr lang="en-IN" sz="2400"/>
            </a:br>
            <a:r>
              <a:rPr lang="en-IN" sz="2400"/>
              <a:t>where x1,x2,.. is co-ordinate of N electrons .</a:t>
            </a:r>
            <a:br>
              <a:rPr lang="en-IN" sz="2400"/>
            </a:br>
            <a:br>
              <a:rPr lang="en-IN" sz="2400"/>
            </a:br>
            <a:br>
              <a:rPr lang="en-IN" sz="2400"/>
            </a:br>
            <a:r>
              <a:rPr lang="en-IN" sz="2400"/>
              <a:t>A many electron wave function must be antisymmetric with respect to the interchange of coordinate of any two electron.</a:t>
            </a:r>
            <a:br>
              <a:rPr lang="en-IN" sz="2400"/>
            </a:br>
            <a:r>
              <a:rPr lang="en-IN" sz="2400"/>
              <a:t>			</a:t>
            </a:r>
            <a:br>
              <a:rPr lang="en-IN" sz="2400"/>
            </a:br>
            <a:r>
              <a:rPr lang="en-IN" sz="2400"/>
              <a:t>	</a:t>
            </a:r>
            <a:br>
              <a:rPr lang="en-IN" sz="2400"/>
            </a:br>
            <a:r>
              <a:rPr lang="en-IN" sz="2400"/>
              <a:t>	</a:t>
            </a:r>
            <a:br>
              <a:rPr lang="en-IN" sz="2400"/>
            </a:br>
            <a:r>
              <a:rPr lang="en-IN" sz="2400"/>
              <a:t>	  </a:t>
            </a:r>
            <a:endParaRPr sz="2800"/>
          </a:p>
        </p:txBody>
      </p:sp>
      <p:pic>
        <p:nvPicPr>
          <p:cNvPr id="215" name="Google Shape;215;p34"/>
          <p:cNvPicPr preferRelativeResize="0"/>
          <p:nvPr/>
        </p:nvPicPr>
        <p:blipFill rotWithShape="1">
          <a:blip r:embed="rId3">
            <a:alphaModFix/>
          </a:blip>
          <a:srcRect b="0" l="0" r="0" t="0"/>
          <a:stretch/>
        </p:blipFill>
        <p:spPr>
          <a:xfrm>
            <a:off x="1611200" y="4860650"/>
            <a:ext cx="7789001" cy="1110550"/>
          </a:xfrm>
          <a:prstGeom prst="rect">
            <a:avLst/>
          </a:prstGeom>
          <a:noFill/>
          <a:ln>
            <a:noFill/>
          </a:ln>
        </p:spPr>
      </p:pic>
      <p:pic>
        <p:nvPicPr>
          <p:cNvPr id="216" name="Google Shape;216;p34"/>
          <p:cNvPicPr preferRelativeResize="0"/>
          <p:nvPr/>
        </p:nvPicPr>
        <p:blipFill rotWithShape="1">
          <a:blip r:embed="rId4">
            <a:alphaModFix/>
          </a:blip>
          <a:srcRect b="0" l="0" r="0" t="0"/>
          <a:stretch/>
        </p:blipFill>
        <p:spPr>
          <a:xfrm>
            <a:off x="3797220" y="1974347"/>
            <a:ext cx="3517697" cy="538645"/>
          </a:xfrm>
          <a:prstGeom prst="rect">
            <a:avLst/>
          </a:prstGeom>
          <a:noFill/>
          <a:ln>
            <a:noFill/>
          </a:ln>
        </p:spPr>
      </p:pic>
      <p:sp>
        <p:nvSpPr>
          <p:cNvPr id="217" name="Google Shape;217;p3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I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715183" y="354741"/>
            <a:ext cx="10466100" cy="6148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2800"/>
              <a:buFont typeface="Century Gothic"/>
              <a:buNone/>
            </a:pPr>
            <a:r>
              <a:rPr lang="en-IN" sz="2800"/>
              <a:t>Hartree Product -:</a:t>
            </a:r>
            <a:br>
              <a:rPr lang="en-IN" sz="2800"/>
            </a:br>
            <a:r>
              <a:rPr lang="en-IN" sz="2800"/>
              <a:t>				</a:t>
            </a:r>
            <a:r>
              <a:rPr lang="en-IN" sz="2400"/>
              <a:t>As we seen the appropriate wave function describing a single electron is spin orbital.</a:t>
            </a:r>
            <a:br>
              <a:rPr lang="en-IN" sz="2400"/>
            </a:br>
            <a:r>
              <a:rPr lang="en-IN" sz="2400"/>
              <a:t>And now wave function for N-electron.</a:t>
            </a:r>
            <a:br>
              <a:rPr lang="en-IN" sz="2400"/>
            </a:br>
            <a:br>
              <a:rPr lang="en-IN" sz="2400"/>
            </a:br>
            <a:r>
              <a:rPr lang="en-IN" sz="2400"/>
              <a:t>Assumption-&gt;electron-electron interaction zero.</a:t>
            </a:r>
            <a:endParaRPr sz="2400"/>
          </a:p>
          <a:p>
            <a:pPr indent="0" lvl="0" marL="0" rtl="0" algn="l">
              <a:spcBef>
                <a:spcPts val="0"/>
              </a:spcBef>
              <a:spcAft>
                <a:spcPts val="0"/>
              </a:spcAft>
              <a:buClr>
                <a:schemeClr val="lt2"/>
              </a:buClr>
              <a:buSzPts val="2800"/>
              <a:buFont typeface="Century Gothic"/>
              <a:buNone/>
            </a:pPr>
            <a:r>
              <a:rPr lang="en-IN" sz="2400"/>
              <a:t>      V</a:t>
            </a:r>
            <a:r>
              <a:rPr baseline="-25000" lang="en-IN" sz="2400"/>
              <a:t>ee</a:t>
            </a:r>
            <a:r>
              <a:rPr lang="en-IN" sz="2400"/>
              <a:t>=0</a:t>
            </a:r>
            <a:br>
              <a:rPr lang="en-IN" sz="2400"/>
            </a:br>
            <a:r>
              <a:rPr lang="en-IN" sz="2400"/>
              <a:t>So our hamiltonian operator can be written as</a:t>
            </a:r>
            <a:br>
              <a:rPr lang="en-IN" sz="2400"/>
            </a:br>
            <a:br>
              <a:rPr lang="en-IN" sz="2400"/>
            </a:br>
            <a:br>
              <a:rPr lang="en-IN" sz="2400"/>
            </a:br>
            <a:endParaRPr sz="2400"/>
          </a:p>
          <a:p>
            <a:pPr indent="0" lvl="0" marL="0" rtl="0" algn="l">
              <a:spcBef>
                <a:spcPts val="0"/>
              </a:spcBef>
              <a:spcAft>
                <a:spcPts val="0"/>
              </a:spcAft>
              <a:buClr>
                <a:schemeClr val="lt2"/>
              </a:buClr>
              <a:buSzPts val="2800"/>
              <a:buFont typeface="Century Gothic"/>
              <a:buNone/>
            </a:pPr>
            <a:r>
              <a:rPr lang="en-IN" sz="2400"/>
              <a:t>So now if our Hamiltonian is the sum of individual one electron Hamiltonian  then the wavefunction is product of spin orbital of individual electron.</a:t>
            </a:r>
            <a:br>
              <a:rPr lang="en-IN" sz="2400"/>
            </a:br>
            <a:br>
              <a:rPr lang="en-IN" sz="2000"/>
            </a:br>
            <a:r>
              <a:rPr lang="en-IN" sz="2000"/>
              <a:t>			</a:t>
            </a:r>
            <a:br>
              <a:rPr lang="en-IN" sz="2000"/>
            </a:br>
            <a:r>
              <a:rPr lang="en-IN" sz="2000"/>
              <a:t> 						</a:t>
            </a:r>
            <a:endParaRPr sz="2800"/>
          </a:p>
        </p:txBody>
      </p:sp>
      <p:pic>
        <p:nvPicPr>
          <p:cNvPr id="223" name="Google Shape;223;p35"/>
          <p:cNvPicPr preferRelativeResize="0"/>
          <p:nvPr/>
        </p:nvPicPr>
        <p:blipFill rotWithShape="1">
          <a:blip r:embed="rId3">
            <a:alphaModFix/>
          </a:blip>
          <a:srcRect b="0" l="0" r="0" t="0"/>
          <a:stretch/>
        </p:blipFill>
        <p:spPr>
          <a:xfrm>
            <a:off x="4696175" y="3598175"/>
            <a:ext cx="2188200" cy="739531"/>
          </a:xfrm>
          <a:prstGeom prst="rect">
            <a:avLst/>
          </a:prstGeom>
          <a:noFill/>
          <a:ln>
            <a:noFill/>
          </a:ln>
        </p:spPr>
      </p:pic>
      <p:sp>
        <p:nvSpPr>
          <p:cNvPr id="224" name="Google Shape;224;p3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I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646111" y="452717"/>
            <a:ext cx="10474735" cy="612225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2800"/>
              <a:buFont typeface="Century Gothic"/>
              <a:buNone/>
            </a:pPr>
            <a:r>
              <a:t/>
            </a:r>
            <a:endParaRPr sz="2400"/>
          </a:p>
          <a:p>
            <a:pPr indent="0" lvl="0" marL="0" rtl="0" algn="l">
              <a:spcBef>
                <a:spcPts val="0"/>
              </a:spcBef>
              <a:spcAft>
                <a:spcPts val="0"/>
              </a:spcAft>
              <a:buClr>
                <a:schemeClr val="lt2"/>
              </a:buClr>
              <a:buSzPts val="2800"/>
              <a:buFont typeface="Century Gothic"/>
              <a:buNone/>
            </a:pPr>
            <a:r>
              <a:t/>
            </a:r>
            <a:endParaRPr sz="2400"/>
          </a:p>
          <a:p>
            <a:pPr indent="0" lvl="0" marL="0" rtl="0" algn="l">
              <a:spcBef>
                <a:spcPts val="0"/>
              </a:spcBef>
              <a:spcAft>
                <a:spcPts val="0"/>
              </a:spcAft>
              <a:buClr>
                <a:schemeClr val="lt2"/>
              </a:buClr>
              <a:buSzPts val="2800"/>
              <a:buFont typeface="Century Gothic"/>
              <a:buNone/>
            </a:pPr>
            <a:r>
              <a:t/>
            </a:r>
            <a:endParaRPr sz="2400"/>
          </a:p>
          <a:p>
            <a:pPr indent="0" lvl="0" marL="0" rtl="0" algn="l">
              <a:spcBef>
                <a:spcPts val="0"/>
              </a:spcBef>
              <a:spcAft>
                <a:spcPts val="0"/>
              </a:spcAft>
              <a:buClr>
                <a:schemeClr val="lt2"/>
              </a:buClr>
              <a:buSzPts val="2800"/>
              <a:buFont typeface="Century Gothic"/>
              <a:buNone/>
            </a:pPr>
            <a:r>
              <a:t/>
            </a:r>
            <a:endParaRPr sz="2400"/>
          </a:p>
          <a:p>
            <a:pPr indent="0" lvl="0" marL="0" rtl="0" algn="l">
              <a:spcBef>
                <a:spcPts val="0"/>
              </a:spcBef>
              <a:spcAft>
                <a:spcPts val="0"/>
              </a:spcAft>
              <a:buClr>
                <a:schemeClr val="lt2"/>
              </a:buClr>
              <a:buSzPts val="2800"/>
              <a:buFont typeface="Century Gothic"/>
              <a:buNone/>
            </a:pPr>
            <a:r>
              <a:t/>
            </a:r>
            <a:endParaRPr sz="2400"/>
          </a:p>
          <a:p>
            <a:pPr indent="0" lvl="0" marL="0" rtl="0" algn="l">
              <a:spcBef>
                <a:spcPts val="0"/>
              </a:spcBef>
              <a:spcAft>
                <a:spcPts val="0"/>
              </a:spcAft>
              <a:buClr>
                <a:schemeClr val="lt2"/>
              </a:buClr>
              <a:buSzPts val="2800"/>
              <a:buFont typeface="Century Gothic"/>
              <a:buNone/>
            </a:pPr>
            <a:r>
              <a:rPr lang="en-IN" sz="2400"/>
              <a:t>-</a:t>
            </a:r>
            <a:r>
              <a:rPr lang="en-IN" sz="2400"/>
              <a:t>&gt;  Electrons are not indistinguishable.</a:t>
            </a:r>
            <a:endParaRPr sz="2400"/>
          </a:p>
          <a:p>
            <a:pPr indent="0" lvl="0" marL="0" rtl="0" algn="l">
              <a:spcBef>
                <a:spcPts val="0"/>
              </a:spcBef>
              <a:spcAft>
                <a:spcPts val="0"/>
              </a:spcAft>
              <a:buClr>
                <a:schemeClr val="lt2"/>
              </a:buClr>
              <a:buSzPts val="2800"/>
              <a:buFont typeface="Century Gothic"/>
              <a:buNone/>
            </a:pPr>
            <a:r>
              <a:t/>
            </a:r>
            <a:endParaRPr sz="2400"/>
          </a:p>
          <a:p>
            <a:pPr indent="0" lvl="0" marL="0" rtl="0" algn="l">
              <a:spcBef>
                <a:spcPts val="0"/>
              </a:spcBef>
              <a:spcAft>
                <a:spcPts val="0"/>
              </a:spcAft>
              <a:buClr>
                <a:schemeClr val="lt2"/>
              </a:buClr>
              <a:buSzPts val="2800"/>
              <a:buFont typeface="Century Gothic"/>
              <a:buNone/>
            </a:pPr>
            <a:r>
              <a:rPr lang="en-IN" sz="2400"/>
              <a:t>		</a:t>
            </a:r>
            <a:endParaRPr sz="2400"/>
          </a:p>
          <a:p>
            <a:pPr indent="0" lvl="0" marL="0" rtl="0" algn="l">
              <a:spcBef>
                <a:spcPts val="0"/>
              </a:spcBef>
              <a:spcAft>
                <a:spcPts val="0"/>
              </a:spcAft>
              <a:buClr>
                <a:schemeClr val="lt2"/>
              </a:buClr>
              <a:buSzPts val="2800"/>
              <a:buFont typeface="Century Gothic"/>
              <a:buNone/>
            </a:pPr>
            <a:r>
              <a:rPr lang="en-IN" sz="2400"/>
              <a:t>	</a:t>
            </a:r>
            <a:endParaRPr sz="2400"/>
          </a:p>
          <a:p>
            <a:pPr indent="0" lvl="0" marL="0" rtl="0" algn="l">
              <a:spcBef>
                <a:spcPts val="0"/>
              </a:spcBef>
              <a:spcAft>
                <a:spcPts val="0"/>
              </a:spcAft>
              <a:buClr>
                <a:schemeClr val="lt2"/>
              </a:buClr>
              <a:buSzPts val="2800"/>
              <a:buFont typeface="Century Gothic"/>
              <a:buNone/>
            </a:pPr>
            <a:r>
              <a:t/>
            </a:r>
            <a:endParaRPr sz="2400"/>
          </a:p>
          <a:p>
            <a:pPr indent="0" lvl="0" marL="0" rtl="0" algn="l">
              <a:spcBef>
                <a:spcPts val="0"/>
              </a:spcBef>
              <a:spcAft>
                <a:spcPts val="0"/>
              </a:spcAft>
              <a:buClr>
                <a:schemeClr val="lt2"/>
              </a:buClr>
              <a:buSzPts val="2800"/>
              <a:buFont typeface="Century Gothic"/>
              <a:buNone/>
            </a:pPr>
            <a:r>
              <a:rPr lang="en-IN" sz="2400"/>
              <a:t>-</a:t>
            </a:r>
            <a:r>
              <a:rPr lang="en-IN" sz="2400"/>
              <a:t>&gt;Wavefunction is not anti symmetric with respect to the interchange </a:t>
            </a:r>
            <a:endParaRPr sz="2400"/>
          </a:p>
          <a:p>
            <a:pPr indent="0" lvl="0" marL="0" rtl="0" algn="l">
              <a:spcBef>
                <a:spcPts val="0"/>
              </a:spcBef>
              <a:spcAft>
                <a:spcPts val="0"/>
              </a:spcAft>
              <a:buClr>
                <a:schemeClr val="lt2"/>
              </a:buClr>
              <a:buSzPts val="2800"/>
              <a:buFont typeface="Century Gothic"/>
              <a:buNone/>
            </a:pPr>
            <a:r>
              <a:rPr lang="en-IN" sz="2400"/>
              <a:t>of coordinate of two electron.</a:t>
            </a:r>
            <a:endParaRPr sz="2400"/>
          </a:p>
          <a:p>
            <a:pPr indent="0" lvl="0" marL="0" rtl="0" algn="l">
              <a:spcBef>
                <a:spcPts val="0"/>
              </a:spcBef>
              <a:spcAft>
                <a:spcPts val="0"/>
              </a:spcAft>
              <a:buClr>
                <a:schemeClr val="lt2"/>
              </a:buClr>
              <a:buSzPts val="2800"/>
              <a:buFont typeface="Century Gothic"/>
              <a:buNone/>
            </a:pPr>
            <a:r>
              <a:t/>
            </a:r>
            <a:endParaRPr sz="2400"/>
          </a:p>
          <a:p>
            <a:pPr indent="0" lvl="0" marL="0" rtl="0" algn="l">
              <a:spcBef>
                <a:spcPts val="0"/>
              </a:spcBef>
              <a:spcAft>
                <a:spcPts val="0"/>
              </a:spcAft>
              <a:buClr>
                <a:schemeClr val="lt2"/>
              </a:buClr>
              <a:buSzPts val="2800"/>
              <a:buFont typeface="Century Gothic"/>
              <a:buNone/>
            </a:pPr>
            <a:r>
              <a:t/>
            </a:r>
            <a:endParaRPr sz="2400"/>
          </a:p>
          <a:p>
            <a:pPr indent="0" lvl="0" marL="0" rtl="0" algn="l">
              <a:spcBef>
                <a:spcPts val="0"/>
              </a:spcBef>
              <a:spcAft>
                <a:spcPts val="0"/>
              </a:spcAft>
              <a:buClr>
                <a:schemeClr val="lt2"/>
              </a:buClr>
              <a:buSzPts val="2800"/>
              <a:buFont typeface="Century Gothic"/>
              <a:buNone/>
            </a:pPr>
            <a:r>
              <a:t/>
            </a:r>
            <a:endParaRPr sz="2000"/>
          </a:p>
          <a:p>
            <a:pPr indent="0" lvl="0" marL="0" rtl="0" algn="l">
              <a:spcBef>
                <a:spcPts val="0"/>
              </a:spcBef>
              <a:spcAft>
                <a:spcPts val="0"/>
              </a:spcAft>
              <a:buClr>
                <a:schemeClr val="lt2"/>
              </a:buClr>
              <a:buSzPts val="2800"/>
              <a:buFont typeface="Century Gothic"/>
              <a:buNone/>
            </a:pPr>
            <a:br>
              <a:rPr lang="en-IN" sz="2000"/>
            </a:br>
            <a:br>
              <a:rPr lang="en-IN" sz="2000"/>
            </a:br>
            <a:br>
              <a:rPr lang="en-IN" sz="2000"/>
            </a:br>
            <a:br>
              <a:rPr lang="en-IN" sz="2000"/>
            </a:br>
            <a:endParaRPr sz="2000"/>
          </a:p>
        </p:txBody>
      </p:sp>
      <p:pic>
        <p:nvPicPr>
          <p:cNvPr id="230" name="Google Shape;230;p36"/>
          <p:cNvPicPr preferRelativeResize="0"/>
          <p:nvPr/>
        </p:nvPicPr>
        <p:blipFill>
          <a:blip r:embed="rId3">
            <a:alphaModFix/>
          </a:blip>
          <a:stretch>
            <a:fillRect/>
          </a:stretch>
        </p:blipFill>
        <p:spPr>
          <a:xfrm>
            <a:off x="1473400" y="5220038"/>
            <a:ext cx="8820150" cy="657225"/>
          </a:xfrm>
          <a:prstGeom prst="rect">
            <a:avLst/>
          </a:prstGeom>
          <a:noFill/>
          <a:ln>
            <a:noFill/>
          </a:ln>
        </p:spPr>
      </p:pic>
      <p:pic>
        <p:nvPicPr>
          <p:cNvPr id="231" name="Google Shape;231;p36"/>
          <p:cNvPicPr preferRelativeResize="0"/>
          <p:nvPr/>
        </p:nvPicPr>
        <p:blipFill>
          <a:blip r:embed="rId4">
            <a:alphaModFix/>
          </a:blip>
          <a:stretch>
            <a:fillRect/>
          </a:stretch>
        </p:blipFill>
        <p:spPr>
          <a:xfrm>
            <a:off x="2779900" y="2885625"/>
            <a:ext cx="5393275" cy="857400"/>
          </a:xfrm>
          <a:prstGeom prst="rect">
            <a:avLst/>
          </a:prstGeom>
          <a:noFill/>
          <a:ln>
            <a:noFill/>
          </a:ln>
        </p:spPr>
      </p:pic>
      <p:pic>
        <p:nvPicPr>
          <p:cNvPr id="232" name="Google Shape;232;p36"/>
          <p:cNvPicPr preferRelativeResize="0"/>
          <p:nvPr/>
        </p:nvPicPr>
        <p:blipFill rotWithShape="1">
          <a:blip r:embed="rId5">
            <a:alphaModFix/>
          </a:blip>
          <a:srcRect b="0" l="0" r="0" t="0"/>
          <a:stretch/>
        </p:blipFill>
        <p:spPr>
          <a:xfrm>
            <a:off x="2712650" y="614900"/>
            <a:ext cx="6056100" cy="1539150"/>
          </a:xfrm>
          <a:prstGeom prst="rect">
            <a:avLst/>
          </a:prstGeom>
          <a:noFill/>
          <a:ln>
            <a:noFill/>
          </a:ln>
        </p:spPr>
      </p:pic>
      <p:sp>
        <p:nvSpPr>
          <p:cNvPr id="233" name="Google Shape;233;p3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I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7"/>
          <p:cNvSpPr txBox="1"/>
          <p:nvPr>
            <p:ph type="title"/>
          </p:nvPr>
        </p:nvSpPr>
        <p:spPr>
          <a:xfrm>
            <a:off x="690525" y="423125"/>
            <a:ext cx="10409400" cy="57402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IN" sz="3000"/>
              <a:t>Slater determinant-:</a:t>
            </a:r>
            <a:endParaRPr sz="3000"/>
          </a:p>
          <a:p>
            <a:pPr indent="0" lvl="0" marL="0" rtl="0" algn="l">
              <a:spcBef>
                <a:spcPts val="0"/>
              </a:spcBef>
              <a:spcAft>
                <a:spcPts val="0"/>
              </a:spcAft>
              <a:buNone/>
            </a:pPr>
            <a:r>
              <a:t/>
            </a:r>
            <a:endParaRPr sz="1800"/>
          </a:p>
          <a:p>
            <a:pPr indent="0" lvl="0" marL="0" rtl="0" algn="l">
              <a:spcBef>
                <a:spcPts val="0"/>
              </a:spcBef>
              <a:spcAft>
                <a:spcPts val="0"/>
              </a:spcAft>
              <a:buNone/>
            </a:pPr>
            <a:r>
              <a:rPr lang="en-IN" sz="2400"/>
              <a:t>The hartree product does not satisfy the anti symmetry principle. So</a:t>
            </a:r>
            <a:endParaRPr sz="2400"/>
          </a:p>
          <a:p>
            <a:pPr indent="0" lvl="0" marL="0" rtl="0" algn="l">
              <a:spcBef>
                <a:spcPts val="0"/>
              </a:spcBef>
              <a:spcAft>
                <a:spcPts val="0"/>
              </a:spcAft>
              <a:buNone/>
            </a:pPr>
            <a:r>
              <a:rPr lang="en-IN" sz="2400"/>
              <a:t>for obtaining the antisymmetrized wave function we can have a linear combination of the hartree product of all possible combination.</a:t>
            </a:r>
            <a:endParaRPr sz="2400"/>
          </a:p>
          <a:p>
            <a:pPr indent="0" lvl="0" marL="0" rtl="0" algn="l">
              <a:spcBef>
                <a:spcPts val="0"/>
              </a:spcBef>
              <a:spcAft>
                <a:spcPts val="0"/>
              </a:spcAft>
              <a:buNone/>
            </a:pPr>
            <a:r>
              <a:rPr lang="en-IN" sz="2400"/>
              <a:t>    </a:t>
            </a:r>
            <a:endParaRPr sz="2400"/>
          </a:p>
          <a:p>
            <a:pPr indent="0" lvl="0" marL="0" rtl="0" algn="l">
              <a:spcBef>
                <a:spcPts val="0"/>
              </a:spcBef>
              <a:spcAft>
                <a:spcPts val="0"/>
              </a:spcAft>
              <a:buNone/>
            </a:pPr>
            <a:r>
              <a:t/>
            </a:r>
            <a:endParaRPr sz="2400"/>
          </a:p>
        </p:txBody>
      </p:sp>
      <p:pic>
        <p:nvPicPr>
          <p:cNvPr id="239" name="Google Shape;239;p37"/>
          <p:cNvPicPr preferRelativeResize="0"/>
          <p:nvPr/>
        </p:nvPicPr>
        <p:blipFill>
          <a:blip r:embed="rId3">
            <a:alphaModFix/>
          </a:blip>
          <a:stretch>
            <a:fillRect/>
          </a:stretch>
        </p:blipFill>
        <p:spPr>
          <a:xfrm>
            <a:off x="2663138" y="2813663"/>
            <a:ext cx="3366925" cy="1467175"/>
          </a:xfrm>
          <a:prstGeom prst="rect">
            <a:avLst/>
          </a:prstGeom>
          <a:noFill/>
          <a:ln>
            <a:noFill/>
          </a:ln>
        </p:spPr>
      </p:pic>
      <p:pic>
        <p:nvPicPr>
          <p:cNvPr id="240" name="Google Shape;240;p37"/>
          <p:cNvPicPr preferRelativeResize="0"/>
          <p:nvPr/>
        </p:nvPicPr>
        <p:blipFill>
          <a:blip r:embed="rId4">
            <a:alphaModFix/>
          </a:blip>
          <a:stretch>
            <a:fillRect/>
          </a:stretch>
        </p:blipFill>
        <p:spPr>
          <a:xfrm>
            <a:off x="2663150" y="4280825"/>
            <a:ext cx="3874800" cy="1309375"/>
          </a:xfrm>
          <a:prstGeom prst="rect">
            <a:avLst/>
          </a:prstGeom>
          <a:noFill/>
          <a:ln>
            <a:noFill/>
          </a:ln>
        </p:spPr>
      </p:pic>
      <p:sp>
        <p:nvSpPr>
          <p:cNvPr id="241" name="Google Shape;241;p3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I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601675" y="850575"/>
            <a:ext cx="10527600" cy="5416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IN" sz="2400"/>
              <a:t>The antisymmetric wavefunction can be rewritten as a determinant</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IN" sz="2400"/>
              <a:t>and is called as slater determinant.</a:t>
            </a:r>
            <a:endParaRPr sz="2400"/>
          </a:p>
          <a:p>
            <a:pPr indent="0" lvl="0" marL="0" rtl="0" algn="l">
              <a:spcBef>
                <a:spcPts val="0"/>
              </a:spcBef>
              <a:spcAft>
                <a:spcPts val="0"/>
              </a:spcAft>
              <a:buNone/>
            </a:pPr>
            <a:r>
              <a:rPr lang="en-IN" sz="2400"/>
              <a:t>In which row corresponds to electron and column correspond to spin orbital. </a:t>
            </a:r>
            <a:endParaRPr sz="2400"/>
          </a:p>
          <a:p>
            <a:pPr indent="0" lvl="0" marL="0" rtl="0" algn="l">
              <a:spcBef>
                <a:spcPts val="0"/>
              </a:spcBef>
              <a:spcAft>
                <a:spcPts val="0"/>
              </a:spcAft>
              <a:buNone/>
            </a:pPr>
            <a:r>
              <a:rPr lang="en-IN" sz="2400"/>
              <a:t>interchanging the coordinate of two electron correspond  to interchange of two row of the slater determinant and which change the sign of determinant.Hence,it follow the antisymmetric principle.</a:t>
            </a:r>
            <a:endParaRPr sz="2400"/>
          </a:p>
        </p:txBody>
      </p:sp>
      <p:pic>
        <p:nvPicPr>
          <p:cNvPr id="247" name="Google Shape;247;p38"/>
          <p:cNvPicPr preferRelativeResize="0"/>
          <p:nvPr/>
        </p:nvPicPr>
        <p:blipFill>
          <a:blip r:embed="rId3">
            <a:alphaModFix/>
          </a:blip>
          <a:stretch>
            <a:fillRect/>
          </a:stretch>
        </p:blipFill>
        <p:spPr>
          <a:xfrm>
            <a:off x="3334550" y="1629125"/>
            <a:ext cx="4407075" cy="2063650"/>
          </a:xfrm>
          <a:prstGeom prst="rect">
            <a:avLst/>
          </a:prstGeom>
          <a:noFill/>
          <a:ln>
            <a:noFill/>
          </a:ln>
        </p:spPr>
      </p:pic>
      <p:sp>
        <p:nvSpPr>
          <p:cNvPr id="248" name="Google Shape;248;p3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I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9"/>
          <p:cNvSpPr txBox="1"/>
          <p:nvPr>
            <p:ph type="title"/>
          </p:nvPr>
        </p:nvSpPr>
        <p:spPr>
          <a:xfrm>
            <a:off x="646100" y="452725"/>
            <a:ext cx="10453800" cy="5710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IN" sz="3000"/>
              <a:t>Hartree fock approximation-:</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IN" sz="3000"/>
              <a:t>hartree fock equation-:</a:t>
            </a:r>
            <a:endParaRPr sz="3000"/>
          </a:p>
          <a:p>
            <a:pPr indent="0" lvl="0" marL="0" rtl="0" algn="l">
              <a:spcBef>
                <a:spcPts val="0"/>
              </a:spcBef>
              <a:spcAft>
                <a:spcPts val="0"/>
              </a:spcAft>
              <a:buNone/>
            </a:pPr>
            <a:r>
              <a:rPr lang="en-IN" sz="3000"/>
              <a:t> 				 f(i)𝝌(х</a:t>
            </a:r>
            <a:r>
              <a:rPr baseline="-25000" lang="en-IN" sz="3000"/>
              <a:t>i</a:t>
            </a:r>
            <a:r>
              <a:rPr lang="en-IN" sz="3000"/>
              <a:t>)=ε</a:t>
            </a:r>
            <a:r>
              <a:rPr lang="en-IN" sz="3000"/>
              <a:t>𝝌</a:t>
            </a:r>
            <a:r>
              <a:rPr lang="en-IN" sz="3000"/>
              <a:t>(x</a:t>
            </a:r>
            <a:r>
              <a:rPr baseline="-25000" lang="en-IN" sz="3000"/>
              <a:t>i</a:t>
            </a:r>
            <a:r>
              <a:rPr lang="en-IN" sz="3000"/>
              <a:t>)</a:t>
            </a:r>
            <a:endParaRPr sz="3000"/>
          </a:p>
          <a:p>
            <a:pPr indent="0" lvl="0" marL="0" rtl="0" algn="l">
              <a:spcBef>
                <a:spcPts val="0"/>
              </a:spcBef>
              <a:spcAft>
                <a:spcPts val="0"/>
              </a:spcAft>
              <a:buNone/>
            </a:pPr>
            <a:r>
              <a:t/>
            </a:r>
            <a:endParaRPr sz="2400"/>
          </a:p>
          <a:p>
            <a:pPr indent="0" lvl="0" marL="0" rtl="0" algn="l">
              <a:spcBef>
                <a:spcPts val="0"/>
              </a:spcBef>
              <a:spcAft>
                <a:spcPts val="0"/>
              </a:spcAft>
              <a:buNone/>
            </a:pPr>
            <a:r>
              <a:rPr lang="en-IN" sz="2400"/>
              <a:t>here f(i) is an effective one-electron operator ,called the fock operator.</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3000"/>
          </a:p>
          <a:p>
            <a:pPr indent="0" lvl="0" marL="0" rtl="0" algn="l">
              <a:spcBef>
                <a:spcPts val="0"/>
              </a:spcBef>
              <a:spcAft>
                <a:spcPts val="0"/>
              </a:spcAft>
              <a:buNone/>
            </a:pPr>
            <a:r>
              <a:t/>
            </a:r>
            <a:endParaRPr sz="2400"/>
          </a:p>
          <a:p>
            <a:pPr indent="0" lvl="0" marL="0" rtl="0" algn="l">
              <a:spcBef>
                <a:spcPts val="0"/>
              </a:spcBef>
              <a:spcAft>
                <a:spcPts val="0"/>
              </a:spcAft>
              <a:buNone/>
            </a:pPr>
            <a:r>
              <a:rPr lang="en-IN" sz="2400"/>
              <a:t>where         is the average potential experience by the ith electron due to the presence of the other electron. so now the many electron problem is replaced with one electron problem in which electron electron repulsion is treated in average way.  </a:t>
            </a:r>
            <a:endParaRPr sz="2400"/>
          </a:p>
          <a:p>
            <a:pPr indent="0" lvl="0" marL="0" rtl="0" algn="l">
              <a:spcBef>
                <a:spcPts val="0"/>
              </a:spcBef>
              <a:spcAft>
                <a:spcPts val="0"/>
              </a:spcAft>
              <a:buNone/>
            </a:pPr>
            <a:r>
              <a:rPr lang="en-IN" sz="3000"/>
              <a:t> </a:t>
            </a:r>
            <a:endParaRPr sz="2400"/>
          </a:p>
        </p:txBody>
      </p:sp>
      <p:pic>
        <p:nvPicPr>
          <p:cNvPr id="254" name="Google Shape;254;p39"/>
          <p:cNvPicPr preferRelativeResize="0"/>
          <p:nvPr/>
        </p:nvPicPr>
        <p:blipFill rotWithShape="1">
          <a:blip r:embed="rId3">
            <a:alphaModFix/>
          </a:blip>
          <a:srcRect b="14263" l="0" r="0" t="9701"/>
          <a:stretch/>
        </p:blipFill>
        <p:spPr>
          <a:xfrm>
            <a:off x="2559625" y="3323475"/>
            <a:ext cx="4697450" cy="619875"/>
          </a:xfrm>
          <a:prstGeom prst="rect">
            <a:avLst/>
          </a:prstGeom>
          <a:noFill/>
          <a:ln>
            <a:noFill/>
          </a:ln>
        </p:spPr>
      </p:pic>
      <p:pic>
        <p:nvPicPr>
          <p:cNvPr id="255" name="Google Shape;255;p39"/>
          <p:cNvPicPr preferRelativeResize="0"/>
          <p:nvPr/>
        </p:nvPicPr>
        <p:blipFill>
          <a:blip r:embed="rId4">
            <a:alphaModFix/>
          </a:blip>
          <a:stretch>
            <a:fillRect/>
          </a:stretch>
        </p:blipFill>
        <p:spPr>
          <a:xfrm>
            <a:off x="1779675" y="4336550"/>
            <a:ext cx="516944" cy="389975"/>
          </a:xfrm>
          <a:prstGeom prst="rect">
            <a:avLst/>
          </a:prstGeom>
          <a:noFill/>
          <a:ln>
            <a:noFill/>
          </a:ln>
        </p:spPr>
      </p:pic>
      <p:sp>
        <p:nvSpPr>
          <p:cNvPr id="256" name="Google Shape;256;p3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I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0"/>
          <p:cNvSpPr txBox="1"/>
          <p:nvPr>
            <p:ph type="title"/>
          </p:nvPr>
        </p:nvSpPr>
        <p:spPr>
          <a:xfrm>
            <a:off x="423600" y="269925"/>
            <a:ext cx="11344800" cy="6171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IN" sz="2400"/>
              <a:t>The procedure for solving the hartree fock equation is called self-consistent-field (SCF).</a:t>
            </a:r>
            <a:endParaRPr sz="2400"/>
          </a:p>
        </p:txBody>
      </p:sp>
      <p:sp>
        <p:nvSpPr>
          <p:cNvPr id="262" name="Google Shape;262;p40"/>
          <p:cNvSpPr/>
          <p:nvPr/>
        </p:nvSpPr>
        <p:spPr>
          <a:xfrm>
            <a:off x="3726350" y="1102375"/>
            <a:ext cx="3462000" cy="59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sz="1800"/>
              <a:t>          </a:t>
            </a:r>
            <a:r>
              <a:rPr lang="en-IN" sz="1800"/>
              <a:t>guess spin orbital </a:t>
            </a:r>
            <a:endParaRPr sz="1800"/>
          </a:p>
        </p:txBody>
      </p:sp>
      <p:sp>
        <p:nvSpPr>
          <p:cNvPr id="263" name="Google Shape;263;p40"/>
          <p:cNvSpPr/>
          <p:nvPr/>
        </p:nvSpPr>
        <p:spPr>
          <a:xfrm>
            <a:off x="3765950" y="2146300"/>
            <a:ext cx="3382800" cy="59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sz="1800"/>
              <a:t> </a:t>
            </a:r>
            <a:r>
              <a:rPr lang="en-IN" sz="1800"/>
              <a:t>calculate V</a:t>
            </a:r>
            <a:r>
              <a:rPr baseline="-25000" lang="en-IN" sz="1800"/>
              <a:t>hf</a:t>
            </a:r>
            <a:r>
              <a:rPr lang="en-IN" sz="1800"/>
              <a:t> for each electron</a:t>
            </a:r>
            <a:endParaRPr sz="1800"/>
          </a:p>
        </p:txBody>
      </p:sp>
      <p:sp>
        <p:nvSpPr>
          <p:cNvPr id="264" name="Google Shape;264;p40"/>
          <p:cNvSpPr/>
          <p:nvPr/>
        </p:nvSpPr>
        <p:spPr>
          <a:xfrm>
            <a:off x="3765950" y="3165450"/>
            <a:ext cx="3382800" cy="59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sz="1800"/>
              <a:t>   </a:t>
            </a:r>
            <a:r>
              <a:rPr lang="en-IN" sz="1800"/>
              <a:t>solve eigenvalue equation</a:t>
            </a:r>
            <a:endParaRPr sz="1800"/>
          </a:p>
        </p:txBody>
      </p:sp>
      <p:sp>
        <p:nvSpPr>
          <p:cNvPr id="265" name="Google Shape;265;p40"/>
          <p:cNvSpPr/>
          <p:nvPr/>
        </p:nvSpPr>
        <p:spPr>
          <a:xfrm>
            <a:off x="3765950" y="4184625"/>
            <a:ext cx="3382800" cy="59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sz="1800"/>
              <a:t>    </a:t>
            </a:r>
            <a:r>
              <a:rPr lang="en-IN" sz="1800"/>
              <a:t>obtain new spin orbitals</a:t>
            </a:r>
            <a:endParaRPr sz="1800"/>
          </a:p>
        </p:txBody>
      </p:sp>
      <p:sp>
        <p:nvSpPr>
          <p:cNvPr id="266" name="Google Shape;266;p40"/>
          <p:cNvSpPr/>
          <p:nvPr/>
        </p:nvSpPr>
        <p:spPr>
          <a:xfrm>
            <a:off x="3997250" y="5198825"/>
            <a:ext cx="2920200" cy="113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sz="1800"/>
              <a:t>Is </a:t>
            </a:r>
            <a:r>
              <a:rPr lang="en-IN" sz="1800"/>
              <a:t>SCF</a:t>
            </a:r>
            <a:endParaRPr sz="1800"/>
          </a:p>
          <a:p>
            <a:pPr indent="0" lvl="0" marL="0" rtl="0" algn="l">
              <a:spcBef>
                <a:spcPts val="0"/>
              </a:spcBef>
              <a:spcAft>
                <a:spcPts val="0"/>
              </a:spcAft>
              <a:buNone/>
            </a:pPr>
            <a:r>
              <a:rPr lang="en-IN" sz="1800"/>
              <a:t>converged</a:t>
            </a:r>
            <a:endParaRPr sz="1800"/>
          </a:p>
        </p:txBody>
      </p:sp>
      <p:cxnSp>
        <p:nvCxnSpPr>
          <p:cNvPr id="267" name="Google Shape;267;p40"/>
          <p:cNvCxnSpPr>
            <a:stCxn id="262" idx="2"/>
            <a:endCxn id="263" idx="0"/>
          </p:cNvCxnSpPr>
          <p:nvPr/>
        </p:nvCxnSpPr>
        <p:spPr>
          <a:xfrm>
            <a:off x="5457350" y="1696975"/>
            <a:ext cx="0" cy="449400"/>
          </a:xfrm>
          <a:prstGeom prst="straightConnector1">
            <a:avLst/>
          </a:prstGeom>
          <a:noFill/>
          <a:ln cap="flat" cmpd="sng" w="9525">
            <a:solidFill>
              <a:schemeClr val="dk2"/>
            </a:solidFill>
            <a:prstDash val="solid"/>
            <a:round/>
            <a:headEnd len="med" w="med" type="none"/>
            <a:tailEnd len="med" w="med" type="none"/>
          </a:ln>
        </p:spPr>
      </p:cxnSp>
      <p:cxnSp>
        <p:nvCxnSpPr>
          <p:cNvPr id="268" name="Google Shape;268;p40"/>
          <p:cNvCxnSpPr>
            <a:stCxn id="262" idx="2"/>
            <a:endCxn id="263" idx="0"/>
          </p:cNvCxnSpPr>
          <p:nvPr/>
        </p:nvCxnSpPr>
        <p:spPr>
          <a:xfrm>
            <a:off x="5457350" y="1696975"/>
            <a:ext cx="0" cy="449400"/>
          </a:xfrm>
          <a:prstGeom prst="straightConnector1">
            <a:avLst/>
          </a:prstGeom>
          <a:noFill/>
          <a:ln cap="flat" cmpd="sng" w="9525">
            <a:solidFill>
              <a:schemeClr val="dk2"/>
            </a:solidFill>
            <a:prstDash val="solid"/>
            <a:round/>
            <a:headEnd len="med" w="med" type="none"/>
            <a:tailEnd len="med" w="med" type="triangle"/>
          </a:ln>
        </p:spPr>
      </p:cxnSp>
      <p:cxnSp>
        <p:nvCxnSpPr>
          <p:cNvPr id="269" name="Google Shape;269;p40"/>
          <p:cNvCxnSpPr>
            <a:stCxn id="263" idx="2"/>
            <a:endCxn id="264" idx="0"/>
          </p:cNvCxnSpPr>
          <p:nvPr/>
        </p:nvCxnSpPr>
        <p:spPr>
          <a:xfrm>
            <a:off x="5457350" y="2740900"/>
            <a:ext cx="0" cy="424500"/>
          </a:xfrm>
          <a:prstGeom prst="straightConnector1">
            <a:avLst/>
          </a:prstGeom>
          <a:noFill/>
          <a:ln cap="flat" cmpd="sng" w="9525">
            <a:solidFill>
              <a:schemeClr val="dk2"/>
            </a:solidFill>
            <a:prstDash val="solid"/>
            <a:round/>
            <a:headEnd len="med" w="med" type="none"/>
            <a:tailEnd len="med" w="med" type="triangle"/>
          </a:ln>
        </p:spPr>
      </p:cxnSp>
      <p:cxnSp>
        <p:nvCxnSpPr>
          <p:cNvPr id="270" name="Google Shape;270;p40"/>
          <p:cNvCxnSpPr>
            <a:stCxn id="264" idx="2"/>
            <a:endCxn id="265" idx="0"/>
          </p:cNvCxnSpPr>
          <p:nvPr/>
        </p:nvCxnSpPr>
        <p:spPr>
          <a:xfrm>
            <a:off x="5457350" y="3760050"/>
            <a:ext cx="0" cy="424500"/>
          </a:xfrm>
          <a:prstGeom prst="straightConnector1">
            <a:avLst/>
          </a:prstGeom>
          <a:noFill/>
          <a:ln cap="flat" cmpd="sng" w="9525">
            <a:solidFill>
              <a:schemeClr val="dk2"/>
            </a:solidFill>
            <a:prstDash val="solid"/>
            <a:round/>
            <a:headEnd len="med" w="med" type="none"/>
            <a:tailEnd len="med" w="med" type="triangle"/>
          </a:ln>
        </p:spPr>
      </p:cxnSp>
      <p:cxnSp>
        <p:nvCxnSpPr>
          <p:cNvPr id="271" name="Google Shape;271;p40"/>
          <p:cNvCxnSpPr>
            <a:stCxn id="265" idx="2"/>
            <a:endCxn id="266" idx="0"/>
          </p:cNvCxnSpPr>
          <p:nvPr/>
        </p:nvCxnSpPr>
        <p:spPr>
          <a:xfrm>
            <a:off x="5457350" y="4779225"/>
            <a:ext cx="0" cy="419700"/>
          </a:xfrm>
          <a:prstGeom prst="straightConnector1">
            <a:avLst/>
          </a:prstGeom>
          <a:noFill/>
          <a:ln cap="flat" cmpd="sng" w="9525">
            <a:solidFill>
              <a:schemeClr val="dk2"/>
            </a:solidFill>
            <a:prstDash val="solid"/>
            <a:round/>
            <a:headEnd len="med" w="med" type="none"/>
            <a:tailEnd len="med" w="med" type="triangle"/>
          </a:ln>
        </p:spPr>
      </p:cxnSp>
      <p:cxnSp>
        <p:nvCxnSpPr>
          <p:cNvPr id="272" name="Google Shape;272;p40"/>
          <p:cNvCxnSpPr>
            <a:stCxn id="266" idx="1"/>
            <a:endCxn id="263" idx="1"/>
          </p:cNvCxnSpPr>
          <p:nvPr/>
        </p:nvCxnSpPr>
        <p:spPr>
          <a:xfrm rot="10800000">
            <a:off x="3765950" y="2443625"/>
            <a:ext cx="231300" cy="3323400"/>
          </a:xfrm>
          <a:prstGeom prst="bentConnector3">
            <a:avLst>
              <a:gd fmla="val 637008" name="adj1"/>
            </a:avLst>
          </a:prstGeom>
          <a:noFill/>
          <a:ln cap="flat" cmpd="sng" w="9525">
            <a:solidFill>
              <a:schemeClr val="dk2"/>
            </a:solidFill>
            <a:prstDash val="solid"/>
            <a:round/>
            <a:headEnd len="med" w="med" type="none"/>
            <a:tailEnd len="med" w="med" type="stealth"/>
          </a:ln>
        </p:spPr>
      </p:cxnSp>
      <p:cxnSp>
        <p:nvCxnSpPr>
          <p:cNvPr id="273" name="Google Shape;273;p40"/>
          <p:cNvCxnSpPr>
            <a:stCxn id="266" idx="3"/>
          </p:cNvCxnSpPr>
          <p:nvPr/>
        </p:nvCxnSpPr>
        <p:spPr>
          <a:xfrm flipH="1" rot="10800000">
            <a:off x="6917450" y="5766725"/>
            <a:ext cx="1684800" cy="300"/>
          </a:xfrm>
          <a:prstGeom prst="straightConnector1">
            <a:avLst/>
          </a:prstGeom>
          <a:noFill/>
          <a:ln cap="flat" cmpd="sng" w="9525">
            <a:solidFill>
              <a:schemeClr val="dk2"/>
            </a:solidFill>
            <a:prstDash val="solid"/>
            <a:round/>
            <a:headEnd len="med" w="med" type="none"/>
            <a:tailEnd len="med" w="med" type="triangle"/>
          </a:ln>
        </p:spPr>
      </p:cxnSp>
      <p:sp>
        <p:nvSpPr>
          <p:cNvPr id="274" name="Google Shape;274;p4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I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275" name="Google Shape;275;p40"/>
          <p:cNvSpPr txBox="1"/>
          <p:nvPr/>
        </p:nvSpPr>
        <p:spPr>
          <a:xfrm>
            <a:off x="2695625" y="5515800"/>
            <a:ext cx="647400" cy="3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a:t>NO</a:t>
            </a:r>
            <a:endParaRPr sz="1800"/>
          </a:p>
        </p:txBody>
      </p:sp>
      <p:sp>
        <p:nvSpPr>
          <p:cNvPr id="276" name="Google Shape;276;p40"/>
          <p:cNvSpPr txBox="1"/>
          <p:nvPr/>
        </p:nvSpPr>
        <p:spPr>
          <a:xfrm>
            <a:off x="7241250" y="5477850"/>
            <a:ext cx="845700" cy="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a:t>YES</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7" name="Google Shape;277;p40"/>
          <p:cNvSpPr/>
          <p:nvPr/>
        </p:nvSpPr>
        <p:spPr>
          <a:xfrm>
            <a:off x="8602250" y="5504525"/>
            <a:ext cx="1228800" cy="52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a:t>DONE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1"/>
          <p:cNvSpPr txBox="1"/>
          <p:nvPr>
            <p:ph type="title"/>
          </p:nvPr>
        </p:nvSpPr>
        <p:spPr>
          <a:xfrm>
            <a:off x="749575" y="342900"/>
            <a:ext cx="10711200" cy="63672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IN" sz="3000"/>
              <a:t>Excited Determinants</a:t>
            </a:r>
            <a:endParaRPr sz="3000"/>
          </a:p>
          <a:p>
            <a:pPr indent="0" lvl="0" marL="0" rtl="0" algn="l">
              <a:spcBef>
                <a:spcPts val="0"/>
              </a:spcBef>
              <a:spcAft>
                <a:spcPts val="0"/>
              </a:spcAft>
              <a:buNone/>
            </a:pPr>
            <a:r>
              <a:rPr lang="en-IN" sz="2400"/>
              <a:t>The solution of hartree fock eigenvalue problem yield the a set {</a:t>
            </a:r>
            <a:r>
              <a:rPr lang="en-IN" sz="3000"/>
              <a:t>𝝌</a:t>
            </a:r>
            <a:r>
              <a:rPr baseline="-25000" lang="en-IN" sz="2400"/>
              <a:t>k</a:t>
            </a:r>
            <a:r>
              <a:rPr lang="en-IN" sz="2400"/>
              <a:t>} of </a:t>
            </a:r>
            <a:endParaRPr sz="2400"/>
          </a:p>
          <a:p>
            <a:pPr indent="0" lvl="0" marL="0" rtl="0" algn="l">
              <a:spcBef>
                <a:spcPts val="0"/>
              </a:spcBef>
              <a:spcAft>
                <a:spcPts val="0"/>
              </a:spcAft>
              <a:buNone/>
            </a:pPr>
            <a:r>
              <a:rPr lang="en-IN" sz="2400"/>
              <a:t>orthonormal hartree fock spin orbitals with orbital energies {εₖ}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IN" sz="2400"/>
              <a:t>so total 2k orbitals are there k with up spin and k with down spin.</a:t>
            </a:r>
            <a:endParaRPr sz="2400"/>
          </a:p>
          <a:p>
            <a:pPr indent="0" lvl="0" marL="0" rtl="0" algn="l">
              <a:spcBef>
                <a:spcPts val="0"/>
              </a:spcBef>
              <a:spcAft>
                <a:spcPts val="0"/>
              </a:spcAft>
              <a:buNone/>
            </a:pPr>
            <a:r>
              <a:rPr lang="en-IN" sz="2400"/>
              <a:t>the N spin orbital with lowest energies are called the occupied orbital and the remaining 2k-N orbital are virtual or unoccupied orbital.</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IN" sz="2400"/>
              <a:t>In hartree fock we only discuss about the ground occupying spin orbital but in real life there are many cases available.</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IN" sz="2400"/>
              <a:t>we have 2k orbitals available (k with up spin &amp; k with down spin) and there are N electrons so total possible combination is -</a:t>
            </a:r>
            <a:endParaRPr sz="2400"/>
          </a:p>
        </p:txBody>
      </p:sp>
      <p:pic>
        <p:nvPicPr>
          <p:cNvPr id="283" name="Google Shape;283;p41"/>
          <p:cNvPicPr preferRelativeResize="0"/>
          <p:nvPr/>
        </p:nvPicPr>
        <p:blipFill>
          <a:blip r:embed="rId3">
            <a:alphaModFix/>
          </a:blip>
          <a:stretch>
            <a:fillRect/>
          </a:stretch>
        </p:blipFill>
        <p:spPr>
          <a:xfrm>
            <a:off x="4375025" y="5595725"/>
            <a:ext cx="2608775" cy="888475"/>
          </a:xfrm>
          <a:prstGeom prst="rect">
            <a:avLst/>
          </a:prstGeom>
          <a:noFill/>
          <a:ln>
            <a:noFill/>
          </a:ln>
        </p:spPr>
      </p:pic>
      <p:sp>
        <p:nvSpPr>
          <p:cNvPr id="284" name="Google Shape;284;p4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I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pic>
        <p:nvPicPr>
          <p:cNvPr descr="Image result for solution for helium atom schrodinger equation" id="68" name="Google Shape;68;p15"/>
          <p:cNvPicPr preferRelativeResize="0"/>
          <p:nvPr/>
        </p:nvPicPr>
        <p:blipFill rotWithShape="1">
          <a:blip r:embed="rId3">
            <a:alphaModFix/>
          </a:blip>
          <a:srcRect b="0" l="267" r="-89" t="23348"/>
          <a:stretch/>
        </p:blipFill>
        <p:spPr>
          <a:xfrm>
            <a:off x="670560" y="522513"/>
            <a:ext cx="10467701" cy="5747659"/>
          </a:xfrm>
          <a:prstGeom prst="rect">
            <a:avLst/>
          </a:prstGeom>
          <a:noFill/>
          <a:ln>
            <a:noFill/>
          </a:ln>
        </p:spPr>
      </p:pic>
      <p:sp>
        <p:nvSpPr>
          <p:cNvPr id="69" name="Google Shape;69;p1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I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2"/>
          <p:cNvSpPr txBox="1"/>
          <p:nvPr>
            <p:ph type="title"/>
          </p:nvPr>
        </p:nvSpPr>
        <p:spPr>
          <a:xfrm>
            <a:off x="588950" y="423200"/>
            <a:ext cx="10707600" cy="6255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IN" sz="2400"/>
              <a:t>hartree fock ground state-: All the electrons are in ground state.</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IN" sz="2400"/>
              <a:t>Singly excited state-:  A single electron is excited from ground state a to 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IN" sz="2400"/>
              <a:t>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IN" sz="2400"/>
              <a:t>Doubly excited state-: two electrons is excited  from ground state (a,b) to excited state(r,s).</a:t>
            </a:r>
            <a:endParaRPr sz="2400"/>
          </a:p>
          <a:p>
            <a:pPr indent="457200" lvl="0" marL="0" rtl="0" algn="l">
              <a:spcBef>
                <a:spcPts val="0"/>
              </a:spcBef>
              <a:spcAft>
                <a:spcPts val="0"/>
              </a:spcAft>
              <a:buNone/>
            </a:pPr>
            <a:r>
              <a:rPr lang="en-IN" sz="2400"/>
              <a:t>    </a:t>
            </a:r>
            <a:endParaRPr sz="2400"/>
          </a:p>
          <a:p>
            <a:pPr indent="45720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IN" sz="2400"/>
              <a:t>M fold excited state-: M electron excited occur.</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457200" lvl="0" marL="0" rtl="0" algn="l">
              <a:spcBef>
                <a:spcPts val="0"/>
              </a:spcBef>
              <a:spcAft>
                <a:spcPts val="0"/>
              </a:spcAft>
              <a:buNone/>
            </a:pPr>
            <a:r>
              <a:t/>
            </a:r>
            <a:endParaRPr sz="2400"/>
          </a:p>
          <a:p>
            <a:pPr indent="457200" lvl="0" marL="0" rtl="0" algn="l">
              <a:spcBef>
                <a:spcPts val="0"/>
              </a:spcBef>
              <a:spcAft>
                <a:spcPts val="0"/>
              </a:spcAft>
              <a:buNone/>
            </a:pPr>
            <a:r>
              <a:rPr lang="en-IN" sz="2400"/>
              <a:t>      </a:t>
            </a:r>
            <a:endParaRPr sz="2400"/>
          </a:p>
        </p:txBody>
      </p:sp>
      <p:pic>
        <p:nvPicPr>
          <p:cNvPr id="290" name="Google Shape;290;p42"/>
          <p:cNvPicPr preferRelativeResize="0"/>
          <p:nvPr/>
        </p:nvPicPr>
        <p:blipFill>
          <a:blip r:embed="rId3">
            <a:alphaModFix/>
          </a:blip>
          <a:stretch>
            <a:fillRect/>
          </a:stretch>
        </p:blipFill>
        <p:spPr>
          <a:xfrm>
            <a:off x="1704325" y="1018550"/>
            <a:ext cx="6765775" cy="722200"/>
          </a:xfrm>
          <a:prstGeom prst="rect">
            <a:avLst/>
          </a:prstGeom>
          <a:noFill/>
          <a:ln>
            <a:noFill/>
          </a:ln>
        </p:spPr>
      </p:pic>
      <p:pic>
        <p:nvPicPr>
          <p:cNvPr id="291" name="Google Shape;291;p42"/>
          <p:cNvPicPr preferRelativeResize="0"/>
          <p:nvPr/>
        </p:nvPicPr>
        <p:blipFill>
          <a:blip r:embed="rId4">
            <a:alphaModFix/>
          </a:blip>
          <a:stretch>
            <a:fillRect/>
          </a:stretch>
        </p:blipFill>
        <p:spPr>
          <a:xfrm>
            <a:off x="1704313" y="2518050"/>
            <a:ext cx="6662200" cy="658775"/>
          </a:xfrm>
          <a:prstGeom prst="rect">
            <a:avLst/>
          </a:prstGeom>
          <a:noFill/>
          <a:ln>
            <a:noFill/>
          </a:ln>
        </p:spPr>
      </p:pic>
      <p:pic>
        <p:nvPicPr>
          <p:cNvPr id="292" name="Google Shape;292;p42"/>
          <p:cNvPicPr preferRelativeResize="0"/>
          <p:nvPr/>
        </p:nvPicPr>
        <p:blipFill>
          <a:blip r:embed="rId5">
            <a:alphaModFix/>
          </a:blip>
          <a:stretch>
            <a:fillRect/>
          </a:stretch>
        </p:blipFill>
        <p:spPr>
          <a:xfrm>
            <a:off x="1704325" y="4249075"/>
            <a:ext cx="6765775" cy="769986"/>
          </a:xfrm>
          <a:prstGeom prst="rect">
            <a:avLst/>
          </a:prstGeom>
          <a:noFill/>
          <a:ln>
            <a:noFill/>
          </a:ln>
        </p:spPr>
      </p:pic>
      <p:pic>
        <p:nvPicPr>
          <p:cNvPr id="293" name="Google Shape;293;p42"/>
          <p:cNvPicPr preferRelativeResize="0"/>
          <p:nvPr/>
        </p:nvPicPr>
        <p:blipFill>
          <a:blip r:embed="rId6">
            <a:alphaModFix/>
          </a:blip>
          <a:stretch>
            <a:fillRect/>
          </a:stretch>
        </p:blipFill>
        <p:spPr>
          <a:xfrm>
            <a:off x="2114225" y="5617550"/>
            <a:ext cx="6327200" cy="862875"/>
          </a:xfrm>
          <a:prstGeom prst="rect">
            <a:avLst/>
          </a:prstGeom>
          <a:noFill/>
          <a:ln>
            <a:noFill/>
          </a:ln>
        </p:spPr>
      </p:pic>
      <p:sp>
        <p:nvSpPr>
          <p:cNvPr id="294" name="Google Shape;294;p4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I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3"/>
          <p:cNvSpPr txBox="1"/>
          <p:nvPr>
            <p:ph type="title"/>
          </p:nvPr>
        </p:nvSpPr>
        <p:spPr>
          <a:xfrm>
            <a:off x="646100" y="452750"/>
            <a:ext cx="10557900" cy="60882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IN" sz="2400"/>
              <a:t>So, for forming the exact wave function for any state as a linear combination of all possible combination.</a:t>
            </a:r>
            <a:endParaRPr sz="2400"/>
          </a:p>
          <a:p>
            <a:pPr indent="0" lvl="0" marL="0" rtl="0" algn="l">
              <a:spcBef>
                <a:spcPts val="0"/>
              </a:spcBef>
              <a:spcAft>
                <a:spcPts val="0"/>
              </a:spcAft>
              <a:buNone/>
            </a:pPr>
            <a:r>
              <a:rPr lang="en-IN" sz="2400"/>
              <a:t>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IN" sz="2400"/>
              <a:t>	</a:t>
            </a:r>
            <a:endParaRPr sz="2400"/>
          </a:p>
          <a:p>
            <a:pPr indent="0" lvl="0" marL="0" rtl="0" algn="l">
              <a:spcBef>
                <a:spcPts val="0"/>
              </a:spcBef>
              <a:spcAft>
                <a:spcPts val="0"/>
              </a:spcAft>
              <a:buNone/>
            </a:pPr>
            <a:r>
              <a:rPr lang="en-IN" sz="2400"/>
              <a:t>	</a:t>
            </a:r>
            <a:endParaRPr sz="2400"/>
          </a:p>
          <a:p>
            <a:pPr indent="0" lvl="0" marL="0" rtl="0" algn="l">
              <a:spcBef>
                <a:spcPts val="0"/>
              </a:spcBef>
              <a:spcAft>
                <a:spcPts val="0"/>
              </a:spcAft>
              <a:buNone/>
            </a:pPr>
            <a:r>
              <a:rPr lang="en-IN" sz="2400"/>
              <a:t>let’s take an example of H₂ model -:</a:t>
            </a:r>
            <a:endParaRPr sz="2400"/>
          </a:p>
          <a:p>
            <a:pPr indent="0" lvl="0" marL="0" rtl="0" algn="l">
              <a:spcBef>
                <a:spcPts val="0"/>
              </a:spcBef>
              <a:spcAft>
                <a:spcPts val="0"/>
              </a:spcAft>
              <a:buNone/>
            </a:pPr>
            <a:r>
              <a:rPr lang="en-IN" sz="2400"/>
              <a:t>	N=2 (2-electron)</a:t>
            </a:r>
            <a:endParaRPr sz="2400"/>
          </a:p>
          <a:p>
            <a:pPr indent="0" lvl="0" marL="0" rtl="0" algn="l">
              <a:spcBef>
                <a:spcPts val="0"/>
              </a:spcBef>
              <a:spcAft>
                <a:spcPts val="0"/>
              </a:spcAft>
              <a:buNone/>
            </a:pPr>
            <a:r>
              <a:rPr lang="en-IN" sz="2400"/>
              <a:t>	2 basis function it means 4 spin orbital(2 up spin and 2 down spin)</a:t>
            </a:r>
            <a:endParaRPr sz="2400"/>
          </a:p>
          <a:p>
            <a:pPr indent="0" lvl="0" marL="0" rtl="0" algn="l">
              <a:spcBef>
                <a:spcPts val="0"/>
              </a:spcBef>
              <a:spcAft>
                <a:spcPts val="0"/>
              </a:spcAft>
              <a:buNone/>
            </a:pPr>
            <a:r>
              <a:rPr lang="en-IN" sz="2400"/>
              <a:t>so total possible combination is=</a:t>
            </a:r>
            <a:endParaRPr sz="2400"/>
          </a:p>
          <a:p>
            <a:pPr indent="0" lvl="0" marL="0" rtl="0" algn="l">
              <a:spcBef>
                <a:spcPts val="0"/>
              </a:spcBef>
              <a:spcAft>
                <a:spcPts val="0"/>
              </a:spcAft>
              <a:buNone/>
            </a:pPr>
            <a:r>
              <a:rPr lang="en-IN" sz="2400"/>
              <a:t>		</a:t>
            </a:r>
            <a:endParaRPr sz="2400"/>
          </a:p>
          <a:p>
            <a:pPr indent="0" lvl="0" marL="0" rtl="0" algn="l">
              <a:spcBef>
                <a:spcPts val="0"/>
              </a:spcBef>
              <a:spcAft>
                <a:spcPts val="0"/>
              </a:spcAft>
              <a:buNone/>
            </a:pPr>
            <a:r>
              <a:rPr lang="en-IN" sz="2400"/>
              <a:t>		(4</a:t>
            </a:r>
            <a:r>
              <a:rPr lang="en-IN" sz="2400"/>
              <a:t>!</a:t>
            </a:r>
            <a:r>
              <a:rPr lang="en-IN" sz="2400"/>
              <a:t>)/((2!)(2!))=6 unique determinants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IN" sz="2400"/>
              <a:t>ground state-:</a:t>
            </a:r>
            <a:endParaRPr sz="2400"/>
          </a:p>
          <a:p>
            <a:pPr indent="0" lvl="0" marL="0" rtl="0" algn="l">
              <a:spcBef>
                <a:spcPts val="0"/>
              </a:spcBef>
              <a:spcAft>
                <a:spcPts val="0"/>
              </a:spcAft>
              <a:buNone/>
            </a:pPr>
            <a:r>
              <a:rPr lang="en-IN" sz="2400"/>
              <a:t>	</a:t>
            </a:r>
            <a:endParaRPr sz="2400"/>
          </a:p>
          <a:p>
            <a:pPr indent="0" lvl="0" marL="0" rtl="0" algn="l">
              <a:spcBef>
                <a:spcPts val="0"/>
              </a:spcBef>
              <a:spcAft>
                <a:spcPts val="0"/>
              </a:spcAft>
              <a:buNone/>
            </a:pPr>
            <a:r>
              <a:t/>
            </a:r>
            <a:endParaRPr sz="2400"/>
          </a:p>
        </p:txBody>
      </p:sp>
      <p:pic>
        <p:nvPicPr>
          <p:cNvPr id="300" name="Google Shape;300;p43"/>
          <p:cNvPicPr preferRelativeResize="0"/>
          <p:nvPr/>
        </p:nvPicPr>
        <p:blipFill>
          <a:blip r:embed="rId3">
            <a:alphaModFix/>
          </a:blip>
          <a:stretch>
            <a:fillRect/>
          </a:stretch>
        </p:blipFill>
        <p:spPr>
          <a:xfrm>
            <a:off x="2529050" y="1447150"/>
            <a:ext cx="5112300" cy="1122701"/>
          </a:xfrm>
          <a:prstGeom prst="rect">
            <a:avLst/>
          </a:prstGeom>
          <a:noFill/>
          <a:ln>
            <a:noFill/>
          </a:ln>
        </p:spPr>
      </p:pic>
      <p:pic>
        <p:nvPicPr>
          <p:cNvPr id="301" name="Google Shape;301;p43"/>
          <p:cNvPicPr preferRelativeResize="0"/>
          <p:nvPr/>
        </p:nvPicPr>
        <p:blipFill>
          <a:blip r:embed="rId4">
            <a:alphaModFix/>
          </a:blip>
          <a:stretch>
            <a:fillRect/>
          </a:stretch>
        </p:blipFill>
        <p:spPr>
          <a:xfrm>
            <a:off x="2384713" y="5609313"/>
            <a:ext cx="6124575" cy="752475"/>
          </a:xfrm>
          <a:prstGeom prst="rect">
            <a:avLst/>
          </a:prstGeom>
          <a:noFill/>
          <a:ln>
            <a:noFill/>
          </a:ln>
        </p:spPr>
      </p:pic>
      <p:sp>
        <p:nvSpPr>
          <p:cNvPr id="302" name="Google Shape;302;p4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I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44"/>
          <p:cNvSpPr txBox="1"/>
          <p:nvPr>
            <p:ph type="title"/>
          </p:nvPr>
        </p:nvSpPr>
        <p:spPr>
          <a:xfrm>
            <a:off x="599700" y="375850"/>
            <a:ext cx="10542600" cy="6159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IN" sz="2400"/>
              <a:t>singly excited state-:</a:t>
            </a:r>
            <a:endParaRPr sz="2400"/>
          </a:p>
          <a:p>
            <a:pPr indent="457200" lvl="0" marL="0" rtl="0" algn="l">
              <a:spcBef>
                <a:spcPts val="0"/>
              </a:spcBef>
              <a:spcAft>
                <a:spcPts val="0"/>
              </a:spcAft>
              <a:buNone/>
            </a:pPr>
            <a:r>
              <a:t/>
            </a:r>
            <a:endParaRPr sz="2400"/>
          </a:p>
          <a:p>
            <a:pPr indent="457200" lvl="0" marL="0" rtl="0" algn="l">
              <a:spcBef>
                <a:spcPts val="0"/>
              </a:spcBef>
              <a:spcAft>
                <a:spcPts val="0"/>
              </a:spcAft>
              <a:buNone/>
            </a:pPr>
            <a:r>
              <a:t/>
            </a:r>
            <a:endParaRPr sz="2400"/>
          </a:p>
          <a:p>
            <a:pPr indent="457200" lvl="0" marL="0" rtl="0" algn="l">
              <a:spcBef>
                <a:spcPts val="0"/>
              </a:spcBef>
              <a:spcAft>
                <a:spcPts val="0"/>
              </a:spcAft>
              <a:buNone/>
            </a:pPr>
            <a:r>
              <a:t/>
            </a:r>
            <a:endParaRPr sz="2400"/>
          </a:p>
          <a:p>
            <a:pPr indent="457200" lvl="0" marL="0" rtl="0" algn="l">
              <a:spcBef>
                <a:spcPts val="0"/>
              </a:spcBef>
              <a:spcAft>
                <a:spcPts val="0"/>
              </a:spcAft>
              <a:buNone/>
            </a:pPr>
            <a:r>
              <a:t/>
            </a:r>
            <a:endParaRPr sz="2400"/>
          </a:p>
          <a:p>
            <a:pPr indent="457200" lvl="0" marL="0" rtl="0" algn="l">
              <a:spcBef>
                <a:spcPts val="0"/>
              </a:spcBef>
              <a:spcAft>
                <a:spcPts val="0"/>
              </a:spcAft>
              <a:buNone/>
            </a:pPr>
            <a:r>
              <a:t/>
            </a:r>
            <a:endParaRPr sz="2400"/>
          </a:p>
          <a:p>
            <a:pPr indent="457200" lvl="0" marL="0" rtl="0" algn="l">
              <a:spcBef>
                <a:spcPts val="0"/>
              </a:spcBef>
              <a:spcAft>
                <a:spcPts val="0"/>
              </a:spcAft>
              <a:buNone/>
            </a:pPr>
            <a:r>
              <a:t/>
            </a:r>
            <a:endParaRPr sz="2400"/>
          </a:p>
          <a:p>
            <a:pPr indent="457200" lvl="0" marL="0" rtl="0" algn="l">
              <a:spcBef>
                <a:spcPts val="0"/>
              </a:spcBef>
              <a:spcAft>
                <a:spcPts val="0"/>
              </a:spcAft>
              <a:buNone/>
            </a:pPr>
            <a:r>
              <a:t/>
            </a:r>
            <a:endParaRPr sz="2400"/>
          </a:p>
          <a:p>
            <a:pPr indent="457200" lvl="0" marL="0" rtl="0" algn="l">
              <a:spcBef>
                <a:spcPts val="0"/>
              </a:spcBef>
              <a:spcAft>
                <a:spcPts val="0"/>
              </a:spcAft>
              <a:buNone/>
            </a:pPr>
            <a:r>
              <a:t/>
            </a:r>
            <a:endParaRPr sz="2400"/>
          </a:p>
          <a:p>
            <a:pPr indent="0" lvl="0" marL="0" rtl="0" algn="l">
              <a:spcBef>
                <a:spcPts val="0"/>
              </a:spcBef>
              <a:spcAft>
                <a:spcPts val="0"/>
              </a:spcAft>
              <a:buNone/>
            </a:pPr>
            <a:r>
              <a:rPr lang="en-IN" sz="2400"/>
              <a:t>Doubly excited state-:</a:t>
            </a:r>
            <a:endParaRPr sz="2400"/>
          </a:p>
          <a:p>
            <a:pPr indent="457200" lvl="0" marL="914400" rtl="0" algn="l">
              <a:spcBef>
                <a:spcPts val="0"/>
              </a:spcBef>
              <a:spcAft>
                <a:spcPts val="0"/>
              </a:spcAft>
              <a:buNone/>
            </a:pPr>
            <a:r>
              <a:t/>
            </a:r>
            <a:endParaRPr sz="2400"/>
          </a:p>
          <a:p>
            <a:pPr indent="457200" lvl="0" marL="914400" rtl="0" algn="l">
              <a:spcBef>
                <a:spcPts val="0"/>
              </a:spcBef>
              <a:spcAft>
                <a:spcPts val="0"/>
              </a:spcAft>
              <a:buNone/>
            </a:pPr>
            <a:r>
              <a:t/>
            </a:r>
            <a:endParaRPr sz="2400"/>
          </a:p>
          <a:p>
            <a:pPr indent="457200" lvl="0" marL="914400" rtl="0" algn="l">
              <a:spcBef>
                <a:spcPts val="0"/>
              </a:spcBef>
              <a:spcAft>
                <a:spcPts val="0"/>
              </a:spcAft>
              <a:buNone/>
            </a:pPr>
            <a:r>
              <a:t/>
            </a:r>
            <a:endParaRPr sz="2400"/>
          </a:p>
          <a:p>
            <a:pPr indent="0" lvl="0" marL="0" rtl="0" algn="l">
              <a:spcBef>
                <a:spcPts val="0"/>
              </a:spcBef>
              <a:spcAft>
                <a:spcPts val="0"/>
              </a:spcAft>
              <a:buNone/>
            </a:pPr>
            <a:r>
              <a:rPr lang="en-IN" sz="2400"/>
              <a:t>So,for exact wave function we need to have the linear combination of these </a:t>
            </a:r>
            <a:endParaRPr sz="2400"/>
          </a:p>
          <a:p>
            <a:pPr indent="0" lvl="0" marL="0" rtl="0" algn="l">
              <a:spcBef>
                <a:spcPts val="0"/>
              </a:spcBef>
              <a:spcAft>
                <a:spcPts val="0"/>
              </a:spcAft>
              <a:buNone/>
            </a:pPr>
            <a:r>
              <a:rPr lang="en-IN" sz="2400"/>
              <a:t> 6 determinants.</a:t>
            </a:r>
            <a:endParaRPr sz="2400"/>
          </a:p>
          <a:p>
            <a:pPr indent="0" lvl="0" marL="0" rtl="0" algn="l">
              <a:spcBef>
                <a:spcPts val="0"/>
              </a:spcBef>
              <a:spcAft>
                <a:spcPts val="0"/>
              </a:spcAft>
              <a:buNone/>
            </a:pPr>
            <a:r>
              <a:t/>
            </a:r>
            <a:endParaRPr sz="2400"/>
          </a:p>
          <a:p>
            <a:pPr indent="457200" lvl="0" marL="914400" rtl="0" algn="l">
              <a:spcBef>
                <a:spcPts val="0"/>
              </a:spcBef>
              <a:spcAft>
                <a:spcPts val="0"/>
              </a:spcAft>
              <a:buNone/>
            </a:pPr>
            <a:r>
              <a:t/>
            </a:r>
            <a:endParaRPr sz="2400"/>
          </a:p>
          <a:p>
            <a:pPr indent="457200" lvl="0" marL="914400" rtl="0" algn="l">
              <a:spcBef>
                <a:spcPts val="0"/>
              </a:spcBef>
              <a:spcAft>
                <a:spcPts val="0"/>
              </a:spcAft>
              <a:buNone/>
            </a:pPr>
            <a:r>
              <a:rPr lang="en-IN" sz="2400"/>
              <a:t> </a:t>
            </a:r>
            <a:endParaRPr sz="2400"/>
          </a:p>
        </p:txBody>
      </p:sp>
      <p:pic>
        <p:nvPicPr>
          <p:cNvPr id="308" name="Google Shape;308;p44"/>
          <p:cNvPicPr preferRelativeResize="0"/>
          <p:nvPr/>
        </p:nvPicPr>
        <p:blipFill>
          <a:blip r:embed="rId3">
            <a:alphaModFix/>
          </a:blip>
          <a:stretch>
            <a:fillRect/>
          </a:stretch>
        </p:blipFill>
        <p:spPr>
          <a:xfrm>
            <a:off x="3798025" y="999275"/>
            <a:ext cx="5030050" cy="2475875"/>
          </a:xfrm>
          <a:prstGeom prst="rect">
            <a:avLst/>
          </a:prstGeom>
          <a:noFill/>
          <a:ln>
            <a:noFill/>
          </a:ln>
        </p:spPr>
      </p:pic>
      <p:pic>
        <p:nvPicPr>
          <p:cNvPr id="309" name="Google Shape;309;p44"/>
          <p:cNvPicPr preferRelativeResize="0"/>
          <p:nvPr/>
        </p:nvPicPr>
        <p:blipFill>
          <a:blip r:embed="rId4">
            <a:alphaModFix/>
          </a:blip>
          <a:stretch>
            <a:fillRect/>
          </a:stretch>
        </p:blipFill>
        <p:spPr>
          <a:xfrm>
            <a:off x="3183813" y="4244113"/>
            <a:ext cx="6467475" cy="981075"/>
          </a:xfrm>
          <a:prstGeom prst="rect">
            <a:avLst/>
          </a:prstGeom>
          <a:noFill/>
          <a:ln>
            <a:noFill/>
          </a:ln>
        </p:spPr>
      </p:pic>
      <p:sp>
        <p:nvSpPr>
          <p:cNvPr id="310" name="Google Shape;310;p4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I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5"/>
          <p:cNvSpPr txBox="1"/>
          <p:nvPr>
            <p:ph type="title"/>
          </p:nvPr>
        </p:nvSpPr>
        <p:spPr>
          <a:xfrm>
            <a:off x="415600" y="593430"/>
            <a:ext cx="11360700" cy="5769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IN" sz="2400"/>
              <a:t>In the hartree fock ground state has two electron in gerade orbitals is of g symmetry .The doubly excited state two electrons are in ungerade orbitals so it’s also of g symmetry,on the other hand in singly excited state one electron in gerade and another one in ungerade orbital therefore these of u symmetry.and the exact ground state wavefunction(|Φ</a:t>
            </a:r>
            <a:r>
              <a:rPr baseline="-25000" lang="en-IN" sz="2400"/>
              <a:t>0</a:t>
            </a:r>
            <a:r>
              <a:rPr lang="en-IN" sz="2400"/>
              <a:t>〉)</a:t>
            </a:r>
            <a:r>
              <a:rPr lang="en-IN" sz="2400"/>
              <a:t> of H</a:t>
            </a:r>
            <a:r>
              <a:rPr baseline="-25000" lang="en-IN" sz="2400"/>
              <a:t>2</a:t>
            </a:r>
            <a:r>
              <a:rPr lang="en-IN" sz="2400"/>
              <a:t> is of g symmetry.therefore only determinants of g symmetry can appear in the expansion of </a:t>
            </a:r>
            <a:r>
              <a:rPr lang="en-IN" sz="2400"/>
              <a:t>(|Φ</a:t>
            </a:r>
            <a:r>
              <a:rPr baseline="-25000" lang="en-IN" sz="2400"/>
              <a:t>0</a:t>
            </a:r>
            <a:r>
              <a:rPr lang="en-IN" sz="2400"/>
              <a:t>〉)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IN" sz="2400"/>
              <a:t>So, for finding the exact coefficients which describe the wave function |Φ</a:t>
            </a:r>
            <a:r>
              <a:rPr baseline="-25000" lang="en-IN" sz="2400"/>
              <a:t>0</a:t>
            </a:r>
            <a:r>
              <a:rPr lang="en-IN" sz="2400"/>
              <a:t>〉and the exact energy can be found by diagonalizing the full CI matrix.</a:t>
            </a:r>
            <a:endParaRPr sz="2400"/>
          </a:p>
          <a:p>
            <a:pPr indent="0" lvl="0" marL="0" rtl="0" algn="l">
              <a:spcBef>
                <a:spcPts val="0"/>
              </a:spcBef>
              <a:spcAft>
                <a:spcPts val="0"/>
              </a:spcAft>
              <a:buNone/>
            </a:pPr>
            <a:r>
              <a:t/>
            </a:r>
            <a:endParaRPr sz="2400"/>
          </a:p>
        </p:txBody>
      </p:sp>
      <p:pic>
        <p:nvPicPr>
          <p:cNvPr id="316" name="Google Shape;316;p45"/>
          <p:cNvPicPr preferRelativeResize="0"/>
          <p:nvPr/>
        </p:nvPicPr>
        <p:blipFill>
          <a:blip r:embed="rId3">
            <a:alphaModFix/>
          </a:blip>
          <a:stretch>
            <a:fillRect/>
          </a:stretch>
        </p:blipFill>
        <p:spPr>
          <a:xfrm>
            <a:off x="1541725" y="3049513"/>
            <a:ext cx="8191351" cy="856825"/>
          </a:xfrm>
          <a:prstGeom prst="rect">
            <a:avLst/>
          </a:prstGeom>
          <a:noFill/>
          <a:ln>
            <a:noFill/>
          </a:ln>
        </p:spPr>
      </p:pic>
      <p:pic>
        <p:nvPicPr>
          <p:cNvPr id="317" name="Google Shape;317;p45"/>
          <p:cNvPicPr preferRelativeResize="0"/>
          <p:nvPr/>
        </p:nvPicPr>
        <p:blipFill>
          <a:blip r:embed="rId4">
            <a:alphaModFix/>
          </a:blip>
          <a:stretch>
            <a:fillRect/>
          </a:stretch>
        </p:blipFill>
        <p:spPr>
          <a:xfrm>
            <a:off x="2848700" y="4850075"/>
            <a:ext cx="5473225" cy="1512350"/>
          </a:xfrm>
          <a:prstGeom prst="rect">
            <a:avLst/>
          </a:prstGeom>
          <a:noFill/>
          <a:ln>
            <a:noFill/>
          </a:ln>
        </p:spPr>
      </p:pic>
      <p:sp>
        <p:nvSpPr>
          <p:cNvPr id="318" name="Google Shape;318;p4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I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6"/>
          <p:cNvSpPr txBox="1"/>
          <p:nvPr>
            <p:ph type="title"/>
          </p:nvPr>
        </p:nvSpPr>
        <p:spPr>
          <a:xfrm>
            <a:off x="415650" y="646180"/>
            <a:ext cx="11360700" cy="5829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IN" sz="2400"/>
              <a:t>So,for calculating the element of matrix -:</a:t>
            </a:r>
            <a:endParaRPr sz="2400"/>
          </a:p>
          <a:p>
            <a:pPr indent="0" lvl="0" marL="0" rtl="0" algn="l">
              <a:spcBef>
                <a:spcPts val="0"/>
              </a:spcBef>
              <a:spcAft>
                <a:spcPts val="0"/>
              </a:spcAft>
              <a:buNone/>
            </a:pPr>
            <a:r>
              <a:rPr lang="en-IN" sz="2400"/>
              <a:t>hamiltonian operator for two electron is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IN" sz="2400"/>
              <a:t>where h(1) is the hamiltonian for electron-one and h(2) is hamiltonian for electron-two. </a:t>
            </a:r>
            <a:endParaRPr sz="2400"/>
          </a:p>
          <a:p>
            <a:pPr indent="0" lvl="0" marL="0" rtl="0" algn="l">
              <a:spcBef>
                <a:spcPts val="0"/>
              </a:spcBef>
              <a:spcAft>
                <a:spcPts val="0"/>
              </a:spcAft>
              <a:buNone/>
            </a:pPr>
            <a:r>
              <a:rPr lang="en-IN" sz="2400"/>
              <a:t>Now, we separate the total hamiltonian in to one and two electron parts.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IN" sz="2400"/>
              <a:t> </a:t>
            </a:r>
            <a:endParaRPr sz="2400"/>
          </a:p>
        </p:txBody>
      </p:sp>
      <p:pic>
        <p:nvPicPr>
          <p:cNvPr id="324" name="Google Shape;324;p46"/>
          <p:cNvPicPr preferRelativeResize="0"/>
          <p:nvPr/>
        </p:nvPicPr>
        <p:blipFill>
          <a:blip r:embed="rId3">
            <a:alphaModFix/>
          </a:blip>
          <a:stretch>
            <a:fillRect/>
          </a:stretch>
        </p:blipFill>
        <p:spPr>
          <a:xfrm>
            <a:off x="587250" y="1567950"/>
            <a:ext cx="8848725" cy="1636825"/>
          </a:xfrm>
          <a:prstGeom prst="rect">
            <a:avLst/>
          </a:prstGeom>
          <a:noFill/>
          <a:ln>
            <a:noFill/>
          </a:ln>
        </p:spPr>
      </p:pic>
      <p:pic>
        <p:nvPicPr>
          <p:cNvPr id="325" name="Google Shape;325;p46"/>
          <p:cNvPicPr preferRelativeResize="0"/>
          <p:nvPr/>
        </p:nvPicPr>
        <p:blipFill>
          <a:blip r:embed="rId4">
            <a:alphaModFix/>
          </a:blip>
          <a:stretch>
            <a:fillRect/>
          </a:stretch>
        </p:blipFill>
        <p:spPr>
          <a:xfrm>
            <a:off x="2789725" y="4780100"/>
            <a:ext cx="3362325" cy="1524000"/>
          </a:xfrm>
          <a:prstGeom prst="rect">
            <a:avLst/>
          </a:prstGeom>
          <a:noFill/>
          <a:ln>
            <a:noFill/>
          </a:ln>
        </p:spPr>
      </p:pic>
      <p:sp>
        <p:nvSpPr>
          <p:cNvPr id="326" name="Google Shape;326;p4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I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47"/>
          <p:cNvSpPr txBox="1"/>
          <p:nvPr>
            <p:ph type="title"/>
          </p:nvPr>
        </p:nvSpPr>
        <p:spPr>
          <a:xfrm>
            <a:off x="415650" y="593431"/>
            <a:ext cx="11360700" cy="5882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IN" sz="2400"/>
              <a:t>Now first solve the one electron term</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IN" sz="2400"/>
              <a:t>                       =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IN" sz="2400"/>
              <a:t>the first term is -: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pic>
        <p:nvPicPr>
          <p:cNvPr id="332" name="Google Shape;332;p47"/>
          <p:cNvPicPr preferRelativeResize="0"/>
          <p:nvPr/>
        </p:nvPicPr>
        <p:blipFill>
          <a:blip r:embed="rId3">
            <a:alphaModFix/>
          </a:blip>
          <a:stretch>
            <a:fillRect/>
          </a:stretch>
        </p:blipFill>
        <p:spPr>
          <a:xfrm>
            <a:off x="5479425" y="593425"/>
            <a:ext cx="1563175" cy="672575"/>
          </a:xfrm>
          <a:prstGeom prst="rect">
            <a:avLst/>
          </a:prstGeom>
          <a:noFill/>
          <a:ln>
            <a:noFill/>
          </a:ln>
        </p:spPr>
      </p:pic>
      <p:pic>
        <p:nvPicPr>
          <p:cNvPr id="333" name="Google Shape;333;p47"/>
          <p:cNvPicPr preferRelativeResize="0"/>
          <p:nvPr/>
        </p:nvPicPr>
        <p:blipFill>
          <a:blip r:embed="rId3">
            <a:alphaModFix/>
          </a:blip>
          <a:stretch>
            <a:fillRect/>
          </a:stretch>
        </p:blipFill>
        <p:spPr>
          <a:xfrm>
            <a:off x="884000" y="1266125"/>
            <a:ext cx="1563175" cy="672575"/>
          </a:xfrm>
          <a:prstGeom prst="rect">
            <a:avLst/>
          </a:prstGeom>
          <a:noFill/>
          <a:ln>
            <a:noFill/>
          </a:ln>
        </p:spPr>
      </p:pic>
      <p:pic>
        <p:nvPicPr>
          <p:cNvPr id="334" name="Google Shape;334;p47"/>
          <p:cNvPicPr preferRelativeResize="0"/>
          <p:nvPr/>
        </p:nvPicPr>
        <p:blipFill>
          <a:blip r:embed="rId4">
            <a:alphaModFix/>
          </a:blip>
          <a:stretch>
            <a:fillRect/>
          </a:stretch>
        </p:blipFill>
        <p:spPr>
          <a:xfrm>
            <a:off x="2788275" y="1366550"/>
            <a:ext cx="1738675" cy="656368"/>
          </a:xfrm>
          <a:prstGeom prst="rect">
            <a:avLst/>
          </a:prstGeom>
          <a:noFill/>
          <a:ln>
            <a:noFill/>
          </a:ln>
        </p:spPr>
      </p:pic>
      <p:pic>
        <p:nvPicPr>
          <p:cNvPr id="335" name="Google Shape;335;p47"/>
          <p:cNvPicPr preferRelativeResize="0"/>
          <p:nvPr/>
        </p:nvPicPr>
        <p:blipFill>
          <a:blip r:embed="rId5">
            <a:alphaModFix/>
          </a:blip>
          <a:stretch>
            <a:fillRect/>
          </a:stretch>
        </p:blipFill>
        <p:spPr>
          <a:xfrm>
            <a:off x="4672000" y="1358450"/>
            <a:ext cx="1738678" cy="672575"/>
          </a:xfrm>
          <a:prstGeom prst="rect">
            <a:avLst/>
          </a:prstGeom>
          <a:noFill/>
          <a:ln>
            <a:noFill/>
          </a:ln>
        </p:spPr>
      </p:pic>
      <p:pic>
        <p:nvPicPr>
          <p:cNvPr id="336" name="Google Shape;336;p47"/>
          <p:cNvPicPr preferRelativeResize="0"/>
          <p:nvPr/>
        </p:nvPicPr>
        <p:blipFill>
          <a:blip r:embed="rId6">
            <a:alphaModFix/>
          </a:blip>
          <a:stretch>
            <a:fillRect/>
          </a:stretch>
        </p:blipFill>
        <p:spPr>
          <a:xfrm>
            <a:off x="510300" y="2795950"/>
            <a:ext cx="9117275" cy="2162900"/>
          </a:xfrm>
          <a:prstGeom prst="rect">
            <a:avLst/>
          </a:prstGeom>
          <a:noFill/>
          <a:ln>
            <a:noFill/>
          </a:ln>
        </p:spPr>
      </p:pic>
      <p:pic>
        <p:nvPicPr>
          <p:cNvPr id="337" name="Google Shape;337;p47"/>
          <p:cNvPicPr preferRelativeResize="0"/>
          <p:nvPr/>
        </p:nvPicPr>
        <p:blipFill>
          <a:blip r:embed="rId7">
            <a:alphaModFix/>
          </a:blip>
          <a:stretch>
            <a:fillRect/>
          </a:stretch>
        </p:blipFill>
        <p:spPr>
          <a:xfrm>
            <a:off x="510300" y="5368075"/>
            <a:ext cx="8717574" cy="870050"/>
          </a:xfrm>
          <a:prstGeom prst="rect">
            <a:avLst/>
          </a:prstGeom>
          <a:noFill/>
          <a:ln>
            <a:noFill/>
          </a:ln>
        </p:spPr>
      </p:pic>
      <p:sp>
        <p:nvSpPr>
          <p:cNvPr id="338" name="Google Shape;338;p4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I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48"/>
          <p:cNvSpPr txBox="1"/>
          <p:nvPr>
            <p:ph type="title"/>
          </p:nvPr>
        </p:nvSpPr>
        <p:spPr>
          <a:xfrm>
            <a:off x="362850" y="540755"/>
            <a:ext cx="11360700" cy="5776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IN" sz="2400"/>
              <a:t>So we can also solve                       using same procedure and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IN" sz="2400"/>
              <a:t>                                                                       = </a:t>
            </a:r>
            <a:endParaRPr sz="2400"/>
          </a:p>
          <a:p>
            <a:pPr indent="0" lvl="0" marL="0" rtl="0" algn="l">
              <a:spcBef>
                <a:spcPts val="0"/>
              </a:spcBef>
              <a:spcAft>
                <a:spcPts val="0"/>
              </a:spcAft>
              <a:buNone/>
            </a:pPr>
            <a:r>
              <a:rPr lang="en-IN" sz="2400"/>
              <a:t>so we can write-</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IN" sz="2400"/>
              <a:t>this integral in this expression is one electron integral .</a:t>
            </a:r>
            <a:endParaRPr sz="2400"/>
          </a:p>
          <a:p>
            <a:pPr indent="0" lvl="0" marL="0" rtl="0" algn="l">
              <a:spcBef>
                <a:spcPts val="0"/>
              </a:spcBef>
              <a:spcAft>
                <a:spcPts val="0"/>
              </a:spcAft>
              <a:buNone/>
            </a:pPr>
            <a:r>
              <a:t/>
            </a:r>
            <a:endParaRPr sz="2400"/>
          </a:p>
          <a:p>
            <a:pPr indent="0" lvl="0" marL="0" rtl="0" algn="l">
              <a:spcBef>
                <a:spcPts val="0"/>
              </a:spcBef>
              <a:spcAft>
                <a:spcPts val="0"/>
              </a:spcAft>
              <a:buClr>
                <a:schemeClr val="dk1"/>
              </a:buClr>
              <a:buSzPts val="1100"/>
              <a:buFont typeface="Arial"/>
              <a:buNone/>
            </a:pPr>
            <a:r>
              <a:rPr lang="en-IN" sz="2400"/>
              <a:t>Physicists notation-:</a:t>
            </a:r>
            <a:endParaRPr sz="2400"/>
          </a:p>
          <a:p>
            <a:pPr indent="0" lvl="0" marL="0" rtl="0" algn="l">
              <a:spcBef>
                <a:spcPts val="0"/>
              </a:spcBef>
              <a:spcAft>
                <a:spcPts val="0"/>
              </a:spcAft>
              <a:buClr>
                <a:schemeClr val="dk1"/>
              </a:buClr>
              <a:buSzPts val="1100"/>
              <a:buFont typeface="Arial"/>
              <a:buNone/>
            </a:pPr>
            <a:r>
              <a:rPr lang="en-IN" sz="3000"/>
              <a:t>  </a:t>
            </a:r>
            <a:endParaRPr sz="3000"/>
          </a:p>
          <a:p>
            <a:pPr indent="0" lvl="0" marL="0" rtl="0" algn="l">
              <a:spcBef>
                <a:spcPts val="0"/>
              </a:spcBef>
              <a:spcAft>
                <a:spcPts val="0"/>
              </a:spcAft>
              <a:buNone/>
            </a:pPr>
            <a:r>
              <a:t/>
            </a:r>
            <a:endParaRPr sz="3000"/>
          </a:p>
          <a:p>
            <a:pPr indent="0" lvl="0" marL="0" rtl="0" algn="l">
              <a:spcBef>
                <a:spcPts val="0"/>
              </a:spcBef>
              <a:spcAft>
                <a:spcPts val="0"/>
              </a:spcAft>
              <a:buClr>
                <a:schemeClr val="dk1"/>
              </a:buClr>
              <a:buSzPts val="1100"/>
              <a:buFont typeface="Arial"/>
              <a:buNone/>
            </a:pPr>
            <a:r>
              <a:rPr lang="en-IN" sz="2400"/>
              <a:t>Chemist notation-:</a:t>
            </a:r>
            <a:endParaRPr sz="2400"/>
          </a:p>
          <a:p>
            <a:pPr indent="0" lvl="0" marL="0" rtl="0" algn="l">
              <a:spcBef>
                <a:spcPts val="0"/>
              </a:spcBef>
              <a:spcAft>
                <a:spcPts val="0"/>
              </a:spcAft>
              <a:buNone/>
            </a:pPr>
            <a:r>
              <a:rPr lang="en-IN" sz="2400"/>
              <a:t>                                                                        </a:t>
            </a:r>
            <a:endParaRPr sz="2400"/>
          </a:p>
        </p:txBody>
      </p:sp>
      <p:pic>
        <p:nvPicPr>
          <p:cNvPr id="344" name="Google Shape;344;p48"/>
          <p:cNvPicPr preferRelativeResize="0"/>
          <p:nvPr/>
        </p:nvPicPr>
        <p:blipFill>
          <a:blip r:embed="rId3">
            <a:alphaModFix/>
          </a:blip>
          <a:stretch>
            <a:fillRect/>
          </a:stretch>
        </p:blipFill>
        <p:spPr>
          <a:xfrm>
            <a:off x="3577350" y="685750"/>
            <a:ext cx="1738678" cy="672575"/>
          </a:xfrm>
          <a:prstGeom prst="rect">
            <a:avLst/>
          </a:prstGeom>
          <a:noFill/>
          <a:ln>
            <a:noFill/>
          </a:ln>
        </p:spPr>
      </p:pic>
      <p:pic>
        <p:nvPicPr>
          <p:cNvPr id="345" name="Google Shape;345;p48"/>
          <p:cNvPicPr preferRelativeResize="0"/>
          <p:nvPr/>
        </p:nvPicPr>
        <p:blipFill rotWithShape="1">
          <a:blip r:embed="rId4">
            <a:alphaModFix/>
          </a:blip>
          <a:srcRect b="27441" l="0" r="0" t="0"/>
          <a:stretch/>
        </p:blipFill>
        <p:spPr>
          <a:xfrm>
            <a:off x="4421425" y="1240450"/>
            <a:ext cx="1909025" cy="535825"/>
          </a:xfrm>
          <a:prstGeom prst="rect">
            <a:avLst/>
          </a:prstGeom>
          <a:noFill/>
          <a:ln>
            <a:noFill/>
          </a:ln>
        </p:spPr>
      </p:pic>
      <p:pic>
        <p:nvPicPr>
          <p:cNvPr id="346" name="Google Shape;346;p48"/>
          <p:cNvPicPr preferRelativeResize="0"/>
          <p:nvPr/>
        </p:nvPicPr>
        <p:blipFill rotWithShape="1">
          <a:blip r:embed="rId5">
            <a:alphaModFix/>
          </a:blip>
          <a:srcRect b="25650" l="0" r="0" t="0"/>
          <a:stretch/>
        </p:blipFill>
        <p:spPr>
          <a:xfrm>
            <a:off x="6872325" y="1249350"/>
            <a:ext cx="1909025" cy="535825"/>
          </a:xfrm>
          <a:prstGeom prst="rect">
            <a:avLst/>
          </a:prstGeom>
          <a:noFill/>
          <a:ln>
            <a:noFill/>
          </a:ln>
        </p:spPr>
      </p:pic>
      <p:pic>
        <p:nvPicPr>
          <p:cNvPr id="347" name="Google Shape;347;p48"/>
          <p:cNvPicPr preferRelativeResize="0"/>
          <p:nvPr/>
        </p:nvPicPr>
        <p:blipFill>
          <a:blip r:embed="rId6">
            <a:alphaModFix/>
          </a:blip>
          <a:stretch>
            <a:fillRect/>
          </a:stretch>
        </p:blipFill>
        <p:spPr>
          <a:xfrm>
            <a:off x="566600" y="2175975"/>
            <a:ext cx="10794599" cy="738475"/>
          </a:xfrm>
          <a:prstGeom prst="rect">
            <a:avLst/>
          </a:prstGeom>
          <a:noFill/>
          <a:ln>
            <a:noFill/>
          </a:ln>
        </p:spPr>
      </p:pic>
      <p:pic>
        <p:nvPicPr>
          <p:cNvPr id="348" name="Google Shape;348;p48"/>
          <p:cNvPicPr preferRelativeResize="0"/>
          <p:nvPr/>
        </p:nvPicPr>
        <p:blipFill rotWithShape="1">
          <a:blip r:embed="rId7">
            <a:alphaModFix/>
          </a:blip>
          <a:srcRect b="18672" l="0" r="0" t="0"/>
          <a:stretch/>
        </p:blipFill>
        <p:spPr>
          <a:xfrm>
            <a:off x="2788875" y="3880900"/>
            <a:ext cx="4381500" cy="759175"/>
          </a:xfrm>
          <a:prstGeom prst="rect">
            <a:avLst/>
          </a:prstGeom>
          <a:noFill/>
          <a:ln>
            <a:noFill/>
          </a:ln>
        </p:spPr>
      </p:pic>
      <p:pic>
        <p:nvPicPr>
          <p:cNvPr id="349" name="Google Shape;349;p48"/>
          <p:cNvPicPr preferRelativeResize="0"/>
          <p:nvPr/>
        </p:nvPicPr>
        <p:blipFill rotWithShape="1">
          <a:blip r:embed="rId8">
            <a:alphaModFix/>
          </a:blip>
          <a:srcRect b="0" l="5650" r="13976" t="0"/>
          <a:stretch/>
        </p:blipFill>
        <p:spPr>
          <a:xfrm>
            <a:off x="3395850" y="5329575"/>
            <a:ext cx="3382750" cy="863400"/>
          </a:xfrm>
          <a:prstGeom prst="rect">
            <a:avLst/>
          </a:prstGeom>
          <a:noFill/>
          <a:ln>
            <a:noFill/>
          </a:ln>
        </p:spPr>
      </p:pic>
      <p:sp>
        <p:nvSpPr>
          <p:cNvPr id="350" name="Google Shape;350;p4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I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49"/>
          <p:cNvSpPr txBox="1"/>
          <p:nvPr>
            <p:ph type="title"/>
          </p:nvPr>
        </p:nvSpPr>
        <p:spPr>
          <a:xfrm>
            <a:off x="678438" y="399975"/>
            <a:ext cx="10486500" cy="5744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IN" sz="2400"/>
              <a:t>Now evaluating the</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IN" sz="2400"/>
              <a:t>Since r</a:t>
            </a:r>
            <a:r>
              <a:rPr baseline="-25000" lang="en-IN" sz="2400"/>
              <a:t>12</a:t>
            </a:r>
            <a:r>
              <a:rPr lang="en-IN" sz="2400"/>
              <a:t>=r</a:t>
            </a:r>
            <a:r>
              <a:rPr baseline="-25000" lang="en-IN" sz="2400"/>
              <a:t>21</a:t>
            </a:r>
            <a:r>
              <a:rPr lang="en-IN" sz="2400"/>
              <a:t> ,we can interchange the dummy variable of the integration then second term equal to first term and third term equal to fourth term.</a:t>
            </a:r>
            <a:endParaRPr sz="2400"/>
          </a:p>
          <a:p>
            <a:pPr indent="0" lvl="0" marL="0" rtl="0" algn="l">
              <a:spcBef>
                <a:spcPts val="0"/>
              </a:spcBef>
              <a:spcAft>
                <a:spcPts val="0"/>
              </a:spcAft>
              <a:buNone/>
            </a:pPr>
            <a:r>
              <a:rPr lang="en-IN" sz="2400"/>
              <a:t> </a:t>
            </a:r>
            <a:endParaRPr sz="2400"/>
          </a:p>
        </p:txBody>
      </p:sp>
      <p:pic>
        <p:nvPicPr>
          <p:cNvPr id="356" name="Google Shape;356;p49"/>
          <p:cNvPicPr preferRelativeResize="0"/>
          <p:nvPr/>
        </p:nvPicPr>
        <p:blipFill>
          <a:blip r:embed="rId3">
            <a:alphaModFix/>
          </a:blip>
          <a:stretch>
            <a:fillRect/>
          </a:stretch>
        </p:blipFill>
        <p:spPr>
          <a:xfrm>
            <a:off x="710775" y="1320625"/>
            <a:ext cx="10421825" cy="3063408"/>
          </a:xfrm>
          <a:prstGeom prst="rect">
            <a:avLst/>
          </a:prstGeom>
          <a:noFill/>
          <a:ln>
            <a:noFill/>
          </a:ln>
        </p:spPr>
      </p:pic>
      <p:pic>
        <p:nvPicPr>
          <p:cNvPr id="357" name="Google Shape;357;p49"/>
          <p:cNvPicPr preferRelativeResize="0"/>
          <p:nvPr/>
        </p:nvPicPr>
        <p:blipFill>
          <a:blip r:embed="rId4">
            <a:alphaModFix/>
          </a:blip>
          <a:stretch>
            <a:fillRect/>
          </a:stretch>
        </p:blipFill>
        <p:spPr>
          <a:xfrm>
            <a:off x="3481025" y="545075"/>
            <a:ext cx="2190750" cy="514350"/>
          </a:xfrm>
          <a:prstGeom prst="rect">
            <a:avLst/>
          </a:prstGeom>
          <a:noFill/>
          <a:ln>
            <a:noFill/>
          </a:ln>
        </p:spPr>
      </p:pic>
      <p:sp>
        <p:nvSpPr>
          <p:cNvPr id="358" name="Google Shape;358;p4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I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50"/>
          <p:cNvSpPr txBox="1"/>
          <p:nvPr>
            <p:ph type="title"/>
          </p:nvPr>
        </p:nvSpPr>
        <p:spPr>
          <a:xfrm>
            <a:off x="415600" y="593430"/>
            <a:ext cx="11360700" cy="5829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IN" sz="2400"/>
              <a:t> So we can write -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IN" sz="2400"/>
              <a:t>The integral in this expression are two electron integral.</a:t>
            </a:r>
            <a:endParaRPr sz="2400"/>
          </a:p>
          <a:p>
            <a:pPr indent="0" lvl="0" marL="0" rtl="0" algn="l">
              <a:spcBef>
                <a:spcPts val="0"/>
              </a:spcBef>
              <a:spcAft>
                <a:spcPts val="0"/>
              </a:spcAft>
              <a:buNone/>
            </a:pPr>
            <a:r>
              <a:rPr lang="en-IN" sz="2400"/>
              <a:t>Physicists notation-:</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IN" sz="2400"/>
              <a:t>Chemists notation-:</a:t>
            </a:r>
            <a:endParaRPr sz="2400"/>
          </a:p>
          <a:p>
            <a:pPr indent="0" lvl="0" marL="0" rtl="0" algn="l">
              <a:spcBef>
                <a:spcPts val="0"/>
              </a:spcBef>
              <a:spcAft>
                <a:spcPts val="0"/>
              </a:spcAft>
              <a:buClr>
                <a:schemeClr val="dk1"/>
              </a:buClr>
              <a:buSzPts val="1100"/>
              <a:buFont typeface="Arial"/>
              <a:buNone/>
            </a:pPr>
            <a:r>
              <a:t/>
            </a:r>
            <a:endParaRPr sz="2400"/>
          </a:p>
          <a:p>
            <a:pPr indent="0" lvl="0" marL="0" rtl="0" algn="l">
              <a:spcBef>
                <a:spcPts val="0"/>
              </a:spcBef>
              <a:spcAft>
                <a:spcPts val="0"/>
              </a:spcAft>
              <a:buNone/>
            </a:pPr>
            <a:r>
              <a:rPr lang="en-IN" sz="2400"/>
              <a:t> </a:t>
            </a:r>
            <a:endParaRPr sz="2400"/>
          </a:p>
        </p:txBody>
      </p:sp>
      <p:pic>
        <p:nvPicPr>
          <p:cNvPr id="364" name="Google Shape;364;p50"/>
          <p:cNvPicPr preferRelativeResize="0"/>
          <p:nvPr/>
        </p:nvPicPr>
        <p:blipFill>
          <a:blip r:embed="rId3">
            <a:alphaModFix/>
          </a:blip>
          <a:stretch>
            <a:fillRect/>
          </a:stretch>
        </p:blipFill>
        <p:spPr>
          <a:xfrm>
            <a:off x="1656750" y="1080350"/>
            <a:ext cx="8878400" cy="1556225"/>
          </a:xfrm>
          <a:prstGeom prst="rect">
            <a:avLst/>
          </a:prstGeom>
          <a:noFill/>
          <a:ln>
            <a:noFill/>
          </a:ln>
        </p:spPr>
      </p:pic>
      <p:pic>
        <p:nvPicPr>
          <p:cNvPr id="365" name="Google Shape;365;p50"/>
          <p:cNvPicPr preferRelativeResize="0"/>
          <p:nvPr/>
        </p:nvPicPr>
        <p:blipFill rotWithShape="1">
          <a:blip r:embed="rId4">
            <a:alphaModFix/>
          </a:blip>
          <a:srcRect b="12080" l="0" r="0" t="-12080"/>
          <a:stretch/>
        </p:blipFill>
        <p:spPr>
          <a:xfrm>
            <a:off x="1846900" y="3637475"/>
            <a:ext cx="6210001" cy="712525"/>
          </a:xfrm>
          <a:prstGeom prst="rect">
            <a:avLst/>
          </a:prstGeom>
          <a:noFill/>
          <a:ln>
            <a:noFill/>
          </a:ln>
        </p:spPr>
      </p:pic>
      <p:pic>
        <p:nvPicPr>
          <p:cNvPr id="366" name="Google Shape;366;p50"/>
          <p:cNvPicPr preferRelativeResize="0"/>
          <p:nvPr/>
        </p:nvPicPr>
        <p:blipFill rotWithShape="1">
          <a:blip r:embed="rId5">
            <a:alphaModFix/>
          </a:blip>
          <a:srcRect b="6739" l="3232" r="0" t="6739"/>
          <a:stretch/>
        </p:blipFill>
        <p:spPr>
          <a:xfrm>
            <a:off x="3092450" y="5651925"/>
            <a:ext cx="5137175" cy="770800"/>
          </a:xfrm>
          <a:prstGeom prst="rect">
            <a:avLst/>
          </a:prstGeom>
          <a:noFill/>
          <a:ln>
            <a:noFill/>
          </a:ln>
        </p:spPr>
      </p:pic>
      <p:pic>
        <p:nvPicPr>
          <p:cNvPr id="367" name="Google Shape;367;p50"/>
          <p:cNvPicPr preferRelativeResize="0"/>
          <p:nvPr/>
        </p:nvPicPr>
        <p:blipFill rotWithShape="1">
          <a:blip r:embed="rId6">
            <a:alphaModFix/>
          </a:blip>
          <a:srcRect b="58432" l="5170" r="44824" t="0"/>
          <a:stretch/>
        </p:blipFill>
        <p:spPr>
          <a:xfrm>
            <a:off x="756750" y="4350000"/>
            <a:ext cx="3105275" cy="556100"/>
          </a:xfrm>
          <a:prstGeom prst="rect">
            <a:avLst/>
          </a:prstGeom>
          <a:noFill/>
          <a:ln>
            <a:noFill/>
          </a:ln>
        </p:spPr>
      </p:pic>
      <p:pic>
        <p:nvPicPr>
          <p:cNvPr id="368" name="Google Shape;368;p50"/>
          <p:cNvPicPr preferRelativeResize="0"/>
          <p:nvPr/>
        </p:nvPicPr>
        <p:blipFill rotWithShape="1">
          <a:blip r:embed="rId6">
            <a:alphaModFix/>
          </a:blip>
          <a:srcRect b="3467" l="19322" r="5284" t="46570"/>
          <a:stretch/>
        </p:blipFill>
        <p:spPr>
          <a:xfrm>
            <a:off x="3755000" y="4397250"/>
            <a:ext cx="4681901" cy="461600"/>
          </a:xfrm>
          <a:prstGeom prst="rect">
            <a:avLst/>
          </a:prstGeom>
          <a:noFill/>
          <a:ln>
            <a:noFill/>
          </a:ln>
        </p:spPr>
      </p:pic>
      <p:sp>
        <p:nvSpPr>
          <p:cNvPr id="369" name="Google Shape;369;p5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I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51"/>
          <p:cNvSpPr txBox="1"/>
          <p:nvPr>
            <p:ph type="title"/>
          </p:nvPr>
        </p:nvSpPr>
        <p:spPr>
          <a:xfrm>
            <a:off x="684775" y="506350"/>
            <a:ext cx="10050600" cy="5771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IN" sz="2400"/>
              <a:t> So finally the solution of  term</a:t>
            </a:r>
            <a:endParaRPr sz="24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IN" sz="2400"/>
              <a:t>And similarly we can obtain the other element of full CI matrix and then we can obtain the coefficients for the exact ground state wavefunction . </a:t>
            </a:r>
            <a:endParaRPr sz="24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p:txBody>
      </p:sp>
      <p:pic>
        <p:nvPicPr>
          <p:cNvPr id="375" name="Google Shape;375;p51"/>
          <p:cNvPicPr preferRelativeResize="0"/>
          <p:nvPr/>
        </p:nvPicPr>
        <p:blipFill>
          <a:blip r:embed="rId3">
            <a:alphaModFix/>
          </a:blip>
          <a:stretch>
            <a:fillRect/>
          </a:stretch>
        </p:blipFill>
        <p:spPr>
          <a:xfrm>
            <a:off x="804500" y="1581525"/>
            <a:ext cx="9030076" cy="1069350"/>
          </a:xfrm>
          <a:prstGeom prst="rect">
            <a:avLst/>
          </a:prstGeom>
          <a:noFill/>
          <a:ln>
            <a:noFill/>
          </a:ln>
        </p:spPr>
      </p:pic>
      <p:pic>
        <p:nvPicPr>
          <p:cNvPr id="376" name="Google Shape;376;p51"/>
          <p:cNvPicPr preferRelativeResize="0"/>
          <p:nvPr/>
        </p:nvPicPr>
        <p:blipFill>
          <a:blip r:embed="rId4">
            <a:alphaModFix/>
          </a:blip>
          <a:stretch>
            <a:fillRect/>
          </a:stretch>
        </p:blipFill>
        <p:spPr>
          <a:xfrm>
            <a:off x="5018925" y="704200"/>
            <a:ext cx="1490050" cy="390450"/>
          </a:xfrm>
          <a:prstGeom prst="rect">
            <a:avLst/>
          </a:prstGeom>
          <a:noFill/>
          <a:ln>
            <a:noFill/>
          </a:ln>
        </p:spPr>
      </p:pic>
      <p:sp>
        <p:nvSpPr>
          <p:cNvPr id="377" name="Google Shape;377;p5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I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646099" y="156750"/>
            <a:ext cx="10471200" cy="6418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2000"/>
              <a:buFont typeface="Century Gothic"/>
              <a:buNone/>
            </a:pPr>
            <a:r>
              <a:rPr lang="en-IN" sz="2000"/>
              <a:t>TO SOLVE THE SCHRODINGER EQUATION FOR HELIUM ATOM-:</a:t>
            </a:r>
            <a:br>
              <a:rPr lang="en-IN" sz="2000"/>
            </a:br>
            <a:br>
              <a:rPr lang="en-IN" sz="2000"/>
            </a:br>
            <a:r>
              <a:rPr lang="en-IN" sz="2000"/>
              <a:t>1.</a:t>
            </a:r>
            <a:br>
              <a:rPr lang="en-IN" sz="2000"/>
            </a:br>
            <a:r>
              <a:rPr lang="en-IN" sz="2000"/>
              <a:t>The approximation that we consider in this section is the neglect of the electron-electron interaction term.</a:t>
            </a:r>
            <a:br>
              <a:rPr lang="en-IN" sz="2000"/>
            </a:br>
            <a:br>
              <a:rPr lang="en-IN" sz="2000"/>
            </a:br>
            <a:br>
              <a:rPr lang="en-IN" sz="2000"/>
            </a:br>
            <a:endParaRPr sz="2000"/>
          </a:p>
          <a:p>
            <a:pPr indent="0" lvl="0" marL="0" rtl="0" algn="l">
              <a:spcBef>
                <a:spcPts val="0"/>
              </a:spcBef>
              <a:spcAft>
                <a:spcPts val="0"/>
              </a:spcAft>
              <a:buClr>
                <a:schemeClr val="lt2"/>
              </a:buClr>
              <a:buSzPts val="2000"/>
              <a:buFont typeface="Century Gothic"/>
              <a:buNone/>
            </a:pPr>
            <a:r>
              <a:t/>
            </a:r>
            <a:endParaRPr sz="2000"/>
          </a:p>
          <a:p>
            <a:pPr indent="0" lvl="0" marL="0" rtl="0" algn="l">
              <a:spcBef>
                <a:spcPts val="0"/>
              </a:spcBef>
              <a:spcAft>
                <a:spcPts val="0"/>
              </a:spcAft>
              <a:buClr>
                <a:schemeClr val="lt2"/>
              </a:buClr>
              <a:buSzPts val="2000"/>
              <a:buFont typeface="Century Gothic"/>
              <a:buNone/>
            </a:pPr>
            <a:r>
              <a:t/>
            </a:r>
            <a:endParaRPr sz="2000"/>
          </a:p>
          <a:p>
            <a:pPr indent="0" lvl="0" marL="0" rtl="0" algn="l">
              <a:spcBef>
                <a:spcPts val="0"/>
              </a:spcBef>
              <a:spcAft>
                <a:spcPts val="0"/>
              </a:spcAft>
              <a:buClr>
                <a:schemeClr val="lt2"/>
              </a:buClr>
              <a:buSzPts val="2000"/>
              <a:buFont typeface="Century Gothic"/>
              <a:buNone/>
            </a:pPr>
            <a:r>
              <a:t/>
            </a:r>
            <a:endParaRPr sz="2000"/>
          </a:p>
          <a:p>
            <a:pPr indent="0" lvl="0" marL="0" rtl="0" algn="l">
              <a:spcBef>
                <a:spcPts val="0"/>
              </a:spcBef>
              <a:spcAft>
                <a:spcPts val="0"/>
              </a:spcAft>
              <a:buClr>
                <a:schemeClr val="lt2"/>
              </a:buClr>
              <a:buSzPts val="2000"/>
              <a:buFont typeface="Century Gothic"/>
              <a:buNone/>
            </a:pPr>
            <a:r>
              <a:rPr lang="en-IN" sz="2000"/>
              <a:t>Neglecting the electron repulsion term simplifies the helium atom Hamiltonian to a sum of two hydrogen-like Hamiltonians that can be solved exactly.</a:t>
            </a:r>
            <a:br>
              <a:rPr lang="en-IN" sz="2000"/>
            </a:br>
            <a:br>
              <a:rPr lang="en-IN" sz="2000"/>
            </a:br>
            <a:r>
              <a:rPr lang="en-IN" sz="2000"/>
              <a:t>     Ĥ(r</a:t>
            </a:r>
            <a:r>
              <a:rPr baseline="-25000" lang="en-IN" sz="2000"/>
              <a:t>1</a:t>
            </a:r>
            <a:r>
              <a:rPr lang="en-IN" sz="2000"/>
              <a:t>,r</a:t>
            </a:r>
            <a:r>
              <a:rPr baseline="-25000" lang="en-IN" sz="2000"/>
              <a:t>2</a:t>
            </a:r>
            <a:r>
              <a:rPr lang="en-IN" sz="2000"/>
              <a:t>)=Ĥ(r</a:t>
            </a:r>
            <a:r>
              <a:rPr baseline="-25000" lang="en-IN" sz="2000"/>
              <a:t>1</a:t>
            </a:r>
            <a:r>
              <a:rPr lang="en-IN" sz="2000"/>
              <a:t>)+Ĥ</a:t>
            </a:r>
            <a:r>
              <a:rPr lang="en-IN" sz="2000"/>
              <a:t>(r</a:t>
            </a:r>
            <a:r>
              <a:rPr baseline="-25000" lang="en-IN" sz="2000"/>
              <a:t>2</a:t>
            </a:r>
            <a:r>
              <a:rPr lang="en-IN" sz="2000"/>
              <a:t>)</a:t>
            </a:r>
            <a:br>
              <a:rPr lang="en-IN" sz="2000"/>
            </a:br>
            <a:r>
              <a:rPr lang="en-IN" sz="2000"/>
              <a:t>     </a:t>
            </a:r>
            <a:br>
              <a:rPr lang="en-IN" sz="2000"/>
            </a:br>
            <a:r>
              <a:rPr lang="en-IN" sz="2000"/>
              <a:t>     Ĥ(r</a:t>
            </a:r>
            <a:r>
              <a:rPr baseline="-25000" lang="en-IN" sz="2000"/>
              <a:t>1</a:t>
            </a:r>
            <a:r>
              <a:rPr lang="en-IN" sz="2000"/>
              <a:t>)φ(r</a:t>
            </a:r>
            <a:r>
              <a:rPr baseline="-25000" lang="en-IN" sz="2000"/>
              <a:t>1</a:t>
            </a:r>
            <a:r>
              <a:rPr lang="en-IN" sz="2000"/>
              <a:t>)=E</a:t>
            </a:r>
            <a:r>
              <a:rPr baseline="-25000" lang="en-IN" sz="2000"/>
              <a:t>1</a:t>
            </a:r>
            <a:r>
              <a:rPr lang="en-IN" sz="2000"/>
              <a:t>φ(r</a:t>
            </a:r>
            <a:r>
              <a:rPr baseline="-25000" lang="en-IN" sz="2000"/>
              <a:t>1</a:t>
            </a:r>
            <a:r>
              <a:rPr lang="en-IN" sz="2000"/>
              <a:t>)</a:t>
            </a:r>
            <a:br>
              <a:rPr lang="en-IN" sz="2000"/>
            </a:br>
            <a:r>
              <a:rPr lang="en-IN" sz="2000"/>
              <a:t>     </a:t>
            </a:r>
            <a:br>
              <a:rPr lang="en-IN" sz="2000"/>
            </a:br>
            <a:r>
              <a:rPr lang="en-IN" sz="2000"/>
              <a:t>     Ĥ(r</a:t>
            </a:r>
            <a:r>
              <a:rPr baseline="-25000" lang="en-IN" sz="2000"/>
              <a:t>2</a:t>
            </a:r>
            <a:r>
              <a:rPr lang="en-IN" sz="2000"/>
              <a:t>)φ(r</a:t>
            </a:r>
            <a:r>
              <a:rPr baseline="-25000" lang="en-IN" sz="2000"/>
              <a:t>2</a:t>
            </a:r>
            <a:r>
              <a:rPr lang="en-IN" sz="2000"/>
              <a:t>)=E</a:t>
            </a:r>
            <a:r>
              <a:rPr baseline="-25000" lang="en-IN" sz="2000"/>
              <a:t>2</a:t>
            </a:r>
            <a:r>
              <a:rPr lang="en-IN" sz="2000"/>
              <a:t>φ(r</a:t>
            </a:r>
            <a:r>
              <a:rPr baseline="-25000" lang="en-IN" sz="2000"/>
              <a:t>2</a:t>
            </a:r>
            <a:r>
              <a:rPr lang="en-IN" sz="2000"/>
              <a:t>)</a:t>
            </a:r>
            <a:br>
              <a:rPr lang="en-IN" sz="2000"/>
            </a:br>
            <a:r>
              <a:rPr lang="en-IN" sz="2000"/>
              <a:t> </a:t>
            </a:r>
            <a:endParaRPr sz="2000"/>
          </a:p>
        </p:txBody>
      </p:sp>
      <p:pic>
        <p:nvPicPr>
          <p:cNvPr descr="Image result for solution for helium atom schrodinger equation" id="75" name="Google Shape;75;p16"/>
          <p:cNvPicPr preferRelativeResize="0"/>
          <p:nvPr/>
        </p:nvPicPr>
        <p:blipFill rotWithShape="1">
          <a:blip r:embed="rId3">
            <a:alphaModFix/>
          </a:blip>
          <a:srcRect b="16167" l="0" r="20306" t="54253"/>
          <a:stretch/>
        </p:blipFill>
        <p:spPr>
          <a:xfrm>
            <a:off x="1286725" y="1899150"/>
            <a:ext cx="8384125" cy="1397975"/>
          </a:xfrm>
          <a:prstGeom prst="rect">
            <a:avLst/>
          </a:prstGeom>
          <a:noFill/>
          <a:ln>
            <a:noFill/>
          </a:ln>
        </p:spPr>
      </p:pic>
      <p:sp>
        <p:nvSpPr>
          <p:cNvPr id="76" name="Google Shape;76;p1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I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646099" y="452725"/>
            <a:ext cx="10158300" cy="6061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2000"/>
              <a:buFont typeface="Century Gothic"/>
              <a:buNone/>
            </a:pPr>
            <a:r>
              <a:rPr lang="en-IN" sz="2000"/>
              <a:t>the wavefunction can be approximated as a product of two single-electron hydrogen-atom wavefunctions .</a:t>
            </a:r>
            <a:br>
              <a:rPr lang="en-IN" sz="2000"/>
            </a:br>
            <a:br>
              <a:rPr lang="en-IN" sz="2000"/>
            </a:br>
            <a:r>
              <a:rPr lang="en-IN" sz="2000"/>
              <a:t>     ψ(r</a:t>
            </a:r>
            <a:r>
              <a:rPr baseline="-25000" lang="en-IN" sz="2000"/>
              <a:t>1</a:t>
            </a:r>
            <a:r>
              <a:rPr lang="en-IN" sz="2000"/>
              <a:t>,r</a:t>
            </a:r>
            <a:r>
              <a:rPr baseline="-25000" lang="en-IN" sz="2000"/>
              <a:t>2</a:t>
            </a:r>
            <a:r>
              <a:rPr lang="en-IN" sz="2000"/>
              <a:t>)≈φ(r</a:t>
            </a:r>
            <a:r>
              <a:rPr baseline="-25000" lang="en-IN" sz="2000"/>
              <a:t>1</a:t>
            </a:r>
            <a:r>
              <a:rPr lang="en-IN" sz="2000"/>
              <a:t>)φ(r</a:t>
            </a:r>
            <a:r>
              <a:rPr baseline="-25000" lang="en-IN" sz="2000"/>
              <a:t>2</a:t>
            </a:r>
            <a:r>
              <a:rPr lang="en-IN" sz="2000"/>
              <a:t>)</a:t>
            </a:r>
            <a:br>
              <a:rPr lang="en-IN" sz="2000"/>
            </a:br>
            <a:br>
              <a:rPr lang="en-IN" sz="2000"/>
            </a:br>
            <a:r>
              <a:rPr lang="en-IN" sz="2000"/>
              <a:t>the energy eigenvalue associated with the product wavefunction is the sum of the one-electron energies associated with the component single-electron hydrogen-atom wavefunctions.</a:t>
            </a:r>
            <a:br>
              <a:rPr lang="en-IN" sz="2000"/>
            </a:br>
            <a:br>
              <a:rPr lang="en-IN" sz="2000"/>
            </a:br>
            <a:r>
              <a:rPr lang="en-IN" sz="2000"/>
              <a:t>  E(He)=E</a:t>
            </a:r>
            <a:r>
              <a:rPr baseline="-25000" lang="en-IN" sz="2000"/>
              <a:t>1</a:t>
            </a:r>
            <a:r>
              <a:rPr lang="en-IN" sz="2000"/>
              <a:t>+E</a:t>
            </a:r>
            <a:r>
              <a:rPr baseline="-25000" lang="en-IN" sz="2000"/>
              <a:t>2        </a:t>
            </a:r>
            <a:br>
              <a:rPr lang="en-IN" sz="2000"/>
            </a:br>
            <a:br>
              <a:rPr lang="en-IN" sz="2000"/>
            </a:br>
            <a:r>
              <a:rPr lang="en-IN" sz="2000"/>
              <a:t>The energy obtained by neglecting the interaction between the electrons is  -108.8ev.</a:t>
            </a:r>
            <a:br>
              <a:rPr lang="en-IN" sz="2000"/>
            </a:br>
            <a:r>
              <a:rPr lang="en-IN" sz="2000"/>
              <a:t>The actual energy is -79.0ev. </a:t>
            </a:r>
            <a:endParaRPr sz="2000"/>
          </a:p>
        </p:txBody>
      </p:sp>
      <p:sp>
        <p:nvSpPr>
          <p:cNvPr id="82" name="Google Shape;82;p1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I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646111" y="452718"/>
            <a:ext cx="10344106" cy="594808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2000"/>
              <a:buFont typeface="Century Gothic"/>
              <a:buNone/>
            </a:pPr>
            <a:r>
              <a:rPr lang="en-IN" sz="2000"/>
              <a:t>2. Perturbation Theory</a:t>
            </a:r>
            <a:br>
              <a:rPr lang="en-IN" sz="2000"/>
            </a:br>
            <a:br>
              <a:rPr lang="en-IN" sz="2000"/>
            </a:br>
            <a:r>
              <a:rPr lang="en-IN" sz="2000"/>
              <a:t>The perturbation term corrects the previous Hamiltonian to make it fit the new problem. In this way the Hamiltonian is built as a sum of terms, and each term is given a name. For example, we call the simplified or starting Hamiltonian,  Ĥ0 , the zero order term, and the correction term  Ĥ1 , the first order term. </a:t>
            </a:r>
            <a:br>
              <a:rPr lang="en-IN" sz="2000"/>
            </a:br>
            <a:r>
              <a:rPr lang="en-IN" sz="2000"/>
              <a:t> </a:t>
            </a:r>
            <a:br>
              <a:rPr lang="en-IN" sz="2000"/>
            </a:br>
            <a:r>
              <a:rPr lang="en-IN" sz="2000"/>
              <a:t>                     Ĥ=Ĥ</a:t>
            </a:r>
            <a:r>
              <a:rPr baseline="-25000" lang="en-IN" sz="2000"/>
              <a:t>0</a:t>
            </a:r>
            <a:r>
              <a:rPr lang="en-IN" sz="2000"/>
              <a:t>+Ĥ</a:t>
            </a:r>
            <a:r>
              <a:rPr baseline="-25000" lang="en-IN" sz="2000"/>
              <a:t>1</a:t>
            </a:r>
            <a:r>
              <a:rPr lang="en-IN" sz="2000"/>
              <a:t>+Ĥ</a:t>
            </a:r>
            <a:r>
              <a:rPr baseline="-25000" lang="en-IN" sz="2000"/>
              <a:t>2</a:t>
            </a:r>
            <a:r>
              <a:rPr lang="en-IN" sz="2000"/>
              <a:t>+⋯</a:t>
            </a:r>
            <a:br>
              <a:rPr lang="en-IN" sz="2000"/>
            </a:br>
            <a:br>
              <a:rPr lang="en-IN" sz="2000"/>
            </a:br>
            <a:r>
              <a:rPr lang="en-IN" sz="2000"/>
              <a:t>the wavefunctions are also built as a sum of terms, with the zero-order terms denoting the exact solutions to the zero-order Hamiltonian and the higher-order terms being the corrections.</a:t>
            </a:r>
            <a:br>
              <a:rPr lang="en-IN" sz="2000"/>
            </a:br>
            <a:r>
              <a:rPr lang="en-IN" sz="2000"/>
              <a:t>			ψ=ψ</a:t>
            </a:r>
            <a:r>
              <a:rPr baseline="-25000" lang="en-IN" sz="2000"/>
              <a:t>0</a:t>
            </a:r>
            <a:r>
              <a:rPr lang="en-IN" sz="2000"/>
              <a:t>+ψ</a:t>
            </a:r>
            <a:r>
              <a:rPr baseline="-25000" lang="en-IN" sz="2000"/>
              <a:t>1</a:t>
            </a:r>
            <a:r>
              <a:rPr lang="en-IN" sz="2000"/>
              <a:t>+ψ</a:t>
            </a:r>
            <a:r>
              <a:rPr baseline="-25000" lang="en-IN" sz="2000"/>
              <a:t>2</a:t>
            </a:r>
            <a:r>
              <a:rPr lang="en-IN" sz="2000"/>
              <a:t>+⋯</a:t>
            </a:r>
            <a:br>
              <a:rPr lang="en-IN" sz="2000"/>
            </a:br>
            <a:endParaRPr sz="2000"/>
          </a:p>
          <a:p>
            <a:pPr indent="0" lvl="0" marL="0" rtl="0" algn="l">
              <a:spcBef>
                <a:spcPts val="0"/>
              </a:spcBef>
              <a:spcAft>
                <a:spcPts val="0"/>
              </a:spcAft>
              <a:buClr>
                <a:schemeClr val="lt2"/>
              </a:buClr>
              <a:buSzPts val="2000"/>
              <a:buFont typeface="Century Gothic"/>
              <a:buNone/>
            </a:pPr>
            <a:r>
              <a:rPr lang="en-IN" sz="2000"/>
              <a:t>Similarly, the energy is written as a sum of terms of increasing order.</a:t>
            </a:r>
            <a:br>
              <a:rPr lang="en-IN" sz="2000"/>
            </a:br>
            <a:br>
              <a:rPr lang="en-IN" sz="2000"/>
            </a:br>
            <a:r>
              <a:rPr lang="en-IN" sz="2000"/>
              <a:t>                          E=E</a:t>
            </a:r>
            <a:r>
              <a:rPr baseline="-25000" lang="en-IN" sz="2000"/>
              <a:t>0</a:t>
            </a:r>
            <a:r>
              <a:rPr lang="en-IN" sz="2000"/>
              <a:t>+E</a:t>
            </a:r>
            <a:r>
              <a:rPr baseline="-25000" lang="en-IN" sz="2000"/>
              <a:t>1</a:t>
            </a:r>
            <a:r>
              <a:rPr lang="en-IN" sz="2000"/>
              <a:t>+E</a:t>
            </a:r>
            <a:r>
              <a:rPr baseline="-25000" lang="en-IN" sz="2000"/>
              <a:t>2</a:t>
            </a:r>
            <a:r>
              <a:rPr lang="en-IN" sz="2000"/>
              <a:t>+⋯</a:t>
            </a:r>
            <a:br>
              <a:rPr lang="en-IN" sz="2000"/>
            </a:br>
            <a:br>
              <a:rPr lang="en-IN" sz="2000"/>
            </a:br>
            <a:r>
              <a:rPr lang="en-IN" sz="2000"/>
              <a:t>           </a:t>
            </a:r>
            <a:endParaRPr sz="2000"/>
          </a:p>
        </p:txBody>
      </p:sp>
      <p:sp>
        <p:nvSpPr>
          <p:cNvPr id="88" name="Google Shape;88;p1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I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646099" y="452725"/>
            <a:ext cx="10492500" cy="598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2000"/>
              <a:buFont typeface="Century Gothic"/>
              <a:buNone/>
            </a:pPr>
            <a:br>
              <a:rPr lang="en-IN" sz="2000"/>
            </a:br>
            <a:endParaRPr sz="2000"/>
          </a:p>
          <a:p>
            <a:pPr indent="0" lvl="0" marL="0" rtl="0" algn="l">
              <a:spcBef>
                <a:spcPts val="0"/>
              </a:spcBef>
              <a:spcAft>
                <a:spcPts val="0"/>
              </a:spcAft>
              <a:buClr>
                <a:schemeClr val="lt2"/>
              </a:buClr>
              <a:buSzPts val="2000"/>
              <a:buFont typeface="Century Gothic"/>
              <a:buNone/>
            </a:pPr>
            <a:r>
              <a:t/>
            </a:r>
            <a:endParaRPr sz="2000"/>
          </a:p>
          <a:p>
            <a:pPr indent="0" lvl="0" marL="0" rtl="0" algn="l">
              <a:spcBef>
                <a:spcPts val="0"/>
              </a:spcBef>
              <a:spcAft>
                <a:spcPts val="0"/>
              </a:spcAft>
              <a:buClr>
                <a:schemeClr val="lt2"/>
              </a:buClr>
              <a:buSzPts val="2000"/>
              <a:buFont typeface="Century Gothic"/>
              <a:buNone/>
            </a:pPr>
            <a:r>
              <a:t/>
            </a:r>
            <a:endParaRPr sz="2000"/>
          </a:p>
          <a:p>
            <a:pPr indent="0" lvl="0" marL="0" rtl="0" algn="l">
              <a:spcBef>
                <a:spcPts val="0"/>
              </a:spcBef>
              <a:spcAft>
                <a:spcPts val="0"/>
              </a:spcAft>
              <a:buClr>
                <a:schemeClr val="lt2"/>
              </a:buClr>
              <a:buSzPts val="2000"/>
              <a:buFont typeface="Century Gothic"/>
              <a:buNone/>
            </a:pPr>
            <a:r>
              <a:t/>
            </a:r>
            <a:endParaRPr sz="2000"/>
          </a:p>
          <a:p>
            <a:pPr indent="0" lvl="0" marL="0" rtl="0" algn="l">
              <a:spcBef>
                <a:spcPts val="0"/>
              </a:spcBef>
              <a:spcAft>
                <a:spcPts val="0"/>
              </a:spcAft>
              <a:buClr>
                <a:schemeClr val="lt2"/>
              </a:buClr>
              <a:buSzPts val="2000"/>
              <a:buFont typeface="Century Gothic"/>
              <a:buNone/>
            </a:pPr>
            <a:r>
              <a:t/>
            </a:r>
            <a:endParaRPr sz="2000"/>
          </a:p>
          <a:p>
            <a:pPr indent="0" lvl="0" marL="0" rtl="0" algn="l">
              <a:spcBef>
                <a:spcPts val="0"/>
              </a:spcBef>
              <a:spcAft>
                <a:spcPts val="0"/>
              </a:spcAft>
              <a:buClr>
                <a:schemeClr val="lt2"/>
              </a:buClr>
              <a:buSzPts val="2000"/>
              <a:buFont typeface="Century Gothic"/>
              <a:buNone/>
            </a:pPr>
            <a:r>
              <a:t/>
            </a:r>
            <a:endParaRPr sz="2000"/>
          </a:p>
          <a:p>
            <a:pPr indent="0" lvl="0" marL="0" rtl="0" algn="l">
              <a:spcBef>
                <a:spcPts val="0"/>
              </a:spcBef>
              <a:spcAft>
                <a:spcPts val="0"/>
              </a:spcAft>
              <a:buClr>
                <a:schemeClr val="lt2"/>
              </a:buClr>
              <a:buSzPts val="2000"/>
              <a:buFont typeface="Century Gothic"/>
              <a:buNone/>
            </a:pPr>
            <a:r>
              <a:rPr lang="en-IN" sz="2000"/>
              <a:t>Now first we solve the zero order perturbation term-</a:t>
            </a:r>
            <a:br>
              <a:rPr lang="en-IN" sz="2000"/>
            </a:br>
            <a:r>
              <a:rPr lang="en-IN" sz="2000"/>
              <a:t>           </a:t>
            </a:r>
            <a:br>
              <a:rPr lang="en-IN" sz="2000"/>
            </a:br>
            <a:r>
              <a:rPr lang="en-IN" sz="2000"/>
              <a:t>                        </a:t>
            </a:r>
            <a:r>
              <a:rPr lang="en-IN" sz="2000"/>
              <a:t> Ĥ</a:t>
            </a:r>
            <a:r>
              <a:rPr baseline="-25000" lang="en-IN" sz="2000"/>
              <a:t>0</a:t>
            </a:r>
            <a:r>
              <a:rPr lang="en-IN" sz="2000"/>
              <a:t>ψ</a:t>
            </a:r>
            <a:r>
              <a:rPr baseline="-25000" lang="en-IN" sz="2000"/>
              <a:t>0</a:t>
            </a:r>
            <a:r>
              <a:rPr lang="en-IN" sz="2000"/>
              <a:t>=E</a:t>
            </a:r>
            <a:r>
              <a:rPr baseline="-25000" lang="en-IN" sz="2000"/>
              <a:t>0</a:t>
            </a:r>
            <a:r>
              <a:rPr lang="en-IN" sz="2000"/>
              <a:t>ψ</a:t>
            </a:r>
            <a:r>
              <a:rPr baseline="-25000" lang="en-IN" sz="2000"/>
              <a:t>0</a:t>
            </a:r>
            <a:br>
              <a:rPr lang="en-IN" sz="2000"/>
            </a:br>
            <a:br>
              <a:rPr lang="en-IN" sz="2000"/>
            </a:br>
            <a:r>
              <a:rPr lang="en-IN" sz="2000"/>
              <a:t>After this we solve the first order perturbation term-</a:t>
            </a:r>
            <a:br>
              <a:rPr lang="en-IN" sz="2000"/>
            </a:br>
            <a:r>
              <a:rPr lang="en-IN" sz="2000"/>
              <a:t>                                            </a:t>
            </a:r>
            <a:br>
              <a:rPr lang="en-IN" sz="2000"/>
            </a:br>
            <a:r>
              <a:rPr lang="en-IN" sz="2000"/>
              <a:t>                        </a:t>
            </a:r>
            <a:r>
              <a:rPr lang="en-IN" sz="2000"/>
              <a:t> Ĥ</a:t>
            </a:r>
            <a:r>
              <a:rPr baseline="-25000" lang="en-IN" sz="2000"/>
              <a:t>0</a:t>
            </a:r>
            <a:r>
              <a:rPr lang="en-IN" sz="2000"/>
              <a:t>ψ</a:t>
            </a:r>
            <a:r>
              <a:rPr baseline="-25000" lang="en-IN" sz="2000"/>
              <a:t>1</a:t>
            </a:r>
            <a:r>
              <a:rPr lang="en-IN" sz="2000"/>
              <a:t>+</a:t>
            </a:r>
            <a:r>
              <a:rPr lang="en-IN" sz="2000"/>
              <a:t> Ĥ</a:t>
            </a:r>
            <a:r>
              <a:rPr baseline="-25000" lang="en-IN" sz="2000"/>
              <a:t>1</a:t>
            </a:r>
            <a:r>
              <a:rPr lang="en-IN" sz="2000"/>
              <a:t>ψ</a:t>
            </a:r>
            <a:r>
              <a:rPr baseline="-25000" lang="en-IN" sz="2000"/>
              <a:t>0</a:t>
            </a:r>
            <a:r>
              <a:rPr lang="en-IN" sz="2000"/>
              <a:t>=E</a:t>
            </a:r>
            <a:r>
              <a:rPr baseline="-25000" lang="en-IN" sz="2000"/>
              <a:t>0</a:t>
            </a:r>
            <a:r>
              <a:rPr lang="en-IN" sz="2000"/>
              <a:t>ψ</a:t>
            </a:r>
            <a:r>
              <a:rPr baseline="-25000" lang="en-IN" sz="2000"/>
              <a:t>1</a:t>
            </a:r>
            <a:r>
              <a:rPr lang="en-IN" sz="2000"/>
              <a:t>+E</a:t>
            </a:r>
            <a:r>
              <a:rPr baseline="-25000" lang="en-IN" sz="2000"/>
              <a:t>1</a:t>
            </a:r>
            <a:r>
              <a:rPr lang="en-IN" sz="2000"/>
              <a:t>ψ</a:t>
            </a:r>
            <a:r>
              <a:rPr baseline="-25000" lang="en-IN" sz="2000"/>
              <a:t>0</a:t>
            </a:r>
            <a:br>
              <a:rPr lang="en-IN" sz="2000"/>
            </a:br>
            <a:br>
              <a:rPr lang="en-IN" sz="2000"/>
            </a:br>
            <a:r>
              <a:rPr lang="en-IN" sz="2000"/>
              <a:t>for solving this first order term we multiply from the left by  ψ</a:t>
            </a:r>
            <a:r>
              <a:rPr baseline="30000" lang="en-IN" sz="2000"/>
              <a:t>*</a:t>
            </a:r>
            <a:r>
              <a:rPr baseline="-25000" lang="en-IN" sz="2000"/>
              <a:t>0</a:t>
            </a:r>
            <a:r>
              <a:rPr lang="en-IN" sz="2000"/>
              <a:t>  and integrate over all the coordinates .</a:t>
            </a:r>
            <a:br>
              <a:rPr lang="en-IN" sz="2000"/>
            </a:br>
            <a:r>
              <a:rPr lang="en-IN" sz="2000"/>
              <a:t>			 </a:t>
            </a:r>
            <a:br>
              <a:rPr lang="en-IN" sz="2000"/>
            </a:br>
            <a:r>
              <a:rPr lang="en-IN" sz="2000"/>
              <a:t>		∫ψ</a:t>
            </a:r>
            <a:r>
              <a:rPr baseline="-25000" lang="en-IN" sz="2000"/>
              <a:t>0</a:t>
            </a:r>
            <a:r>
              <a:rPr lang="en-IN" sz="2000"/>
              <a:t>*</a:t>
            </a:r>
            <a:r>
              <a:rPr lang="en-IN" sz="2000"/>
              <a:t>Ĥ</a:t>
            </a:r>
            <a:r>
              <a:rPr baseline="-25000" lang="en-IN" sz="2000"/>
              <a:t>0</a:t>
            </a:r>
            <a:r>
              <a:rPr lang="en-IN" sz="2000"/>
              <a:t>ψ</a:t>
            </a:r>
            <a:r>
              <a:rPr baseline="-25000" lang="en-IN" sz="2000"/>
              <a:t>1</a:t>
            </a:r>
            <a:r>
              <a:rPr lang="en-IN" sz="2000"/>
              <a:t>dτ+∫ψ</a:t>
            </a:r>
            <a:r>
              <a:rPr baseline="-25000" lang="en-IN" sz="2000"/>
              <a:t>0</a:t>
            </a:r>
            <a:r>
              <a:rPr lang="en-IN" sz="2000"/>
              <a:t>*</a:t>
            </a:r>
            <a:r>
              <a:rPr lang="en-IN" sz="2000"/>
              <a:t> Ĥ</a:t>
            </a:r>
            <a:r>
              <a:rPr baseline="-25000" lang="en-IN" sz="2000"/>
              <a:t>1</a:t>
            </a:r>
            <a:r>
              <a:rPr lang="en-IN" sz="2000"/>
              <a:t>ψ</a:t>
            </a:r>
            <a:r>
              <a:rPr baseline="-25000" lang="en-IN" sz="2000"/>
              <a:t>0</a:t>
            </a:r>
            <a:r>
              <a:rPr lang="en-IN" sz="2000"/>
              <a:t>dτ=E</a:t>
            </a:r>
            <a:r>
              <a:rPr baseline="-25000" lang="en-IN" sz="2000"/>
              <a:t>0</a:t>
            </a:r>
            <a:r>
              <a:rPr lang="en-IN" sz="2000"/>
              <a:t>∫ψ</a:t>
            </a:r>
            <a:r>
              <a:rPr baseline="-25000" lang="en-IN" sz="2000"/>
              <a:t>0</a:t>
            </a:r>
            <a:r>
              <a:rPr lang="en-IN" sz="2000"/>
              <a:t>*</a:t>
            </a:r>
            <a:r>
              <a:rPr lang="en-IN" sz="2000"/>
              <a:t>ψ</a:t>
            </a:r>
            <a:r>
              <a:rPr baseline="-25000" lang="en-IN" sz="2000"/>
              <a:t>1</a:t>
            </a:r>
            <a:r>
              <a:rPr lang="en-IN" sz="2000"/>
              <a:t>dτ+E</a:t>
            </a:r>
            <a:r>
              <a:rPr baseline="-25000" lang="en-IN" sz="2000"/>
              <a:t>1</a:t>
            </a:r>
            <a:r>
              <a:rPr lang="en-IN" sz="2000"/>
              <a:t>∫ψ</a:t>
            </a:r>
            <a:r>
              <a:rPr baseline="-25000" lang="en-IN" sz="2000"/>
              <a:t>0</a:t>
            </a:r>
            <a:r>
              <a:rPr lang="en-IN" sz="2000"/>
              <a:t>*ψ</a:t>
            </a:r>
            <a:r>
              <a:rPr baseline="-25000" lang="en-IN" sz="2000"/>
              <a:t>0</a:t>
            </a:r>
            <a:r>
              <a:rPr lang="en-IN" sz="2000"/>
              <a:t>dτ</a:t>
            </a:r>
            <a:br>
              <a:rPr lang="en-IN" sz="2000"/>
            </a:br>
            <a:endParaRPr sz="2000"/>
          </a:p>
        </p:txBody>
      </p:sp>
      <p:pic>
        <p:nvPicPr>
          <p:cNvPr id="94" name="Google Shape;94;p19"/>
          <p:cNvPicPr preferRelativeResize="0"/>
          <p:nvPr/>
        </p:nvPicPr>
        <p:blipFill>
          <a:blip r:embed="rId3">
            <a:alphaModFix/>
          </a:blip>
          <a:stretch>
            <a:fillRect/>
          </a:stretch>
        </p:blipFill>
        <p:spPr>
          <a:xfrm>
            <a:off x="3350175" y="528325"/>
            <a:ext cx="4631125" cy="923925"/>
          </a:xfrm>
          <a:prstGeom prst="rect">
            <a:avLst/>
          </a:prstGeom>
          <a:noFill/>
          <a:ln>
            <a:noFill/>
          </a:ln>
        </p:spPr>
      </p:pic>
      <p:pic>
        <p:nvPicPr>
          <p:cNvPr id="95" name="Google Shape;95;p19"/>
          <p:cNvPicPr preferRelativeResize="0"/>
          <p:nvPr/>
        </p:nvPicPr>
        <p:blipFill>
          <a:blip r:embed="rId4">
            <a:alphaModFix/>
          </a:blip>
          <a:stretch>
            <a:fillRect/>
          </a:stretch>
        </p:blipFill>
        <p:spPr>
          <a:xfrm>
            <a:off x="3350175" y="1452250"/>
            <a:ext cx="4631125" cy="1073575"/>
          </a:xfrm>
          <a:prstGeom prst="rect">
            <a:avLst/>
          </a:prstGeom>
          <a:noFill/>
          <a:ln>
            <a:noFill/>
          </a:ln>
        </p:spPr>
      </p:pic>
      <p:sp>
        <p:nvSpPr>
          <p:cNvPr id="96" name="Google Shape;96;p1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I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663525" y="165325"/>
            <a:ext cx="10453800" cy="652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2000"/>
              <a:buFont typeface="Century Gothic"/>
              <a:buNone/>
            </a:pPr>
            <a:r>
              <a:rPr lang="en-IN" sz="2000"/>
              <a:t>As we know Ĥ</a:t>
            </a:r>
            <a:r>
              <a:rPr baseline="-25000" lang="en-IN" sz="2000"/>
              <a:t>0</a:t>
            </a:r>
            <a:r>
              <a:rPr lang="en-IN" sz="2000"/>
              <a:t> is Hermitian </a:t>
            </a:r>
            <a:br>
              <a:rPr lang="en-IN" sz="2000"/>
            </a:br>
            <a:r>
              <a:rPr lang="en-IN" sz="2000"/>
              <a:t>         </a:t>
            </a:r>
            <a:br>
              <a:rPr lang="en-IN" sz="2000"/>
            </a:br>
            <a:r>
              <a:rPr lang="en-IN" sz="2000"/>
              <a:t>		∫ψ</a:t>
            </a:r>
            <a:r>
              <a:rPr baseline="-25000" lang="en-IN" sz="2000"/>
              <a:t>0</a:t>
            </a:r>
            <a:r>
              <a:rPr lang="en-IN" sz="2000"/>
              <a:t>*Ĥ</a:t>
            </a:r>
            <a:r>
              <a:rPr baseline="-25000" lang="en-IN" sz="2000"/>
              <a:t>0</a:t>
            </a:r>
            <a:r>
              <a:rPr lang="en-IN" sz="2000"/>
              <a:t>ψ</a:t>
            </a:r>
            <a:r>
              <a:rPr baseline="-25000" lang="en-IN" sz="2000"/>
              <a:t>1</a:t>
            </a:r>
            <a:r>
              <a:rPr lang="en-IN" sz="2000"/>
              <a:t>dτ=∫(Ĥ</a:t>
            </a:r>
            <a:r>
              <a:rPr baseline="-25000" lang="en-IN" sz="2000"/>
              <a:t>0</a:t>
            </a:r>
            <a:r>
              <a:rPr lang="en-IN" sz="2000"/>
              <a:t>Ψ</a:t>
            </a:r>
            <a:r>
              <a:rPr baseline="-25000" lang="en-IN" sz="2000"/>
              <a:t>0</a:t>
            </a:r>
            <a:r>
              <a:rPr lang="en-IN" sz="2000"/>
              <a:t>)*Ψ</a:t>
            </a:r>
            <a:r>
              <a:rPr baseline="-25000" lang="en-IN" sz="2000"/>
              <a:t>1</a:t>
            </a:r>
            <a:r>
              <a:rPr lang="en-IN" sz="2000"/>
              <a:t>dτ=E</a:t>
            </a:r>
            <a:r>
              <a:rPr baseline="-25000" lang="en-IN" sz="2000"/>
              <a:t>0</a:t>
            </a:r>
            <a:r>
              <a:rPr lang="en-IN" sz="2000"/>
              <a:t>∫Ψ</a:t>
            </a:r>
            <a:r>
              <a:rPr baseline="-25000" lang="en-IN" sz="2000"/>
              <a:t>0</a:t>
            </a:r>
            <a:r>
              <a:rPr lang="en-IN" sz="2000"/>
              <a:t>*Ψ</a:t>
            </a:r>
            <a:r>
              <a:rPr baseline="-25000" lang="en-IN" sz="2000"/>
              <a:t>1</a:t>
            </a:r>
            <a:r>
              <a:rPr lang="en-IN" sz="2000"/>
              <a:t>dτ</a:t>
            </a:r>
            <a:br>
              <a:rPr lang="en-IN" sz="2000"/>
            </a:br>
            <a:r>
              <a:rPr lang="en-IN" sz="2000"/>
              <a:t> </a:t>
            </a:r>
            <a:br>
              <a:rPr lang="en-IN" sz="2000"/>
            </a:br>
            <a:r>
              <a:rPr lang="en-IN" sz="2000"/>
              <a:t>By replacing this in previous equation we obtain</a:t>
            </a:r>
            <a:br>
              <a:rPr lang="en-IN" sz="2000"/>
            </a:br>
            <a:r>
              <a:rPr lang="en-IN" sz="2000"/>
              <a:t>			 </a:t>
            </a:r>
            <a:br>
              <a:rPr lang="en-IN" sz="2000"/>
            </a:br>
            <a:r>
              <a:rPr lang="en-IN" sz="2000"/>
              <a:t>		E</a:t>
            </a:r>
            <a:r>
              <a:rPr baseline="-25000" lang="en-IN" sz="2000"/>
              <a:t>1</a:t>
            </a:r>
            <a:r>
              <a:rPr lang="en-IN" sz="2000"/>
              <a:t>=∫ψ</a:t>
            </a:r>
            <a:r>
              <a:rPr baseline="-25000" lang="en-IN" sz="2000"/>
              <a:t>0</a:t>
            </a:r>
            <a:r>
              <a:rPr lang="en-IN" sz="2000"/>
              <a:t>*Ĥ</a:t>
            </a:r>
            <a:r>
              <a:rPr baseline="-25000" lang="en-IN" sz="2000"/>
              <a:t>1</a:t>
            </a:r>
            <a:r>
              <a:rPr lang="en-IN" sz="2000"/>
              <a:t>ψ</a:t>
            </a:r>
            <a:r>
              <a:rPr baseline="-25000" lang="en-IN" sz="2000"/>
              <a:t>0</a:t>
            </a:r>
            <a:r>
              <a:rPr lang="en-IN" sz="2000"/>
              <a:t>dτ</a:t>
            </a:r>
            <a:br>
              <a:rPr lang="en-IN" sz="2000"/>
            </a:br>
            <a:br>
              <a:rPr lang="en-IN" sz="2000"/>
            </a:br>
            <a:br>
              <a:rPr lang="en-IN" sz="2000"/>
            </a:br>
            <a:r>
              <a:rPr lang="en-IN" sz="2000"/>
              <a:t>For the helium atom,</a:t>
            </a:r>
            <a:br>
              <a:rPr lang="en-IN" sz="2000"/>
            </a:br>
            <a:br>
              <a:rPr lang="en-IN" sz="2000"/>
            </a:br>
            <a:r>
              <a:rPr lang="en-IN" sz="2000"/>
              <a:t>	the zeroth order perturbation term consist of =</a:t>
            </a:r>
            <a:br>
              <a:rPr lang="en-IN" sz="2000"/>
            </a:br>
            <a:r>
              <a:rPr lang="en-IN" sz="2000"/>
              <a:t>			</a:t>
            </a:r>
            <a:br>
              <a:rPr lang="en-IN" sz="2000"/>
            </a:br>
            <a:r>
              <a:rPr lang="en-IN" sz="2000"/>
              <a:t>	 Ĥ</a:t>
            </a:r>
            <a:r>
              <a:rPr baseline="-25000" lang="en-IN" sz="2000"/>
              <a:t>0</a:t>
            </a:r>
            <a:r>
              <a:rPr lang="en-IN" sz="2000"/>
              <a:t>  =</a:t>
            </a:r>
            <a:br>
              <a:rPr lang="en-IN" sz="2000"/>
            </a:br>
            <a:r>
              <a:rPr lang="en-IN" sz="2000"/>
              <a:t>	</a:t>
            </a:r>
            <a:br>
              <a:rPr lang="en-IN" sz="2000"/>
            </a:br>
            <a:r>
              <a:rPr lang="en-IN" sz="2000"/>
              <a:t>	and the energy E</a:t>
            </a:r>
            <a:r>
              <a:rPr baseline="-25000" lang="en-IN" sz="2000"/>
              <a:t>0</a:t>
            </a:r>
            <a:r>
              <a:rPr lang="en-IN" sz="2000"/>
              <a:t> obtained is -108.8ev.</a:t>
            </a:r>
            <a:br>
              <a:rPr lang="en-IN" sz="2000"/>
            </a:br>
            <a:br>
              <a:rPr lang="en-IN" sz="2000"/>
            </a:br>
            <a:r>
              <a:rPr lang="en-IN" sz="2000"/>
              <a:t>	The first order perturbation term consist of =</a:t>
            </a:r>
            <a:br>
              <a:rPr lang="en-IN" sz="2000"/>
            </a:br>
            <a:r>
              <a:rPr lang="en-IN" sz="2000"/>
              <a:t>	</a:t>
            </a:r>
            <a:br>
              <a:rPr lang="en-IN" sz="2000"/>
            </a:br>
            <a:r>
              <a:rPr lang="en-IN" sz="2000"/>
              <a:t>	Ĥ</a:t>
            </a:r>
            <a:r>
              <a:rPr baseline="-25000" lang="en-IN" sz="2000"/>
              <a:t>1</a:t>
            </a:r>
            <a:r>
              <a:rPr lang="en-IN" sz="2000"/>
              <a:t> = </a:t>
            </a:r>
            <a:br>
              <a:rPr lang="en-IN" sz="2000"/>
            </a:br>
            <a:endParaRPr sz="2000"/>
          </a:p>
        </p:txBody>
      </p:sp>
      <p:pic>
        <p:nvPicPr>
          <p:cNvPr id="102" name="Google Shape;102;p20"/>
          <p:cNvPicPr preferRelativeResize="0"/>
          <p:nvPr/>
        </p:nvPicPr>
        <p:blipFill rotWithShape="1">
          <a:blip r:embed="rId3">
            <a:alphaModFix/>
          </a:blip>
          <a:srcRect b="28998" l="13887" r="20479" t="56025"/>
          <a:stretch/>
        </p:blipFill>
        <p:spPr>
          <a:xfrm>
            <a:off x="2229393" y="4023362"/>
            <a:ext cx="3988525" cy="522514"/>
          </a:xfrm>
          <a:prstGeom prst="rect">
            <a:avLst/>
          </a:prstGeom>
          <a:noFill/>
          <a:ln>
            <a:noFill/>
          </a:ln>
        </p:spPr>
      </p:pic>
      <p:pic>
        <p:nvPicPr>
          <p:cNvPr id="103" name="Google Shape;103;p20"/>
          <p:cNvPicPr preferRelativeResize="0"/>
          <p:nvPr/>
        </p:nvPicPr>
        <p:blipFill rotWithShape="1">
          <a:blip r:embed="rId3">
            <a:alphaModFix/>
          </a:blip>
          <a:srcRect b="28249" l="83534" r="2565" t="56025"/>
          <a:stretch/>
        </p:blipFill>
        <p:spPr>
          <a:xfrm>
            <a:off x="2124892" y="5904412"/>
            <a:ext cx="844730" cy="531221"/>
          </a:xfrm>
          <a:prstGeom prst="rect">
            <a:avLst/>
          </a:prstGeom>
          <a:noFill/>
          <a:ln>
            <a:noFill/>
          </a:ln>
        </p:spPr>
      </p:pic>
      <p:sp>
        <p:nvSpPr>
          <p:cNvPr id="104" name="Google Shape;104;p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I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646111" y="391887"/>
            <a:ext cx="10326689" cy="60872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2000"/>
              <a:buFont typeface="Century Gothic"/>
              <a:buNone/>
            </a:pPr>
            <a:r>
              <a:rPr lang="en-IN" sz="2000"/>
              <a:t>		</a:t>
            </a:r>
            <a:br>
              <a:rPr lang="en-IN" sz="2000"/>
            </a:br>
            <a:br>
              <a:rPr lang="en-IN" sz="2000"/>
            </a:br>
            <a:r>
              <a:rPr lang="en-IN" sz="2000"/>
              <a:t>And the energy E</a:t>
            </a:r>
            <a:r>
              <a:rPr baseline="-25000" lang="en-IN" sz="2000"/>
              <a:t>1</a:t>
            </a:r>
            <a:r>
              <a:rPr lang="en-IN" sz="2000"/>
              <a:t> obtained is +34.0 eV .</a:t>
            </a:r>
            <a:br>
              <a:rPr lang="en-IN" sz="2000"/>
            </a:br>
            <a:br>
              <a:rPr lang="en-IN" sz="2000"/>
            </a:br>
            <a:r>
              <a:rPr lang="en-IN" sz="2000"/>
              <a:t>So now the total approximate energy obtained is</a:t>
            </a:r>
            <a:br>
              <a:rPr lang="en-IN" sz="2000"/>
            </a:br>
            <a:br>
              <a:rPr lang="en-IN" sz="2000"/>
            </a:br>
            <a:r>
              <a:rPr lang="en-IN" sz="2000"/>
              <a:t>			Eapprox=E</a:t>
            </a:r>
            <a:r>
              <a:rPr baseline="-25000" lang="en-IN" sz="2000"/>
              <a:t>0</a:t>
            </a:r>
            <a:r>
              <a:rPr lang="en-IN" sz="2000"/>
              <a:t>+E</a:t>
            </a:r>
            <a:r>
              <a:rPr baseline="-25000" lang="en-IN" sz="2000"/>
              <a:t>1</a:t>
            </a:r>
            <a:r>
              <a:rPr lang="en-IN" sz="2000"/>
              <a:t>= −74.8eV</a:t>
            </a:r>
            <a:br>
              <a:rPr lang="en-IN" sz="2000"/>
            </a:br>
            <a:br>
              <a:rPr lang="en-IN" sz="2000"/>
            </a:br>
            <a:r>
              <a:rPr lang="en-IN" sz="2000"/>
              <a:t>And the actual energy is -79.00eV.</a:t>
            </a:r>
            <a:br>
              <a:rPr lang="en-IN" sz="2000"/>
            </a:br>
            <a:r>
              <a:rPr lang="en-IN" sz="2000"/>
              <a:t>	</a:t>
            </a:r>
            <a:br>
              <a:rPr lang="en-IN" sz="2000"/>
            </a:br>
            <a:r>
              <a:rPr lang="en-IN" sz="2000"/>
              <a:t>Here we take only upto first order perturbation term because the higher order term are very less in magnitude and they cause negligible effect in total energy.</a:t>
            </a:r>
            <a:br>
              <a:rPr lang="en-IN" sz="2000"/>
            </a:br>
            <a:r>
              <a:rPr lang="en-IN" sz="2000"/>
              <a:t>And the evaluation of these higher term is also not so easy.</a:t>
            </a:r>
            <a:br>
              <a:rPr lang="en-IN" sz="2000"/>
            </a:br>
            <a:br>
              <a:rPr lang="en-IN" sz="2000"/>
            </a:br>
            <a:r>
              <a:rPr lang="en-IN" sz="2000"/>
              <a:t>		</a:t>
            </a:r>
            <a:endParaRPr sz="2000"/>
          </a:p>
        </p:txBody>
      </p:sp>
      <p:sp>
        <p:nvSpPr>
          <p:cNvPr id="110" name="Google Shape;110;p2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I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