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18288000" cy="10287000"/>
  <p:notesSz cx="6858000" cy="9144000"/>
  <p:embeddedFontLst>
    <p:embeddedFont>
      <p:font typeface="Blanka" panose="020B0604020202020204" charset="0"/>
      <p:regular r:id="rId10"/>
    </p:embeddedFont>
    <p:embeddedFont>
      <p:font typeface="Calibri" panose="020F0502020204030204" pitchFamily="34" charset="0"/>
      <p:regular r:id="rId11"/>
      <p:bold r:id="rId12"/>
      <p:italic r:id="rId13"/>
      <p:boldItalic r:id="rId14"/>
    </p:embeddedFont>
    <p:embeddedFont>
      <p:font typeface="Montserrat Bold" panose="00000800000000000000" charset="0"/>
      <p:regular r:id="rId15"/>
    </p:embeddedFont>
    <p:embeddedFont>
      <p:font typeface="Montserrat Bold Italics" panose="020B0604020202020204" charset="0"/>
      <p:regular r:id="rId16"/>
    </p:embeddedFont>
    <p:embeddedFont>
      <p:font typeface="Oswald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971" y="7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210029" y="417553"/>
            <a:ext cx="2043960" cy="517835"/>
          </a:xfrm>
          <a:custGeom>
            <a:avLst/>
            <a:gdLst/>
            <a:ahLst/>
            <a:cxnLst/>
            <a:rect l="l" t="t" r="r" b="b"/>
            <a:pathLst>
              <a:path w="2043960" h="517835">
                <a:moveTo>
                  <a:pt x="0" y="0"/>
                </a:moveTo>
                <a:lnTo>
                  <a:pt x="2043960" y="0"/>
                </a:lnTo>
                <a:lnTo>
                  <a:pt x="2043960" y="517835"/>
                </a:lnTo>
                <a:lnTo>
                  <a:pt x="0" y="517835"/>
                </a:lnTo>
                <a:lnTo>
                  <a:pt x="0" y="0"/>
                </a:lnTo>
                <a:close/>
              </a:path>
            </a:pathLst>
          </a:custGeom>
          <a:blipFill>
            <a:blip r:embed="rId4"/>
            <a:stretch>
              <a:fillRect l="-8304" t="-16931" r="-11418" b="-41136"/>
            </a:stretch>
          </a:blipFill>
        </p:spPr>
      </p:sp>
      <p:sp>
        <p:nvSpPr>
          <p:cNvPr id="5" name="Freeform 5"/>
          <p:cNvSpPr/>
          <p:nvPr/>
        </p:nvSpPr>
        <p:spPr>
          <a:xfrm>
            <a:off x="16032853" y="293728"/>
            <a:ext cx="1930097" cy="785206"/>
          </a:xfrm>
          <a:custGeom>
            <a:avLst/>
            <a:gdLst/>
            <a:ahLst/>
            <a:cxnLst/>
            <a:rect l="l" t="t" r="r" b="b"/>
            <a:pathLst>
              <a:path w="1930097" h="785206">
                <a:moveTo>
                  <a:pt x="0" y="0"/>
                </a:moveTo>
                <a:lnTo>
                  <a:pt x="1930097" y="0"/>
                </a:lnTo>
                <a:lnTo>
                  <a:pt x="1930097" y="785206"/>
                </a:lnTo>
                <a:lnTo>
                  <a:pt x="0" y="785206"/>
                </a:lnTo>
                <a:lnTo>
                  <a:pt x="0" y="0"/>
                </a:lnTo>
                <a:close/>
              </a:path>
            </a:pathLst>
          </a:custGeom>
          <a:blipFill>
            <a:blip r:embed="rId5"/>
            <a:stretch>
              <a:fillRect t="-25073" r="-2839" b="-43451"/>
            </a:stretch>
          </a:blipFill>
        </p:spPr>
      </p:sp>
      <p:sp>
        <p:nvSpPr>
          <p:cNvPr id="6" name="TextBox 6"/>
          <p:cNvSpPr txBox="1"/>
          <p:nvPr/>
        </p:nvSpPr>
        <p:spPr>
          <a:xfrm>
            <a:off x="4987148" y="2184954"/>
            <a:ext cx="8147053" cy="1425788"/>
          </a:xfrm>
          <a:prstGeom prst="rect">
            <a:avLst/>
          </a:prstGeom>
        </p:spPr>
        <p:txBody>
          <a:bodyPr lIns="0" tIns="0" rIns="0" bIns="0" rtlCol="0" anchor="t">
            <a:spAutoFit/>
          </a:bodyPr>
          <a:lstStyle/>
          <a:p>
            <a:pPr algn="ctr">
              <a:lnSpc>
                <a:spcPts val="11678"/>
              </a:lnSpc>
              <a:spcBef>
                <a:spcPct val="0"/>
              </a:spcBef>
            </a:pPr>
            <a:r>
              <a:rPr lang="en-US" sz="8462" spc="338">
                <a:solidFill>
                  <a:srgbClr val="FFFFFF"/>
                </a:solidFill>
                <a:latin typeface="Blanka"/>
              </a:rPr>
              <a:t>WEB MANIA 2.0</a:t>
            </a:r>
          </a:p>
        </p:txBody>
      </p:sp>
      <p:sp>
        <p:nvSpPr>
          <p:cNvPr id="7" name="TextBox 7"/>
          <p:cNvSpPr txBox="1"/>
          <p:nvPr/>
        </p:nvSpPr>
        <p:spPr>
          <a:xfrm>
            <a:off x="5630900" y="4538881"/>
            <a:ext cx="6859548" cy="1692771"/>
          </a:xfrm>
          <a:prstGeom prst="rect">
            <a:avLst/>
          </a:prstGeom>
        </p:spPr>
        <p:txBody>
          <a:bodyPr lIns="0" tIns="0" rIns="0" bIns="0" rtlCol="0" anchor="t">
            <a:spAutoFit/>
          </a:bodyPr>
          <a:lstStyle/>
          <a:p>
            <a:pPr algn="ctr">
              <a:lnSpc>
                <a:spcPts val="4406"/>
              </a:lnSpc>
              <a:spcBef>
                <a:spcPct val="0"/>
              </a:spcBef>
            </a:pPr>
            <a:r>
              <a:rPr lang="en-US" sz="3671" b="1" dirty="0">
                <a:solidFill>
                  <a:srgbClr val="FFFFFF"/>
                </a:solidFill>
                <a:latin typeface="Montserrat Bold Italics"/>
              </a:rPr>
              <a:t>OpenAI Chat Automation Web Application-UI Design and Deployment….</a:t>
            </a:r>
          </a:p>
        </p:txBody>
      </p:sp>
      <p:sp>
        <p:nvSpPr>
          <p:cNvPr id="8" name="TextBox 8"/>
          <p:cNvSpPr txBox="1"/>
          <p:nvPr/>
        </p:nvSpPr>
        <p:spPr>
          <a:xfrm>
            <a:off x="7467600" y="7185859"/>
            <a:ext cx="3763089" cy="410369"/>
          </a:xfrm>
          <a:prstGeom prst="rect">
            <a:avLst/>
          </a:prstGeom>
        </p:spPr>
        <p:txBody>
          <a:bodyPr wrap="square" lIns="0" tIns="0" rIns="0" bIns="0" rtlCol="0" anchor="t">
            <a:spAutoFit/>
          </a:bodyPr>
          <a:lstStyle/>
          <a:p>
            <a:pPr algn="ctr">
              <a:lnSpc>
                <a:spcPts val="3206"/>
              </a:lnSpc>
              <a:spcBef>
                <a:spcPct val="0"/>
              </a:spcBef>
            </a:pPr>
            <a:r>
              <a:rPr lang="en-US" sz="2671" b="1" dirty="0">
                <a:solidFill>
                  <a:srgbClr val="FFFFFF"/>
                </a:solidFill>
                <a:latin typeface="Montserrat Bold"/>
              </a:rPr>
              <a:t>TEAM KANYARAASI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10029" y="417553"/>
            <a:ext cx="2043960" cy="517835"/>
          </a:xfrm>
          <a:custGeom>
            <a:avLst/>
            <a:gdLst/>
            <a:ahLst/>
            <a:cxnLst/>
            <a:rect l="l" t="t" r="r" b="b"/>
            <a:pathLst>
              <a:path w="2043960" h="517835">
                <a:moveTo>
                  <a:pt x="0" y="0"/>
                </a:moveTo>
                <a:lnTo>
                  <a:pt x="2043960" y="0"/>
                </a:lnTo>
                <a:lnTo>
                  <a:pt x="2043960" y="517835"/>
                </a:lnTo>
                <a:lnTo>
                  <a:pt x="0" y="517835"/>
                </a:lnTo>
                <a:lnTo>
                  <a:pt x="0" y="0"/>
                </a:lnTo>
                <a:close/>
              </a:path>
            </a:pathLst>
          </a:custGeom>
          <a:blipFill>
            <a:blip r:embed="rId4"/>
            <a:stretch>
              <a:fillRect l="-8304" t="-16931" r="-11418" b="-41136"/>
            </a:stretch>
          </a:blipFill>
        </p:spPr>
      </p:sp>
      <p:sp>
        <p:nvSpPr>
          <p:cNvPr id="4" name="Freeform 4"/>
          <p:cNvSpPr/>
          <p:nvPr/>
        </p:nvSpPr>
        <p:spPr>
          <a:xfrm>
            <a:off x="16032853" y="293728"/>
            <a:ext cx="1930097" cy="785206"/>
          </a:xfrm>
          <a:custGeom>
            <a:avLst/>
            <a:gdLst/>
            <a:ahLst/>
            <a:cxnLst/>
            <a:rect l="l" t="t" r="r" b="b"/>
            <a:pathLst>
              <a:path w="1930097" h="785206">
                <a:moveTo>
                  <a:pt x="0" y="0"/>
                </a:moveTo>
                <a:lnTo>
                  <a:pt x="1930097" y="0"/>
                </a:lnTo>
                <a:lnTo>
                  <a:pt x="1930097" y="785206"/>
                </a:lnTo>
                <a:lnTo>
                  <a:pt x="0" y="785206"/>
                </a:lnTo>
                <a:lnTo>
                  <a:pt x="0" y="0"/>
                </a:lnTo>
                <a:close/>
              </a:path>
            </a:pathLst>
          </a:custGeom>
          <a:blipFill>
            <a:blip r:embed="rId5"/>
            <a:stretch>
              <a:fillRect t="-25073" r="-2839" b="-43451"/>
            </a:stretch>
          </a:blipFill>
        </p:spPr>
      </p:sp>
      <p:grpSp>
        <p:nvGrpSpPr>
          <p:cNvPr id="5" name="Group 5"/>
          <p:cNvGrpSpPr/>
          <p:nvPr/>
        </p:nvGrpSpPr>
        <p:grpSpPr>
          <a:xfrm>
            <a:off x="2057400" y="2563239"/>
            <a:ext cx="14463926" cy="6256806"/>
            <a:chOff x="0" y="-25318"/>
            <a:chExt cx="3809429" cy="1647883"/>
          </a:xfrm>
        </p:grpSpPr>
        <p:sp>
          <p:nvSpPr>
            <p:cNvPr id="6" name="Freeform 6"/>
            <p:cNvSpPr/>
            <p:nvPr/>
          </p:nvSpPr>
          <p:spPr>
            <a:xfrm>
              <a:off x="58657" y="-25318"/>
              <a:ext cx="3750772" cy="1622565"/>
            </a:xfrm>
            <a:custGeom>
              <a:avLst/>
              <a:gdLst/>
              <a:ahLst/>
              <a:cxnLst/>
              <a:rect l="l" t="t" r="r" b="b"/>
              <a:pathLst>
                <a:path w="3750772" h="1622565">
                  <a:moveTo>
                    <a:pt x="27725" y="0"/>
                  </a:moveTo>
                  <a:lnTo>
                    <a:pt x="3723047" y="0"/>
                  </a:lnTo>
                  <a:cubicBezTo>
                    <a:pt x="3738359" y="0"/>
                    <a:pt x="3750772" y="12413"/>
                    <a:pt x="3750772" y="27725"/>
                  </a:cubicBezTo>
                  <a:lnTo>
                    <a:pt x="3750772" y="1594840"/>
                  </a:lnTo>
                  <a:cubicBezTo>
                    <a:pt x="3750772" y="1610152"/>
                    <a:pt x="3738359" y="1622565"/>
                    <a:pt x="3723047" y="1622565"/>
                  </a:cubicBezTo>
                  <a:lnTo>
                    <a:pt x="27725" y="1622565"/>
                  </a:lnTo>
                  <a:cubicBezTo>
                    <a:pt x="20372" y="1622565"/>
                    <a:pt x="13320" y="1619644"/>
                    <a:pt x="8120" y="1614445"/>
                  </a:cubicBezTo>
                  <a:cubicBezTo>
                    <a:pt x="2921" y="1609245"/>
                    <a:pt x="0" y="1602193"/>
                    <a:pt x="0" y="1594840"/>
                  </a:cubicBezTo>
                  <a:lnTo>
                    <a:pt x="0" y="27725"/>
                  </a:lnTo>
                  <a:cubicBezTo>
                    <a:pt x="0" y="12413"/>
                    <a:pt x="12413" y="0"/>
                    <a:pt x="27725" y="0"/>
                  </a:cubicBezTo>
                  <a:close/>
                </a:path>
              </a:pathLst>
            </a:custGeom>
            <a:solidFill>
              <a:srgbClr val="523F76"/>
            </a:solidFill>
          </p:spPr>
          <p:txBody>
            <a:bodyPr/>
            <a:lstStyle/>
            <a:p>
              <a:endParaRPr lang="en-IN" dirty="0"/>
            </a:p>
          </p:txBody>
        </p:sp>
        <p:sp>
          <p:nvSpPr>
            <p:cNvPr id="7" name="TextBox 7"/>
            <p:cNvSpPr txBox="1"/>
            <p:nvPr/>
          </p:nvSpPr>
          <p:spPr>
            <a:xfrm>
              <a:off x="0" y="-19050"/>
              <a:ext cx="3750772" cy="1641615"/>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2253989" y="1296457"/>
            <a:ext cx="11552977" cy="905713"/>
          </a:xfrm>
          <a:prstGeom prst="rect">
            <a:avLst/>
          </a:prstGeom>
        </p:spPr>
        <p:txBody>
          <a:bodyPr lIns="0" tIns="0" rIns="0" bIns="0" rtlCol="0" anchor="t">
            <a:spAutoFit/>
          </a:bodyPr>
          <a:lstStyle/>
          <a:p>
            <a:pPr>
              <a:lnSpc>
                <a:spcPts val="7424"/>
              </a:lnSpc>
            </a:pPr>
            <a:r>
              <a:rPr lang="en-US" sz="5379" spc="285">
                <a:solidFill>
                  <a:srgbClr val="FFFFFF"/>
                </a:solidFill>
                <a:latin typeface="Oswald Bold"/>
              </a:rPr>
              <a:t>PROBLEM STATEMENT</a:t>
            </a:r>
          </a:p>
        </p:txBody>
      </p:sp>
      <p:sp>
        <p:nvSpPr>
          <p:cNvPr id="9" name="Freeform 9"/>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0">
            <a:extLst>
              <a:ext uri="{FF2B5EF4-FFF2-40B4-BE49-F238E27FC236}">
                <a16:creationId xmlns:a16="http://schemas.microsoft.com/office/drawing/2014/main" id="{42E6C2ED-B9B5-FEC6-EAF1-FE993A76CC0E}"/>
              </a:ext>
            </a:extLst>
          </p:cNvPr>
          <p:cNvSpPr txBox="1"/>
          <p:nvPr/>
        </p:nvSpPr>
        <p:spPr>
          <a:xfrm>
            <a:off x="2924503" y="2981747"/>
            <a:ext cx="13374109" cy="2554545"/>
          </a:xfrm>
          <a:prstGeom prst="rect">
            <a:avLst/>
          </a:prstGeom>
          <a:noFill/>
        </p:spPr>
        <p:txBody>
          <a:bodyPr wrap="square">
            <a:spAutoFit/>
          </a:bodyPr>
          <a:lstStyle/>
          <a:p>
            <a:pPr marL="571500" indent="-571500">
              <a:buFont typeface="Wingdings" panose="05000000000000000000" pitchFamily="2" charset="2"/>
              <a:buChar char="§"/>
            </a:pPr>
            <a:r>
              <a:rPr lang="en-IN" sz="4000" dirty="0">
                <a:solidFill>
                  <a:schemeClr val="bg1"/>
                </a:solidFill>
              </a:rPr>
              <a:t>THE CHALLENGE IS TO FOLD ,DESIGN AN INTUTIVE AND VISUALLY APEALING WEB APPLICATION INTERFACE FOR UTILISING OPENAI’S CONVERSATIONAL AIAND DEPLOY THE 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10029" y="417553"/>
            <a:ext cx="2043960" cy="517835"/>
          </a:xfrm>
          <a:custGeom>
            <a:avLst/>
            <a:gdLst/>
            <a:ahLst/>
            <a:cxnLst/>
            <a:rect l="l" t="t" r="r" b="b"/>
            <a:pathLst>
              <a:path w="2043960" h="517835">
                <a:moveTo>
                  <a:pt x="0" y="0"/>
                </a:moveTo>
                <a:lnTo>
                  <a:pt x="2043960" y="0"/>
                </a:lnTo>
                <a:lnTo>
                  <a:pt x="2043960" y="517835"/>
                </a:lnTo>
                <a:lnTo>
                  <a:pt x="0" y="517835"/>
                </a:lnTo>
                <a:lnTo>
                  <a:pt x="0" y="0"/>
                </a:lnTo>
                <a:close/>
              </a:path>
            </a:pathLst>
          </a:custGeom>
          <a:blipFill>
            <a:blip r:embed="rId4"/>
            <a:stretch>
              <a:fillRect l="-8304" t="-16931" r="-11418" b="-41136"/>
            </a:stretch>
          </a:blipFill>
        </p:spPr>
      </p:sp>
      <p:sp>
        <p:nvSpPr>
          <p:cNvPr id="4" name="Freeform 4"/>
          <p:cNvSpPr/>
          <p:nvPr/>
        </p:nvSpPr>
        <p:spPr>
          <a:xfrm>
            <a:off x="16032853" y="293728"/>
            <a:ext cx="1930097" cy="785206"/>
          </a:xfrm>
          <a:custGeom>
            <a:avLst/>
            <a:gdLst/>
            <a:ahLst/>
            <a:cxnLst/>
            <a:rect l="l" t="t" r="r" b="b"/>
            <a:pathLst>
              <a:path w="1930097" h="785206">
                <a:moveTo>
                  <a:pt x="0" y="0"/>
                </a:moveTo>
                <a:lnTo>
                  <a:pt x="1930097" y="0"/>
                </a:lnTo>
                <a:lnTo>
                  <a:pt x="1930097" y="785206"/>
                </a:lnTo>
                <a:lnTo>
                  <a:pt x="0" y="785206"/>
                </a:lnTo>
                <a:lnTo>
                  <a:pt x="0" y="0"/>
                </a:lnTo>
                <a:close/>
              </a:path>
            </a:pathLst>
          </a:custGeom>
          <a:blipFill>
            <a:blip r:embed="rId5"/>
            <a:stretch>
              <a:fillRect t="-25073" r="-2839" b="-43451"/>
            </a:stretch>
          </a:blipFill>
        </p:spPr>
      </p:sp>
      <p:grpSp>
        <p:nvGrpSpPr>
          <p:cNvPr id="5" name="Group 5"/>
          <p:cNvGrpSpPr/>
          <p:nvPr/>
        </p:nvGrpSpPr>
        <p:grpSpPr>
          <a:xfrm>
            <a:off x="2023394" y="2659370"/>
            <a:ext cx="14241213" cy="6160677"/>
            <a:chOff x="0" y="0"/>
            <a:chExt cx="3750772" cy="1622565"/>
          </a:xfrm>
        </p:grpSpPr>
        <p:sp>
          <p:nvSpPr>
            <p:cNvPr id="6" name="Freeform 6"/>
            <p:cNvSpPr/>
            <p:nvPr/>
          </p:nvSpPr>
          <p:spPr>
            <a:xfrm>
              <a:off x="0" y="0"/>
              <a:ext cx="3750772" cy="1622565"/>
            </a:xfrm>
            <a:custGeom>
              <a:avLst/>
              <a:gdLst/>
              <a:ahLst/>
              <a:cxnLst/>
              <a:rect l="l" t="t" r="r" b="b"/>
              <a:pathLst>
                <a:path w="3750772" h="1622565">
                  <a:moveTo>
                    <a:pt x="27725" y="0"/>
                  </a:moveTo>
                  <a:lnTo>
                    <a:pt x="3723047" y="0"/>
                  </a:lnTo>
                  <a:cubicBezTo>
                    <a:pt x="3738359" y="0"/>
                    <a:pt x="3750772" y="12413"/>
                    <a:pt x="3750772" y="27725"/>
                  </a:cubicBezTo>
                  <a:lnTo>
                    <a:pt x="3750772" y="1594840"/>
                  </a:lnTo>
                  <a:cubicBezTo>
                    <a:pt x="3750772" y="1610152"/>
                    <a:pt x="3738359" y="1622565"/>
                    <a:pt x="3723047" y="1622565"/>
                  </a:cubicBezTo>
                  <a:lnTo>
                    <a:pt x="27725" y="1622565"/>
                  </a:lnTo>
                  <a:cubicBezTo>
                    <a:pt x="20372" y="1622565"/>
                    <a:pt x="13320" y="1619644"/>
                    <a:pt x="8120" y="1614445"/>
                  </a:cubicBezTo>
                  <a:cubicBezTo>
                    <a:pt x="2921" y="1609245"/>
                    <a:pt x="0" y="1602193"/>
                    <a:pt x="0" y="1594840"/>
                  </a:cubicBezTo>
                  <a:lnTo>
                    <a:pt x="0" y="27725"/>
                  </a:lnTo>
                  <a:cubicBezTo>
                    <a:pt x="0" y="12413"/>
                    <a:pt x="12413" y="0"/>
                    <a:pt x="27725" y="0"/>
                  </a:cubicBezTo>
                  <a:close/>
                </a:path>
              </a:pathLst>
            </a:custGeom>
            <a:solidFill>
              <a:srgbClr val="523F76"/>
            </a:solidFill>
          </p:spPr>
          <p:txBody>
            <a:bodyPr/>
            <a:lstStyle/>
            <a:p>
              <a:pPr marL="514350" indent="-514350">
                <a:buFont typeface="Wingdings" panose="05000000000000000000" pitchFamily="2" charset="2"/>
                <a:buChar char="q"/>
              </a:pPr>
              <a:r>
                <a:rPr lang="en-IN" sz="3200" dirty="0">
                  <a:solidFill>
                    <a:schemeClr val="bg1"/>
                  </a:solidFill>
                </a:rPr>
                <a:t> WE HAVE PROPOSED THE SOLUTION TO  DESIGN AN INTUTIVE AND VISUALLY APEALING WEB APPLICATION UI FOR OPENAI’S CONVERSATIONAL AI BUT  ALSO TO DEPLOY THE APPLICAT ION USING GITHUB FOR ACCESSIBILITY AND COLLABORATION. </a:t>
              </a:r>
            </a:p>
            <a:p>
              <a:endParaRPr lang="en-IN" sz="3200" dirty="0">
                <a:solidFill>
                  <a:schemeClr val="bg1"/>
                </a:solidFill>
              </a:endParaRPr>
            </a:p>
            <a:p>
              <a:pPr marL="457200" indent="-457200">
                <a:buFont typeface="Wingdings" panose="05000000000000000000" pitchFamily="2" charset="2"/>
                <a:buChar char="q"/>
              </a:pPr>
              <a:r>
                <a:rPr lang="en-IN" sz="3200" dirty="0">
                  <a:solidFill>
                    <a:schemeClr val="bg1"/>
                  </a:solidFill>
                </a:rPr>
                <a:t>THE MAIN SPECIFACTIONS IN OUR PROPOSED SOLUTION ARE:</a:t>
              </a:r>
            </a:p>
            <a:p>
              <a:endParaRPr lang="en-IN" sz="3200" dirty="0">
                <a:solidFill>
                  <a:schemeClr val="bg1"/>
                </a:solidFill>
              </a:endParaRPr>
            </a:p>
            <a:p>
              <a:pPr marL="285750" indent="-285750">
                <a:buFont typeface="Wingdings" panose="05000000000000000000" pitchFamily="2" charset="2"/>
                <a:buChar char="v"/>
              </a:pPr>
              <a:r>
                <a:rPr lang="en-IN" sz="3200" b="1" dirty="0">
                  <a:solidFill>
                    <a:schemeClr val="bg1"/>
                  </a:solidFill>
                </a:rPr>
                <a:t>USER AUTHENTICATION</a:t>
              </a:r>
            </a:p>
            <a:p>
              <a:pPr marL="285750" indent="-285750">
                <a:buFont typeface="Wingdings" panose="05000000000000000000" pitchFamily="2" charset="2"/>
                <a:buChar char="v"/>
              </a:pPr>
              <a:r>
                <a:rPr lang="en-IN" sz="3200" b="1" dirty="0">
                  <a:solidFill>
                    <a:schemeClr val="bg1"/>
                  </a:solidFill>
                </a:rPr>
                <a:t>CHAT INTERACE</a:t>
              </a:r>
            </a:p>
            <a:p>
              <a:pPr marL="285750" indent="-285750">
                <a:buFont typeface="Wingdings" panose="05000000000000000000" pitchFamily="2" charset="2"/>
                <a:buChar char="v"/>
              </a:pPr>
              <a:r>
                <a:rPr lang="en-IN" sz="3200" b="1" dirty="0">
                  <a:solidFill>
                    <a:schemeClr val="bg1"/>
                  </a:solidFill>
                </a:rPr>
                <a:t>USER MANAGEMENT</a:t>
              </a:r>
            </a:p>
            <a:p>
              <a:pPr marL="285750" indent="-285750">
                <a:buFont typeface="Wingdings" panose="05000000000000000000" pitchFamily="2" charset="2"/>
                <a:buChar char="v"/>
              </a:pPr>
              <a:r>
                <a:rPr lang="en-IN" sz="3200" b="1" dirty="0">
                  <a:solidFill>
                    <a:schemeClr val="bg1"/>
                  </a:solidFill>
                </a:rPr>
                <a:t>RESPONSIVE DESIGN</a:t>
              </a:r>
            </a:p>
            <a:p>
              <a:pPr marL="285750" indent="-285750">
                <a:buFont typeface="Wingdings" panose="05000000000000000000" pitchFamily="2" charset="2"/>
                <a:buChar char="v"/>
              </a:pPr>
              <a:r>
                <a:rPr lang="en-IN" sz="3200" b="1" dirty="0">
                  <a:solidFill>
                    <a:schemeClr val="bg1"/>
                  </a:solidFill>
                </a:rPr>
                <a:t>GITHUB DEPLOYMENT</a:t>
              </a:r>
            </a:p>
            <a:p>
              <a:pPr marL="285750" indent="-285750">
                <a:buFont typeface="Wingdings" panose="05000000000000000000" pitchFamily="2" charset="2"/>
                <a:buChar char="v"/>
              </a:pPr>
              <a:endParaRPr lang="en-IN" dirty="0"/>
            </a:p>
          </p:txBody>
        </p:sp>
        <p:sp>
          <p:nvSpPr>
            <p:cNvPr id="7" name="TextBox 7"/>
            <p:cNvSpPr txBox="1"/>
            <p:nvPr/>
          </p:nvSpPr>
          <p:spPr>
            <a:xfrm>
              <a:off x="0" y="-19050"/>
              <a:ext cx="3750772" cy="1641615"/>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2253989" y="1296457"/>
            <a:ext cx="11552977" cy="905713"/>
          </a:xfrm>
          <a:prstGeom prst="rect">
            <a:avLst/>
          </a:prstGeom>
        </p:spPr>
        <p:txBody>
          <a:bodyPr lIns="0" tIns="0" rIns="0" bIns="0" rtlCol="0" anchor="t">
            <a:spAutoFit/>
          </a:bodyPr>
          <a:lstStyle/>
          <a:p>
            <a:pPr>
              <a:lnSpc>
                <a:spcPts val="7424"/>
              </a:lnSpc>
            </a:pPr>
            <a:r>
              <a:rPr lang="en-US" sz="5379" spc="285">
                <a:solidFill>
                  <a:srgbClr val="FFFFFF"/>
                </a:solidFill>
                <a:latin typeface="Oswald Bold"/>
              </a:rPr>
              <a:t>SOLUTION PROPOSED</a:t>
            </a:r>
          </a:p>
        </p:txBody>
      </p:sp>
      <p:sp>
        <p:nvSpPr>
          <p:cNvPr id="9" name="Freeform 9"/>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10029" y="417553"/>
            <a:ext cx="2043960" cy="517835"/>
          </a:xfrm>
          <a:custGeom>
            <a:avLst/>
            <a:gdLst/>
            <a:ahLst/>
            <a:cxnLst/>
            <a:rect l="l" t="t" r="r" b="b"/>
            <a:pathLst>
              <a:path w="2043960" h="517835">
                <a:moveTo>
                  <a:pt x="0" y="0"/>
                </a:moveTo>
                <a:lnTo>
                  <a:pt x="2043960" y="0"/>
                </a:lnTo>
                <a:lnTo>
                  <a:pt x="2043960" y="517835"/>
                </a:lnTo>
                <a:lnTo>
                  <a:pt x="0" y="517835"/>
                </a:lnTo>
                <a:lnTo>
                  <a:pt x="0" y="0"/>
                </a:lnTo>
                <a:close/>
              </a:path>
            </a:pathLst>
          </a:custGeom>
          <a:blipFill>
            <a:blip r:embed="rId4"/>
            <a:stretch>
              <a:fillRect l="-8304" t="-16931" r="-11418" b="-41136"/>
            </a:stretch>
          </a:blipFill>
        </p:spPr>
      </p:sp>
      <p:sp>
        <p:nvSpPr>
          <p:cNvPr id="4" name="Freeform 4"/>
          <p:cNvSpPr/>
          <p:nvPr/>
        </p:nvSpPr>
        <p:spPr>
          <a:xfrm>
            <a:off x="16032853" y="293728"/>
            <a:ext cx="1930097" cy="785206"/>
          </a:xfrm>
          <a:custGeom>
            <a:avLst/>
            <a:gdLst/>
            <a:ahLst/>
            <a:cxnLst/>
            <a:rect l="l" t="t" r="r" b="b"/>
            <a:pathLst>
              <a:path w="1930097" h="785206">
                <a:moveTo>
                  <a:pt x="0" y="0"/>
                </a:moveTo>
                <a:lnTo>
                  <a:pt x="1930097" y="0"/>
                </a:lnTo>
                <a:lnTo>
                  <a:pt x="1930097" y="785206"/>
                </a:lnTo>
                <a:lnTo>
                  <a:pt x="0" y="785206"/>
                </a:lnTo>
                <a:lnTo>
                  <a:pt x="0" y="0"/>
                </a:lnTo>
                <a:close/>
              </a:path>
            </a:pathLst>
          </a:custGeom>
          <a:blipFill>
            <a:blip r:embed="rId5"/>
            <a:stretch>
              <a:fillRect t="-25073" r="-2839" b="-43451"/>
            </a:stretch>
          </a:blipFill>
        </p:spPr>
      </p:sp>
      <p:grpSp>
        <p:nvGrpSpPr>
          <p:cNvPr id="5" name="Group 5"/>
          <p:cNvGrpSpPr/>
          <p:nvPr/>
        </p:nvGrpSpPr>
        <p:grpSpPr>
          <a:xfrm>
            <a:off x="2023394" y="2587040"/>
            <a:ext cx="14503338" cy="6426568"/>
            <a:chOff x="0" y="-19050"/>
            <a:chExt cx="3819809" cy="1692594"/>
          </a:xfrm>
        </p:grpSpPr>
        <p:sp>
          <p:nvSpPr>
            <p:cNvPr id="6" name="Freeform 6"/>
            <p:cNvSpPr/>
            <p:nvPr/>
          </p:nvSpPr>
          <p:spPr>
            <a:xfrm>
              <a:off x="69037" y="50979"/>
              <a:ext cx="3750772" cy="1622565"/>
            </a:xfrm>
            <a:custGeom>
              <a:avLst/>
              <a:gdLst/>
              <a:ahLst/>
              <a:cxnLst/>
              <a:rect l="l" t="t" r="r" b="b"/>
              <a:pathLst>
                <a:path w="3750772" h="1622565">
                  <a:moveTo>
                    <a:pt x="27725" y="0"/>
                  </a:moveTo>
                  <a:lnTo>
                    <a:pt x="3723047" y="0"/>
                  </a:lnTo>
                  <a:cubicBezTo>
                    <a:pt x="3738359" y="0"/>
                    <a:pt x="3750772" y="12413"/>
                    <a:pt x="3750772" y="27725"/>
                  </a:cubicBezTo>
                  <a:lnTo>
                    <a:pt x="3750772" y="1594840"/>
                  </a:lnTo>
                  <a:cubicBezTo>
                    <a:pt x="3750772" y="1610152"/>
                    <a:pt x="3738359" y="1622565"/>
                    <a:pt x="3723047" y="1622565"/>
                  </a:cubicBezTo>
                  <a:lnTo>
                    <a:pt x="27725" y="1622565"/>
                  </a:lnTo>
                  <a:cubicBezTo>
                    <a:pt x="20372" y="1622565"/>
                    <a:pt x="13320" y="1619644"/>
                    <a:pt x="8120" y="1614445"/>
                  </a:cubicBezTo>
                  <a:cubicBezTo>
                    <a:pt x="2921" y="1609245"/>
                    <a:pt x="0" y="1602193"/>
                    <a:pt x="0" y="1594840"/>
                  </a:cubicBezTo>
                  <a:lnTo>
                    <a:pt x="0" y="27725"/>
                  </a:lnTo>
                  <a:cubicBezTo>
                    <a:pt x="0" y="12413"/>
                    <a:pt x="12413" y="0"/>
                    <a:pt x="27725" y="0"/>
                  </a:cubicBezTo>
                  <a:close/>
                </a:path>
              </a:pathLst>
            </a:custGeom>
            <a:solidFill>
              <a:srgbClr val="523F76"/>
            </a:solidFill>
          </p:spPr>
          <p:txBody>
            <a:bodyPr/>
            <a:lstStyle/>
            <a:p>
              <a:pPr marL="571500" indent="-571500">
                <a:buFont typeface="Wingdings" panose="05000000000000000000" pitchFamily="2" charset="2"/>
                <a:buChar char="Ø"/>
              </a:pPr>
              <a:r>
                <a:rPr lang="en-IN" sz="3600" dirty="0">
                  <a:solidFill>
                    <a:schemeClr val="bg1"/>
                  </a:solidFill>
                </a:rPr>
                <a:t>First we have developed   an user friendly  chat interface using </a:t>
              </a:r>
              <a:r>
                <a:rPr lang="en-IN" sz="3600" b="1" dirty="0">
                  <a:solidFill>
                    <a:schemeClr val="bg1"/>
                  </a:solidFill>
                </a:rPr>
                <a:t>HTML , CSS , BOOTSTRAP,  NODEJS </a:t>
              </a:r>
              <a:r>
                <a:rPr lang="en-IN" sz="3600" dirty="0">
                  <a:solidFill>
                    <a:schemeClr val="bg1"/>
                  </a:solidFill>
                </a:rPr>
                <a:t>which encouraged to prioritize usability and an aesthetically pleasing design.</a:t>
              </a:r>
            </a:p>
            <a:p>
              <a:pPr marL="571500" indent="-571500">
                <a:buFont typeface="Wingdings" panose="05000000000000000000" pitchFamily="2" charset="2"/>
                <a:buChar char="Ø"/>
              </a:pPr>
              <a:r>
                <a:rPr lang="en-IN" sz="3600" dirty="0">
                  <a:solidFill>
                    <a:schemeClr val="bg1"/>
                  </a:solidFill>
                </a:rPr>
                <a:t>Where OpenAI interface is having </a:t>
              </a:r>
              <a:r>
                <a:rPr lang="en-IN" sz="3600" b="1" dirty="0">
                  <a:solidFill>
                    <a:schemeClr val="bg1"/>
                  </a:solidFill>
                </a:rPr>
                <a:t>JAVASCRIPT</a:t>
              </a:r>
              <a:r>
                <a:rPr lang="en-IN" sz="3600" dirty="0">
                  <a:solidFill>
                    <a:schemeClr val="bg1"/>
                  </a:solidFill>
                </a:rPr>
                <a:t> as its backend code.</a:t>
              </a:r>
            </a:p>
            <a:p>
              <a:pPr marL="571500" indent="-571500">
                <a:buFont typeface="Wingdings" panose="05000000000000000000" pitchFamily="2" charset="2"/>
                <a:buChar char="Ø"/>
              </a:pPr>
              <a:r>
                <a:rPr lang="en-IN" sz="3600" dirty="0">
                  <a:solidFill>
                    <a:schemeClr val="bg1"/>
                  </a:solidFill>
                </a:rPr>
                <a:t>This chat interface is connected with a </a:t>
              </a:r>
              <a:r>
                <a:rPr lang="en-IN" sz="3600" b="1" dirty="0" err="1">
                  <a:solidFill>
                    <a:schemeClr val="bg1"/>
                  </a:solidFill>
                </a:rPr>
                <a:t>FastAPI</a:t>
              </a:r>
              <a:r>
                <a:rPr lang="en-IN" sz="3600" dirty="0">
                  <a:solidFill>
                    <a:schemeClr val="bg1"/>
                  </a:solidFill>
                </a:rPr>
                <a:t>  server for efficient  responsive design.</a:t>
              </a:r>
            </a:p>
            <a:p>
              <a:pPr marL="571500" indent="-571500">
                <a:buFont typeface="Wingdings" panose="05000000000000000000" pitchFamily="2" charset="2"/>
                <a:buChar char="Ø"/>
              </a:pPr>
              <a:r>
                <a:rPr lang="en-IN" sz="3600" dirty="0">
                  <a:solidFill>
                    <a:schemeClr val="bg1"/>
                  </a:solidFill>
                </a:rPr>
                <a:t>This chat interface </a:t>
              </a:r>
              <a:r>
                <a:rPr lang="en-IN" sz="3600" dirty="0" err="1">
                  <a:solidFill>
                    <a:schemeClr val="bg1"/>
                  </a:solidFill>
                </a:rPr>
                <a:t>i.e</a:t>
              </a:r>
              <a:r>
                <a:rPr lang="en-IN" sz="3600" dirty="0">
                  <a:solidFill>
                    <a:schemeClr val="bg1"/>
                  </a:solidFill>
                </a:rPr>
                <a:t> </a:t>
              </a:r>
              <a:r>
                <a:rPr lang="en-IN" sz="3600" b="1" dirty="0">
                  <a:solidFill>
                    <a:schemeClr val="bg1"/>
                  </a:solidFill>
                </a:rPr>
                <a:t>OpenAI </a:t>
              </a:r>
              <a:r>
                <a:rPr lang="en-IN" sz="3600" dirty="0">
                  <a:solidFill>
                    <a:schemeClr val="bg1"/>
                  </a:solidFill>
                </a:rPr>
                <a:t>is headed by a user authentication made  using </a:t>
              </a:r>
              <a:r>
                <a:rPr lang="en-IN" sz="3600" b="1" dirty="0">
                  <a:solidFill>
                    <a:schemeClr val="bg1"/>
                  </a:solidFill>
                </a:rPr>
                <a:t>CSS</a:t>
              </a:r>
              <a:r>
                <a:rPr lang="en-IN" sz="3600" dirty="0">
                  <a:solidFill>
                    <a:schemeClr val="bg1"/>
                  </a:solidFill>
                </a:rPr>
                <a:t> and </a:t>
              </a:r>
              <a:r>
                <a:rPr lang="en-IN" sz="3600" b="1" dirty="0">
                  <a:solidFill>
                    <a:schemeClr val="bg1"/>
                  </a:solidFill>
                </a:rPr>
                <a:t>HTML</a:t>
              </a:r>
              <a:r>
                <a:rPr lang="en-IN" sz="3600" dirty="0">
                  <a:solidFill>
                    <a:schemeClr val="bg1"/>
                  </a:solidFill>
                </a:rPr>
                <a:t> </a:t>
              </a:r>
              <a:r>
                <a:rPr lang="en-IN" dirty="0">
                  <a:solidFill>
                    <a:schemeClr val="bg1"/>
                  </a:solidFill>
                </a:rPr>
                <a:t> .</a:t>
              </a:r>
              <a:r>
                <a:rPr lang="en-IN" sz="3600" dirty="0">
                  <a:solidFill>
                    <a:schemeClr val="bg1"/>
                  </a:solidFill>
                </a:rPr>
                <a:t>Likewise a user management is also developed .</a:t>
              </a:r>
            </a:p>
            <a:p>
              <a:pPr marL="571500" indent="-571500">
                <a:buFont typeface="Wingdings" panose="05000000000000000000" pitchFamily="2" charset="2"/>
                <a:buChar char="Ø"/>
              </a:pPr>
              <a:r>
                <a:rPr lang="en-IN" sz="3600" dirty="0">
                  <a:solidFill>
                    <a:schemeClr val="bg1"/>
                  </a:solidFill>
                </a:rPr>
                <a:t>Finally code is deployed using </a:t>
              </a:r>
              <a:r>
                <a:rPr lang="en-IN" sz="3600" b="1" dirty="0">
                  <a:solidFill>
                    <a:schemeClr val="bg1"/>
                  </a:solidFill>
                </a:rPr>
                <a:t>GitHub</a:t>
              </a:r>
              <a:r>
                <a:rPr lang="en-IN" sz="3600" dirty="0">
                  <a:solidFill>
                    <a:schemeClr val="bg1"/>
                  </a:solidFill>
                </a:rPr>
                <a:t>  for accessibility  and collaboration for multiple users</a:t>
              </a:r>
              <a:r>
                <a:rPr lang="en-IN" sz="3600" dirty="0"/>
                <a:t>.</a:t>
              </a:r>
            </a:p>
            <a:p>
              <a:pPr marL="571500" indent="-571500">
                <a:buFont typeface="Wingdings" panose="05000000000000000000" pitchFamily="2" charset="2"/>
                <a:buChar char="Ø"/>
              </a:pPr>
              <a:endParaRPr lang="en-IN" dirty="0"/>
            </a:p>
          </p:txBody>
        </p:sp>
        <p:sp>
          <p:nvSpPr>
            <p:cNvPr id="7" name="TextBox 7"/>
            <p:cNvSpPr txBox="1"/>
            <p:nvPr/>
          </p:nvSpPr>
          <p:spPr>
            <a:xfrm>
              <a:off x="0" y="-19050"/>
              <a:ext cx="3750772" cy="1641615"/>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2253989" y="1491597"/>
            <a:ext cx="10007448" cy="905713"/>
          </a:xfrm>
          <a:prstGeom prst="rect">
            <a:avLst/>
          </a:prstGeom>
        </p:spPr>
        <p:txBody>
          <a:bodyPr lIns="0" tIns="0" rIns="0" bIns="0" rtlCol="0" anchor="t">
            <a:spAutoFit/>
          </a:bodyPr>
          <a:lstStyle/>
          <a:p>
            <a:pPr algn="ctr">
              <a:lnSpc>
                <a:spcPts val="7424"/>
              </a:lnSpc>
            </a:pPr>
            <a:r>
              <a:rPr lang="en-US" sz="5379" spc="527">
                <a:solidFill>
                  <a:srgbClr val="FFFFFF"/>
                </a:solidFill>
                <a:latin typeface="Oswald Bold"/>
              </a:rPr>
              <a:t>TECHNICAL IMPLEMNENTIAON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10029" y="417553"/>
            <a:ext cx="2043960" cy="517835"/>
          </a:xfrm>
          <a:custGeom>
            <a:avLst/>
            <a:gdLst/>
            <a:ahLst/>
            <a:cxnLst/>
            <a:rect l="l" t="t" r="r" b="b"/>
            <a:pathLst>
              <a:path w="2043960" h="517835">
                <a:moveTo>
                  <a:pt x="0" y="0"/>
                </a:moveTo>
                <a:lnTo>
                  <a:pt x="2043960" y="0"/>
                </a:lnTo>
                <a:lnTo>
                  <a:pt x="2043960" y="517835"/>
                </a:lnTo>
                <a:lnTo>
                  <a:pt x="0" y="517835"/>
                </a:lnTo>
                <a:lnTo>
                  <a:pt x="0" y="0"/>
                </a:lnTo>
                <a:close/>
              </a:path>
            </a:pathLst>
          </a:custGeom>
          <a:blipFill>
            <a:blip r:embed="rId4"/>
            <a:stretch>
              <a:fillRect l="-8304" t="-16931" r="-11418" b="-41136"/>
            </a:stretch>
          </a:blipFill>
        </p:spPr>
      </p:sp>
      <p:sp>
        <p:nvSpPr>
          <p:cNvPr id="4" name="Freeform 4"/>
          <p:cNvSpPr/>
          <p:nvPr/>
        </p:nvSpPr>
        <p:spPr>
          <a:xfrm>
            <a:off x="16032853" y="293728"/>
            <a:ext cx="1930097" cy="785206"/>
          </a:xfrm>
          <a:custGeom>
            <a:avLst/>
            <a:gdLst/>
            <a:ahLst/>
            <a:cxnLst/>
            <a:rect l="l" t="t" r="r" b="b"/>
            <a:pathLst>
              <a:path w="1930097" h="785206">
                <a:moveTo>
                  <a:pt x="0" y="0"/>
                </a:moveTo>
                <a:lnTo>
                  <a:pt x="1930097" y="0"/>
                </a:lnTo>
                <a:lnTo>
                  <a:pt x="1930097" y="785206"/>
                </a:lnTo>
                <a:lnTo>
                  <a:pt x="0" y="785206"/>
                </a:lnTo>
                <a:lnTo>
                  <a:pt x="0" y="0"/>
                </a:lnTo>
                <a:close/>
              </a:path>
            </a:pathLst>
          </a:custGeom>
          <a:blipFill>
            <a:blip r:embed="rId5"/>
            <a:stretch>
              <a:fillRect t="-25073" r="-2839" b="-43451"/>
            </a:stretch>
          </a:blipFill>
        </p:spPr>
      </p:sp>
      <p:sp>
        <p:nvSpPr>
          <p:cNvPr id="8" name="Freeform 8"/>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2438400" y="935388"/>
            <a:ext cx="10007448" cy="905713"/>
          </a:xfrm>
          <a:prstGeom prst="rect">
            <a:avLst/>
          </a:prstGeom>
        </p:spPr>
        <p:txBody>
          <a:bodyPr lIns="0" tIns="0" rIns="0" bIns="0" rtlCol="0" anchor="t">
            <a:spAutoFit/>
          </a:bodyPr>
          <a:lstStyle/>
          <a:p>
            <a:pPr>
              <a:lnSpc>
                <a:spcPts val="7424"/>
              </a:lnSpc>
            </a:pPr>
            <a:r>
              <a:rPr lang="en-US" sz="5379" spc="527" dirty="0">
                <a:solidFill>
                  <a:srgbClr val="FFFFFF"/>
                </a:solidFill>
                <a:latin typeface="Oswald Bold"/>
              </a:rPr>
              <a:t>PROTOTYPE</a:t>
            </a:r>
          </a:p>
        </p:txBody>
      </p:sp>
      <p:pic>
        <p:nvPicPr>
          <p:cNvPr id="13" name="Picture 12">
            <a:extLst>
              <a:ext uri="{FF2B5EF4-FFF2-40B4-BE49-F238E27FC236}">
                <a16:creationId xmlns:a16="http://schemas.microsoft.com/office/drawing/2014/main" id="{BC8BAF92-18DC-1059-2CA0-0C70C0A468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167" y="2020585"/>
            <a:ext cx="6223813" cy="5027915"/>
          </a:xfrm>
          <a:prstGeom prst="rect">
            <a:avLst/>
          </a:prstGeom>
        </p:spPr>
      </p:pic>
      <p:pic>
        <p:nvPicPr>
          <p:cNvPr id="15" name="Picture 14">
            <a:extLst>
              <a:ext uri="{FF2B5EF4-FFF2-40B4-BE49-F238E27FC236}">
                <a16:creationId xmlns:a16="http://schemas.microsoft.com/office/drawing/2014/main" id="{29802B59-508B-DD99-CBBA-AD628F0AAF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6639" y="4381500"/>
            <a:ext cx="4896712" cy="4525518"/>
          </a:xfrm>
          <a:prstGeom prst="rect">
            <a:avLst/>
          </a:prstGeom>
        </p:spPr>
      </p:pic>
      <p:pic>
        <p:nvPicPr>
          <p:cNvPr id="23" name="Picture 22">
            <a:extLst>
              <a:ext uri="{FF2B5EF4-FFF2-40B4-BE49-F238E27FC236}">
                <a16:creationId xmlns:a16="http://schemas.microsoft.com/office/drawing/2014/main" id="{0DE0DE77-0568-CF43-2F53-7DB85F0F67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87912" y="2400300"/>
            <a:ext cx="7275038" cy="45255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EF216A-2A05-B30B-4A91-599826757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29" y="800100"/>
            <a:ext cx="17292542" cy="8991600"/>
          </a:xfrm>
          <a:prstGeom prst="rect">
            <a:avLst/>
          </a:prstGeom>
        </p:spPr>
      </p:pic>
    </p:spTree>
    <p:extLst>
      <p:ext uri="{BB962C8B-B14F-4D97-AF65-F5344CB8AC3E}">
        <p14:creationId xmlns:p14="http://schemas.microsoft.com/office/powerpoint/2010/main" val="84676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10029" y="417553"/>
            <a:ext cx="2043960" cy="517835"/>
          </a:xfrm>
          <a:custGeom>
            <a:avLst/>
            <a:gdLst/>
            <a:ahLst/>
            <a:cxnLst/>
            <a:rect l="l" t="t" r="r" b="b"/>
            <a:pathLst>
              <a:path w="2043960" h="517835">
                <a:moveTo>
                  <a:pt x="0" y="0"/>
                </a:moveTo>
                <a:lnTo>
                  <a:pt x="2043960" y="0"/>
                </a:lnTo>
                <a:lnTo>
                  <a:pt x="2043960" y="517835"/>
                </a:lnTo>
                <a:lnTo>
                  <a:pt x="0" y="517835"/>
                </a:lnTo>
                <a:lnTo>
                  <a:pt x="0" y="0"/>
                </a:lnTo>
                <a:close/>
              </a:path>
            </a:pathLst>
          </a:custGeom>
          <a:blipFill>
            <a:blip r:embed="rId4"/>
            <a:stretch>
              <a:fillRect l="-8304" t="-16931" r="-11418" b="-41136"/>
            </a:stretch>
          </a:blipFill>
        </p:spPr>
      </p:sp>
      <p:sp>
        <p:nvSpPr>
          <p:cNvPr id="4" name="Freeform 4"/>
          <p:cNvSpPr/>
          <p:nvPr/>
        </p:nvSpPr>
        <p:spPr>
          <a:xfrm>
            <a:off x="16032853" y="293728"/>
            <a:ext cx="1930097" cy="785206"/>
          </a:xfrm>
          <a:custGeom>
            <a:avLst/>
            <a:gdLst/>
            <a:ahLst/>
            <a:cxnLst/>
            <a:rect l="l" t="t" r="r" b="b"/>
            <a:pathLst>
              <a:path w="1930097" h="785206">
                <a:moveTo>
                  <a:pt x="0" y="0"/>
                </a:moveTo>
                <a:lnTo>
                  <a:pt x="1930097" y="0"/>
                </a:lnTo>
                <a:lnTo>
                  <a:pt x="1930097" y="785206"/>
                </a:lnTo>
                <a:lnTo>
                  <a:pt x="0" y="785206"/>
                </a:lnTo>
                <a:lnTo>
                  <a:pt x="0" y="0"/>
                </a:lnTo>
                <a:close/>
              </a:path>
            </a:pathLst>
          </a:custGeom>
          <a:blipFill>
            <a:blip r:embed="rId5"/>
            <a:stretch>
              <a:fillRect t="-25073" r="-2839" b="-43451"/>
            </a:stretch>
          </a:blipFill>
        </p:spPr>
      </p:sp>
      <p:grpSp>
        <p:nvGrpSpPr>
          <p:cNvPr id="5" name="Group 5"/>
          <p:cNvGrpSpPr/>
          <p:nvPr/>
        </p:nvGrpSpPr>
        <p:grpSpPr>
          <a:xfrm>
            <a:off x="1791640" y="2306660"/>
            <a:ext cx="14472967" cy="6513387"/>
            <a:chOff x="-61038" y="-92895"/>
            <a:chExt cx="3811810" cy="1715460"/>
          </a:xfrm>
        </p:grpSpPr>
        <p:sp>
          <p:nvSpPr>
            <p:cNvPr id="6" name="Freeform 6"/>
            <p:cNvSpPr/>
            <p:nvPr/>
          </p:nvSpPr>
          <p:spPr>
            <a:xfrm>
              <a:off x="-61038" y="-92895"/>
              <a:ext cx="3750772" cy="1622565"/>
            </a:xfrm>
            <a:custGeom>
              <a:avLst/>
              <a:gdLst/>
              <a:ahLst/>
              <a:cxnLst/>
              <a:rect l="l" t="t" r="r" b="b"/>
              <a:pathLst>
                <a:path w="3750772" h="1622565">
                  <a:moveTo>
                    <a:pt x="27725" y="0"/>
                  </a:moveTo>
                  <a:lnTo>
                    <a:pt x="3723047" y="0"/>
                  </a:lnTo>
                  <a:cubicBezTo>
                    <a:pt x="3738359" y="0"/>
                    <a:pt x="3750772" y="12413"/>
                    <a:pt x="3750772" y="27725"/>
                  </a:cubicBezTo>
                  <a:lnTo>
                    <a:pt x="3750772" y="1594840"/>
                  </a:lnTo>
                  <a:cubicBezTo>
                    <a:pt x="3750772" y="1610152"/>
                    <a:pt x="3738359" y="1622565"/>
                    <a:pt x="3723047" y="1622565"/>
                  </a:cubicBezTo>
                  <a:lnTo>
                    <a:pt x="27725" y="1622565"/>
                  </a:lnTo>
                  <a:cubicBezTo>
                    <a:pt x="20372" y="1622565"/>
                    <a:pt x="13320" y="1619644"/>
                    <a:pt x="8120" y="1614445"/>
                  </a:cubicBezTo>
                  <a:cubicBezTo>
                    <a:pt x="2921" y="1609245"/>
                    <a:pt x="0" y="1602193"/>
                    <a:pt x="0" y="1594840"/>
                  </a:cubicBezTo>
                  <a:lnTo>
                    <a:pt x="0" y="27725"/>
                  </a:lnTo>
                  <a:cubicBezTo>
                    <a:pt x="0" y="12413"/>
                    <a:pt x="12413" y="0"/>
                    <a:pt x="27725" y="0"/>
                  </a:cubicBezTo>
                  <a:close/>
                </a:path>
              </a:pathLst>
            </a:custGeom>
            <a:solidFill>
              <a:srgbClr val="523F76"/>
            </a:solidFill>
          </p:spPr>
          <p:txBody>
            <a:bodyPr/>
            <a:lstStyle/>
            <a:p>
              <a:pPr marL="571500" indent="-571500">
                <a:buFont typeface="Wingdings" panose="05000000000000000000" pitchFamily="2" charset="2"/>
                <a:buChar char="v"/>
              </a:pPr>
              <a:endParaRPr lang="en-IN" sz="4000" dirty="0">
                <a:solidFill>
                  <a:schemeClr val="bg1"/>
                </a:solidFill>
              </a:endParaRPr>
            </a:p>
            <a:p>
              <a:pPr marL="571500" indent="-571500">
                <a:buFont typeface="Wingdings" panose="05000000000000000000" pitchFamily="2" charset="2"/>
                <a:buChar char="v"/>
              </a:pPr>
              <a:r>
                <a:rPr lang="en-IN" sz="4000" dirty="0">
                  <a:solidFill>
                    <a:schemeClr val="bg1"/>
                  </a:solidFill>
                </a:rPr>
                <a:t>This </a:t>
              </a:r>
              <a:r>
                <a:rPr lang="en-IN" sz="4000" b="1" dirty="0">
                  <a:solidFill>
                    <a:schemeClr val="bg1"/>
                  </a:solidFill>
                </a:rPr>
                <a:t>OpenAI</a:t>
              </a:r>
              <a:r>
                <a:rPr lang="en-IN" sz="4000" dirty="0">
                  <a:solidFill>
                    <a:schemeClr val="bg1"/>
                  </a:solidFill>
                </a:rPr>
                <a:t> chat automation can be developed further more in to many versions like </a:t>
              </a:r>
              <a:r>
                <a:rPr lang="en-IN" sz="4000" b="1" dirty="0">
                  <a:solidFill>
                    <a:schemeClr val="bg1"/>
                  </a:solidFill>
                </a:rPr>
                <a:t>OpenAI 4.3 </a:t>
              </a:r>
              <a:r>
                <a:rPr lang="en-IN" sz="4000" dirty="0">
                  <a:solidFill>
                    <a:schemeClr val="bg1"/>
                  </a:solidFill>
                </a:rPr>
                <a:t>which can even </a:t>
              </a:r>
              <a:r>
                <a:rPr lang="en-IN" sz="4000" dirty="0" err="1">
                  <a:solidFill>
                    <a:schemeClr val="bg1"/>
                  </a:solidFill>
                </a:rPr>
                <a:t>analyze</a:t>
              </a:r>
              <a:r>
                <a:rPr lang="en-IN" sz="4000" dirty="0">
                  <a:solidFill>
                    <a:schemeClr val="bg1"/>
                  </a:solidFill>
                </a:rPr>
                <a:t> the images and give the required output.</a:t>
              </a:r>
            </a:p>
            <a:p>
              <a:endParaRPr lang="en-IN" sz="4000" dirty="0">
                <a:solidFill>
                  <a:schemeClr val="bg1"/>
                </a:solidFill>
              </a:endParaRPr>
            </a:p>
            <a:p>
              <a:pPr marL="571500" indent="-571500">
                <a:buFont typeface="Wingdings" panose="05000000000000000000" pitchFamily="2" charset="2"/>
                <a:buChar char="v"/>
              </a:pPr>
              <a:r>
                <a:rPr lang="en-IN" sz="4000" dirty="0">
                  <a:solidFill>
                    <a:schemeClr val="bg1"/>
                  </a:solidFill>
                </a:rPr>
                <a:t>We integrate it for automate messaging and customer service seamlessly.</a:t>
              </a:r>
            </a:p>
            <a:p>
              <a:pPr marL="571500" indent="-571500">
                <a:buFont typeface="Wingdings" panose="05000000000000000000" pitchFamily="2" charset="2"/>
                <a:buChar char="v"/>
              </a:pPr>
              <a:endParaRPr lang="en-IN" sz="3600" dirty="0"/>
            </a:p>
          </p:txBody>
        </p:sp>
        <p:sp>
          <p:nvSpPr>
            <p:cNvPr id="7" name="TextBox 7"/>
            <p:cNvSpPr txBox="1"/>
            <p:nvPr/>
          </p:nvSpPr>
          <p:spPr>
            <a:xfrm>
              <a:off x="0" y="-19050"/>
              <a:ext cx="3750772" cy="1641615"/>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2253989" y="1491597"/>
            <a:ext cx="10007448" cy="905713"/>
          </a:xfrm>
          <a:prstGeom prst="rect">
            <a:avLst/>
          </a:prstGeom>
        </p:spPr>
        <p:txBody>
          <a:bodyPr lIns="0" tIns="0" rIns="0" bIns="0" rtlCol="0" anchor="t">
            <a:spAutoFit/>
          </a:bodyPr>
          <a:lstStyle/>
          <a:p>
            <a:pPr>
              <a:lnSpc>
                <a:spcPts val="7424"/>
              </a:lnSpc>
            </a:pPr>
            <a:r>
              <a:rPr lang="en-US" sz="5379" spc="527">
                <a:solidFill>
                  <a:srgbClr val="FFFFFF"/>
                </a:solidFill>
                <a:latin typeface="Oswald Bold"/>
              </a:rPr>
              <a:t>FUTURE PROSPECT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0506"/>
        </a:solidFill>
        <a:effectLst/>
      </p:bgPr>
    </p:bg>
    <p:spTree>
      <p:nvGrpSpPr>
        <p:cNvPr id="1" name=""/>
        <p:cNvGrpSpPr/>
        <p:nvPr/>
      </p:nvGrpSpPr>
      <p:grpSpPr>
        <a:xfrm>
          <a:off x="0" y="0"/>
          <a:ext cx="0" cy="0"/>
          <a:chOff x="0" y="0"/>
          <a:chExt cx="0" cy="0"/>
        </a:xfrm>
      </p:grpSpPr>
      <p:sp>
        <p:nvSpPr>
          <p:cNvPr id="2" name="Freeform 2"/>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295400" y="952500"/>
            <a:ext cx="9633212" cy="3953518"/>
          </a:xfrm>
          <a:prstGeom prst="rect">
            <a:avLst/>
          </a:prstGeom>
        </p:spPr>
        <p:txBody>
          <a:bodyPr wrap="square" lIns="0" tIns="0" rIns="0" bIns="0" rtlCol="0" anchor="t">
            <a:spAutoFit/>
          </a:bodyPr>
          <a:lstStyle/>
          <a:p>
            <a:pPr>
              <a:lnSpc>
                <a:spcPts val="10736"/>
              </a:lnSpc>
            </a:pPr>
            <a:r>
              <a:rPr lang="en-US" sz="6000" spc="412" dirty="0">
                <a:solidFill>
                  <a:srgbClr val="FFFFFF"/>
                </a:solidFill>
                <a:latin typeface="Oswald Bold"/>
              </a:rPr>
              <a:t>THANK YOU!</a:t>
            </a:r>
          </a:p>
          <a:p>
            <a:pPr>
              <a:lnSpc>
                <a:spcPts val="10736"/>
              </a:lnSpc>
            </a:pPr>
            <a:endParaRPr lang="en-US" sz="6000" spc="412" dirty="0">
              <a:solidFill>
                <a:srgbClr val="FFFFFF"/>
              </a:solidFill>
              <a:latin typeface="Oswald Bold"/>
            </a:endParaRPr>
          </a:p>
          <a:p>
            <a:pPr>
              <a:lnSpc>
                <a:spcPts val="10736"/>
              </a:lnSpc>
            </a:pPr>
            <a:r>
              <a:rPr lang="en-US" sz="6000" spc="412" dirty="0">
                <a:solidFill>
                  <a:srgbClr val="FFFFFF"/>
                </a:solidFill>
                <a:latin typeface="Oswald Bold"/>
              </a:rPr>
              <a:t>TEAM KANYARAASI…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239</Words>
  <Application>Microsoft Office PowerPoint</Application>
  <PresentationFormat>Custom</PresentationFormat>
  <Paragraphs>30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Calibri</vt:lpstr>
      <vt:lpstr>Arial</vt:lpstr>
      <vt:lpstr>Wingdings</vt:lpstr>
      <vt:lpstr>Montserrat Bold Italics</vt:lpstr>
      <vt:lpstr>Montserrat Bold</vt:lpstr>
      <vt:lpstr>Blanka</vt:lpstr>
      <vt:lpstr>Oswald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dc:title>
  <cp:lastModifiedBy>madasu kumar venkat</cp:lastModifiedBy>
  <cp:revision>2</cp:revision>
  <dcterms:created xsi:type="dcterms:W3CDTF">2006-08-16T00:00:00Z</dcterms:created>
  <dcterms:modified xsi:type="dcterms:W3CDTF">2023-12-09T06:13:25Z</dcterms:modified>
  <dc:identifier>DAF2bSGDbwo</dc:identifier>
</cp:coreProperties>
</file>