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60" r:id="rId4"/>
    <p:sldId id="261" r:id="rId5"/>
    <p:sldId id="259" r:id="rId6"/>
    <p:sldId id="257"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2B07E4-CDF9-4C88-A2F3-04620E58224D}"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76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2922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57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0317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80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245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154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371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3603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40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68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2B07E4-CDF9-4C88-A2F3-04620E58224D}" type="datetimeFigureOut">
              <a:rPr lang="en-US" smtClean="0"/>
              <a:pPr/>
              <a:t>5/11/2024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E71E98-A417-4ECC-ACEB-C0490C20DB04}"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36007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54B-4577-3BA7-7280-1F9886EA7A3D}"/>
              </a:ext>
            </a:extLst>
          </p:cNvPr>
          <p:cNvSpPr>
            <a:spLocks noGrp="1"/>
          </p:cNvSpPr>
          <p:nvPr>
            <p:ph type="ctrTitle"/>
          </p:nvPr>
        </p:nvSpPr>
        <p:spPr>
          <a:xfrm>
            <a:off x="3493001" y="1747808"/>
            <a:ext cx="5429100" cy="2201501"/>
          </a:xfrm>
        </p:spPr>
        <p:txBody>
          <a:bodyPr anchor="b">
            <a:normAutofit fontScale="90000"/>
          </a:bodyPr>
          <a:lstStyle/>
          <a:p>
            <a:pPr algn="ctr">
              <a:lnSpc>
                <a:spcPct val="110000"/>
              </a:lnSpc>
            </a:pPr>
            <a:r>
              <a:rPr lang="en-IN" sz="2400" b="1" i="0" dirty="0">
                <a:effectLst/>
                <a:highlight>
                  <a:srgbClr val="FFFFFF"/>
                </a:highlight>
                <a:latin typeface="Source Sans Pro" panose="020B0503030403020204" pitchFamily="34" charset="0"/>
              </a:rPr>
              <a:t>CRM analysis</a:t>
            </a:r>
            <a:br>
              <a:rPr lang="en-IN" sz="2400" b="1" i="0" dirty="0">
                <a:effectLst/>
                <a:highlight>
                  <a:srgbClr val="FFFFFF"/>
                </a:highlight>
                <a:latin typeface="Source Sans Pro" panose="020B0503030403020204" pitchFamily="34" charset="0"/>
              </a:rPr>
            </a:br>
            <a:br>
              <a:rPr lang="en-IN" sz="2400" b="1" i="0" dirty="0">
                <a:effectLst/>
                <a:highlight>
                  <a:srgbClr val="FFFFFF"/>
                </a:highlight>
                <a:latin typeface="Source Sans Pro" panose="020B0503030403020204" pitchFamily="34" charset="0"/>
              </a:rPr>
            </a:br>
            <a:br>
              <a:rPr lang="en-IN" sz="2400" b="1" i="0" dirty="0">
                <a:effectLst/>
                <a:highlight>
                  <a:srgbClr val="FFFFFF"/>
                </a:highlight>
                <a:latin typeface="Source Sans Pro" panose="020B0503030403020204" pitchFamily="34" charset="0"/>
              </a:rPr>
            </a:br>
            <a:r>
              <a:rPr lang="en-IN" sz="2400" b="1" i="0" dirty="0">
                <a:effectLst/>
                <a:highlight>
                  <a:srgbClr val="FFFFFF"/>
                </a:highlight>
                <a:latin typeface="Source Sans Pro" panose="020B0503030403020204" pitchFamily="34" charset="0"/>
              </a:rPr>
              <a:t>Presented by Kumara swamy </a:t>
            </a:r>
            <a:r>
              <a:rPr lang="en-IN" sz="2400" b="1" i="0" dirty="0" err="1">
                <a:effectLst/>
                <a:highlight>
                  <a:srgbClr val="FFFFFF"/>
                </a:highlight>
                <a:latin typeface="Source Sans Pro" panose="020B0503030403020204" pitchFamily="34" charset="0"/>
              </a:rPr>
              <a:t>Mj</a:t>
            </a:r>
            <a:br>
              <a:rPr lang="en-IN" sz="2400" b="1" i="0" dirty="0">
                <a:effectLst/>
                <a:highlight>
                  <a:srgbClr val="FFFFFF"/>
                </a:highlight>
                <a:latin typeface="Source Sans Pro" panose="020B0503030403020204" pitchFamily="34" charset="0"/>
              </a:rPr>
            </a:br>
            <a:r>
              <a:rPr lang="en-IN" sz="1600" b="1" i="0" dirty="0">
                <a:effectLst/>
                <a:highlight>
                  <a:srgbClr val="FFFFFF"/>
                </a:highlight>
                <a:latin typeface="Source Sans Pro" panose="020B0503030403020204" pitchFamily="34" charset="0"/>
              </a:rPr>
              <a:t>(Scaler capstone project)</a:t>
            </a:r>
            <a:br>
              <a:rPr lang="en-IN" sz="1600" b="1" i="0" dirty="0">
                <a:effectLst/>
                <a:highlight>
                  <a:srgbClr val="FFFFFF"/>
                </a:highlight>
                <a:latin typeface="Source Sans Pro" panose="020B0503030403020204" pitchFamily="34" charset="0"/>
              </a:rPr>
            </a:br>
            <a:endParaRPr lang="en-IN" sz="2400" dirty="0"/>
          </a:p>
        </p:txBody>
      </p:sp>
      <p:sp>
        <p:nvSpPr>
          <p:cNvPr id="3" name="Subtitle 2">
            <a:extLst>
              <a:ext uri="{FF2B5EF4-FFF2-40B4-BE49-F238E27FC236}">
                <a16:creationId xmlns:a16="http://schemas.microsoft.com/office/drawing/2014/main" id="{7315FB34-632B-B92C-A710-FCCF070AFE13}"/>
              </a:ext>
            </a:extLst>
          </p:cNvPr>
          <p:cNvSpPr>
            <a:spLocks noGrp="1"/>
          </p:cNvSpPr>
          <p:nvPr>
            <p:ph type="subTitle" idx="1"/>
          </p:nvPr>
        </p:nvSpPr>
        <p:spPr>
          <a:xfrm>
            <a:off x="499622" y="4798243"/>
            <a:ext cx="11415858" cy="1866206"/>
          </a:xfrm>
          <a:ln>
            <a:solidFill>
              <a:schemeClr val="tx1"/>
            </a:solidFill>
            <a:prstDash val="lgDash"/>
          </a:ln>
        </p:spPr>
        <p:txBody>
          <a:bodyPr>
            <a:normAutofit/>
          </a:bodyPr>
          <a:lstStyle/>
          <a:p>
            <a:pPr algn="just">
              <a:lnSpc>
                <a:spcPct val="120000"/>
              </a:lnSpc>
            </a:pPr>
            <a:r>
              <a:rPr lang="en-IN" sz="1600" dirty="0">
                <a:solidFill>
                  <a:schemeClr val="tx1"/>
                </a:solidFill>
              </a:rPr>
              <a:t>Project Overview:</a:t>
            </a:r>
          </a:p>
          <a:p>
            <a:pPr algn="just">
              <a:lnSpc>
                <a:spcPct val="120000"/>
              </a:lnSpc>
            </a:pPr>
            <a:r>
              <a:rPr lang="en-IN" sz="1600" dirty="0">
                <a:solidFill>
                  <a:schemeClr val="tx1"/>
                </a:solidFill>
              </a:rPr>
              <a:t>The project involves analysing transactions data from a UK-based non-store online retail business specializing in unique all-occasion gifts. The dataset spans from December 2010 to December 2011 and includes information such as invoice numbers, product codes, descriptions, quantities, dates, prices, customer IDs, and countries. Negative quantities denote return transactions, while zero-unit prices suggest free items. The goal likely revolves around understanding customer behaviour, sales patterns, and potentially optimizing business strategies such as inventory management and marketing efforts.</a:t>
            </a:r>
          </a:p>
        </p:txBody>
      </p:sp>
    </p:spTree>
    <p:extLst>
      <p:ext uri="{BB962C8B-B14F-4D97-AF65-F5344CB8AC3E}">
        <p14:creationId xmlns:p14="http://schemas.microsoft.com/office/powerpoint/2010/main" val="38672771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98B4-BB8D-6DAF-FB68-206FC66C6314}"/>
              </a:ext>
            </a:extLst>
          </p:cNvPr>
          <p:cNvSpPr>
            <a:spLocks noGrp="1"/>
          </p:cNvSpPr>
          <p:nvPr>
            <p:ph type="title"/>
          </p:nvPr>
        </p:nvSpPr>
        <p:spPr/>
        <p:txBody>
          <a:bodyPr/>
          <a:lstStyle/>
          <a:p>
            <a:r>
              <a:rPr lang="en-IN" dirty="0"/>
              <a:t>Data Insights Overview</a:t>
            </a:r>
          </a:p>
        </p:txBody>
      </p:sp>
      <p:sp>
        <p:nvSpPr>
          <p:cNvPr id="3" name="Content Placeholder 2">
            <a:extLst>
              <a:ext uri="{FF2B5EF4-FFF2-40B4-BE49-F238E27FC236}">
                <a16:creationId xmlns:a16="http://schemas.microsoft.com/office/drawing/2014/main" id="{C876B8E2-9769-5032-F6E0-D970C5D5A678}"/>
              </a:ext>
            </a:extLst>
          </p:cNvPr>
          <p:cNvSpPr>
            <a:spLocks noGrp="1"/>
          </p:cNvSpPr>
          <p:nvPr>
            <p:ph idx="1"/>
          </p:nvPr>
        </p:nvSpPr>
        <p:spPr>
          <a:xfrm>
            <a:off x="873300" y="1927781"/>
            <a:ext cx="10910205" cy="4670982"/>
          </a:xfrm>
        </p:spPr>
        <p:txBody>
          <a:bodyPr>
            <a:normAutofit lnSpcReduction="10000"/>
          </a:bodyPr>
          <a:lstStyle/>
          <a:p>
            <a:pPr>
              <a:lnSpc>
                <a:spcPct val="120000"/>
              </a:lnSpc>
            </a:pPr>
            <a:r>
              <a:rPr lang="en-IN" sz="1100" dirty="0"/>
              <a:t>Sales Analysis by Country </a:t>
            </a:r>
          </a:p>
          <a:p>
            <a:pPr>
              <a:lnSpc>
                <a:spcPct val="120000"/>
              </a:lnSpc>
            </a:pPr>
            <a:r>
              <a:rPr lang="en-IN" sz="1100" dirty="0"/>
              <a:t>United Kingdom: - Total Orders: 299,750 - Total Sales: £3,669,450.23 - Total Quantity: 2,153,681 </a:t>
            </a:r>
          </a:p>
          <a:p>
            <a:pPr>
              <a:lnSpc>
                <a:spcPct val="120000"/>
              </a:lnSpc>
            </a:pPr>
            <a:r>
              <a:rPr lang="en-IN" sz="1100" dirty="0"/>
              <a:t>Top Selling Products – </a:t>
            </a:r>
          </a:p>
          <a:p>
            <a:pPr>
              <a:lnSpc>
                <a:spcPct val="120000"/>
              </a:lnSpc>
            </a:pPr>
            <a:r>
              <a:rPr lang="en-IN" sz="1100" dirty="0"/>
              <a:t>PARTY BUNTING: - Total Orders: 1,268 - Total Sales: £34,952.85 – </a:t>
            </a:r>
          </a:p>
          <a:p>
            <a:pPr>
              <a:lnSpc>
                <a:spcPct val="120000"/>
              </a:lnSpc>
            </a:pPr>
            <a:r>
              <a:rPr lang="en-IN" sz="1100" dirty="0"/>
              <a:t>WHITE HANGING HEART T-LIGHT HOLDER: - Total Orders: 1,668 - Total Sales: £31,763.76 </a:t>
            </a:r>
          </a:p>
          <a:p>
            <a:pPr>
              <a:lnSpc>
                <a:spcPct val="120000"/>
              </a:lnSpc>
            </a:pPr>
            <a:r>
              <a:rPr lang="en-IN" sz="1100" dirty="0"/>
              <a:t>Customer Demographics - Total Customers (UK): 299,750 - Total Customers (Foreign): - Germany: 7,439 - France: 6,882 </a:t>
            </a:r>
          </a:p>
          <a:p>
            <a:pPr>
              <a:lnSpc>
                <a:spcPct val="120000"/>
              </a:lnSpc>
            </a:pPr>
            <a:r>
              <a:rPr lang="en-IN" sz="1100" dirty="0"/>
              <a:t>Top Customers Analysis – </a:t>
            </a:r>
          </a:p>
          <a:p>
            <a:pPr>
              <a:lnSpc>
                <a:spcPct val="120000"/>
              </a:lnSpc>
            </a:pPr>
            <a:r>
              <a:rPr lang="en-IN" sz="1100" dirty="0"/>
              <a:t>Highest Sales: - </a:t>
            </a:r>
            <a:r>
              <a:rPr lang="en-IN" sz="1100" dirty="0" err="1"/>
              <a:t>CustomerID</a:t>
            </a:r>
            <a:r>
              <a:rPr lang="en-IN" sz="1100" dirty="0"/>
              <a:t>: 14911.0 - Sales: £84,635.89 - Quantity: 49,350 </a:t>
            </a:r>
          </a:p>
          <a:p>
            <a:pPr>
              <a:lnSpc>
                <a:spcPct val="120000"/>
              </a:lnSpc>
            </a:pPr>
            <a:r>
              <a:rPr lang="en-IN" sz="1100" dirty="0"/>
              <a:t>Highest Quantity: - </a:t>
            </a:r>
            <a:r>
              <a:rPr lang="en-IN" sz="1100" dirty="0" err="1"/>
              <a:t>CustomerID</a:t>
            </a:r>
            <a:r>
              <a:rPr lang="en-IN" sz="1100" dirty="0"/>
              <a:t>: 14911.0 - Sales: £84,635.89 - Quantity: 49,350</a:t>
            </a:r>
          </a:p>
          <a:p>
            <a:pPr>
              <a:lnSpc>
                <a:spcPct val="120000"/>
              </a:lnSpc>
            </a:pPr>
            <a:r>
              <a:rPr lang="en-IN" sz="1100" dirty="0"/>
              <a:t>ARPU Analysis - Average Revenue Per User: - Highest ARPU - </a:t>
            </a:r>
            <a:r>
              <a:rPr lang="en-IN" sz="1100" dirty="0" err="1"/>
              <a:t>CustomerID</a:t>
            </a:r>
            <a:r>
              <a:rPr lang="en-IN" sz="1100" dirty="0"/>
              <a:t> 16716.0 ARPU - £ 166.80  </a:t>
            </a:r>
          </a:p>
          <a:p>
            <a:pPr>
              <a:lnSpc>
                <a:spcPct val="120000"/>
              </a:lnSpc>
            </a:pPr>
            <a:r>
              <a:rPr lang="en-IN" sz="1100" dirty="0"/>
              <a:t>Top customer ARPU </a:t>
            </a:r>
            <a:r>
              <a:rPr lang="en-IN" sz="1100" dirty="0" err="1"/>
              <a:t>CustomerID</a:t>
            </a:r>
            <a:r>
              <a:rPr lang="en-IN" sz="1100" dirty="0"/>
              <a:t>: 14911.0 - ARPU: £18.93 - </a:t>
            </a:r>
            <a:r>
              <a:rPr lang="en-IN" sz="1100" dirty="0" err="1"/>
              <a:t>CustomerID</a:t>
            </a:r>
            <a:r>
              <a:rPr lang="en-IN" sz="1100" dirty="0"/>
              <a:t>: 14096.0 - ARPU: £8.16 </a:t>
            </a:r>
          </a:p>
          <a:p>
            <a:pPr>
              <a:lnSpc>
                <a:spcPct val="120000"/>
              </a:lnSpc>
            </a:pPr>
            <a:r>
              <a:rPr lang="en-IN" sz="1100" dirty="0"/>
              <a:t>RFM Segmentation Analysis- Mean Values - Can't Loose Them: - Recency: 26.3 days - Frequency: 11.2 orders - Monetary Value: £2,020.6 </a:t>
            </a:r>
          </a:p>
          <a:p>
            <a:pPr>
              <a:lnSpc>
                <a:spcPct val="120000"/>
              </a:lnSpc>
            </a:pPr>
            <a:r>
              <a:rPr lang="en-IN" sz="1100" dirty="0"/>
              <a:t>This overview provides a snapshot of key insights from the dataset, including sales analysis, top products, customer demographics, top customers, ARPU analysis, and RFM segmentation.</a:t>
            </a:r>
          </a:p>
        </p:txBody>
      </p:sp>
    </p:spTree>
    <p:extLst>
      <p:ext uri="{BB962C8B-B14F-4D97-AF65-F5344CB8AC3E}">
        <p14:creationId xmlns:p14="http://schemas.microsoft.com/office/powerpoint/2010/main" val="18412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02E9-4091-C722-6F22-A5957BED7BE0}"/>
              </a:ext>
            </a:extLst>
          </p:cNvPr>
          <p:cNvSpPr>
            <a:spLocks noGrp="1"/>
          </p:cNvSpPr>
          <p:nvPr>
            <p:ph type="title"/>
          </p:nvPr>
        </p:nvSpPr>
        <p:spPr>
          <a:xfrm>
            <a:off x="1024128" y="585216"/>
            <a:ext cx="5911693" cy="1499616"/>
          </a:xfrm>
        </p:spPr>
        <p:txBody>
          <a:bodyPr/>
          <a:lstStyle/>
          <a:p>
            <a:r>
              <a:rPr lang="en-IN" dirty="0"/>
              <a:t>Top sales and top selling products</a:t>
            </a:r>
          </a:p>
        </p:txBody>
      </p:sp>
      <p:sp>
        <p:nvSpPr>
          <p:cNvPr id="3" name="Content Placeholder 2">
            <a:extLst>
              <a:ext uri="{FF2B5EF4-FFF2-40B4-BE49-F238E27FC236}">
                <a16:creationId xmlns:a16="http://schemas.microsoft.com/office/drawing/2014/main" id="{D1A67994-A15D-F03D-BE50-EC4BC4FECBD9}"/>
              </a:ext>
            </a:extLst>
          </p:cNvPr>
          <p:cNvSpPr>
            <a:spLocks noGrp="1"/>
          </p:cNvSpPr>
          <p:nvPr>
            <p:ph idx="1"/>
          </p:nvPr>
        </p:nvSpPr>
        <p:spPr>
          <a:xfrm>
            <a:off x="1024129" y="2286000"/>
            <a:ext cx="5551770" cy="4023360"/>
          </a:xfrm>
        </p:spPr>
        <p:txBody>
          <a:bodyPr>
            <a:normAutofit fontScale="70000" lnSpcReduction="20000"/>
          </a:bodyPr>
          <a:lstStyle/>
          <a:p>
            <a:r>
              <a:rPr lang="en-IN" dirty="0"/>
              <a:t>Insight: United Kingdom dominates sales, contributing significantly to total revenue. </a:t>
            </a:r>
          </a:p>
          <a:p>
            <a:r>
              <a:rPr lang="en-IN" dirty="0"/>
              <a:t>Recommendation: Focus on leveraging success in the UK market to drive expansion efforts in foreign markets &amp; Continue efforts to engage and retain UK customers through personalized marketing campaigns and loyalty programs. </a:t>
            </a:r>
          </a:p>
          <a:p>
            <a:r>
              <a:rPr lang="en-IN" dirty="0"/>
              <a:t>Implement targeted marketing campaigns to attract and retain customers in high-potential countries like Germany, France, and EIRE. Explore opportunities to expand customer base in other countries by tailoring marketing efforts to local preferences and behaviours.</a:t>
            </a:r>
          </a:p>
          <a:p>
            <a:r>
              <a:rPr lang="en-IN" sz="2100" dirty="0"/>
              <a:t>Insight: Higher quantity of sales does not guarantee the higher sales earned and There is only 3 products that have the highest quantity and sales out of total 3858 products</a:t>
            </a:r>
          </a:p>
          <a:p>
            <a:r>
              <a:rPr lang="en-IN" dirty="0"/>
              <a:t>Recommendation: Allocate resources towards promoting top-selling products such as "PARTY BUNTING" and "WHITE HANGING HEART T-LIGHT HOLDER". </a:t>
            </a:r>
          </a:p>
          <a:p>
            <a:r>
              <a:rPr lang="en-IN" dirty="0"/>
              <a:t>Consider bundling or cross-selling strategies to increase sales of related products.</a:t>
            </a:r>
          </a:p>
        </p:txBody>
      </p:sp>
      <p:pic>
        <p:nvPicPr>
          <p:cNvPr id="5" name="Picture 4">
            <a:extLst>
              <a:ext uri="{FF2B5EF4-FFF2-40B4-BE49-F238E27FC236}">
                <a16:creationId xmlns:a16="http://schemas.microsoft.com/office/drawing/2014/main" id="{379D95A7-C0AC-DFDE-045E-DC2244EFD8F0}"/>
              </a:ext>
            </a:extLst>
          </p:cNvPr>
          <p:cNvPicPr>
            <a:picLocks noChangeAspect="1"/>
          </p:cNvPicPr>
          <p:nvPr/>
        </p:nvPicPr>
        <p:blipFill>
          <a:blip r:embed="rId2"/>
          <a:stretch>
            <a:fillRect/>
          </a:stretch>
        </p:blipFill>
        <p:spPr>
          <a:xfrm>
            <a:off x="7483801" y="72301"/>
            <a:ext cx="4013945" cy="2213699"/>
          </a:xfrm>
          <a:prstGeom prst="rect">
            <a:avLst/>
          </a:prstGeom>
        </p:spPr>
      </p:pic>
      <p:pic>
        <p:nvPicPr>
          <p:cNvPr id="2050" name="Picture 2">
            <a:extLst>
              <a:ext uri="{FF2B5EF4-FFF2-40B4-BE49-F238E27FC236}">
                <a16:creationId xmlns:a16="http://schemas.microsoft.com/office/drawing/2014/main" id="{293E759F-A3C9-0CC6-BA95-9268C92D4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801" y="2286000"/>
            <a:ext cx="4013945" cy="35009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E1D9BB-B421-ECD6-AFE6-6BAA741FACF6}"/>
              </a:ext>
            </a:extLst>
          </p:cNvPr>
          <p:cNvPicPr>
            <a:picLocks noChangeAspect="1"/>
          </p:cNvPicPr>
          <p:nvPr/>
        </p:nvPicPr>
        <p:blipFill>
          <a:blip r:embed="rId4"/>
          <a:stretch>
            <a:fillRect/>
          </a:stretch>
        </p:blipFill>
        <p:spPr>
          <a:xfrm>
            <a:off x="7367678" y="5821558"/>
            <a:ext cx="4130068" cy="998188"/>
          </a:xfrm>
          <a:prstGeom prst="rect">
            <a:avLst/>
          </a:prstGeom>
        </p:spPr>
      </p:pic>
    </p:spTree>
    <p:extLst>
      <p:ext uri="{BB962C8B-B14F-4D97-AF65-F5344CB8AC3E}">
        <p14:creationId xmlns:p14="http://schemas.microsoft.com/office/powerpoint/2010/main" val="2913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5C0-2556-9984-13EA-24E7FB5FE2AC}"/>
              </a:ext>
            </a:extLst>
          </p:cNvPr>
          <p:cNvSpPr>
            <a:spLocks noGrp="1"/>
          </p:cNvSpPr>
          <p:nvPr>
            <p:ph type="title"/>
          </p:nvPr>
        </p:nvSpPr>
        <p:spPr/>
        <p:txBody>
          <a:bodyPr/>
          <a:lstStyle/>
          <a:p>
            <a:r>
              <a:rPr lang="en-IN" dirty="0"/>
              <a:t>ARPU analysis</a:t>
            </a:r>
          </a:p>
        </p:txBody>
      </p:sp>
      <p:sp>
        <p:nvSpPr>
          <p:cNvPr id="3" name="Content Placeholder 2">
            <a:extLst>
              <a:ext uri="{FF2B5EF4-FFF2-40B4-BE49-F238E27FC236}">
                <a16:creationId xmlns:a16="http://schemas.microsoft.com/office/drawing/2014/main" id="{25688D6C-8C74-D605-7A6A-F0022CAB5418}"/>
              </a:ext>
            </a:extLst>
          </p:cNvPr>
          <p:cNvSpPr>
            <a:spLocks noGrp="1"/>
          </p:cNvSpPr>
          <p:nvPr>
            <p:ph idx="1"/>
          </p:nvPr>
        </p:nvSpPr>
        <p:spPr>
          <a:xfrm>
            <a:off x="1024129" y="2286000"/>
            <a:ext cx="6913642" cy="4023360"/>
          </a:xfrm>
        </p:spPr>
        <p:txBody>
          <a:bodyPr/>
          <a:lstStyle/>
          <a:p>
            <a:r>
              <a:rPr lang="en-IN" dirty="0"/>
              <a:t>Average Revenue Per User (ARPU) varies among customers.</a:t>
            </a:r>
          </a:p>
          <a:p>
            <a:r>
              <a:rPr lang="en-IN" dirty="0"/>
              <a:t> Recommendation: </a:t>
            </a:r>
          </a:p>
          <a:p>
            <a:r>
              <a:rPr lang="en-IN" dirty="0"/>
              <a:t>Identify opportunities to increase ARPU through upselling, cross-selling, or value-added services. </a:t>
            </a:r>
          </a:p>
          <a:p>
            <a:r>
              <a:rPr lang="en-IN" dirty="0"/>
              <a:t>Develop targeted marketing campaigns to encourage higher spending among existing customers.</a:t>
            </a:r>
          </a:p>
        </p:txBody>
      </p:sp>
      <p:pic>
        <p:nvPicPr>
          <p:cNvPr id="5" name="Picture 4">
            <a:extLst>
              <a:ext uri="{FF2B5EF4-FFF2-40B4-BE49-F238E27FC236}">
                <a16:creationId xmlns:a16="http://schemas.microsoft.com/office/drawing/2014/main" id="{8A2CBAF6-7CB8-C4F2-513E-E7DC4D3A6932}"/>
              </a:ext>
            </a:extLst>
          </p:cNvPr>
          <p:cNvPicPr>
            <a:picLocks noChangeAspect="1"/>
          </p:cNvPicPr>
          <p:nvPr/>
        </p:nvPicPr>
        <p:blipFill>
          <a:blip r:embed="rId2"/>
          <a:stretch>
            <a:fillRect/>
          </a:stretch>
        </p:blipFill>
        <p:spPr>
          <a:xfrm>
            <a:off x="8468711" y="516767"/>
            <a:ext cx="3259391" cy="2373786"/>
          </a:xfrm>
          <a:prstGeom prst="rect">
            <a:avLst/>
          </a:prstGeom>
        </p:spPr>
      </p:pic>
      <p:pic>
        <p:nvPicPr>
          <p:cNvPr id="7" name="Picture 6">
            <a:extLst>
              <a:ext uri="{FF2B5EF4-FFF2-40B4-BE49-F238E27FC236}">
                <a16:creationId xmlns:a16="http://schemas.microsoft.com/office/drawing/2014/main" id="{66423BB9-46CA-FE59-D29C-7835F8032AD6}"/>
              </a:ext>
            </a:extLst>
          </p:cNvPr>
          <p:cNvPicPr>
            <a:picLocks noChangeAspect="1"/>
          </p:cNvPicPr>
          <p:nvPr/>
        </p:nvPicPr>
        <p:blipFill>
          <a:blip r:embed="rId3"/>
          <a:stretch>
            <a:fillRect/>
          </a:stretch>
        </p:blipFill>
        <p:spPr>
          <a:xfrm>
            <a:off x="8536172" y="3360713"/>
            <a:ext cx="3124471" cy="3322608"/>
          </a:xfrm>
          <a:prstGeom prst="rect">
            <a:avLst/>
          </a:prstGeom>
        </p:spPr>
      </p:pic>
      <p:sp>
        <p:nvSpPr>
          <p:cNvPr id="8" name="TextBox 7">
            <a:extLst>
              <a:ext uri="{FF2B5EF4-FFF2-40B4-BE49-F238E27FC236}">
                <a16:creationId xmlns:a16="http://schemas.microsoft.com/office/drawing/2014/main" id="{761209B0-0809-3975-B62D-CE51899A1C03}"/>
              </a:ext>
            </a:extLst>
          </p:cNvPr>
          <p:cNvSpPr txBox="1"/>
          <p:nvPr/>
        </p:nvSpPr>
        <p:spPr>
          <a:xfrm>
            <a:off x="8250438" y="65460"/>
            <a:ext cx="3941562" cy="369332"/>
          </a:xfrm>
          <a:prstGeom prst="rect">
            <a:avLst/>
          </a:prstGeom>
          <a:noFill/>
        </p:spPr>
        <p:txBody>
          <a:bodyPr wrap="square" rtlCol="0">
            <a:spAutoFit/>
          </a:bodyPr>
          <a:lstStyle/>
          <a:p>
            <a:pPr algn="ctr"/>
            <a:r>
              <a:rPr lang="en-IN" dirty="0"/>
              <a:t>Top ARPU customers </a:t>
            </a:r>
          </a:p>
        </p:txBody>
      </p:sp>
      <p:sp>
        <p:nvSpPr>
          <p:cNvPr id="9" name="TextBox 8">
            <a:extLst>
              <a:ext uri="{FF2B5EF4-FFF2-40B4-BE49-F238E27FC236}">
                <a16:creationId xmlns:a16="http://schemas.microsoft.com/office/drawing/2014/main" id="{1CC0A420-F1F4-47B4-FE9E-01DD76F90047}"/>
              </a:ext>
            </a:extLst>
          </p:cNvPr>
          <p:cNvSpPr txBox="1"/>
          <p:nvPr/>
        </p:nvSpPr>
        <p:spPr>
          <a:xfrm>
            <a:off x="8127625" y="2923863"/>
            <a:ext cx="3941562" cy="369332"/>
          </a:xfrm>
          <a:prstGeom prst="rect">
            <a:avLst/>
          </a:prstGeom>
          <a:noFill/>
        </p:spPr>
        <p:txBody>
          <a:bodyPr wrap="square" rtlCol="0">
            <a:spAutoFit/>
          </a:bodyPr>
          <a:lstStyle/>
          <a:p>
            <a:pPr algn="ctr"/>
            <a:r>
              <a:rPr lang="en-IN" dirty="0"/>
              <a:t>Top Customers and their ARPU </a:t>
            </a:r>
          </a:p>
        </p:txBody>
      </p:sp>
    </p:spTree>
    <p:extLst>
      <p:ext uri="{BB962C8B-B14F-4D97-AF65-F5344CB8AC3E}">
        <p14:creationId xmlns:p14="http://schemas.microsoft.com/office/powerpoint/2010/main" val="57320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389-19F9-E329-6E1D-D562F2BCFEB3}"/>
              </a:ext>
            </a:extLst>
          </p:cNvPr>
          <p:cNvSpPr>
            <a:spLocks noGrp="1"/>
          </p:cNvSpPr>
          <p:nvPr>
            <p:ph type="title"/>
          </p:nvPr>
        </p:nvSpPr>
        <p:spPr>
          <a:xfrm>
            <a:off x="1024128" y="585216"/>
            <a:ext cx="3926266" cy="1499616"/>
          </a:xfrm>
        </p:spPr>
        <p:txBody>
          <a:bodyPr/>
          <a:lstStyle/>
          <a:p>
            <a:r>
              <a:rPr lang="en-IN" dirty="0"/>
              <a:t>Best time</a:t>
            </a:r>
          </a:p>
        </p:txBody>
      </p:sp>
      <p:pic>
        <p:nvPicPr>
          <p:cNvPr id="1026" name="Picture 2">
            <a:extLst>
              <a:ext uri="{FF2B5EF4-FFF2-40B4-BE49-F238E27FC236}">
                <a16:creationId xmlns:a16="http://schemas.microsoft.com/office/drawing/2014/main" id="{56630D26-3F02-F238-5D09-7649474A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404" y="1"/>
            <a:ext cx="6120434" cy="21692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782F7A-922C-EBBF-95DF-7745A58E1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404" y="2169269"/>
            <a:ext cx="6027021" cy="21969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C190A37-48A2-8DBF-5D7E-3B1C76C6A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697" y="4366263"/>
            <a:ext cx="6120434" cy="2231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C7096B-B2A9-AC45-5152-9B296B7731CC}"/>
              </a:ext>
            </a:extLst>
          </p:cNvPr>
          <p:cNvSpPr txBox="1"/>
          <p:nvPr/>
        </p:nvSpPr>
        <p:spPr>
          <a:xfrm>
            <a:off x="758757" y="2383277"/>
            <a:ext cx="4708188" cy="3416320"/>
          </a:xfrm>
          <a:prstGeom prst="rect">
            <a:avLst/>
          </a:prstGeom>
          <a:noFill/>
        </p:spPr>
        <p:txBody>
          <a:bodyPr wrap="square" rtlCol="0">
            <a:spAutoFit/>
          </a:bodyPr>
          <a:lstStyle/>
          <a:p>
            <a:pPr marL="285750" indent="-285750">
              <a:buFont typeface="Arial" panose="020B0604020202020204" pitchFamily="34" charset="0"/>
              <a:buChar char="•"/>
            </a:pPr>
            <a:r>
              <a:rPr lang="en-IN" dirty="0"/>
              <a:t>Growth trend observed since August, peaking in November 2011.</a:t>
            </a:r>
          </a:p>
          <a:p>
            <a:pPr marL="285750" indent="-285750">
              <a:buFont typeface="Arial" panose="020B0604020202020204" pitchFamily="34" charset="0"/>
              <a:buChar char="•"/>
            </a:pPr>
            <a:r>
              <a:rPr lang="en-IN" dirty="0"/>
              <a:t>Friday emerges as the peak day for sales.</a:t>
            </a:r>
          </a:p>
          <a:p>
            <a:pPr marL="285750" indent="-285750">
              <a:buFont typeface="Arial" panose="020B0604020202020204" pitchFamily="34" charset="0"/>
              <a:buChar char="•"/>
            </a:pPr>
            <a:r>
              <a:rPr lang="en-IN" dirty="0"/>
              <a:t>Most transactions occur during morning hours, specifically between 7-10 AM.</a:t>
            </a:r>
          </a:p>
          <a:p>
            <a:pPr marL="285750" indent="-285750">
              <a:buFont typeface="Arial" panose="020B0604020202020204" pitchFamily="34" charset="0"/>
              <a:buChar char="•"/>
            </a:pPr>
            <a:r>
              <a:rPr lang="en-IN" dirty="0"/>
              <a:t>Saturday being </a:t>
            </a:r>
            <a:r>
              <a:rPr lang="en-IN" dirty="0" err="1"/>
              <a:t>weekoff</a:t>
            </a:r>
            <a:r>
              <a:rPr lang="en-IN" dirty="0"/>
              <a:t> it’s the best time to do the stocks refilling after a peak day</a:t>
            </a:r>
          </a:p>
          <a:p>
            <a:endParaRPr lang="en-IN" dirty="0"/>
          </a:p>
          <a:p>
            <a:r>
              <a:rPr lang="en-IN" dirty="0"/>
              <a:t>This analysis reveals the best times for sales, highlighting peak periods by month, day, and hour, aiding in strategic planning and resource allocation for maximizing revenue.</a:t>
            </a:r>
          </a:p>
        </p:txBody>
      </p:sp>
    </p:spTree>
    <p:extLst>
      <p:ext uri="{BB962C8B-B14F-4D97-AF65-F5344CB8AC3E}">
        <p14:creationId xmlns:p14="http://schemas.microsoft.com/office/powerpoint/2010/main" val="139800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2130-7A73-2767-B2E4-166BC6BEF699}"/>
              </a:ext>
            </a:extLst>
          </p:cNvPr>
          <p:cNvSpPr>
            <a:spLocks noGrp="1"/>
          </p:cNvSpPr>
          <p:nvPr>
            <p:ph type="title"/>
          </p:nvPr>
        </p:nvSpPr>
        <p:spPr>
          <a:xfrm>
            <a:off x="797885" y="585216"/>
            <a:ext cx="9720072" cy="1499616"/>
          </a:xfrm>
        </p:spPr>
        <p:txBody>
          <a:bodyPr/>
          <a:lstStyle/>
          <a:p>
            <a:pPr algn="l"/>
            <a:r>
              <a:rPr lang="en-IN" b="1" i="0" dirty="0">
                <a:solidFill>
                  <a:schemeClr val="tx1"/>
                </a:solidFill>
                <a:effectLst/>
                <a:latin typeface="Söhne"/>
              </a:rPr>
              <a:t>RFM Segmentation Analysis</a:t>
            </a:r>
          </a:p>
        </p:txBody>
      </p:sp>
      <p:graphicFrame>
        <p:nvGraphicFramePr>
          <p:cNvPr id="4" name="Content Placeholder 3">
            <a:extLst>
              <a:ext uri="{FF2B5EF4-FFF2-40B4-BE49-F238E27FC236}">
                <a16:creationId xmlns:a16="http://schemas.microsoft.com/office/drawing/2014/main" id="{CF307DE4-1E06-BE4E-1B92-45AB102C3C99}"/>
              </a:ext>
            </a:extLst>
          </p:cNvPr>
          <p:cNvGraphicFramePr>
            <a:graphicFrameLocks noGrp="1"/>
          </p:cNvGraphicFramePr>
          <p:nvPr>
            <p:ph idx="1"/>
            <p:extLst>
              <p:ext uri="{D42A27DB-BD31-4B8C-83A1-F6EECF244321}">
                <p14:modId xmlns:p14="http://schemas.microsoft.com/office/powerpoint/2010/main" val="1083615794"/>
              </p:ext>
            </p:extLst>
          </p:nvPr>
        </p:nvGraphicFramePr>
        <p:xfrm>
          <a:off x="401770" y="2084832"/>
          <a:ext cx="4830106" cy="3737377"/>
        </p:xfrm>
        <a:graphic>
          <a:graphicData uri="http://schemas.openxmlformats.org/drawingml/2006/table">
            <a:tbl>
              <a:tblPr firstRow="1" bandRow="1">
                <a:tableStyleId>{5C22544A-7EE6-4342-B048-85BDC9FD1C3A}</a:tableStyleId>
              </a:tblPr>
              <a:tblGrid>
                <a:gridCol w="2115187">
                  <a:extLst>
                    <a:ext uri="{9D8B030D-6E8A-4147-A177-3AD203B41FA5}">
                      <a16:colId xmlns:a16="http://schemas.microsoft.com/office/drawing/2014/main" val="2489362047"/>
                    </a:ext>
                  </a:extLst>
                </a:gridCol>
                <a:gridCol w="1244338">
                  <a:extLst>
                    <a:ext uri="{9D8B030D-6E8A-4147-A177-3AD203B41FA5}">
                      <a16:colId xmlns:a16="http://schemas.microsoft.com/office/drawing/2014/main" val="3640134296"/>
                    </a:ext>
                  </a:extLst>
                </a:gridCol>
                <a:gridCol w="1470581">
                  <a:extLst>
                    <a:ext uri="{9D8B030D-6E8A-4147-A177-3AD203B41FA5}">
                      <a16:colId xmlns:a16="http://schemas.microsoft.com/office/drawing/2014/main" val="494628347"/>
                    </a:ext>
                  </a:extLst>
                </a:gridCol>
              </a:tblGrid>
              <a:tr h="442471">
                <a:tc>
                  <a:txBody>
                    <a:bodyPr/>
                    <a:lstStyle/>
                    <a:p>
                      <a:r>
                        <a:rPr lang="en-IN" dirty="0"/>
                        <a:t>RFM Level</a:t>
                      </a:r>
                    </a:p>
                  </a:txBody>
                  <a:tcPr/>
                </a:tc>
                <a:tc>
                  <a:txBody>
                    <a:bodyPr/>
                    <a:lstStyle/>
                    <a:p>
                      <a:r>
                        <a:rPr lang="en-IN" dirty="0"/>
                        <a:t>RFM Score</a:t>
                      </a:r>
                    </a:p>
                  </a:txBody>
                  <a:tcPr/>
                </a:tc>
                <a:tc>
                  <a:txBody>
                    <a:bodyPr/>
                    <a:lstStyle/>
                    <a:p>
                      <a:r>
                        <a:rPr lang="en-IN" dirty="0"/>
                        <a:t>Count of Customers</a:t>
                      </a:r>
                    </a:p>
                  </a:txBody>
                  <a:tcPr/>
                </a:tc>
                <a:extLst>
                  <a:ext uri="{0D108BD9-81ED-4DB2-BD59-A6C34878D82A}">
                    <a16:rowId xmlns:a16="http://schemas.microsoft.com/office/drawing/2014/main" val="3150386405"/>
                  </a:ext>
                </a:extLst>
              </a:tr>
              <a:tr h="442471">
                <a:tc>
                  <a:txBody>
                    <a:bodyPr/>
                    <a:lstStyle/>
                    <a:p>
                      <a:r>
                        <a:rPr lang="en-IN" sz="1800" b="0" i="0" kern="1200" dirty="0">
                          <a:solidFill>
                            <a:schemeClr val="dk1"/>
                          </a:solidFill>
                          <a:effectLst/>
                          <a:latin typeface="+mn-lt"/>
                          <a:ea typeface="+mn-ea"/>
                          <a:cs typeface="+mn-cs"/>
                        </a:rPr>
                        <a:t>Can't Loose Them</a:t>
                      </a:r>
                      <a:endParaRPr lang="en-IN" dirty="0"/>
                    </a:p>
                  </a:txBody>
                  <a:tcPr/>
                </a:tc>
                <a:tc>
                  <a:txBody>
                    <a:bodyPr/>
                    <a:lstStyle/>
                    <a:p>
                      <a:r>
                        <a:rPr lang="en-IN" dirty="0"/>
                        <a:t>&gt;=9</a:t>
                      </a:r>
                    </a:p>
                  </a:txBody>
                  <a:tcPr/>
                </a:tc>
                <a:tc>
                  <a:txBody>
                    <a:bodyPr/>
                    <a:lstStyle/>
                    <a:p>
                      <a:r>
                        <a:rPr lang="en-IN" dirty="0"/>
                        <a:t>1443</a:t>
                      </a:r>
                    </a:p>
                  </a:txBody>
                  <a:tcPr/>
                </a:tc>
                <a:extLst>
                  <a:ext uri="{0D108BD9-81ED-4DB2-BD59-A6C34878D82A}">
                    <a16:rowId xmlns:a16="http://schemas.microsoft.com/office/drawing/2014/main" val="636169670"/>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Champions</a:t>
                      </a:r>
                    </a:p>
                  </a:txBody>
                  <a:tcPr/>
                </a:tc>
                <a:tc>
                  <a:txBody>
                    <a:bodyPr/>
                    <a:lstStyle/>
                    <a:p>
                      <a:r>
                        <a:rPr lang="en-IN" dirty="0"/>
                        <a:t>&gt;=8 to 9</a:t>
                      </a:r>
                    </a:p>
                  </a:txBody>
                  <a:tcPr/>
                </a:tc>
                <a:tc>
                  <a:txBody>
                    <a:bodyPr/>
                    <a:lstStyle/>
                    <a:p>
                      <a:r>
                        <a:rPr lang="en-IN" dirty="0"/>
                        <a:t>373</a:t>
                      </a:r>
                    </a:p>
                  </a:txBody>
                  <a:tcPr/>
                </a:tc>
                <a:extLst>
                  <a:ext uri="{0D108BD9-81ED-4DB2-BD59-A6C34878D82A}">
                    <a16:rowId xmlns:a16="http://schemas.microsoft.com/office/drawing/2014/main" val="429228686"/>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Loyal/Committed</a:t>
                      </a:r>
                    </a:p>
                  </a:txBody>
                  <a:tcPr/>
                </a:tc>
                <a:tc>
                  <a:txBody>
                    <a:bodyPr/>
                    <a:lstStyle/>
                    <a:p>
                      <a:r>
                        <a:rPr lang="en-IN" dirty="0"/>
                        <a:t>&gt;=7 to 8</a:t>
                      </a:r>
                    </a:p>
                  </a:txBody>
                  <a:tcPr/>
                </a:tc>
                <a:tc>
                  <a:txBody>
                    <a:bodyPr/>
                    <a:lstStyle/>
                    <a:p>
                      <a:r>
                        <a:rPr lang="en-IN" dirty="0"/>
                        <a:t>414</a:t>
                      </a:r>
                    </a:p>
                  </a:txBody>
                  <a:tcPr/>
                </a:tc>
                <a:extLst>
                  <a:ext uri="{0D108BD9-81ED-4DB2-BD59-A6C34878D82A}">
                    <a16:rowId xmlns:a16="http://schemas.microsoft.com/office/drawing/2014/main" val="108341856"/>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Potential</a:t>
                      </a:r>
                    </a:p>
                  </a:txBody>
                  <a:tcPr/>
                </a:tc>
                <a:tc>
                  <a:txBody>
                    <a:bodyPr/>
                    <a:lstStyle/>
                    <a:p>
                      <a:r>
                        <a:rPr lang="en-IN" dirty="0"/>
                        <a:t>&gt;=6 to 7</a:t>
                      </a:r>
                    </a:p>
                  </a:txBody>
                  <a:tcPr/>
                </a:tc>
                <a:tc>
                  <a:txBody>
                    <a:bodyPr/>
                    <a:lstStyle/>
                    <a:p>
                      <a:r>
                        <a:rPr lang="en-IN" dirty="0"/>
                        <a:t>415</a:t>
                      </a:r>
                    </a:p>
                  </a:txBody>
                  <a:tcPr/>
                </a:tc>
                <a:extLst>
                  <a:ext uri="{0D108BD9-81ED-4DB2-BD59-A6C34878D82A}">
                    <a16:rowId xmlns:a16="http://schemas.microsoft.com/office/drawing/2014/main" val="1481177787"/>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Promising</a:t>
                      </a:r>
                    </a:p>
                  </a:txBody>
                  <a:tcPr/>
                </a:tc>
                <a:tc>
                  <a:txBody>
                    <a:bodyPr/>
                    <a:lstStyle/>
                    <a:p>
                      <a:r>
                        <a:rPr lang="en-IN" dirty="0"/>
                        <a:t>&gt;=5 to 6</a:t>
                      </a:r>
                    </a:p>
                  </a:txBody>
                  <a:tcPr/>
                </a:tc>
                <a:tc>
                  <a:txBody>
                    <a:bodyPr/>
                    <a:lstStyle/>
                    <a:p>
                      <a:r>
                        <a:rPr lang="en-IN" dirty="0"/>
                        <a:t>415</a:t>
                      </a:r>
                    </a:p>
                  </a:txBody>
                  <a:tcPr/>
                </a:tc>
                <a:extLst>
                  <a:ext uri="{0D108BD9-81ED-4DB2-BD59-A6C34878D82A}">
                    <a16:rowId xmlns:a16="http://schemas.microsoft.com/office/drawing/2014/main" val="3170084634"/>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Requires Attention</a:t>
                      </a:r>
                    </a:p>
                  </a:txBody>
                  <a:tcPr/>
                </a:tc>
                <a:tc>
                  <a:txBody>
                    <a:bodyPr/>
                    <a:lstStyle/>
                    <a:p>
                      <a:r>
                        <a:rPr lang="en-IN" dirty="0"/>
                        <a:t>&gt;=4 to 5</a:t>
                      </a:r>
                    </a:p>
                  </a:txBody>
                  <a:tcPr/>
                </a:tc>
                <a:tc>
                  <a:txBody>
                    <a:bodyPr/>
                    <a:lstStyle/>
                    <a:p>
                      <a:r>
                        <a:rPr lang="en-IN" dirty="0"/>
                        <a:t>365</a:t>
                      </a:r>
                    </a:p>
                  </a:txBody>
                  <a:tcPr/>
                </a:tc>
                <a:extLst>
                  <a:ext uri="{0D108BD9-81ED-4DB2-BD59-A6C34878D82A}">
                    <a16:rowId xmlns:a16="http://schemas.microsoft.com/office/drawing/2014/main" val="127175411"/>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Demands Activation</a:t>
                      </a:r>
                    </a:p>
                  </a:txBody>
                  <a:tcPr/>
                </a:tc>
                <a:tc>
                  <a:txBody>
                    <a:bodyPr/>
                    <a:lstStyle/>
                    <a:p>
                      <a:r>
                        <a:rPr lang="en-IN" dirty="0"/>
                        <a:t>&lt;4</a:t>
                      </a:r>
                    </a:p>
                  </a:txBody>
                  <a:tcPr/>
                </a:tc>
                <a:tc>
                  <a:txBody>
                    <a:bodyPr/>
                    <a:lstStyle/>
                    <a:p>
                      <a:r>
                        <a:rPr lang="en-IN" dirty="0"/>
                        <a:t>358</a:t>
                      </a:r>
                    </a:p>
                  </a:txBody>
                  <a:tcPr/>
                </a:tc>
                <a:extLst>
                  <a:ext uri="{0D108BD9-81ED-4DB2-BD59-A6C34878D82A}">
                    <a16:rowId xmlns:a16="http://schemas.microsoft.com/office/drawing/2014/main" val="1009841611"/>
                  </a:ext>
                </a:extLst>
              </a:tr>
            </a:tbl>
          </a:graphicData>
        </a:graphic>
      </p:graphicFrame>
      <p:sp>
        <p:nvSpPr>
          <p:cNvPr id="5" name="TextBox 4">
            <a:extLst>
              <a:ext uri="{FF2B5EF4-FFF2-40B4-BE49-F238E27FC236}">
                <a16:creationId xmlns:a16="http://schemas.microsoft.com/office/drawing/2014/main" id="{517FB50D-DFA0-E153-3041-87BF572958AB}"/>
              </a:ext>
            </a:extLst>
          </p:cNvPr>
          <p:cNvSpPr txBox="1"/>
          <p:nvPr/>
        </p:nvSpPr>
        <p:spPr>
          <a:xfrm>
            <a:off x="5458120" y="1942689"/>
            <a:ext cx="6733880" cy="4832092"/>
          </a:xfrm>
          <a:prstGeom prst="rect">
            <a:avLst/>
          </a:prstGeom>
          <a:noFill/>
        </p:spPr>
        <p:txBody>
          <a:bodyPr wrap="square" rtlCol="0">
            <a:spAutoFit/>
          </a:bodyPr>
          <a:lstStyle/>
          <a:p>
            <a:pPr algn="l"/>
            <a:r>
              <a:rPr lang="en-IN" sz="1100" b="1" i="0" dirty="0">
                <a:effectLst/>
                <a:latin typeface="Söhne"/>
              </a:rPr>
              <a:t>Can't Lose Them</a:t>
            </a:r>
            <a:r>
              <a:rPr lang="en-IN" sz="1100" b="0" i="0" dirty="0">
                <a:effectLst/>
                <a:latin typeface="Söhne"/>
              </a:rPr>
              <a:t>:</a:t>
            </a:r>
          </a:p>
          <a:p>
            <a:pPr lvl="1" algn="l"/>
            <a:r>
              <a:rPr lang="en-IN" sz="1100" b="0" i="0" dirty="0">
                <a:effectLst/>
                <a:latin typeface="Söhne"/>
              </a:rPr>
              <a:t>Offer exclusive loyalty programs or VIP treatment to reinforce their importance.</a:t>
            </a:r>
          </a:p>
          <a:p>
            <a:pPr lvl="1" algn="l"/>
            <a:r>
              <a:rPr lang="en-IN" sz="1100" b="0" i="0" dirty="0">
                <a:effectLst/>
                <a:latin typeface="Söhne"/>
              </a:rPr>
              <a:t>Provide personalized recommendations and incentives based on their purchase history.</a:t>
            </a:r>
          </a:p>
          <a:p>
            <a:pPr lvl="1" algn="l"/>
            <a:r>
              <a:rPr lang="en-IN" sz="1100" b="0" i="0" dirty="0">
                <a:effectLst/>
                <a:latin typeface="Söhne"/>
              </a:rPr>
              <a:t>Ensure excellent customer service and support to maintain their satisfaction and loyalty.</a:t>
            </a:r>
          </a:p>
          <a:p>
            <a:pPr algn="l"/>
            <a:r>
              <a:rPr lang="en-IN" sz="1100" b="1" i="0" dirty="0">
                <a:effectLst/>
                <a:latin typeface="Söhne"/>
              </a:rPr>
              <a:t>Champions</a:t>
            </a:r>
            <a:r>
              <a:rPr lang="en-IN" sz="1100" b="0" i="0" dirty="0">
                <a:effectLst/>
                <a:latin typeface="Söhne"/>
              </a:rPr>
              <a:t>:</a:t>
            </a:r>
          </a:p>
          <a:p>
            <a:pPr lvl="1" algn="l"/>
            <a:r>
              <a:rPr lang="en-IN" sz="1100" b="0" i="0" dirty="0">
                <a:effectLst/>
                <a:latin typeface="Söhne"/>
              </a:rPr>
              <a:t>Acknowledge and reward their loyalty with special discounts, early access to new products, or freebies.</a:t>
            </a:r>
          </a:p>
          <a:p>
            <a:pPr lvl="1" algn="l"/>
            <a:r>
              <a:rPr lang="en-IN" sz="1100" b="0" i="0" dirty="0">
                <a:effectLst/>
                <a:latin typeface="Söhne"/>
              </a:rPr>
              <a:t>Encourage them to refer friends or family with a referral program.</a:t>
            </a:r>
          </a:p>
          <a:p>
            <a:pPr lvl="1" algn="l"/>
            <a:r>
              <a:rPr lang="en-IN" sz="1100" b="0" i="0" dirty="0">
                <a:effectLst/>
                <a:latin typeface="Söhne"/>
              </a:rPr>
              <a:t>Collect feedback and suggestions to further enhance their experience.</a:t>
            </a:r>
          </a:p>
          <a:p>
            <a:pPr algn="l"/>
            <a:r>
              <a:rPr lang="en-IN" sz="1100" b="1" i="0" dirty="0">
                <a:effectLst/>
                <a:latin typeface="Söhne"/>
              </a:rPr>
              <a:t>Demands Activation</a:t>
            </a:r>
            <a:r>
              <a:rPr lang="en-IN" sz="1100" b="0" i="0" dirty="0">
                <a:effectLst/>
                <a:latin typeface="Söhne"/>
              </a:rPr>
              <a:t>:</a:t>
            </a:r>
          </a:p>
          <a:p>
            <a:pPr lvl="1" algn="l"/>
            <a:r>
              <a:rPr lang="en-IN" sz="1100" b="0" i="0" dirty="0">
                <a:effectLst/>
                <a:latin typeface="Söhne"/>
              </a:rPr>
              <a:t>Targeted marketing campaigns to re-engage inactive customers.</a:t>
            </a:r>
          </a:p>
          <a:p>
            <a:pPr lvl="1" algn="l"/>
            <a:r>
              <a:rPr lang="en-IN" sz="1100" b="0" i="0" dirty="0">
                <a:effectLst/>
                <a:latin typeface="Söhne"/>
              </a:rPr>
              <a:t>Offer special promotions or discounts to incentivize repeat purchases.</a:t>
            </a:r>
          </a:p>
          <a:p>
            <a:pPr lvl="1" algn="l"/>
            <a:r>
              <a:rPr lang="en-IN" sz="1100" b="0" i="0" dirty="0">
                <a:effectLst/>
                <a:latin typeface="Söhne"/>
              </a:rPr>
              <a:t>Provide educational content or product guides to help them make informed purchasing decisions.</a:t>
            </a:r>
          </a:p>
          <a:p>
            <a:pPr algn="l"/>
            <a:r>
              <a:rPr lang="en-IN" sz="1100" b="1" i="0" dirty="0">
                <a:effectLst/>
                <a:latin typeface="Söhne"/>
              </a:rPr>
              <a:t>Loyal/Committed</a:t>
            </a:r>
            <a:r>
              <a:rPr lang="en-IN" sz="1100" b="0" i="0" dirty="0">
                <a:effectLst/>
                <a:latin typeface="Söhne"/>
              </a:rPr>
              <a:t>:</a:t>
            </a:r>
          </a:p>
          <a:p>
            <a:pPr lvl="1" algn="l"/>
            <a:r>
              <a:rPr lang="en-IN" sz="1100" b="0" i="0" dirty="0">
                <a:effectLst/>
                <a:latin typeface="Söhne"/>
              </a:rPr>
              <a:t>Maintain regular communication through newsletters or personalized emails.</a:t>
            </a:r>
          </a:p>
          <a:p>
            <a:pPr lvl="1" algn="l"/>
            <a:r>
              <a:rPr lang="en-IN" sz="1100" b="0" i="0" dirty="0">
                <a:effectLst/>
                <a:latin typeface="Söhne"/>
              </a:rPr>
              <a:t>Offer incentives for repeat purchases or higher order values.</a:t>
            </a:r>
          </a:p>
          <a:p>
            <a:pPr lvl="1" algn="l"/>
            <a:r>
              <a:rPr lang="en-IN" sz="1100" b="0" i="0" dirty="0">
                <a:effectLst/>
                <a:latin typeface="Söhne"/>
              </a:rPr>
              <a:t>Provide VIP treatment or exclusive access to events to strengthen their loyalty.</a:t>
            </a:r>
          </a:p>
          <a:p>
            <a:pPr algn="l"/>
            <a:r>
              <a:rPr lang="en-IN" sz="1100" b="1" i="0" dirty="0">
                <a:effectLst/>
                <a:latin typeface="Söhne"/>
              </a:rPr>
              <a:t>Potential</a:t>
            </a:r>
            <a:r>
              <a:rPr lang="en-IN" sz="1100" b="0" i="0" dirty="0">
                <a:effectLst/>
                <a:latin typeface="Söhne"/>
              </a:rPr>
              <a:t>:</a:t>
            </a:r>
          </a:p>
          <a:p>
            <a:pPr lvl="1" algn="l"/>
            <a:r>
              <a:rPr lang="en-IN" sz="1100" b="0" i="0" dirty="0">
                <a:effectLst/>
                <a:latin typeface="Söhne"/>
              </a:rPr>
              <a:t>Targeted promotions or discounts to encourage them to make more purchases.</a:t>
            </a:r>
          </a:p>
          <a:p>
            <a:pPr lvl="1" algn="l"/>
            <a:r>
              <a:rPr lang="en-IN" sz="1100" b="0" i="0" dirty="0">
                <a:effectLst/>
                <a:latin typeface="Söhne"/>
              </a:rPr>
              <a:t>Provide personalized product recommendations based on their browsing or purchase history.</a:t>
            </a:r>
          </a:p>
          <a:p>
            <a:pPr lvl="1" algn="l"/>
            <a:r>
              <a:rPr lang="en-IN" sz="1100" b="0" i="0" dirty="0">
                <a:effectLst/>
                <a:latin typeface="Söhne"/>
              </a:rPr>
              <a:t>Offer introductory offers or free trials to entice them to become more active customers.</a:t>
            </a:r>
          </a:p>
          <a:p>
            <a:pPr algn="l"/>
            <a:r>
              <a:rPr lang="en-IN" sz="1100" b="1" i="0" dirty="0">
                <a:effectLst/>
                <a:latin typeface="Söhne"/>
              </a:rPr>
              <a:t>Promising</a:t>
            </a:r>
            <a:r>
              <a:rPr lang="en-IN" sz="1100" b="0" i="0" dirty="0">
                <a:effectLst/>
                <a:latin typeface="Söhne"/>
              </a:rPr>
              <a:t>:</a:t>
            </a:r>
          </a:p>
          <a:p>
            <a:pPr lvl="1" algn="l"/>
            <a:r>
              <a:rPr lang="en-IN" sz="1100" b="0" i="0" dirty="0">
                <a:effectLst/>
                <a:latin typeface="Söhne"/>
              </a:rPr>
              <a:t>Provide excellent customer service to build trust and confidence in the brand.</a:t>
            </a:r>
          </a:p>
          <a:p>
            <a:pPr lvl="1" algn="l"/>
            <a:r>
              <a:rPr lang="en-IN" sz="1100" b="0" i="0" dirty="0">
                <a:effectLst/>
                <a:latin typeface="Söhne"/>
              </a:rPr>
              <a:t>Offer incentives or rewards for completing their first purchase or making additional purchases.</a:t>
            </a:r>
          </a:p>
          <a:p>
            <a:pPr lvl="1" algn="l"/>
            <a:r>
              <a:rPr lang="en-IN" sz="1100" b="0" i="0" dirty="0">
                <a:effectLst/>
                <a:latin typeface="Söhne"/>
              </a:rPr>
              <a:t>Implement targeted marketing campaigns to keep the brand top-of-mind.</a:t>
            </a:r>
          </a:p>
          <a:p>
            <a:pPr algn="l"/>
            <a:r>
              <a:rPr lang="en-IN" sz="1100" b="1" i="0" dirty="0">
                <a:effectLst/>
                <a:latin typeface="Söhne"/>
              </a:rPr>
              <a:t>Requires Attention</a:t>
            </a:r>
            <a:r>
              <a:rPr lang="en-IN" sz="1100" b="0" i="0" dirty="0">
                <a:effectLst/>
                <a:latin typeface="Söhne"/>
              </a:rPr>
              <a:t>:</a:t>
            </a:r>
          </a:p>
          <a:p>
            <a:pPr lvl="1" algn="l"/>
            <a:r>
              <a:rPr lang="en-IN" sz="1100" b="0" i="0" dirty="0">
                <a:effectLst/>
                <a:latin typeface="Söhne"/>
              </a:rPr>
              <a:t>Reach out with personalized emails or phone calls to address any issues or concerns they may have.</a:t>
            </a:r>
          </a:p>
          <a:p>
            <a:pPr lvl="1" algn="l"/>
            <a:r>
              <a:rPr lang="en-IN" sz="1100" b="0" i="0" dirty="0">
                <a:effectLst/>
                <a:latin typeface="Söhne"/>
              </a:rPr>
              <a:t>Offer special discounts or promotions to encourage them to make another purchase.</a:t>
            </a:r>
          </a:p>
          <a:p>
            <a:pPr lvl="1" algn="l"/>
            <a:r>
              <a:rPr lang="en-IN" sz="1100" b="0" i="0" dirty="0">
                <a:effectLst/>
                <a:latin typeface="Söhne"/>
              </a:rPr>
              <a:t>Gather feedback to understand why they may be dissatisfied and take steps to improve their experience.</a:t>
            </a:r>
          </a:p>
        </p:txBody>
      </p:sp>
    </p:spTree>
    <p:extLst>
      <p:ext uri="{BB962C8B-B14F-4D97-AF65-F5344CB8AC3E}">
        <p14:creationId xmlns:p14="http://schemas.microsoft.com/office/powerpoint/2010/main" val="62762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0A44-B133-2E3E-D297-F605686442F4}"/>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112895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23190</TotalTime>
  <Words>956</Words>
  <Application>Microsoft Office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Söhne</vt:lpstr>
      <vt:lpstr>Source Sans Pro</vt:lpstr>
      <vt:lpstr>Tw Cen MT</vt:lpstr>
      <vt:lpstr>Tw Cen MT Condensed</vt:lpstr>
      <vt:lpstr>Wingdings 3</vt:lpstr>
      <vt:lpstr>Integral</vt:lpstr>
      <vt:lpstr>CRM analysis   Presented by Kumara swamy Mj (Scaler capstone project) </vt:lpstr>
      <vt:lpstr>Data Insights Overview</vt:lpstr>
      <vt:lpstr>Top sales and top selling products</vt:lpstr>
      <vt:lpstr>ARPU analysis</vt:lpstr>
      <vt:lpstr>Best time</vt:lpstr>
      <vt:lpstr>RFM Segmentation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analysis   Presented by Kumara swamy Mj (Scaler capstone project) </dc:title>
  <dc:creator>RUR_23_Kumara swamy</dc:creator>
  <cp:lastModifiedBy>Kumara Swamy MJ</cp:lastModifiedBy>
  <cp:revision>3</cp:revision>
  <dcterms:created xsi:type="dcterms:W3CDTF">2024-05-11T10:24:06Z</dcterms:created>
  <dcterms:modified xsi:type="dcterms:W3CDTF">2024-05-27T15:22:09Z</dcterms:modified>
</cp:coreProperties>
</file>