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7" r:id="rId8"/>
    <p:sldId id="278" r:id="rId9"/>
    <p:sldId id="274" r:id="rId10"/>
    <p:sldId id="276" r:id="rId11"/>
    <p:sldId id="277"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ipenta Balaji" initials="VB" lastIdx="1" clrIdx="0">
    <p:extLst>
      <p:ext uri="{19B8F6BF-5375-455C-9EA6-DF929625EA0E}">
        <p15:presenceInfo xmlns:p15="http://schemas.microsoft.com/office/powerpoint/2012/main" userId="be71ea6aa94ca4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0:31.241"/>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6:07.11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6:13.608"/>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8:05.008"/>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8:09.441"/>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8:14.177"/>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7:58:46.495"/>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078163"/>
            <a:ext cx="403225" cy="2893695"/>
          </a:xfrm>
          <a:custGeom>
            <a:avLst/>
            <a:gdLst/>
            <a:ahLst/>
            <a:cxnLst/>
            <a:rect l="l" t="t" r="r" b="b"/>
            <a:pathLst>
              <a:path w="403225" h="2893695">
                <a:moveTo>
                  <a:pt x="402938" y="2893218"/>
                </a:moveTo>
                <a:lnTo>
                  <a:pt x="0" y="2893218"/>
                </a:lnTo>
                <a:lnTo>
                  <a:pt x="0" y="0"/>
                </a:lnTo>
                <a:lnTo>
                  <a:pt x="402938" y="0"/>
                </a:lnTo>
                <a:lnTo>
                  <a:pt x="402938" y="2893218"/>
                </a:lnTo>
                <a:close/>
              </a:path>
            </a:pathLst>
          </a:custGeom>
          <a:solidFill>
            <a:srgbClr val="004AAC"/>
          </a:solidFill>
        </p:spPr>
        <p:txBody>
          <a:bodyPr wrap="square" lIns="0" tIns="0" rIns="0" bIns="0" rtlCol="0"/>
          <a:lstStyle/>
          <a:p>
            <a:endParaRPr/>
          </a:p>
        </p:txBody>
      </p:sp>
      <p:sp>
        <p:nvSpPr>
          <p:cNvPr id="17" name="bg object 17"/>
          <p:cNvSpPr/>
          <p:nvPr/>
        </p:nvSpPr>
        <p:spPr>
          <a:xfrm>
            <a:off x="6659436" y="11"/>
            <a:ext cx="11628755" cy="10287000"/>
          </a:xfrm>
          <a:custGeom>
            <a:avLst/>
            <a:gdLst/>
            <a:ahLst/>
            <a:cxnLst/>
            <a:rect l="l" t="t" r="r" b="b"/>
            <a:pathLst>
              <a:path w="11628755" h="10287000">
                <a:moveTo>
                  <a:pt x="11628552" y="10285539"/>
                </a:moveTo>
                <a:lnTo>
                  <a:pt x="5815012" y="4471987"/>
                </a:lnTo>
                <a:lnTo>
                  <a:pt x="0" y="10287000"/>
                </a:lnTo>
                <a:lnTo>
                  <a:pt x="11628552" y="10287000"/>
                </a:lnTo>
                <a:lnTo>
                  <a:pt x="11628552" y="10285539"/>
                </a:lnTo>
                <a:close/>
              </a:path>
              <a:path w="11628755" h="10287000">
                <a:moveTo>
                  <a:pt x="11628552" y="3919791"/>
                </a:moveTo>
                <a:lnTo>
                  <a:pt x="8802497" y="6745859"/>
                </a:lnTo>
                <a:lnTo>
                  <a:pt x="11628552" y="9571914"/>
                </a:lnTo>
                <a:lnTo>
                  <a:pt x="11628552" y="3919791"/>
                </a:lnTo>
                <a:close/>
              </a:path>
              <a:path w="11628755" h="10287000">
                <a:moveTo>
                  <a:pt x="11628552" y="0"/>
                </a:moveTo>
                <a:lnTo>
                  <a:pt x="2018830" y="0"/>
                </a:lnTo>
                <a:lnTo>
                  <a:pt x="8423935" y="6405092"/>
                </a:lnTo>
                <a:lnTo>
                  <a:pt x="11628552" y="3200463"/>
                </a:lnTo>
                <a:lnTo>
                  <a:pt x="11628552" y="0"/>
                </a:lnTo>
                <a:close/>
              </a:path>
            </a:pathLst>
          </a:custGeom>
          <a:solidFill>
            <a:srgbClr val="004AAC"/>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25256" y="0"/>
            <a:ext cx="3086099" cy="2181224"/>
          </a:xfrm>
          <a:prstGeom prst="rect">
            <a:avLst/>
          </a:prstGeom>
        </p:spPr>
      </p:pic>
      <p:sp>
        <p:nvSpPr>
          <p:cNvPr id="2" name="Holder 2"/>
          <p:cNvSpPr>
            <a:spLocks noGrp="1"/>
          </p:cNvSpPr>
          <p:nvPr>
            <p:ph type="ctrTitle"/>
          </p:nvPr>
        </p:nvSpPr>
        <p:spPr>
          <a:xfrm>
            <a:off x="2140566" y="2659781"/>
            <a:ext cx="6988175" cy="4083050"/>
          </a:xfrm>
          <a:prstGeom prst="rect">
            <a:avLst/>
          </a:prstGeom>
        </p:spPr>
        <p:txBody>
          <a:bodyPr wrap="square" lIns="0" tIns="0" rIns="0" bIns="0">
            <a:spAutoFit/>
          </a:bodyPr>
          <a:lstStyle>
            <a:lvl1pPr>
              <a:defRPr sz="10000" b="1" i="0">
                <a:solidFill>
                  <a:srgbClr val="004AAC"/>
                </a:solidFill>
                <a:latin typeface="Roboto"/>
                <a:cs typeface="Roboto"/>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3100" b="0" i="0">
                <a:solidFill>
                  <a:schemeClr val="bg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bg1"/>
                </a:solidFill>
                <a:latin typeface="Roboto"/>
                <a:cs typeface="Roboto"/>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AAC"/>
          </a:solidFill>
        </p:spPr>
        <p:txBody>
          <a:bodyPr wrap="square" lIns="0" tIns="0" rIns="0" bIns="0" rtlCol="0"/>
          <a:lstStyle/>
          <a:p>
            <a:endParaRPr/>
          </a:p>
        </p:txBody>
      </p:sp>
      <p:sp>
        <p:nvSpPr>
          <p:cNvPr id="2" name="Holder 2"/>
          <p:cNvSpPr>
            <a:spLocks noGrp="1"/>
          </p:cNvSpPr>
          <p:nvPr>
            <p:ph type="title"/>
          </p:nvPr>
        </p:nvSpPr>
        <p:spPr>
          <a:xfrm>
            <a:off x="4724667" y="936942"/>
            <a:ext cx="8838665" cy="1397000"/>
          </a:xfrm>
          <a:prstGeom prst="rect">
            <a:avLst/>
          </a:prstGeom>
        </p:spPr>
        <p:txBody>
          <a:bodyPr wrap="square" lIns="0" tIns="0" rIns="0" bIns="0">
            <a:spAutoFit/>
          </a:bodyPr>
          <a:lstStyle>
            <a:lvl1pPr>
              <a:defRPr sz="9000" b="1" i="0">
                <a:solidFill>
                  <a:schemeClr val="bg1"/>
                </a:solidFill>
                <a:latin typeface="Roboto"/>
                <a:cs typeface="Roboto"/>
              </a:defRPr>
            </a:lvl1pPr>
          </a:lstStyle>
          <a:p>
            <a:endParaRPr/>
          </a:p>
        </p:txBody>
      </p:sp>
      <p:sp>
        <p:nvSpPr>
          <p:cNvPr id="3" name="Holder 3"/>
          <p:cNvSpPr>
            <a:spLocks noGrp="1"/>
          </p:cNvSpPr>
          <p:nvPr>
            <p:ph type="body" idx="1"/>
          </p:nvPr>
        </p:nvSpPr>
        <p:spPr>
          <a:xfrm>
            <a:off x="481672" y="4044361"/>
            <a:ext cx="17324654" cy="3282950"/>
          </a:xfrm>
          <a:prstGeom prst="rect">
            <a:avLst/>
          </a:prstGeom>
        </p:spPr>
        <p:txBody>
          <a:bodyPr wrap="square" lIns="0" tIns="0" rIns="0" bIns="0">
            <a:spAutoFit/>
          </a:bodyPr>
          <a:lstStyle>
            <a:lvl1pPr>
              <a:defRPr sz="3100" b="0" i="0">
                <a:solidFill>
                  <a:schemeClr val="bg1"/>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4.xml"/><Relationship Id="rId7" Type="http://schemas.openxmlformats.org/officeDocument/2006/relationships/customXml" Target="../ink/ink7.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customXml" Target="../ink/ink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659264" y="2247900"/>
            <a:ext cx="8061941" cy="4118435"/>
          </a:xfrm>
          <a:prstGeom prst="rect">
            <a:avLst/>
          </a:prstGeom>
        </p:spPr>
        <p:txBody>
          <a:bodyPr vert="horz" wrap="square" lIns="0" tIns="268605" rIns="0" bIns="0" rtlCol="0">
            <a:spAutoFit/>
          </a:bodyPr>
          <a:lstStyle/>
          <a:p>
            <a:pPr marL="12700" marR="5080">
              <a:lnSpc>
                <a:spcPts val="9980"/>
              </a:lnSpc>
              <a:spcBef>
                <a:spcPts val="2115"/>
              </a:spcBef>
            </a:pPr>
            <a:r>
              <a:rPr spc="360" dirty="0"/>
              <a:t>A</a:t>
            </a:r>
            <a:r>
              <a:rPr spc="-5" dirty="0"/>
              <a:t>q</a:t>
            </a:r>
            <a:r>
              <a:rPr spc="-55" dirty="0"/>
              <a:t>u</a:t>
            </a:r>
            <a:r>
              <a:rPr spc="-15" dirty="0"/>
              <a:t>a</a:t>
            </a:r>
            <a:r>
              <a:rPr spc="50" dirty="0"/>
              <a:t>c</a:t>
            </a:r>
            <a:r>
              <a:rPr spc="-55" dirty="0"/>
              <a:t>u</a:t>
            </a:r>
            <a:r>
              <a:rPr spc="-20" dirty="0"/>
              <a:t>l</a:t>
            </a:r>
            <a:r>
              <a:rPr spc="-105" dirty="0"/>
              <a:t>t</a:t>
            </a:r>
            <a:r>
              <a:rPr spc="-55" dirty="0"/>
              <a:t>u</a:t>
            </a:r>
            <a:r>
              <a:rPr spc="120" dirty="0"/>
              <a:t>r</a:t>
            </a:r>
            <a:r>
              <a:rPr spc="110" dirty="0"/>
              <a:t>e  </a:t>
            </a:r>
            <a:r>
              <a:rPr dirty="0"/>
              <a:t>Monitoring </a:t>
            </a:r>
            <a:r>
              <a:rPr spc="5" dirty="0"/>
              <a:t> </a:t>
            </a:r>
            <a:r>
              <a:rPr spc="-15" dirty="0"/>
              <a:t>System</a:t>
            </a:r>
          </a:p>
        </p:txBody>
      </p:sp>
      <p:sp>
        <p:nvSpPr>
          <p:cNvPr id="3" name="object 3"/>
          <p:cNvSpPr txBox="1"/>
          <p:nvPr/>
        </p:nvSpPr>
        <p:spPr>
          <a:xfrm>
            <a:off x="1659264" y="6959798"/>
            <a:ext cx="6646536" cy="2158604"/>
          </a:xfrm>
          <a:prstGeom prst="rect">
            <a:avLst/>
          </a:prstGeom>
        </p:spPr>
        <p:txBody>
          <a:bodyPr vert="horz" wrap="square" lIns="0" tIns="88900" rIns="0" bIns="0" rtlCol="0">
            <a:spAutoFit/>
          </a:bodyPr>
          <a:lstStyle/>
          <a:p>
            <a:pPr marL="12700">
              <a:lnSpc>
                <a:spcPct val="100000"/>
              </a:lnSpc>
              <a:spcBef>
                <a:spcPts val="700"/>
              </a:spcBef>
            </a:pPr>
            <a:r>
              <a:rPr sz="3000" b="1" spc="-285" dirty="0">
                <a:solidFill>
                  <a:srgbClr val="004AAC"/>
                </a:solidFill>
                <a:latin typeface="Roboto Bk"/>
                <a:cs typeface="Roboto Bk"/>
              </a:rPr>
              <a:t>By</a:t>
            </a:r>
            <a:endParaRPr sz="3000" dirty="0">
              <a:latin typeface="Roboto Bk"/>
              <a:cs typeface="Roboto Bk"/>
            </a:endParaRPr>
          </a:p>
          <a:p>
            <a:pPr marL="12700" marR="5080">
              <a:lnSpc>
                <a:spcPts val="4200"/>
              </a:lnSpc>
              <a:spcBef>
                <a:spcPts val="100"/>
              </a:spcBef>
            </a:pPr>
            <a:r>
              <a:rPr lang="en-US" sz="3000" b="1" spc="-200" dirty="0">
                <a:solidFill>
                  <a:srgbClr val="004AAC"/>
                </a:solidFill>
                <a:latin typeface="Roboto Bk"/>
                <a:cs typeface="Roboto Bk"/>
              </a:rPr>
              <a:t>V. Leela Kumar (RA2011053010030)</a:t>
            </a:r>
          </a:p>
          <a:p>
            <a:pPr marL="12700" marR="5080">
              <a:lnSpc>
                <a:spcPts val="4200"/>
              </a:lnSpc>
              <a:spcBef>
                <a:spcPts val="100"/>
              </a:spcBef>
            </a:pPr>
            <a:r>
              <a:rPr lang="en-US" sz="3000" b="1" spc="-200" dirty="0">
                <a:solidFill>
                  <a:srgbClr val="004AAC"/>
                </a:solidFill>
                <a:latin typeface="Roboto Bk"/>
                <a:cs typeface="Roboto Bk"/>
              </a:rPr>
              <a:t>V. Balaji (RA2011053010014)</a:t>
            </a:r>
          </a:p>
          <a:p>
            <a:pPr marL="12700" marR="5080">
              <a:lnSpc>
                <a:spcPts val="4200"/>
              </a:lnSpc>
              <a:spcBef>
                <a:spcPts val="100"/>
              </a:spcBef>
            </a:pPr>
            <a:r>
              <a:rPr lang="en-US" sz="3000" b="1" spc="-200" dirty="0">
                <a:solidFill>
                  <a:srgbClr val="004AAC"/>
                </a:solidFill>
                <a:latin typeface="Roboto Bk"/>
                <a:cs typeface="Roboto Bk"/>
              </a:rPr>
              <a:t>P. </a:t>
            </a:r>
            <a:r>
              <a:rPr lang="en-US" sz="3000" b="1" spc="-200" dirty="0" err="1">
                <a:solidFill>
                  <a:srgbClr val="004AAC"/>
                </a:solidFill>
                <a:latin typeface="Roboto Bk"/>
                <a:cs typeface="Roboto Bk"/>
              </a:rPr>
              <a:t>Tejesh</a:t>
            </a:r>
            <a:r>
              <a:rPr lang="en-US" sz="3000" b="1" spc="-200" dirty="0">
                <a:solidFill>
                  <a:srgbClr val="004AAC"/>
                </a:solidFill>
                <a:latin typeface="Roboto Bk"/>
                <a:cs typeface="Roboto Bk"/>
              </a:rPr>
              <a:t> (RA2011053010044</a:t>
            </a:r>
            <a:r>
              <a:rPr lang="en-US" sz="3000" b="1" spc="-225" dirty="0">
                <a:solidFill>
                  <a:srgbClr val="004AAC"/>
                </a:solidFill>
                <a:latin typeface="Roboto Bk"/>
                <a:cs typeface="Roboto Bk"/>
              </a:rPr>
              <a:t>)</a:t>
            </a:r>
            <a:endParaRPr sz="3000" dirty="0">
              <a:latin typeface="Roboto Bk"/>
              <a:cs typeface="Roboto Bk"/>
            </a:endParaRPr>
          </a:p>
        </p:txBody>
      </p:sp>
      <p:pic>
        <p:nvPicPr>
          <p:cNvPr id="4" name="Google Shape;90;p1">
            <a:extLst>
              <a:ext uri="{FF2B5EF4-FFF2-40B4-BE49-F238E27FC236}">
                <a16:creationId xmlns:a16="http://schemas.microsoft.com/office/drawing/2014/main" id="{B0948BD9-06B1-D8F7-49A8-A9C96C02B2CB}"/>
              </a:ext>
            </a:extLst>
          </p:cNvPr>
          <p:cNvPicPr preferRelativeResize="0"/>
          <p:nvPr/>
        </p:nvPicPr>
        <p:blipFill rotWithShape="1">
          <a:blip r:embed="rId2">
            <a:alphaModFix/>
            <a:extLst>
              <a:ext uri="{BEBA8EAE-BF5A-486C-A8C5-ECC9F3942E4B}">
                <a14:imgProps xmlns:a14="http://schemas.microsoft.com/office/drawing/2010/main">
                  <a14:imgLayer r:embed="rId3">
                    <a14:imgEffect>
                      <a14:sharpenSoften amount="50000"/>
                    </a14:imgEffect>
                  </a14:imgLayer>
                </a14:imgProps>
              </a:ext>
            </a:extLst>
          </a:blip>
          <a:srcRect/>
          <a:stretch/>
        </p:blipFill>
        <p:spPr>
          <a:xfrm>
            <a:off x="3827149" y="53905"/>
            <a:ext cx="2310766" cy="916187"/>
          </a:xfrm>
          <a:prstGeom prst="rect">
            <a:avLst/>
          </a:prstGeom>
          <a:noFill/>
          <a:ln>
            <a:noFill/>
          </a:ln>
        </p:spPr>
      </p:pic>
      <p:sp>
        <p:nvSpPr>
          <p:cNvPr id="5" name="Rectangle 4">
            <a:extLst>
              <a:ext uri="{FF2B5EF4-FFF2-40B4-BE49-F238E27FC236}">
                <a16:creationId xmlns:a16="http://schemas.microsoft.com/office/drawing/2014/main" id="{0E441679-B188-0522-DB72-D85AAA063F43}"/>
              </a:ext>
            </a:extLst>
          </p:cNvPr>
          <p:cNvSpPr/>
          <p:nvPr/>
        </p:nvSpPr>
        <p:spPr>
          <a:xfrm>
            <a:off x="152400" y="266699"/>
            <a:ext cx="3048000" cy="1387737"/>
          </a:xfrm>
          <a:prstGeom prst="rect">
            <a:avLst/>
          </a:prstGeom>
          <a:solidFill>
            <a:schemeClr val="bg1"/>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5237"/>
            <a:ext cx="18288000" cy="3258185"/>
          </a:xfrm>
          <a:custGeom>
            <a:avLst/>
            <a:gdLst/>
            <a:ahLst/>
            <a:cxnLst/>
            <a:rect l="l" t="t" r="r" b="b"/>
            <a:pathLst>
              <a:path w="18288000" h="3258185">
                <a:moveTo>
                  <a:pt x="0" y="0"/>
                </a:moveTo>
                <a:lnTo>
                  <a:pt x="18287998" y="0"/>
                </a:lnTo>
                <a:lnTo>
                  <a:pt x="18287998" y="3257991"/>
                </a:lnTo>
                <a:lnTo>
                  <a:pt x="0" y="3257991"/>
                </a:lnTo>
                <a:lnTo>
                  <a:pt x="0" y="0"/>
                </a:lnTo>
                <a:close/>
              </a:path>
            </a:pathLst>
          </a:custGeom>
          <a:solidFill>
            <a:srgbClr val="000000">
              <a:alpha val="44709"/>
            </a:srgbClr>
          </a:solidFill>
        </p:spPr>
        <p:txBody>
          <a:bodyPr wrap="square" lIns="0" tIns="0" rIns="0" bIns="0" rtlCol="0"/>
          <a:lstStyle/>
          <a:p>
            <a:endParaRPr/>
          </a:p>
        </p:txBody>
      </p:sp>
      <p:sp>
        <p:nvSpPr>
          <p:cNvPr id="3" name="object 3"/>
          <p:cNvSpPr txBox="1">
            <a:spLocks noGrp="1"/>
          </p:cNvSpPr>
          <p:nvPr>
            <p:ph type="title"/>
          </p:nvPr>
        </p:nvSpPr>
        <p:spPr>
          <a:xfrm>
            <a:off x="827374" y="967430"/>
            <a:ext cx="6259226" cy="1397000"/>
          </a:xfrm>
          <a:prstGeom prst="rect">
            <a:avLst/>
          </a:prstGeom>
        </p:spPr>
        <p:txBody>
          <a:bodyPr vert="horz" wrap="square" lIns="0" tIns="12700" rIns="0" bIns="0" rtlCol="0">
            <a:spAutoFit/>
          </a:bodyPr>
          <a:lstStyle/>
          <a:p>
            <a:pPr marL="12700">
              <a:lnSpc>
                <a:spcPct val="100000"/>
              </a:lnSpc>
              <a:spcBef>
                <a:spcPts val="100"/>
              </a:spcBef>
            </a:pPr>
            <a:r>
              <a:rPr spc="80" dirty="0"/>
              <a:t>References</a:t>
            </a:r>
          </a:p>
        </p:txBody>
      </p:sp>
      <p:pic>
        <p:nvPicPr>
          <p:cNvPr id="4" name="object 4"/>
          <p:cNvPicPr/>
          <p:nvPr/>
        </p:nvPicPr>
        <p:blipFill>
          <a:blip r:embed="rId2" cstate="print"/>
          <a:stretch>
            <a:fillRect/>
          </a:stretch>
        </p:blipFill>
        <p:spPr>
          <a:xfrm>
            <a:off x="753412" y="3709516"/>
            <a:ext cx="133349" cy="133349"/>
          </a:xfrm>
          <a:prstGeom prst="rect">
            <a:avLst/>
          </a:prstGeom>
        </p:spPr>
      </p:pic>
      <p:pic>
        <p:nvPicPr>
          <p:cNvPr id="5" name="object 5"/>
          <p:cNvPicPr/>
          <p:nvPr/>
        </p:nvPicPr>
        <p:blipFill>
          <a:blip r:embed="rId2" cstate="print"/>
          <a:stretch>
            <a:fillRect/>
          </a:stretch>
        </p:blipFill>
        <p:spPr>
          <a:xfrm>
            <a:off x="753412" y="5338291"/>
            <a:ext cx="133349" cy="133349"/>
          </a:xfrm>
          <a:prstGeom prst="rect">
            <a:avLst/>
          </a:prstGeom>
        </p:spPr>
      </p:pic>
      <p:pic>
        <p:nvPicPr>
          <p:cNvPr id="6" name="object 6"/>
          <p:cNvPicPr/>
          <p:nvPr/>
        </p:nvPicPr>
        <p:blipFill>
          <a:blip r:embed="rId2" cstate="print"/>
          <a:stretch>
            <a:fillRect/>
          </a:stretch>
        </p:blipFill>
        <p:spPr>
          <a:xfrm>
            <a:off x="753412" y="6424141"/>
            <a:ext cx="133349" cy="133349"/>
          </a:xfrm>
          <a:prstGeom prst="rect">
            <a:avLst/>
          </a:prstGeom>
        </p:spPr>
      </p:pic>
      <p:sp>
        <p:nvSpPr>
          <p:cNvPr id="7" name="object 7"/>
          <p:cNvSpPr txBox="1"/>
          <p:nvPr/>
        </p:nvSpPr>
        <p:spPr>
          <a:xfrm>
            <a:off x="1074420" y="3543300"/>
            <a:ext cx="17213580" cy="4407104"/>
          </a:xfrm>
          <a:prstGeom prst="rect">
            <a:avLst/>
          </a:prstGeom>
        </p:spPr>
        <p:txBody>
          <a:bodyPr vert="horz" wrap="square" lIns="0" tIns="12700" rIns="0" bIns="0" rtlCol="0">
            <a:spAutoFit/>
          </a:bodyPr>
          <a:lstStyle/>
          <a:p>
            <a:pPr marL="12700" marR="736600">
              <a:lnSpc>
                <a:spcPct val="114900"/>
              </a:lnSpc>
              <a:spcBef>
                <a:spcPts val="100"/>
              </a:spcBef>
            </a:pPr>
            <a:r>
              <a:rPr sz="3100" spc="-340" dirty="0">
                <a:solidFill>
                  <a:srgbClr val="FFFFFF"/>
                </a:solidFill>
                <a:latin typeface="Verdana"/>
                <a:cs typeface="Verdana"/>
              </a:rPr>
              <a:t>[1] </a:t>
            </a:r>
            <a:r>
              <a:rPr sz="3100" spc="-65" dirty="0">
                <a:solidFill>
                  <a:srgbClr val="FFFFFF"/>
                </a:solidFill>
                <a:latin typeface="Verdana"/>
                <a:cs typeface="Verdana"/>
              </a:rPr>
              <a:t>M. </a:t>
            </a:r>
            <a:r>
              <a:rPr sz="3100" spc="-150" dirty="0">
                <a:solidFill>
                  <a:srgbClr val="FFFFFF"/>
                </a:solidFill>
                <a:latin typeface="Verdana"/>
                <a:cs typeface="Verdana"/>
              </a:rPr>
              <a:t>Singh, </a:t>
            </a:r>
            <a:r>
              <a:rPr sz="3100" spc="-260" dirty="0">
                <a:solidFill>
                  <a:srgbClr val="FFFFFF"/>
                </a:solidFill>
                <a:latin typeface="Verdana"/>
                <a:cs typeface="Verdana"/>
              </a:rPr>
              <a:t>K. </a:t>
            </a:r>
            <a:r>
              <a:rPr sz="3100" spc="-270" dirty="0">
                <a:solidFill>
                  <a:srgbClr val="FFFFFF"/>
                </a:solidFill>
                <a:latin typeface="Verdana"/>
                <a:cs typeface="Verdana"/>
              </a:rPr>
              <a:t>S. </a:t>
            </a:r>
            <a:r>
              <a:rPr sz="3100" spc="-70" dirty="0">
                <a:solidFill>
                  <a:srgbClr val="FFFFFF"/>
                </a:solidFill>
                <a:latin typeface="Verdana"/>
                <a:cs typeface="Verdana"/>
              </a:rPr>
              <a:t>Sahoo </a:t>
            </a:r>
            <a:r>
              <a:rPr sz="3100" spc="-45" dirty="0">
                <a:solidFill>
                  <a:srgbClr val="FFFFFF"/>
                </a:solidFill>
                <a:latin typeface="Verdana"/>
                <a:cs typeface="Verdana"/>
              </a:rPr>
              <a:t>and </a:t>
            </a:r>
            <a:r>
              <a:rPr sz="3100" spc="-180" dirty="0">
                <a:solidFill>
                  <a:srgbClr val="FFFFFF"/>
                </a:solidFill>
                <a:latin typeface="Verdana"/>
                <a:cs typeface="Verdana"/>
              </a:rPr>
              <a:t>A. </a:t>
            </a:r>
            <a:r>
              <a:rPr sz="3100" spc="-110" dirty="0">
                <a:solidFill>
                  <a:srgbClr val="FFFFFF"/>
                </a:solidFill>
                <a:latin typeface="Verdana"/>
                <a:cs typeface="Verdana"/>
              </a:rPr>
              <a:t>Nayyar, </a:t>
            </a:r>
            <a:r>
              <a:rPr sz="3100" spc="-65" dirty="0">
                <a:solidFill>
                  <a:srgbClr val="FFFFFF"/>
                </a:solidFill>
                <a:latin typeface="Verdana"/>
                <a:cs typeface="Verdana"/>
              </a:rPr>
              <a:t>"Sustainable </a:t>
            </a:r>
            <a:r>
              <a:rPr sz="3100" spc="-150" dirty="0">
                <a:solidFill>
                  <a:srgbClr val="FFFFFF"/>
                </a:solidFill>
                <a:latin typeface="Verdana"/>
                <a:cs typeface="Verdana"/>
              </a:rPr>
              <a:t>IoT </a:t>
            </a:r>
            <a:r>
              <a:rPr sz="3100" spc="-25" dirty="0">
                <a:solidFill>
                  <a:srgbClr val="FFFFFF"/>
                </a:solidFill>
                <a:latin typeface="Verdana"/>
                <a:cs typeface="Verdana"/>
              </a:rPr>
              <a:t>Solution </a:t>
            </a:r>
            <a:r>
              <a:rPr sz="3100" spc="30" dirty="0">
                <a:solidFill>
                  <a:srgbClr val="FFFFFF"/>
                </a:solidFill>
                <a:latin typeface="Verdana"/>
                <a:cs typeface="Verdana"/>
              </a:rPr>
              <a:t>for </a:t>
            </a:r>
            <a:r>
              <a:rPr sz="3100" spc="-60" dirty="0">
                <a:solidFill>
                  <a:srgbClr val="FFFFFF"/>
                </a:solidFill>
                <a:latin typeface="Verdana"/>
                <a:cs typeface="Verdana"/>
              </a:rPr>
              <a:t>Freshwater </a:t>
            </a:r>
            <a:r>
              <a:rPr sz="3100" spc="-55" dirty="0">
                <a:solidFill>
                  <a:srgbClr val="FFFFFF"/>
                </a:solidFill>
                <a:latin typeface="Verdana"/>
                <a:cs typeface="Verdana"/>
              </a:rPr>
              <a:t> </a:t>
            </a:r>
            <a:r>
              <a:rPr sz="3100" spc="-25" dirty="0">
                <a:solidFill>
                  <a:srgbClr val="FFFFFF"/>
                </a:solidFill>
                <a:latin typeface="Verdana"/>
                <a:cs typeface="Verdana"/>
              </a:rPr>
              <a:t>Aquaculture</a:t>
            </a:r>
            <a:r>
              <a:rPr sz="3100" spc="-330" dirty="0">
                <a:solidFill>
                  <a:srgbClr val="FFFFFF"/>
                </a:solidFill>
                <a:latin typeface="Verdana"/>
                <a:cs typeface="Verdana"/>
              </a:rPr>
              <a:t> </a:t>
            </a:r>
            <a:r>
              <a:rPr sz="3100" spc="-95" dirty="0">
                <a:solidFill>
                  <a:srgbClr val="FFFFFF"/>
                </a:solidFill>
                <a:latin typeface="Verdana"/>
                <a:cs typeface="Verdana"/>
              </a:rPr>
              <a:t>Management,"</a:t>
            </a:r>
            <a:r>
              <a:rPr sz="3100" spc="-330" dirty="0">
                <a:solidFill>
                  <a:srgbClr val="FFFFFF"/>
                </a:solidFill>
                <a:latin typeface="Verdana"/>
                <a:cs typeface="Verdana"/>
              </a:rPr>
              <a:t> </a:t>
            </a:r>
            <a:r>
              <a:rPr sz="3100" spc="-35" dirty="0">
                <a:solidFill>
                  <a:srgbClr val="FFFFFF"/>
                </a:solidFill>
                <a:latin typeface="Verdana"/>
                <a:cs typeface="Verdana"/>
              </a:rPr>
              <a:t>in</a:t>
            </a:r>
            <a:r>
              <a:rPr sz="3100" spc="-325" dirty="0">
                <a:solidFill>
                  <a:srgbClr val="FFFFFF"/>
                </a:solidFill>
                <a:latin typeface="Verdana"/>
                <a:cs typeface="Verdana"/>
              </a:rPr>
              <a:t> </a:t>
            </a:r>
            <a:r>
              <a:rPr sz="3100" spc="-165" dirty="0">
                <a:solidFill>
                  <a:srgbClr val="FFFFFF"/>
                </a:solidFill>
                <a:latin typeface="Verdana"/>
                <a:cs typeface="Verdana"/>
              </a:rPr>
              <a:t>IEEE</a:t>
            </a:r>
            <a:r>
              <a:rPr sz="3100" spc="-330" dirty="0">
                <a:solidFill>
                  <a:srgbClr val="FFFFFF"/>
                </a:solidFill>
                <a:latin typeface="Verdana"/>
                <a:cs typeface="Verdana"/>
              </a:rPr>
              <a:t> </a:t>
            </a:r>
            <a:r>
              <a:rPr sz="3100" spc="-75" dirty="0">
                <a:solidFill>
                  <a:srgbClr val="FFFFFF"/>
                </a:solidFill>
                <a:latin typeface="Verdana"/>
                <a:cs typeface="Verdana"/>
              </a:rPr>
              <a:t>Sensors</a:t>
            </a:r>
            <a:r>
              <a:rPr sz="3100" spc="-325" dirty="0">
                <a:solidFill>
                  <a:srgbClr val="FFFFFF"/>
                </a:solidFill>
                <a:latin typeface="Verdana"/>
                <a:cs typeface="Verdana"/>
              </a:rPr>
              <a:t> </a:t>
            </a:r>
            <a:r>
              <a:rPr sz="3100" spc="-30" dirty="0">
                <a:solidFill>
                  <a:srgbClr val="FFFFFF"/>
                </a:solidFill>
                <a:latin typeface="Verdana"/>
                <a:cs typeface="Verdana"/>
              </a:rPr>
              <a:t>Journal,</a:t>
            </a:r>
            <a:r>
              <a:rPr sz="3100" spc="-330" dirty="0">
                <a:solidFill>
                  <a:srgbClr val="FFFFFF"/>
                </a:solidFill>
                <a:latin typeface="Verdana"/>
                <a:cs typeface="Verdana"/>
              </a:rPr>
              <a:t> </a:t>
            </a:r>
            <a:r>
              <a:rPr sz="3100" spc="-75" dirty="0">
                <a:solidFill>
                  <a:srgbClr val="FFFFFF"/>
                </a:solidFill>
                <a:latin typeface="Verdana"/>
                <a:cs typeface="Verdana"/>
              </a:rPr>
              <a:t>vol.</a:t>
            </a:r>
            <a:r>
              <a:rPr sz="3100" spc="-325" dirty="0">
                <a:solidFill>
                  <a:srgbClr val="FFFFFF"/>
                </a:solidFill>
                <a:latin typeface="Verdana"/>
                <a:cs typeface="Verdana"/>
              </a:rPr>
              <a:t> </a:t>
            </a:r>
            <a:r>
              <a:rPr sz="3100" spc="-285" dirty="0">
                <a:solidFill>
                  <a:srgbClr val="FFFFFF"/>
                </a:solidFill>
                <a:latin typeface="Verdana"/>
                <a:cs typeface="Verdana"/>
              </a:rPr>
              <a:t>22,</a:t>
            </a:r>
            <a:r>
              <a:rPr sz="3100" spc="-330" dirty="0">
                <a:solidFill>
                  <a:srgbClr val="FFFFFF"/>
                </a:solidFill>
                <a:latin typeface="Verdana"/>
                <a:cs typeface="Verdana"/>
              </a:rPr>
              <a:t> </a:t>
            </a:r>
            <a:r>
              <a:rPr sz="3100" spc="-110" dirty="0">
                <a:solidFill>
                  <a:srgbClr val="FFFFFF"/>
                </a:solidFill>
                <a:latin typeface="Verdana"/>
                <a:cs typeface="Verdana"/>
              </a:rPr>
              <a:t>no.</a:t>
            </a:r>
            <a:r>
              <a:rPr sz="3100" spc="-325" dirty="0">
                <a:solidFill>
                  <a:srgbClr val="FFFFFF"/>
                </a:solidFill>
                <a:latin typeface="Verdana"/>
                <a:cs typeface="Verdana"/>
              </a:rPr>
              <a:t> </a:t>
            </a:r>
            <a:r>
              <a:rPr sz="3100" spc="-204" dirty="0">
                <a:solidFill>
                  <a:srgbClr val="FFFFFF"/>
                </a:solidFill>
                <a:latin typeface="Verdana"/>
                <a:cs typeface="Verdana"/>
              </a:rPr>
              <a:t>16,</a:t>
            </a:r>
            <a:r>
              <a:rPr sz="3100" spc="-330" dirty="0">
                <a:solidFill>
                  <a:srgbClr val="FFFFFF"/>
                </a:solidFill>
                <a:latin typeface="Verdana"/>
                <a:cs typeface="Verdana"/>
              </a:rPr>
              <a:t> </a:t>
            </a:r>
            <a:r>
              <a:rPr sz="3100" spc="-70" dirty="0">
                <a:solidFill>
                  <a:srgbClr val="FFFFFF"/>
                </a:solidFill>
                <a:latin typeface="Verdana"/>
                <a:cs typeface="Verdana"/>
              </a:rPr>
              <a:t>pp.</a:t>
            </a:r>
            <a:r>
              <a:rPr sz="3100" spc="-330" dirty="0">
                <a:solidFill>
                  <a:srgbClr val="FFFFFF"/>
                </a:solidFill>
                <a:latin typeface="Verdana"/>
                <a:cs typeface="Verdana"/>
              </a:rPr>
              <a:t> </a:t>
            </a:r>
            <a:r>
              <a:rPr sz="3100" spc="-195" dirty="0">
                <a:solidFill>
                  <a:srgbClr val="FFFFFF"/>
                </a:solidFill>
                <a:latin typeface="Verdana"/>
                <a:cs typeface="Verdana"/>
              </a:rPr>
              <a:t>16563-16572,</a:t>
            </a:r>
            <a:r>
              <a:rPr sz="3100" spc="-325" dirty="0">
                <a:solidFill>
                  <a:srgbClr val="FFFFFF"/>
                </a:solidFill>
                <a:latin typeface="Verdana"/>
                <a:cs typeface="Verdana"/>
              </a:rPr>
              <a:t> </a:t>
            </a:r>
            <a:r>
              <a:rPr sz="3100" spc="-235" dirty="0">
                <a:solidFill>
                  <a:srgbClr val="FFFFFF"/>
                </a:solidFill>
                <a:latin typeface="Verdana"/>
                <a:cs typeface="Verdana"/>
              </a:rPr>
              <a:t>15 </a:t>
            </a:r>
            <a:r>
              <a:rPr sz="3100" spc="-1075" dirty="0">
                <a:solidFill>
                  <a:srgbClr val="FFFFFF"/>
                </a:solidFill>
                <a:latin typeface="Verdana"/>
                <a:cs typeface="Verdana"/>
              </a:rPr>
              <a:t> </a:t>
            </a:r>
            <a:r>
              <a:rPr sz="3100" spc="-45" dirty="0">
                <a:solidFill>
                  <a:srgbClr val="FFFFFF"/>
                </a:solidFill>
                <a:latin typeface="Verdana"/>
                <a:cs typeface="Verdana"/>
              </a:rPr>
              <a:t>A</a:t>
            </a:r>
            <a:r>
              <a:rPr sz="3100" spc="-75" dirty="0">
                <a:solidFill>
                  <a:srgbClr val="FFFFFF"/>
                </a:solidFill>
                <a:latin typeface="Verdana"/>
                <a:cs typeface="Verdana"/>
              </a:rPr>
              <a:t>u</a:t>
            </a:r>
            <a:r>
              <a:rPr sz="3100" spc="-229" dirty="0">
                <a:solidFill>
                  <a:srgbClr val="FFFFFF"/>
                </a:solidFill>
                <a:latin typeface="Verdana"/>
                <a:cs typeface="Verdana"/>
              </a:rPr>
              <a:t>g</a:t>
            </a:r>
            <a:r>
              <a:rPr sz="3100" spc="-315" dirty="0">
                <a:solidFill>
                  <a:srgbClr val="FFFFFF"/>
                </a:solidFill>
                <a:latin typeface="Verdana"/>
                <a:cs typeface="Verdana"/>
              </a:rPr>
              <a:t>.</a:t>
            </a:r>
            <a:r>
              <a:rPr sz="3100" spc="-330" dirty="0">
                <a:solidFill>
                  <a:srgbClr val="FFFFFF"/>
                </a:solidFill>
                <a:latin typeface="Verdana"/>
                <a:cs typeface="Verdana"/>
              </a:rPr>
              <a:t>1</a:t>
            </a:r>
            <a:r>
              <a:rPr sz="3100" spc="-145" dirty="0">
                <a:solidFill>
                  <a:srgbClr val="FFFFFF"/>
                </a:solidFill>
                <a:latin typeface="Verdana"/>
                <a:cs typeface="Verdana"/>
              </a:rPr>
              <a:t>5</a:t>
            </a:r>
            <a:r>
              <a:rPr sz="3100" spc="-310" dirty="0">
                <a:solidFill>
                  <a:srgbClr val="FFFFFF"/>
                </a:solidFill>
                <a:latin typeface="Verdana"/>
                <a:cs typeface="Verdana"/>
              </a:rPr>
              <a:t>,</a:t>
            </a:r>
            <a:r>
              <a:rPr sz="3100" spc="-335" dirty="0">
                <a:solidFill>
                  <a:srgbClr val="FFFFFF"/>
                </a:solidFill>
                <a:latin typeface="Verdana"/>
                <a:cs typeface="Verdana"/>
              </a:rPr>
              <a:t> </a:t>
            </a:r>
            <a:r>
              <a:rPr sz="3100" spc="-275" dirty="0">
                <a:solidFill>
                  <a:srgbClr val="FFFFFF"/>
                </a:solidFill>
                <a:latin typeface="Verdana"/>
                <a:cs typeface="Verdana"/>
              </a:rPr>
              <a:t>2</a:t>
            </a:r>
            <a:r>
              <a:rPr sz="3100" spc="200" dirty="0">
                <a:solidFill>
                  <a:srgbClr val="FFFFFF"/>
                </a:solidFill>
                <a:latin typeface="Verdana"/>
                <a:cs typeface="Verdana"/>
              </a:rPr>
              <a:t>0</a:t>
            </a:r>
            <a:r>
              <a:rPr sz="3100" spc="-275" dirty="0">
                <a:solidFill>
                  <a:srgbClr val="FFFFFF"/>
                </a:solidFill>
                <a:latin typeface="Verdana"/>
                <a:cs typeface="Verdana"/>
              </a:rPr>
              <a:t>22</a:t>
            </a:r>
            <a:r>
              <a:rPr sz="3100" spc="-310" dirty="0">
                <a:solidFill>
                  <a:srgbClr val="FFFFFF"/>
                </a:solidFill>
                <a:latin typeface="Verdana"/>
                <a:cs typeface="Verdana"/>
              </a:rPr>
              <a:t>,</a:t>
            </a:r>
            <a:r>
              <a:rPr sz="3100" spc="-335" dirty="0">
                <a:solidFill>
                  <a:srgbClr val="FFFFFF"/>
                </a:solidFill>
                <a:latin typeface="Verdana"/>
                <a:cs typeface="Verdana"/>
              </a:rPr>
              <a:t> </a:t>
            </a:r>
            <a:r>
              <a:rPr sz="3100" spc="55" dirty="0">
                <a:solidFill>
                  <a:srgbClr val="FFFFFF"/>
                </a:solidFill>
                <a:latin typeface="Verdana"/>
                <a:cs typeface="Verdana"/>
              </a:rPr>
              <a:t>d</a:t>
            </a:r>
            <a:r>
              <a:rPr sz="3100" spc="25" dirty="0">
                <a:solidFill>
                  <a:srgbClr val="FFFFFF"/>
                </a:solidFill>
                <a:latin typeface="Verdana"/>
                <a:cs typeface="Verdana"/>
              </a:rPr>
              <a:t>o</a:t>
            </a:r>
            <a:r>
              <a:rPr sz="3100" spc="-25" dirty="0">
                <a:solidFill>
                  <a:srgbClr val="FFFFFF"/>
                </a:solidFill>
                <a:latin typeface="Verdana"/>
                <a:cs typeface="Verdana"/>
              </a:rPr>
              <a:t>i</a:t>
            </a:r>
            <a:r>
              <a:rPr sz="3100" spc="-595" dirty="0">
                <a:solidFill>
                  <a:srgbClr val="FFFFFF"/>
                </a:solidFill>
                <a:latin typeface="Verdana"/>
                <a:cs typeface="Verdana"/>
              </a:rPr>
              <a:t>:</a:t>
            </a:r>
            <a:r>
              <a:rPr sz="3100" spc="-335" dirty="0">
                <a:solidFill>
                  <a:srgbClr val="FFFFFF"/>
                </a:solidFill>
                <a:latin typeface="Verdana"/>
                <a:cs typeface="Verdana"/>
              </a:rPr>
              <a:t> </a:t>
            </a:r>
            <a:r>
              <a:rPr sz="3100" spc="-330" dirty="0">
                <a:solidFill>
                  <a:srgbClr val="FFFFFF"/>
                </a:solidFill>
                <a:latin typeface="Verdana"/>
                <a:cs typeface="Verdana"/>
              </a:rPr>
              <a:t>1</a:t>
            </a:r>
            <a:r>
              <a:rPr sz="3100" spc="200" dirty="0">
                <a:solidFill>
                  <a:srgbClr val="FFFFFF"/>
                </a:solidFill>
                <a:latin typeface="Verdana"/>
                <a:cs typeface="Verdana"/>
              </a:rPr>
              <a:t>0</a:t>
            </a:r>
            <a:r>
              <a:rPr sz="3100" spc="-315" dirty="0">
                <a:solidFill>
                  <a:srgbClr val="FFFFFF"/>
                </a:solidFill>
                <a:latin typeface="Verdana"/>
                <a:cs typeface="Verdana"/>
              </a:rPr>
              <a:t>.</a:t>
            </a:r>
            <a:r>
              <a:rPr sz="3100" spc="-330" dirty="0">
                <a:solidFill>
                  <a:srgbClr val="FFFFFF"/>
                </a:solidFill>
                <a:latin typeface="Verdana"/>
                <a:cs typeface="Verdana"/>
              </a:rPr>
              <a:t>11</a:t>
            </a:r>
            <a:r>
              <a:rPr sz="3100" spc="200" dirty="0">
                <a:solidFill>
                  <a:srgbClr val="FFFFFF"/>
                </a:solidFill>
                <a:latin typeface="Verdana"/>
                <a:cs typeface="Verdana"/>
              </a:rPr>
              <a:t>0</a:t>
            </a:r>
            <a:r>
              <a:rPr sz="3100" spc="15" dirty="0">
                <a:solidFill>
                  <a:srgbClr val="FFFFFF"/>
                </a:solidFill>
                <a:latin typeface="Verdana"/>
                <a:cs typeface="Verdana"/>
              </a:rPr>
              <a:t>9</a:t>
            </a:r>
            <a:r>
              <a:rPr sz="3100" spc="-220" dirty="0">
                <a:solidFill>
                  <a:srgbClr val="FFFFFF"/>
                </a:solidFill>
                <a:latin typeface="Verdana"/>
                <a:cs typeface="Verdana"/>
              </a:rPr>
              <a:t>/</a:t>
            </a:r>
            <a:r>
              <a:rPr sz="3100" spc="300" dirty="0">
                <a:solidFill>
                  <a:srgbClr val="FFFFFF"/>
                </a:solidFill>
                <a:latin typeface="Verdana"/>
                <a:cs typeface="Verdana"/>
              </a:rPr>
              <a:t>J</a:t>
            </a:r>
            <a:r>
              <a:rPr sz="3100" spc="-229" dirty="0">
                <a:solidFill>
                  <a:srgbClr val="FFFFFF"/>
                </a:solidFill>
                <a:latin typeface="Verdana"/>
                <a:cs typeface="Verdana"/>
              </a:rPr>
              <a:t>S</a:t>
            </a:r>
            <a:r>
              <a:rPr sz="3100" spc="-100" dirty="0">
                <a:solidFill>
                  <a:srgbClr val="FFFFFF"/>
                </a:solidFill>
                <a:latin typeface="Verdana"/>
                <a:cs typeface="Verdana"/>
              </a:rPr>
              <a:t>E</a:t>
            </a:r>
            <a:r>
              <a:rPr sz="3100" spc="35" dirty="0">
                <a:solidFill>
                  <a:srgbClr val="FFFFFF"/>
                </a:solidFill>
                <a:latin typeface="Verdana"/>
                <a:cs typeface="Verdana"/>
              </a:rPr>
              <a:t>N</a:t>
            </a:r>
            <a:r>
              <a:rPr sz="3100" spc="-315" dirty="0">
                <a:solidFill>
                  <a:srgbClr val="FFFFFF"/>
                </a:solidFill>
                <a:latin typeface="Verdana"/>
                <a:cs typeface="Verdana"/>
              </a:rPr>
              <a:t>.</a:t>
            </a:r>
            <a:r>
              <a:rPr sz="3100" spc="-275" dirty="0">
                <a:solidFill>
                  <a:srgbClr val="FFFFFF"/>
                </a:solidFill>
                <a:latin typeface="Verdana"/>
                <a:cs typeface="Verdana"/>
              </a:rPr>
              <a:t>2</a:t>
            </a:r>
            <a:r>
              <a:rPr sz="3100" spc="200" dirty="0">
                <a:solidFill>
                  <a:srgbClr val="FFFFFF"/>
                </a:solidFill>
                <a:latin typeface="Verdana"/>
                <a:cs typeface="Verdana"/>
              </a:rPr>
              <a:t>0</a:t>
            </a:r>
            <a:r>
              <a:rPr sz="3100" spc="-275" dirty="0">
                <a:solidFill>
                  <a:srgbClr val="FFFFFF"/>
                </a:solidFill>
                <a:latin typeface="Verdana"/>
                <a:cs typeface="Verdana"/>
              </a:rPr>
              <a:t>22</a:t>
            </a:r>
            <a:r>
              <a:rPr sz="3100" spc="-315" dirty="0">
                <a:solidFill>
                  <a:srgbClr val="FFFFFF"/>
                </a:solidFill>
                <a:latin typeface="Verdana"/>
                <a:cs typeface="Verdana"/>
              </a:rPr>
              <a:t>.</a:t>
            </a:r>
            <a:r>
              <a:rPr sz="3100" spc="-180" dirty="0">
                <a:solidFill>
                  <a:srgbClr val="FFFFFF"/>
                </a:solidFill>
                <a:latin typeface="Verdana"/>
                <a:cs typeface="Verdana"/>
              </a:rPr>
              <a:t>3</a:t>
            </a:r>
            <a:r>
              <a:rPr sz="3100" spc="-330" dirty="0">
                <a:solidFill>
                  <a:srgbClr val="FFFFFF"/>
                </a:solidFill>
                <a:latin typeface="Verdana"/>
                <a:cs typeface="Verdana"/>
              </a:rPr>
              <a:t>1</a:t>
            </a:r>
            <a:r>
              <a:rPr sz="3100" spc="-105" dirty="0">
                <a:solidFill>
                  <a:srgbClr val="FFFFFF"/>
                </a:solidFill>
                <a:latin typeface="Verdana"/>
                <a:cs typeface="Verdana"/>
              </a:rPr>
              <a:t>88</a:t>
            </a:r>
            <a:r>
              <a:rPr sz="3100" spc="15" dirty="0">
                <a:solidFill>
                  <a:srgbClr val="FFFFFF"/>
                </a:solidFill>
                <a:latin typeface="Verdana"/>
                <a:cs typeface="Verdana"/>
              </a:rPr>
              <a:t>6</a:t>
            </a:r>
            <a:r>
              <a:rPr sz="3100" spc="-180" dirty="0">
                <a:solidFill>
                  <a:srgbClr val="FFFFFF"/>
                </a:solidFill>
                <a:latin typeface="Verdana"/>
                <a:cs typeface="Verdana"/>
              </a:rPr>
              <a:t>3</a:t>
            </a:r>
            <a:r>
              <a:rPr sz="3100" spc="15" dirty="0">
                <a:solidFill>
                  <a:srgbClr val="FFFFFF"/>
                </a:solidFill>
                <a:latin typeface="Verdana"/>
                <a:cs typeface="Verdana"/>
              </a:rPr>
              <a:t>9</a:t>
            </a:r>
            <a:r>
              <a:rPr sz="3100" spc="-315" dirty="0">
                <a:solidFill>
                  <a:srgbClr val="FFFFFF"/>
                </a:solidFill>
                <a:latin typeface="Verdana"/>
                <a:cs typeface="Verdana"/>
              </a:rPr>
              <a:t>.</a:t>
            </a:r>
            <a:endParaRPr sz="3100" dirty="0">
              <a:latin typeface="Verdana"/>
              <a:cs typeface="Verdana"/>
            </a:endParaRPr>
          </a:p>
          <a:p>
            <a:pPr marL="12700" marR="313055">
              <a:lnSpc>
                <a:spcPct val="114900"/>
              </a:lnSpc>
            </a:pPr>
            <a:r>
              <a:rPr sz="3100" spc="-270" dirty="0">
                <a:solidFill>
                  <a:srgbClr val="FFFFFF"/>
                </a:solidFill>
                <a:latin typeface="Verdana"/>
                <a:cs typeface="Verdana"/>
              </a:rPr>
              <a:t>[2]V.</a:t>
            </a:r>
            <a:r>
              <a:rPr sz="3100" spc="-330" dirty="0">
                <a:solidFill>
                  <a:srgbClr val="FFFFFF"/>
                </a:solidFill>
                <a:latin typeface="Verdana"/>
                <a:cs typeface="Verdana"/>
              </a:rPr>
              <a:t> </a:t>
            </a:r>
            <a:r>
              <a:rPr sz="3100" spc="-95" dirty="0">
                <a:solidFill>
                  <a:srgbClr val="FFFFFF"/>
                </a:solidFill>
                <a:latin typeface="Verdana"/>
                <a:cs typeface="Verdana"/>
              </a:rPr>
              <a:t>Saiz-Rubio</a:t>
            </a:r>
            <a:r>
              <a:rPr sz="3100" spc="-325" dirty="0">
                <a:solidFill>
                  <a:srgbClr val="FFFFFF"/>
                </a:solidFill>
                <a:latin typeface="Verdana"/>
                <a:cs typeface="Verdana"/>
              </a:rPr>
              <a:t> </a:t>
            </a:r>
            <a:r>
              <a:rPr sz="3100" spc="-45" dirty="0">
                <a:solidFill>
                  <a:srgbClr val="FFFFFF"/>
                </a:solidFill>
                <a:latin typeface="Verdana"/>
                <a:cs typeface="Verdana"/>
              </a:rPr>
              <a:t>and</a:t>
            </a:r>
            <a:r>
              <a:rPr sz="3100" spc="-330" dirty="0">
                <a:solidFill>
                  <a:srgbClr val="FFFFFF"/>
                </a:solidFill>
                <a:latin typeface="Verdana"/>
                <a:cs typeface="Verdana"/>
              </a:rPr>
              <a:t> </a:t>
            </a:r>
            <a:r>
              <a:rPr sz="3100" spc="-175" dirty="0">
                <a:solidFill>
                  <a:srgbClr val="FFFFFF"/>
                </a:solidFill>
                <a:latin typeface="Verdana"/>
                <a:cs typeface="Verdana"/>
              </a:rPr>
              <a:t>F.</a:t>
            </a:r>
            <a:r>
              <a:rPr sz="3100" spc="-325" dirty="0">
                <a:solidFill>
                  <a:srgbClr val="FFFFFF"/>
                </a:solidFill>
                <a:latin typeface="Verdana"/>
                <a:cs typeface="Verdana"/>
              </a:rPr>
              <a:t> </a:t>
            </a:r>
            <a:r>
              <a:rPr sz="3100" spc="-85" dirty="0">
                <a:solidFill>
                  <a:srgbClr val="FFFFFF"/>
                </a:solidFill>
                <a:latin typeface="Verdana"/>
                <a:cs typeface="Verdana"/>
              </a:rPr>
              <a:t>Rovira-Más,</a:t>
            </a:r>
            <a:r>
              <a:rPr sz="3100" spc="-330" dirty="0">
                <a:solidFill>
                  <a:srgbClr val="FFFFFF"/>
                </a:solidFill>
                <a:latin typeface="Verdana"/>
                <a:cs typeface="Verdana"/>
              </a:rPr>
              <a:t> </a:t>
            </a:r>
            <a:r>
              <a:rPr sz="3100" spc="-55" dirty="0">
                <a:solidFill>
                  <a:srgbClr val="FFFFFF"/>
                </a:solidFill>
                <a:latin typeface="Verdana"/>
                <a:cs typeface="Verdana"/>
              </a:rPr>
              <a:t>“From</a:t>
            </a:r>
            <a:r>
              <a:rPr sz="3100" spc="-325" dirty="0">
                <a:solidFill>
                  <a:srgbClr val="FFFFFF"/>
                </a:solidFill>
                <a:latin typeface="Verdana"/>
                <a:cs typeface="Verdana"/>
              </a:rPr>
              <a:t> </a:t>
            </a:r>
            <a:r>
              <a:rPr sz="3100" spc="-80" dirty="0">
                <a:solidFill>
                  <a:srgbClr val="FFFFFF"/>
                </a:solidFill>
                <a:latin typeface="Verdana"/>
                <a:cs typeface="Verdana"/>
              </a:rPr>
              <a:t>smart</a:t>
            </a:r>
            <a:r>
              <a:rPr sz="3100" spc="-330" dirty="0">
                <a:solidFill>
                  <a:srgbClr val="FFFFFF"/>
                </a:solidFill>
                <a:latin typeface="Verdana"/>
                <a:cs typeface="Verdana"/>
              </a:rPr>
              <a:t> </a:t>
            </a:r>
            <a:r>
              <a:rPr sz="3100" spc="-80" dirty="0">
                <a:solidFill>
                  <a:srgbClr val="FFFFFF"/>
                </a:solidFill>
                <a:latin typeface="Verdana"/>
                <a:cs typeface="Verdana"/>
              </a:rPr>
              <a:t>farming</a:t>
            </a:r>
            <a:r>
              <a:rPr sz="3100" spc="-325" dirty="0">
                <a:solidFill>
                  <a:srgbClr val="FFFFFF"/>
                </a:solidFill>
                <a:latin typeface="Verdana"/>
                <a:cs typeface="Verdana"/>
              </a:rPr>
              <a:t> </a:t>
            </a:r>
            <a:r>
              <a:rPr sz="3100" spc="-35" dirty="0">
                <a:solidFill>
                  <a:srgbClr val="FFFFFF"/>
                </a:solidFill>
                <a:latin typeface="Verdana"/>
                <a:cs typeface="Verdana"/>
              </a:rPr>
              <a:t>towards</a:t>
            </a:r>
            <a:r>
              <a:rPr sz="3100" spc="-325" dirty="0">
                <a:solidFill>
                  <a:srgbClr val="FFFFFF"/>
                </a:solidFill>
                <a:latin typeface="Verdana"/>
                <a:cs typeface="Verdana"/>
              </a:rPr>
              <a:t> </a:t>
            </a:r>
            <a:r>
              <a:rPr sz="3100" spc="-45" dirty="0">
                <a:solidFill>
                  <a:srgbClr val="FFFFFF"/>
                </a:solidFill>
                <a:latin typeface="Verdana"/>
                <a:cs typeface="Verdana"/>
              </a:rPr>
              <a:t>agriculture</a:t>
            </a:r>
            <a:r>
              <a:rPr sz="3100" spc="-330" dirty="0">
                <a:solidFill>
                  <a:srgbClr val="FFFFFF"/>
                </a:solidFill>
                <a:latin typeface="Verdana"/>
                <a:cs typeface="Verdana"/>
              </a:rPr>
              <a:t> </a:t>
            </a:r>
            <a:r>
              <a:rPr sz="3100" spc="-215" dirty="0">
                <a:solidFill>
                  <a:srgbClr val="FFFFFF"/>
                </a:solidFill>
                <a:latin typeface="Verdana"/>
                <a:cs typeface="Verdana"/>
              </a:rPr>
              <a:t>5.0:</a:t>
            </a:r>
            <a:r>
              <a:rPr sz="3100" spc="-325" dirty="0">
                <a:solidFill>
                  <a:srgbClr val="FFFFFF"/>
                </a:solidFill>
                <a:latin typeface="Verdana"/>
                <a:cs typeface="Verdana"/>
              </a:rPr>
              <a:t> </a:t>
            </a:r>
            <a:r>
              <a:rPr sz="3100" spc="-40" dirty="0">
                <a:solidFill>
                  <a:srgbClr val="FFFFFF"/>
                </a:solidFill>
                <a:latin typeface="Verdana"/>
                <a:cs typeface="Verdana"/>
              </a:rPr>
              <a:t>A</a:t>
            </a:r>
            <a:r>
              <a:rPr sz="3100" spc="-330" dirty="0">
                <a:solidFill>
                  <a:srgbClr val="FFFFFF"/>
                </a:solidFill>
                <a:latin typeface="Verdana"/>
                <a:cs typeface="Verdana"/>
              </a:rPr>
              <a:t> </a:t>
            </a:r>
            <a:r>
              <a:rPr sz="3100" spc="-65" dirty="0">
                <a:solidFill>
                  <a:srgbClr val="FFFFFF"/>
                </a:solidFill>
                <a:latin typeface="Verdana"/>
                <a:cs typeface="Verdana"/>
              </a:rPr>
              <a:t>review </a:t>
            </a:r>
            <a:r>
              <a:rPr sz="3100" spc="-1075" dirty="0">
                <a:solidFill>
                  <a:srgbClr val="FFFFFF"/>
                </a:solidFill>
                <a:latin typeface="Verdana"/>
                <a:cs typeface="Verdana"/>
              </a:rPr>
              <a:t> </a:t>
            </a:r>
            <a:r>
              <a:rPr sz="3100" spc="-5" dirty="0">
                <a:solidFill>
                  <a:srgbClr val="FFFFFF"/>
                </a:solidFill>
                <a:latin typeface="Verdana"/>
                <a:cs typeface="Verdana"/>
              </a:rPr>
              <a:t>on</a:t>
            </a:r>
            <a:r>
              <a:rPr sz="3100" spc="-335" dirty="0">
                <a:solidFill>
                  <a:srgbClr val="FFFFFF"/>
                </a:solidFill>
                <a:latin typeface="Verdana"/>
                <a:cs typeface="Verdana"/>
              </a:rPr>
              <a:t> </a:t>
            </a:r>
            <a:r>
              <a:rPr sz="3100" spc="35" dirty="0">
                <a:solidFill>
                  <a:srgbClr val="FFFFFF"/>
                </a:solidFill>
                <a:latin typeface="Verdana"/>
                <a:cs typeface="Verdana"/>
              </a:rPr>
              <a:t>crop</a:t>
            </a:r>
            <a:r>
              <a:rPr sz="3100" spc="-335" dirty="0">
                <a:solidFill>
                  <a:srgbClr val="FFFFFF"/>
                </a:solidFill>
                <a:latin typeface="Verdana"/>
                <a:cs typeface="Verdana"/>
              </a:rPr>
              <a:t> </a:t>
            </a:r>
            <a:r>
              <a:rPr sz="3100" spc="-45" dirty="0">
                <a:solidFill>
                  <a:srgbClr val="FFFFFF"/>
                </a:solidFill>
                <a:latin typeface="Verdana"/>
                <a:cs typeface="Verdana"/>
              </a:rPr>
              <a:t>data</a:t>
            </a:r>
            <a:r>
              <a:rPr sz="3100" spc="-335" dirty="0">
                <a:solidFill>
                  <a:srgbClr val="FFFFFF"/>
                </a:solidFill>
                <a:latin typeface="Verdana"/>
                <a:cs typeface="Verdana"/>
              </a:rPr>
              <a:t> </a:t>
            </a:r>
            <a:r>
              <a:rPr sz="3100" spc="-120" dirty="0">
                <a:solidFill>
                  <a:srgbClr val="FFFFFF"/>
                </a:solidFill>
                <a:latin typeface="Verdana"/>
                <a:cs typeface="Verdana"/>
              </a:rPr>
              <a:t>management,”</a:t>
            </a:r>
            <a:r>
              <a:rPr sz="3100" spc="-335" dirty="0">
                <a:solidFill>
                  <a:srgbClr val="FFFFFF"/>
                </a:solidFill>
                <a:latin typeface="Verdana"/>
                <a:cs typeface="Verdana"/>
              </a:rPr>
              <a:t> </a:t>
            </a:r>
            <a:r>
              <a:rPr sz="3100" spc="-95" dirty="0">
                <a:solidFill>
                  <a:srgbClr val="FFFFFF"/>
                </a:solidFill>
                <a:latin typeface="Verdana"/>
                <a:cs typeface="Verdana"/>
              </a:rPr>
              <a:t>Agronomy,</a:t>
            </a:r>
            <a:r>
              <a:rPr sz="3100" spc="-335" dirty="0">
                <a:solidFill>
                  <a:srgbClr val="FFFFFF"/>
                </a:solidFill>
                <a:latin typeface="Verdana"/>
                <a:cs typeface="Verdana"/>
              </a:rPr>
              <a:t> </a:t>
            </a:r>
            <a:r>
              <a:rPr sz="3100" spc="-75" dirty="0">
                <a:solidFill>
                  <a:srgbClr val="FFFFFF"/>
                </a:solidFill>
                <a:latin typeface="Verdana"/>
                <a:cs typeface="Verdana"/>
              </a:rPr>
              <a:t>vol.</a:t>
            </a:r>
            <a:r>
              <a:rPr sz="3100" spc="-335" dirty="0">
                <a:solidFill>
                  <a:srgbClr val="FFFFFF"/>
                </a:solidFill>
                <a:latin typeface="Verdana"/>
                <a:cs typeface="Verdana"/>
              </a:rPr>
              <a:t> </a:t>
            </a:r>
            <a:r>
              <a:rPr sz="3100" spc="-145" dirty="0">
                <a:solidFill>
                  <a:srgbClr val="FFFFFF"/>
                </a:solidFill>
                <a:latin typeface="Verdana"/>
                <a:cs typeface="Verdana"/>
              </a:rPr>
              <a:t>10,</a:t>
            </a:r>
            <a:r>
              <a:rPr sz="3100" spc="-335" dirty="0">
                <a:solidFill>
                  <a:srgbClr val="FFFFFF"/>
                </a:solidFill>
                <a:latin typeface="Verdana"/>
                <a:cs typeface="Verdana"/>
              </a:rPr>
              <a:t> </a:t>
            </a:r>
            <a:r>
              <a:rPr sz="3100" spc="-110" dirty="0">
                <a:solidFill>
                  <a:srgbClr val="FFFFFF"/>
                </a:solidFill>
                <a:latin typeface="Verdana"/>
                <a:cs typeface="Verdana"/>
              </a:rPr>
              <a:t>no.</a:t>
            </a:r>
            <a:r>
              <a:rPr sz="3100" spc="-335" dirty="0">
                <a:solidFill>
                  <a:srgbClr val="FFFFFF"/>
                </a:solidFill>
                <a:latin typeface="Verdana"/>
                <a:cs typeface="Verdana"/>
              </a:rPr>
              <a:t> </a:t>
            </a:r>
            <a:r>
              <a:rPr sz="3100" spc="-295" dirty="0">
                <a:solidFill>
                  <a:srgbClr val="FFFFFF"/>
                </a:solidFill>
                <a:latin typeface="Verdana"/>
                <a:cs typeface="Verdana"/>
              </a:rPr>
              <a:t>2,</a:t>
            </a:r>
            <a:r>
              <a:rPr sz="3100" spc="-330" dirty="0">
                <a:solidFill>
                  <a:srgbClr val="FFFFFF"/>
                </a:solidFill>
                <a:latin typeface="Verdana"/>
                <a:cs typeface="Verdana"/>
              </a:rPr>
              <a:t> </a:t>
            </a:r>
            <a:r>
              <a:rPr sz="3100" spc="-130" dirty="0">
                <a:solidFill>
                  <a:srgbClr val="FFFFFF"/>
                </a:solidFill>
                <a:latin typeface="Verdana"/>
                <a:cs typeface="Verdana"/>
              </a:rPr>
              <a:t>p.</a:t>
            </a:r>
            <a:r>
              <a:rPr sz="3100" spc="-335" dirty="0">
                <a:solidFill>
                  <a:srgbClr val="FFFFFF"/>
                </a:solidFill>
                <a:latin typeface="Verdana"/>
                <a:cs typeface="Verdana"/>
              </a:rPr>
              <a:t> </a:t>
            </a:r>
            <a:r>
              <a:rPr sz="3100" spc="-210" dirty="0">
                <a:solidFill>
                  <a:srgbClr val="FFFFFF"/>
                </a:solidFill>
                <a:latin typeface="Verdana"/>
                <a:cs typeface="Verdana"/>
              </a:rPr>
              <a:t>207,</a:t>
            </a:r>
            <a:r>
              <a:rPr sz="3100" spc="-335" dirty="0">
                <a:solidFill>
                  <a:srgbClr val="FFFFFF"/>
                </a:solidFill>
                <a:latin typeface="Verdana"/>
                <a:cs typeface="Verdana"/>
              </a:rPr>
              <a:t> </a:t>
            </a:r>
            <a:r>
              <a:rPr sz="3100" spc="-90" dirty="0">
                <a:solidFill>
                  <a:srgbClr val="FFFFFF"/>
                </a:solidFill>
                <a:latin typeface="Verdana"/>
                <a:cs typeface="Verdana"/>
              </a:rPr>
              <a:t>Feb.</a:t>
            </a:r>
            <a:r>
              <a:rPr sz="3100" spc="-335" dirty="0">
                <a:solidFill>
                  <a:srgbClr val="FFFFFF"/>
                </a:solidFill>
                <a:latin typeface="Verdana"/>
                <a:cs typeface="Verdana"/>
              </a:rPr>
              <a:t> </a:t>
            </a:r>
            <a:r>
              <a:rPr sz="3100" spc="-95" dirty="0">
                <a:solidFill>
                  <a:srgbClr val="FFFFFF"/>
                </a:solidFill>
                <a:latin typeface="Verdana"/>
                <a:cs typeface="Verdana"/>
              </a:rPr>
              <a:t>2020.</a:t>
            </a:r>
            <a:endParaRPr sz="3100" dirty="0">
              <a:latin typeface="Verdana"/>
              <a:cs typeface="Verdana"/>
            </a:endParaRPr>
          </a:p>
          <a:p>
            <a:pPr marL="12700" marR="5080">
              <a:lnSpc>
                <a:spcPct val="114900"/>
              </a:lnSpc>
            </a:pPr>
            <a:r>
              <a:rPr sz="3100" spc="-260" dirty="0">
                <a:solidFill>
                  <a:srgbClr val="FFFFFF"/>
                </a:solidFill>
                <a:latin typeface="Verdana"/>
                <a:cs typeface="Verdana"/>
              </a:rPr>
              <a:t>[3]G.</a:t>
            </a:r>
            <a:r>
              <a:rPr sz="3100" spc="-325" dirty="0">
                <a:solidFill>
                  <a:srgbClr val="FFFFFF"/>
                </a:solidFill>
                <a:latin typeface="Verdana"/>
                <a:cs typeface="Verdana"/>
              </a:rPr>
              <a:t> </a:t>
            </a:r>
            <a:r>
              <a:rPr sz="3100" spc="-135" dirty="0">
                <a:solidFill>
                  <a:srgbClr val="FFFFFF"/>
                </a:solidFill>
                <a:latin typeface="Verdana"/>
                <a:cs typeface="Verdana"/>
              </a:rPr>
              <a:t>Gao,</a:t>
            </a:r>
            <a:r>
              <a:rPr sz="3100" spc="-325" dirty="0">
                <a:solidFill>
                  <a:srgbClr val="FFFFFF"/>
                </a:solidFill>
                <a:latin typeface="Verdana"/>
                <a:cs typeface="Verdana"/>
              </a:rPr>
              <a:t> </a:t>
            </a:r>
            <a:r>
              <a:rPr sz="3100" spc="-260" dirty="0">
                <a:solidFill>
                  <a:srgbClr val="FFFFFF"/>
                </a:solidFill>
                <a:latin typeface="Verdana"/>
                <a:cs typeface="Verdana"/>
              </a:rPr>
              <a:t>K.</a:t>
            </a:r>
            <a:r>
              <a:rPr sz="3100" spc="-325" dirty="0">
                <a:solidFill>
                  <a:srgbClr val="FFFFFF"/>
                </a:solidFill>
                <a:latin typeface="Verdana"/>
                <a:cs typeface="Verdana"/>
              </a:rPr>
              <a:t> </a:t>
            </a:r>
            <a:r>
              <a:rPr sz="3100" spc="-125" dirty="0">
                <a:solidFill>
                  <a:srgbClr val="FFFFFF"/>
                </a:solidFill>
                <a:latin typeface="Verdana"/>
                <a:cs typeface="Verdana"/>
              </a:rPr>
              <a:t>Xiao,</a:t>
            </a:r>
            <a:r>
              <a:rPr sz="3100" spc="-325" dirty="0">
                <a:solidFill>
                  <a:srgbClr val="FFFFFF"/>
                </a:solidFill>
                <a:latin typeface="Verdana"/>
                <a:cs typeface="Verdana"/>
              </a:rPr>
              <a:t> </a:t>
            </a:r>
            <a:r>
              <a:rPr sz="3100" spc="-45" dirty="0">
                <a:solidFill>
                  <a:srgbClr val="FFFFFF"/>
                </a:solidFill>
                <a:latin typeface="Verdana"/>
                <a:cs typeface="Verdana"/>
              </a:rPr>
              <a:t>and</a:t>
            </a:r>
            <a:r>
              <a:rPr sz="3100" spc="-325" dirty="0">
                <a:solidFill>
                  <a:srgbClr val="FFFFFF"/>
                </a:solidFill>
                <a:latin typeface="Verdana"/>
                <a:cs typeface="Verdana"/>
              </a:rPr>
              <a:t> </a:t>
            </a:r>
            <a:r>
              <a:rPr sz="3100" spc="-65" dirty="0">
                <a:solidFill>
                  <a:srgbClr val="FFFFFF"/>
                </a:solidFill>
                <a:latin typeface="Verdana"/>
                <a:cs typeface="Verdana"/>
              </a:rPr>
              <a:t>M.</a:t>
            </a:r>
            <a:r>
              <a:rPr sz="3100" spc="-325" dirty="0">
                <a:solidFill>
                  <a:srgbClr val="FFFFFF"/>
                </a:solidFill>
                <a:latin typeface="Verdana"/>
                <a:cs typeface="Verdana"/>
              </a:rPr>
              <a:t> </a:t>
            </a:r>
            <a:r>
              <a:rPr sz="3100" spc="-95" dirty="0">
                <a:solidFill>
                  <a:srgbClr val="FFFFFF"/>
                </a:solidFill>
                <a:latin typeface="Verdana"/>
                <a:cs typeface="Verdana"/>
              </a:rPr>
              <a:t>Chen,</a:t>
            </a:r>
            <a:r>
              <a:rPr sz="3100" spc="-325" dirty="0">
                <a:solidFill>
                  <a:srgbClr val="FFFFFF"/>
                </a:solidFill>
                <a:latin typeface="Verdana"/>
                <a:cs typeface="Verdana"/>
              </a:rPr>
              <a:t> </a:t>
            </a:r>
            <a:r>
              <a:rPr sz="3100" spc="-45" dirty="0">
                <a:solidFill>
                  <a:srgbClr val="FFFFFF"/>
                </a:solidFill>
                <a:latin typeface="Verdana"/>
                <a:cs typeface="Verdana"/>
              </a:rPr>
              <a:t>“An</a:t>
            </a:r>
            <a:r>
              <a:rPr sz="3100" spc="-325" dirty="0">
                <a:solidFill>
                  <a:srgbClr val="FFFFFF"/>
                </a:solidFill>
                <a:latin typeface="Verdana"/>
                <a:cs typeface="Verdana"/>
              </a:rPr>
              <a:t> </a:t>
            </a:r>
            <a:r>
              <a:rPr sz="3100" spc="-30" dirty="0">
                <a:solidFill>
                  <a:srgbClr val="FFFFFF"/>
                </a:solidFill>
                <a:latin typeface="Verdana"/>
                <a:cs typeface="Verdana"/>
              </a:rPr>
              <a:t>intelligent</a:t>
            </a:r>
            <a:r>
              <a:rPr sz="3100" spc="-325" dirty="0">
                <a:solidFill>
                  <a:srgbClr val="FFFFFF"/>
                </a:solidFill>
                <a:latin typeface="Verdana"/>
                <a:cs typeface="Verdana"/>
              </a:rPr>
              <a:t> </a:t>
            </a:r>
            <a:r>
              <a:rPr sz="3100" spc="-100" dirty="0">
                <a:solidFill>
                  <a:srgbClr val="FFFFFF"/>
                </a:solidFill>
                <a:latin typeface="Verdana"/>
                <a:cs typeface="Verdana"/>
              </a:rPr>
              <a:t>IoT-based</a:t>
            </a:r>
            <a:r>
              <a:rPr sz="3100" spc="-325" dirty="0">
                <a:solidFill>
                  <a:srgbClr val="FFFFFF"/>
                </a:solidFill>
                <a:latin typeface="Verdana"/>
                <a:cs typeface="Verdana"/>
              </a:rPr>
              <a:t> </a:t>
            </a:r>
            <a:r>
              <a:rPr sz="3100" spc="25" dirty="0">
                <a:solidFill>
                  <a:srgbClr val="FFFFFF"/>
                </a:solidFill>
                <a:latin typeface="Verdana"/>
                <a:cs typeface="Verdana"/>
              </a:rPr>
              <a:t>control</a:t>
            </a:r>
            <a:r>
              <a:rPr sz="3100" spc="-325" dirty="0">
                <a:solidFill>
                  <a:srgbClr val="FFFFFF"/>
                </a:solidFill>
                <a:latin typeface="Verdana"/>
                <a:cs typeface="Verdana"/>
              </a:rPr>
              <a:t> </a:t>
            </a:r>
            <a:r>
              <a:rPr sz="3100" spc="-45" dirty="0">
                <a:solidFill>
                  <a:srgbClr val="FFFFFF"/>
                </a:solidFill>
                <a:latin typeface="Verdana"/>
                <a:cs typeface="Verdana"/>
              </a:rPr>
              <a:t>and</a:t>
            </a:r>
            <a:r>
              <a:rPr sz="3100" spc="-325" dirty="0">
                <a:solidFill>
                  <a:srgbClr val="FFFFFF"/>
                </a:solidFill>
                <a:latin typeface="Verdana"/>
                <a:cs typeface="Verdana"/>
              </a:rPr>
              <a:t> </a:t>
            </a:r>
            <a:r>
              <a:rPr sz="3100" spc="-20" dirty="0">
                <a:solidFill>
                  <a:srgbClr val="FFFFFF"/>
                </a:solidFill>
                <a:latin typeface="Verdana"/>
                <a:cs typeface="Verdana"/>
              </a:rPr>
              <a:t>traceability</a:t>
            </a:r>
            <a:r>
              <a:rPr sz="3100" spc="-325" dirty="0">
                <a:solidFill>
                  <a:srgbClr val="FFFFFF"/>
                </a:solidFill>
                <a:latin typeface="Verdana"/>
                <a:cs typeface="Verdana"/>
              </a:rPr>
              <a:t> </a:t>
            </a:r>
            <a:r>
              <a:rPr sz="3100" spc="-75" dirty="0">
                <a:solidFill>
                  <a:srgbClr val="FFFFFF"/>
                </a:solidFill>
                <a:latin typeface="Verdana"/>
                <a:cs typeface="Verdana"/>
              </a:rPr>
              <a:t>system</a:t>
            </a:r>
            <a:r>
              <a:rPr sz="3100" spc="-325" dirty="0">
                <a:solidFill>
                  <a:srgbClr val="FFFFFF"/>
                </a:solidFill>
                <a:latin typeface="Verdana"/>
                <a:cs typeface="Verdana"/>
              </a:rPr>
              <a:t> </a:t>
            </a:r>
            <a:r>
              <a:rPr sz="3100" spc="35" dirty="0">
                <a:solidFill>
                  <a:srgbClr val="FFFFFF"/>
                </a:solidFill>
                <a:latin typeface="Verdana"/>
                <a:cs typeface="Verdana"/>
              </a:rPr>
              <a:t>to </a:t>
            </a:r>
            <a:r>
              <a:rPr sz="3100" spc="-1070" dirty="0">
                <a:solidFill>
                  <a:srgbClr val="FFFFFF"/>
                </a:solidFill>
                <a:latin typeface="Verdana"/>
                <a:cs typeface="Verdana"/>
              </a:rPr>
              <a:t> </a:t>
            </a:r>
            <a:r>
              <a:rPr sz="3100" spc="-10" dirty="0">
                <a:solidFill>
                  <a:srgbClr val="FFFFFF"/>
                </a:solidFill>
                <a:latin typeface="Verdana"/>
                <a:cs typeface="Verdana"/>
              </a:rPr>
              <a:t>forecast</a:t>
            </a:r>
            <a:r>
              <a:rPr sz="3100" spc="-330" dirty="0">
                <a:solidFill>
                  <a:srgbClr val="FFFFFF"/>
                </a:solidFill>
                <a:latin typeface="Verdana"/>
                <a:cs typeface="Verdana"/>
              </a:rPr>
              <a:t> </a:t>
            </a:r>
            <a:r>
              <a:rPr sz="3100" spc="-45" dirty="0">
                <a:solidFill>
                  <a:srgbClr val="FFFFFF"/>
                </a:solidFill>
                <a:latin typeface="Verdana"/>
                <a:cs typeface="Verdana"/>
              </a:rPr>
              <a:t>and</a:t>
            </a:r>
            <a:r>
              <a:rPr sz="3100" spc="-330" dirty="0">
                <a:solidFill>
                  <a:srgbClr val="FFFFFF"/>
                </a:solidFill>
                <a:latin typeface="Verdana"/>
                <a:cs typeface="Verdana"/>
              </a:rPr>
              <a:t> </a:t>
            </a:r>
            <a:r>
              <a:rPr sz="3100" spc="-70" dirty="0">
                <a:solidFill>
                  <a:srgbClr val="FFFFFF"/>
                </a:solidFill>
                <a:latin typeface="Verdana"/>
                <a:cs typeface="Verdana"/>
              </a:rPr>
              <a:t>maintain</a:t>
            </a:r>
            <a:r>
              <a:rPr sz="3100" spc="-330" dirty="0">
                <a:solidFill>
                  <a:srgbClr val="FFFFFF"/>
                </a:solidFill>
                <a:latin typeface="Verdana"/>
                <a:cs typeface="Verdana"/>
              </a:rPr>
              <a:t> </a:t>
            </a:r>
            <a:r>
              <a:rPr sz="3100" spc="-65" dirty="0">
                <a:solidFill>
                  <a:srgbClr val="FFFFFF"/>
                </a:solidFill>
                <a:latin typeface="Verdana"/>
                <a:cs typeface="Verdana"/>
              </a:rPr>
              <a:t>water</a:t>
            </a:r>
            <a:r>
              <a:rPr sz="3100" spc="-330" dirty="0">
                <a:solidFill>
                  <a:srgbClr val="FFFFFF"/>
                </a:solidFill>
                <a:latin typeface="Verdana"/>
                <a:cs typeface="Verdana"/>
              </a:rPr>
              <a:t> </a:t>
            </a:r>
            <a:r>
              <a:rPr sz="3100" spc="-25" dirty="0">
                <a:solidFill>
                  <a:srgbClr val="FFFFFF"/>
                </a:solidFill>
                <a:latin typeface="Verdana"/>
                <a:cs typeface="Verdana"/>
              </a:rPr>
              <a:t>quality</a:t>
            </a:r>
            <a:r>
              <a:rPr sz="3100" spc="-330" dirty="0">
                <a:solidFill>
                  <a:srgbClr val="FFFFFF"/>
                </a:solidFill>
                <a:latin typeface="Verdana"/>
                <a:cs typeface="Verdana"/>
              </a:rPr>
              <a:t> </a:t>
            </a:r>
            <a:r>
              <a:rPr sz="3100" spc="-35" dirty="0">
                <a:solidFill>
                  <a:srgbClr val="FFFFFF"/>
                </a:solidFill>
                <a:latin typeface="Verdana"/>
                <a:cs typeface="Verdana"/>
              </a:rPr>
              <a:t>in</a:t>
            </a:r>
            <a:r>
              <a:rPr sz="3100" spc="-330" dirty="0">
                <a:solidFill>
                  <a:srgbClr val="FFFFFF"/>
                </a:solidFill>
                <a:latin typeface="Verdana"/>
                <a:cs typeface="Verdana"/>
              </a:rPr>
              <a:t> </a:t>
            </a:r>
            <a:r>
              <a:rPr sz="3100" spc="-65" dirty="0">
                <a:solidFill>
                  <a:srgbClr val="FFFFFF"/>
                </a:solidFill>
                <a:latin typeface="Verdana"/>
                <a:cs typeface="Verdana"/>
              </a:rPr>
              <a:t>fresh-</a:t>
            </a:r>
            <a:r>
              <a:rPr sz="3100" spc="-330" dirty="0">
                <a:solidFill>
                  <a:srgbClr val="FFFFFF"/>
                </a:solidFill>
                <a:latin typeface="Verdana"/>
                <a:cs typeface="Verdana"/>
              </a:rPr>
              <a:t> </a:t>
            </a:r>
            <a:r>
              <a:rPr sz="3100" spc="-65" dirty="0">
                <a:solidFill>
                  <a:srgbClr val="FFFFFF"/>
                </a:solidFill>
                <a:latin typeface="Verdana"/>
                <a:cs typeface="Verdana"/>
              </a:rPr>
              <a:t>water</a:t>
            </a:r>
            <a:r>
              <a:rPr sz="3100" spc="-330" dirty="0">
                <a:solidFill>
                  <a:srgbClr val="FFFFFF"/>
                </a:solidFill>
                <a:latin typeface="Verdana"/>
                <a:cs typeface="Verdana"/>
              </a:rPr>
              <a:t> </a:t>
            </a:r>
            <a:r>
              <a:rPr sz="3100" spc="-15" dirty="0">
                <a:solidFill>
                  <a:srgbClr val="FFFFFF"/>
                </a:solidFill>
                <a:latin typeface="Verdana"/>
                <a:cs typeface="Verdana"/>
              </a:rPr>
              <a:t>fish</a:t>
            </a:r>
            <a:r>
              <a:rPr sz="3100" spc="-330" dirty="0">
                <a:solidFill>
                  <a:srgbClr val="FFFFFF"/>
                </a:solidFill>
                <a:latin typeface="Verdana"/>
                <a:cs typeface="Verdana"/>
              </a:rPr>
              <a:t> </a:t>
            </a:r>
            <a:r>
              <a:rPr sz="3100" spc="-100" dirty="0">
                <a:solidFill>
                  <a:srgbClr val="FFFFFF"/>
                </a:solidFill>
                <a:latin typeface="Verdana"/>
                <a:cs typeface="Verdana"/>
              </a:rPr>
              <a:t>farms,”</a:t>
            </a:r>
            <a:r>
              <a:rPr sz="3100" spc="-330" dirty="0">
                <a:solidFill>
                  <a:srgbClr val="FFFFFF"/>
                </a:solidFill>
                <a:latin typeface="Verdana"/>
                <a:cs typeface="Verdana"/>
              </a:rPr>
              <a:t> </a:t>
            </a:r>
            <a:r>
              <a:rPr sz="3100" spc="-65" dirty="0">
                <a:solidFill>
                  <a:srgbClr val="FFFFFF"/>
                </a:solidFill>
                <a:latin typeface="Verdana"/>
                <a:cs typeface="Verdana"/>
              </a:rPr>
              <a:t>Comput.</a:t>
            </a:r>
            <a:r>
              <a:rPr sz="3100" spc="-330" dirty="0">
                <a:solidFill>
                  <a:srgbClr val="FFFFFF"/>
                </a:solidFill>
                <a:latin typeface="Verdana"/>
                <a:cs typeface="Verdana"/>
              </a:rPr>
              <a:t> </a:t>
            </a:r>
            <a:r>
              <a:rPr sz="3100" spc="-40" dirty="0">
                <a:solidFill>
                  <a:srgbClr val="FFFFFF"/>
                </a:solidFill>
                <a:latin typeface="Verdana"/>
                <a:cs typeface="Verdana"/>
              </a:rPr>
              <a:t>Electron.</a:t>
            </a:r>
            <a:endParaRPr sz="3100" dirty="0">
              <a:latin typeface="Verdana"/>
              <a:cs typeface="Verdana"/>
            </a:endParaRPr>
          </a:p>
          <a:p>
            <a:pPr marL="12700">
              <a:lnSpc>
                <a:spcPct val="100000"/>
              </a:lnSpc>
              <a:spcBef>
                <a:spcPts val="555"/>
              </a:spcBef>
            </a:pPr>
            <a:r>
              <a:rPr sz="3100" spc="-80" dirty="0">
                <a:solidFill>
                  <a:srgbClr val="FFFFFF"/>
                </a:solidFill>
                <a:latin typeface="Verdana"/>
                <a:cs typeface="Verdana"/>
              </a:rPr>
              <a:t>Agriculture.,</a:t>
            </a:r>
            <a:r>
              <a:rPr sz="3100" spc="-335" dirty="0">
                <a:solidFill>
                  <a:srgbClr val="FFFFFF"/>
                </a:solidFill>
                <a:latin typeface="Verdana"/>
                <a:cs typeface="Verdana"/>
              </a:rPr>
              <a:t> </a:t>
            </a:r>
            <a:r>
              <a:rPr sz="3100" spc="-75" dirty="0">
                <a:solidFill>
                  <a:srgbClr val="FFFFFF"/>
                </a:solidFill>
                <a:latin typeface="Verdana"/>
                <a:cs typeface="Verdana"/>
              </a:rPr>
              <a:t>vol.</a:t>
            </a:r>
            <a:r>
              <a:rPr sz="3100" spc="-335" dirty="0">
                <a:solidFill>
                  <a:srgbClr val="FFFFFF"/>
                </a:solidFill>
                <a:latin typeface="Verdana"/>
                <a:cs typeface="Verdana"/>
              </a:rPr>
              <a:t> </a:t>
            </a:r>
            <a:r>
              <a:rPr sz="3100" spc="-150" dirty="0">
                <a:solidFill>
                  <a:srgbClr val="FFFFFF"/>
                </a:solidFill>
                <a:latin typeface="Verdana"/>
                <a:cs typeface="Verdana"/>
              </a:rPr>
              <a:t>166,</a:t>
            </a:r>
            <a:r>
              <a:rPr sz="3100" spc="-335" dirty="0">
                <a:solidFill>
                  <a:srgbClr val="FFFFFF"/>
                </a:solidFill>
                <a:latin typeface="Verdana"/>
                <a:cs typeface="Verdana"/>
              </a:rPr>
              <a:t> </a:t>
            </a:r>
            <a:r>
              <a:rPr sz="3100" spc="-80" dirty="0">
                <a:solidFill>
                  <a:srgbClr val="FFFFFF"/>
                </a:solidFill>
                <a:latin typeface="Verdana"/>
                <a:cs typeface="Verdana"/>
              </a:rPr>
              <a:t>Nov.</a:t>
            </a:r>
            <a:r>
              <a:rPr sz="3100" spc="-335" dirty="0">
                <a:solidFill>
                  <a:srgbClr val="FFFFFF"/>
                </a:solidFill>
                <a:latin typeface="Verdana"/>
                <a:cs typeface="Verdana"/>
              </a:rPr>
              <a:t> </a:t>
            </a:r>
            <a:r>
              <a:rPr sz="3100" spc="-140" dirty="0">
                <a:solidFill>
                  <a:srgbClr val="FFFFFF"/>
                </a:solidFill>
                <a:latin typeface="Verdana"/>
                <a:cs typeface="Verdana"/>
              </a:rPr>
              <a:t>2019,</a:t>
            </a:r>
            <a:r>
              <a:rPr sz="3100" spc="-330" dirty="0">
                <a:solidFill>
                  <a:srgbClr val="FFFFFF"/>
                </a:solidFill>
                <a:latin typeface="Verdana"/>
                <a:cs typeface="Verdana"/>
              </a:rPr>
              <a:t> </a:t>
            </a:r>
            <a:r>
              <a:rPr sz="3100" spc="-90" dirty="0">
                <a:solidFill>
                  <a:srgbClr val="FFFFFF"/>
                </a:solidFill>
                <a:latin typeface="Verdana"/>
                <a:cs typeface="Verdana"/>
              </a:rPr>
              <a:t>Art.</a:t>
            </a:r>
            <a:r>
              <a:rPr sz="3100" spc="-335" dirty="0">
                <a:solidFill>
                  <a:srgbClr val="FFFFFF"/>
                </a:solidFill>
                <a:latin typeface="Verdana"/>
                <a:cs typeface="Verdana"/>
              </a:rPr>
              <a:t> </a:t>
            </a:r>
            <a:r>
              <a:rPr sz="3100" spc="-110" dirty="0">
                <a:solidFill>
                  <a:srgbClr val="FFFFFF"/>
                </a:solidFill>
                <a:latin typeface="Verdana"/>
                <a:cs typeface="Verdana"/>
              </a:rPr>
              <a:t>no.</a:t>
            </a:r>
            <a:r>
              <a:rPr sz="3100" spc="-335" dirty="0">
                <a:solidFill>
                  <a:srgbClr val="FFFFFF"/>
                </a:solidFill>
                <a:latin typeface="Verdana"/>
                <a:cs typeface="Verdana"/>
              </a:rPr>
              <a:t> </a:t>
            </a:r>
            <a:r>
              <a:rPr sz="3100" spc="-130" dirty="0">
                <a:solidFill>
                  <a:srgbClr val="FFFFFF"/>
                </a:solidFill>
                <a:latin typeface="Verdana"/>
                <a:cs typeface="Verdana"/>
              </a:rPr>
              <a:t>105013.</a:t>
            </a:r>
            <a:endParaRPr sz="3100" dirty="0">
              <a:latin typeface="Verdana"/>
              <a:cs typeface="Verdana"/>
            </a:endParaRPr>
          </a:p>
        </p:txBody>
      </p:sp>
      <p:pic>
        <p:nvPicPr>
          <p:cNvPr id="9" name="Google Shape;90;p1">
            <a:extLst>
              <a:ext uri="{FF2B5EF4-FFF2-40B4-BE49-F238E27FC236}">
                <a16:creationId xmlns:a16="http://schemas.microsoft.com/office/drawing/2014/main" id="{133F7FF9-D9ED-BB47-421E-87304ECE5E29}"/>
              </a:ext>
            </a:extLst>
          </p:cNvPr>
          <p:cNvPicPr preferRelativeResize="0"/>
          <p:nvPr/>
        </p:nvPicPr>
        <p:blipFill rotWithShape="1">
          <a:blip r:embed="rId3">
            <a:alphaModFix/>
          </a:blip>
          <a:srcRect/>
          <a:stretch/>
        </p:blipFill>
        <p:spPr>
          <a:xfrm>
            <a:off x="15849600" y="0"/>
            <a:ext cx="2438400" cy="996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3258185"/>
          </a:xfrm>
          <a:custGeom>
            <a:avLst/>
            <a:gdLst/>
            <a:ahLst/>
            <a:cxnLst/>
            <a:rect l="l" t="t" r="r" b="b"/>
            <a:pathLst>
              <a:path w="18288000" h="3258185">
                <a:moveTo>
                  <a:pt x="18287999" y="0"/>
                </a:moveTo>
                <a:lnTo>
                  <a:pt x="18287999" y="3257991"/>
                </a:lnTo>
                <a:lnTo>
                  <a:pt x="0" y="3257991"/>
                </a:lnTo>
                <a:lnTo>
                  <a:pt x="0" y="0"/>
                </a:lnTo>
                <a:lnTo>
                  <a:pt x="18287999" y="0"/>
                </a:lnTo>
                <a:close/>
              </a:path>
            </a:pathLst>
          </a:custGeom>
          <a:solidFill>
            <a:srgbClr val="000000">
              <a:alpha val="44709"/>
            </a:srgbClr>
          </a:solidFill>
        </p:spPr>
        <p:txBody>
          <a:bodyPr wrap="square" lIns="0" tIns="0" rIns="0" bIns="0" rtlCol="0"/>
          <a:lstStyle/>
          <a:p>
            <a:endParaRPr/>
          </a:p>
        </p:txBody>
      </p:sp>
      <p:sp>
        <p:nvSpPr>
          <p:cNvPr id="3" name="object 3"/>
          <p:cNvSpPr txBox="1">
            <a:spLocks noGrp="1"/>
          </p:cNvSpPr>
          <p:nvPr>
            <p:ph type="title"/>
          </p:nvPr>
        </p:nvSpPr>
        <p:spPr>
          <a:xfrm>
            <a:off x="827374" y="1073460"/>
            <a:ext cx="6183026" cy="1397819"/>
          </a:xfrm>
          <a:prstGeom prst="rect">
            <a:avLst/>
          </a:prstGeom>
        </p:spPr>
        <p:txBody>
          <a:bodyPr vert="horz" wrap="square" lIns="0" tIns="12700" rIns="0" bIns="0" rtlCol="0">
            <a:spAutoFit/>
          </a:bodyPr>
          <a:lstStyle/>
          <a:p>
            <a:pPr marL="12700">
              <a:lnSpc>
                <a:spcPct val="100000"/>
              </a:lnSpc>
              <a:spcBef>
                <a:spcPts val="100"/>
              </a:spcBef>
            </a:pPr>
            <a:r>
              <a:rPr spc="80" dirty="0"/>
              <a:t>References</a:t>
            </a:r>
          </a:p>
        </p:txBody>
      </p:sp>
      <p:pic>
        <p:nvPicPr>
          <p:cNvPr id="5" name="object 5"/>
          <p:cNvPicPr/>
          <p:nvPr/>
        </p:nvPicPr>
        <p:blipFill>
          <a:blip r:embed="rId2" cstate="print"/>
          <a:stretch>
            <a:fillRect/>
          </a:stretch>
        </p:blipFill>
        <p:spPr>
          <a:xfrm>
            <a:off x="791512" y="4349803"/>
            <a:ext cx="114300" cy="114299"/>
          </a:xfrm>
          <a:prstGeom prst="rect">
            <a:avLst/>
          </a:prstGeom>
        </p:spPr>
      </p:pic>
      <p:pic>
        <p:nvPicPr>
          <p:cNvPr id="6" name="object 6"/>
          <p:cNvPicPr/>
          <p:nvPr/>
        </p:nvPicPr>
        <p:blipFill>
          <a:blip r:embed="rId2" cstate="print"/>
          <a:stretch>
            <a:fillRect/>
          </a:stretch>
        </p:blipFill>
        <p:spPr>
          <a:xfrm>
            <a:off x="791512" y="5978578"/>
            <a:ext cx="114300" cy="114299"/>
          </a:xfrm>
          <a:prstGeom prst="rect">
            <a:avLst/>
          </a:prstGeom>
        </p:spPr>
      </p:pic>
      <p:sp>
        <p:nvSpPr>
          <p:cNvPr id="7" name="object 7"/>
          <p:cNvSpPr txBox="1">
            <a:spLocks noGrp="1"/>
          </p:cNvSpPr>
          <p:nvPr>
            <p:ph type="body" idx="1"/>
          </p:nvPr>
        </p:nvSpPr>
        <p:spPr>
          <a:xfrm>
            <a:off x="481672" y="4044361"/>
            <a:ext cx="17324654" cy="3272114"/>
          </a:xfrm>
          <a:prstGeom prst="rect">
            <a:avLst/>
          </a:prstGeom>
        </p:spPr>
        <p:txBody>
          <a:bodyPr vert="horz" wrap="square" lIns="0" tIns="12700" rIns="0" bIns="0" rtlCol="0">
            <a:spAutoFit/>
          </a:bodyPr>
          <a:lstStyle/>
          <a:p>
            <a:pPr marL="607060" marR="132715">
              <a:lnSpc>
                <a:spcPct val="114900"/>
              </a:lnSpc>
              <a:spcBef>
                <a:spcPts val="100"/>
              </a:spcBef>
            </a:pPr>
            <a:r>
              <a:rPr spc="-10" dirty="0"/>
              <a:t>[4]N.</a:t>
            </a:r>
            <a:r>
              <a:rPr spc="5" dirty="0"/>
              <a:t> </a:t>
            </a:r>
            <a:r>
              <a:rPr spc="-20" dirty="0"/>
              <a:t>Mahfuz</a:t>
            </a:r>
            <a:r>
              <a:rPr spc="5" dirty="0"/>
              <a:t> </a:t>
            </a:r>
            <a:r>
              <a:rPr spc="-35" dirty="0"/>
              <a:t>and</a:t>
            </a:r>
            <a:r>
              <a:rPr spc="10" dirty="0"/>
              <a:t> </a:t>
            </a:r>
            <a:r>
              <a:rPr spc="-40" dirty="0"/>
              <a:t>S.</a:t>
            </a:r>
            <a:r>
              <a:rPr spc="5" dirty="0"/>
              <a:t> </a:t>
            </a:r>
            <a:r>
              <a:rPr spc="-5" dirty="0"/>
              <a:t>M.</a:t>
            </a:r>
            <a:r>
              <a:rPr spc="5" dirty="0"/>
              <a:t> </a:t>
            </a:r>
            <a:r>
              <a:rPr spc="-65" dirty="0"/>
              <a:t>Al-Mayeed,</a:t>
            </a:r>
            <a:r>
              <a:rPr spc="10" dirty="0"/>
              <a:t> </a:t>
            </a:r>
            <a:r>
              <a:rPr spc="-45" dirty="0"/>
              <a:t>“Smart</a:t>
            </a:r>
            <a:r>
              <a:rPr spc="5" dirty="0"/>
              <a:t> </a:t>
            </a:r>
            <a:r>
              <a:rPr spc="-30" dirty="0"/>
              <a:t>monitoring</a:t>
            </a:r>
            <a:r>
              <a:rPr spc="5" dirty="0"/>
              <a:t> </a:t>
            </a:r>
            <a:r>
              <a:rPr spc="-35" dirty="0"/>
              <a:t>and</a:t>
            </a:r>
            <a:r>
              <a:rPr spc="10" dirty="0"/>
              <a:t> </a:t>
            </a:r>
            <a:r>
              <a:rPr spc="-30" dirty="0"/>
              <a:t>controlling</a:t>
            </a:r>
            <a:r>
              <a:rPr spc="5" dirty="0"/>
              <a:t> </a:t>
            </a:r>
            <a:r>
              <a:rPr spc="-30" dirty="0"/>
              <a:t>system</a:t>
            </a:r>
            <a:r>
              <a:rPr spc="5" dirty="0"/>
              <a:t> for</a:t>
            </a:r>
            <a:r>
              <a:rPr spc="10" dirty="0"/>
              <a:t> </a:t>
            </a:r>
            <a:r>
              <a:rPr spc="-30" dirty="0"/>
              <a:t>aquaculture</a:t>
            </a:r>
            <a:r>
              <a:rPr spc="5" dirty="0"/>
              <a:t> </a:t>
            </a:r>
            <a:r>
              <a:rPr spc="25" dirty="0"/>
              <a:t>of </a:t>
            </a:r>
            <a:r>
              <a:rPr spc="-755" dirty="0"/>
              <a:t> </a:t>
            </a:r>
            <a:r>
              <a:rPr spc="-30" dirty="0"/>
              <a:t>Bangladesh</a:t>
            </a:r>
            <a:r>
              <a:rPr spc="-5" dirty="0"/>
              <a:t> </a:t>
            </a:r>
            <a:r>
              <a:rPr spc="-15" dirty="0"/>
              <a:t>to</a:t>
            </a:r>
            <a:r>
              <a:rPr spc="-5" dirty="0"/>
              <a:t> </a:t>
            </a:r>
            <a:r>
              <a:rPr spc="-25" dirty="0"/>
              <a:t>enhance</a:t>
            </a:r>
            <a:r>
              <a:rPr dirty="0"/>
              <a:t> </a:t>
            </a:r>
            <a:r>
              <a:rPr spc="-35" dirty="0"/>
              <a:t>robust</a:t>
            </a:r>
            <a:r>
              <a:rPr spc="-5" dirty="0"/>
              <a:t> </a:t>
            </a:r>
            <a:r>
              <a:rPr spc="-25" dirty="0"/>
              <a:t>operation,”</a:t>
            </a:r>
            <a:r>
              <a:rPr dirty="0"/>
              <a:t> </a:t>
            </a:r>
            <a:r>
              <a:rPr spc="-45" dirty="0"/>
              <a:t>in</a:t>
            </a:r>
            <a:r>
              <a:rPr spc="-5" dirty="0"/>
              <a:t> </a:t>
            </a:r>
            <a:r>
              <a:rPr spc="-15" dirty="0"/>
              <a:t>Proc.</a:t>
            </a:r>
            <a:r>
              <a:rPr dirty="0"/>
              <a:t> </a:t>
            </a:r>
            <a:r>
              <a:rPr spc="25" dirty="0"/>
              <a:t>IEEE</a:t>
            </a:r>
            <a:r>
              <a:rPr spc="-5" dirty="0"/>
              <a:t> </a:t>
            </a:r>
            <a:r>
              <a:rPr spc="-30" dirty="0"/>
              <a:t>Region</a:t>
            </a:r>
            <a:r>
              <a:rPr spc="-5" dirty="0"/>
              <a:t> </a:t>
            </a:r>
            <a:r>
              <a:rPr spc="-10" dirty="0"/>
              <a:t>10</a:t>
            </a:r>
            <a:r>
              <a:rPr dirty="0"/>
              <a:t> </a:t>
            </a:r>
            <a:r>
              <a:rPr spc="-40" dirty="0"/>
              <a:t>Symp.</a:t>
            </a:r>
            <a:r>
              <a:rPr spc="-5" dirty="0"/>
              <a:t> (TENSYMP),</a:t>
            </a:r>
            <a:r>
              <a:rPr dirty="0"/>
              <a:t> </a:t>
            </a:r>
            <a:r>
              <a:rPr spc="-35" dirty="0"/>
              <a:t>Jun.</a:t>
            </a:r>
          </a:p>
          <a:p>
            <a:pPr marL="607060">
              <a:lnSpc>
                <a:spcPct val="100000"/>
              </a:lnSpc>
              <a:spcBef>
                <a:spcPts val="555"/>
              </a:spcBef>
            </a:pPr>
            <a:r>
              <a:rPr spc="-10" dirty="0"/>
              <a:t>2020,</a:t>
            </a:r>
            <a:r>
              <a:rPr spc="-20" dirty="0"/>
              <a:t> </a:t>
            </a:r>
            <a:r>
              <a:rPr spc="-25" dirty="0"/>
              <a:t>pp.</a:t>
            </a:r>
            <a:r>
              <a:rPr spc="-15" dirty="0"/>
              <a:t> </a:t>
            </a:r>
            <a:r>
              <a:rPr spc="-25" dirty="0"/>
              <a:t>1128–1133.</a:t>
            </a:r>
          </a:p>
          <a:p>
            <a:pPr marL="607060" marR="5080">
              <a:lnSpc>
                <a:spcPct val="114900"/>
              </a:lnSpc>
            </a:pPr>
            <a:r>
              <a:rPr spc="-10" dirty="0"/>
              <a:t>[5]Gao,</a:t>
            </a:r>
            <a:r>
              <a:rPr dirty="0"/>
              <a:t> </a:t>
            </a:r>
            <a:r>
              <a:rPr spc="-5" dirty="0"/>
              <a:t>G.,</a:t>
            </a:r>
            <a:r>
              <a:rPr spc="5" dirty="0"/>
              <a:t> </a:t>
            </a:r>
            <a:r>
              <a:rPr spc="-20" dirty="0"/>
              <a:t>Xiao,</a:t>
            </a:r>
            <a:r>
              <a:rPr spc="5" dirty="0"/>
              <a:t> </a:t>
            </a:r>
            <a:r>
              <a:rPr spc="-20" dirty="0"/>
              <a:t>K.,</a:t>
            </a:r>
            <a:r>
              <a:rPr dirty="0"/>
              <a:t> </a:t>
            </a:r>
            <a:r>
              <a:rPr spc="-5" dirty="0"/>
              <a:t>&amp;</a:t>
            </a:r>
            <a:r>
              <a:rPr spc="5" dirty="0"/>
              <a:t> </a:t>
            </a:r>
            <a:r>
              <a:rPr spc="-15" dirty="0"/>
              <a:t>Chen,</a:t>
            </a:r>
            <a:r>
              <a:rPr spc="5" dirty="0"/>
              <a:t> </a:t>
            </a:r>
            <a:r>
              <a:rPr spc="-5" dirty="0"/>
              <a:t>M.</a:t>
            </a:r>
            <a:r>
              <a:rPr dirty="0"/>
              <a:t> (2019).</a:t>
            </a:r>
            <a:r>
              <a:rPr spc="5" dirty="0"/>
              <a:t> </a:t>
            </a:r>
            <a:r>
              <a:rPr dirty="0"/>
              <a:t>An</a:t>
            </a:r>
            <a:r>
              <a:rPr spc="5" dirty="0"/>
              <a:t> </a:t>
            </a:r>
            <a:r>
              <a:rPr spc="-30" dirty="0"/>
              <a:t>intelligent</a:t>
            </a:r>
            <a:r>
              <a:rPr dirty="0"/>
              <a:t> </a:t>
            </a:r>
            <a:r>
              <a:rPr spc="-75" dirty="0"/>
              <a:t>IoT-based</a:t>
            </a:r>
            <a:r>
              <a:rPr spc="5" dirty="0"/>
              <a:t> </a:t>
            </a:r>
            <a:r>
              <a:rPr spc="-25" dirty="0"/>
              <a:t>control</a:t>
            </a:r>
            <a:r>
              <a:rPr spc="5" dirty="0"/>
              <a:t> </a:t>
            </a:r>
            <a:r>
              <a:rPr spc="-35" dirty="0"/>
              <a:t>and</a:t>
            </a:r>
            <a:r>
              <a:rPr dirty="0"/>
              <a:t> </a:t>
            </a:r>
            <a:r>
              <a:rPr spc="-30" dirty="0"/>
              <a:t>traceability</a:t>
            </a:r>
            <a:r>
              <a:rPr spc="5" dirty="0"/>
              <a:t> </a:t>
            </a:r>
            <a:r>
              <a:rPr spc="-30" dirty="0"/>
              <a:t>system</a:t>
            </a:r>
            <a:r>
              <a:rPr spc="5" dirty="0"/>
              <a:t> </a:t>
            </a:r>
            <a:r>
              <a:rPr spc="-15" dirty="0"/>
              <a:t>to </a:t>
            </a:r>
            <a:r>
              <a:rPr spc="-755" dirty="0"/>
              <a:t> </a:t>
            </a:r>
            <a:r>
              <a:rPr spc="-10" dirty="0"/>
              <a:t>forecast</a:t>
            </a:r>
            <a:r>
              <a:rPr dirty="0"/>
              <a:t> </a:t>
            </a:r>
            <a:r>
              <a:rPr spc="-35" dirty="0"/>
              <a:t>and</a:t>
            </a:r>
            <a:r>
              <a:rPr dirty="0"/>
              <a:t> </a:t>
            </a:r>
            <a:r>
              <a:rPr spc="-35" dirty="0"/>
              <a:t>maintain</a:t>
            </a:r>
            <a:r>
              <a:rPr dirty="0"/>
              <a:t> </a:t>
            </a:r>
            <a:r>
              <a:rPr spc="-20" dirty="0"/>
              <a:t>water</a:t>
            </a:r>
            <a:r>
              <a:rPr dirty="0"/>
              <a:t> </a:t>
            </a:r>
            <a:r>
              <a:rPr spc="-40" dirty="0"/>
              <a:t>quality</a:t>
            </a:r>
            <a:r>
              <a:rPr dirty="0"/>
              <a:t> </a:t>
            </a:r>
            <a:r>
              <a:rPr spc="-45" dirty="0"/>
              <a:t>in</a:t>
            </a:r>
            <a:r>
              <a:rPr spc="5" dirty="0"/>
              <a:t> </a:t>
            </a:r>
            <a:r>
              <a:rPr spc="-20" dirty="0"/>
              <a:t>freshwater</a:t>
            </a:r>
            <a:r>
              <a:rPr dirty="0"/>
              <a:t> </a:t>
            </a:r>
            <a:r>
              <a:rPr spc="-15" dirty="0"/>
              <a:t>fish</a:t>
            </a:r>
            <a:r>
              <a:rPr dirty="0"/>
              <a:t> </a:t>
            </a:r>
            <a:r>
              <a:rPr spc="-10" dirty="0"/>
              <a:t>farms.</a:t>
            </a:r>
            <a:r>
              <a:rPr dirty="0"/>
              <a:t> </a:t>
            </a:r>
            <a:r>
              <a:rPr spc="-15" dirty="0"/>
              <a:t>Computers</a:t>
            </a:r>
            <a:r>
              <a:rPr dirty="0"/>
              <a:t> </a:t>
            </a:r>
            <a:r>
              <a:rPr spc="-35" dirty="0"/>
              <a:t>and</a:t>
            </a:r>
            <a:r>
              <a:rPr dirty="0"/>
              <a:t> </a:t>
            </a:r>
            <a:r>
              <a:rPr spc="-15" dirty="0"/>
              <a:t>Electronics</a:t>
            </a:r>
            <a:r>
              <a:rPr spc="5" dirty="0"/>
              <a:t> </a:t>
            </a:r>
            <a:r>
              <a:rPr spc="-45" dirty="0"/>
              <a:t>in </a:t>
            </a:r>
            <a:r>
              <a:rPr spc="-40" dirty="0"/>
              <a:t> </a:t>
            </a:r>
            <a:r>
              <a:rPr spc="-25" dirty="0"/>
              <a:t>Agriculture,</a:t>
            </a:r>
            <a:r>
              <a:rPr spc="-5" dirty="0"/>
              <a:t> </a:t>
            </a:r>
            <a:r>
              <a:rPr spc="-10" dirty="0"/>
              <a:t>166,</a:t>
            </a:r>
            <a:r>
              <a:rPr dirty="0"/>
              <a:t> </a:t>
            </a:r>
            <a:r>
              <a:rPr spc="-15" dirty="0"/>
              <a:t>105013.</a:t>
            </a:r>
            <a:r>
              <a:rPr dirty="0"/>
              <a:t> </a:t>
            </a:r>
            <a:r>
              <a:rPr spc="-20" dirty="0"/>
              <a:t>https://doi.org/10.1016/j.compag.2019.105013</a:t>
            </a:r>
          </a:p>
        </p:txBody>
      </p:sp>
      <p:pic>
        <p:nvPicPr>
          <p:cNvPr id="8" name="Google Shape;90;p1">
            <a:extLst>
              <a:ext uri="{FF2B5EF4-FFF2-40B4-BE49-F238E27FC236}">
                <a16:creationId xmlns:a16="http://schemas.microsoft.com/office/drawing/2014/main" id="{C93D8B63-6B27-DEC4-4EC8-BA2A240C6948}"/>
              </a:ext>
            </a:extLst>
          </p:cNvPr>
          <p:cNvPicPr preferRelativeResize="0"/>
          <p:nvPr/>
        </p:nvPicPr>
        <p:blipFill rotWithShape="1">
          <a:blip r:embed="rId3">
            <a:alphaModFix/>
          </a:blip>
          <a:srcRect/>
          <a:stretch/>
        </p:blipFill>
        <p:spPr>
          <a:xfrm>
            <a:off x="15797186" y="0"/>
            <a:ext cx="2490814" cy="10734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68140" y="0"/>
            <a:ext cx="9219860" cy="10287000"/>
          </a:xfrm>
          <a:custGeom>
            <a:avLst/>
            <a:gdLst/>
            <a:ahLst/>
            <a:cxnLst/>
            <a:rect l="l" t="t" r="r" b="b"/>
            <a:pathLst>
              <a:path w="8815705" h="10287000">
                <a:moveTo>
                  <a:pt x="0" y="10286999"/>
                </a:moveTo>
                <a:lnTo>
                  <a:pt x="8815311" y="10286999"/>
                </a:lnTo>
                <a:lnTo>
                  <a:pt x="8815311" y="0"/>
                </a:lnTo>
                <a:lnTo>
                  <a:pt x="0" y="0"/>
                </a:lnTo>
                <a:lnTo>
                  <a:pt x="0" y="10286999"/>
                </a:lnTo>
                <a:close/>
              </a:path>
            </a:pathLst>
          </a:custGeom>
          <a:solidFill>
            <a:srgbClr val="004AAC"/>
          </a:solidFill>
        </p:spPr>
        <p:txBody>
          <a:bodyPr wrap="square" lIns="0" tIns="0" rIns="0" bIns="0" rtlCol="0"/>
          <a:lstStyle/>
          <a:p>
            <a:endParaRPr/>
          </a:p>
        </p:txBody>
      </p:sp>
      <p:grpSp>
        <p:nvGrpSpPr>
          <p:cNvPr id="3" name="object 3"/>
          <p:cNvGrpSpPr/>
          <p:nvPr/>
        </p:nvGrpSpPr>
        <p:grpSpPr>
          <a:xfrm>
            <a:off x="0" y="0"/>
            <a:ext cx="8798560" cy="10287000"/>
            <a:chOff x="0" y="1"/>
            <a:chExt cx="8798560" cy="10287000"/>
          </a:xfrm>
        </p:grpSpPr>
        <p:sp>
          <p:nvSpPr>
            <p:cNvPr id="4" name="object 4"/>
            <p:cNvSpPr/>
            <p:nvPr/>
          </p:nvSpPr>
          <p:spPr>
            <a:xfrm>
              <a:off x="0" y="1"/>
              <a:ext cx="8798560" cy="10287000"/>
            </a:xfrm>
            <a:custGeom>
              <a:avLst/>
              <a:gdLst/>
              <a:ahLst/>
              <a:cxnLst/>
              <a:rect l="l" t="t" r="r" b="b"/>
              <a:pathLst>
                <a:path w="8798560" h="10287000">
                  <a:moveTo>
                    <a:pt x="8798508" y="10286998"/>
                  </a:moveTo>
                  <a:lnTo>
                    <a:pt x="0" y="10286998"/>
                  </a:lnTo>
                  <a:lnTo>
                    <a:pt x="0" y="0"/>
                  </a:lnTo>
                  <a:lnTo>
                    <a:pt x="8798508" y="0"/>
                  </a:lnTo>
                  <a:lnTo>
                    <a:pt x="8798508" y="10286998"/>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028699" y="1028701"/>
              <a:ext cx="6810374" cy="8229599"/>
            </a:xfrm>
            <a:prstGeom prst="rect">
              <a:avLst/>
            </a:prstGeom>
          </p:spPr>
        </p:pic>
      </p:grpSp>
      <p:grpSp>
        <p:nvGrpSpPr>
          <p:cNvPr id="6" name="object 6"/>
          <p:cNvGrpSpPr/>
          <p:nvPr/>
        </p:nvGrpSpPr>
        <p:grpSpPr>
          <a:xfrm>
            <a:off x="8229600" y="0"/>
            <a:ext cx="9874546" cy="10287000"/>
            <a:chOff x="8798507" y="1"/>
            <a:chExt cx="8509000" cy="10287000"/>
          </a:xfrm>
        </p:grpSpPr>
        <p:sp>
          <p:nvSpPr>
            <p:cNvPr id="7" name="object 7"/>
            <p:cNvSpPr/>
            <p:nvPr/>
          </p:nvSpPr>
          <p:spPr>
            <a:xfrm>
              <a:off x="9029699" y="1028701"/>
              <a:ext cx="8229600" cy="8229600"/>
            </a:xfrm>
            <a:custGeom>
              <a:avLst/>
              <a:gdLst/>
              <a:ahLst/>
              <a:cxnLst/>
              <a:rect l="l" t="t" r="r" b="b"/>
              <a:pathLst>
                <a:path w="8229600" h="8229600">
                  <a:moveTo>
                    <a:pt x="0" y="0"/>
                  </a:moveTo>
                  <a:lnTo>
                    <a:pt x="8229599" y="0"/>
                  </a:lnTo>
                  <a:lnTo>
                    <a:pt x="8229599" y="8229599"/>
                  </a:lnTo>
                  <a:lnTo>
                    <a:pt x="0" y="8229599"/>
                  </a:lnTo>
                  <a:lnTo>
                    <a:pt x="0" y="0"/>
                  </a:lnTo>
                </a:path>
              </a:pathLst>
            </a:custGeom>
            <a:ln w="95249">
              <a:solidFill>
                <a:srgbClr val="FFFFFF"/>
              </a:solidFill>
            </a:ln>
          </p:spPr>
          <p:txBody>
            <a:bodyPr wrap="square" lIns="0" tIns="0" rIns="0" bIns="0" rtlCol="0"/>
            <a:lstStyle/>
            <a:p>
              <a:endParaRPr/>
            </a:p>
          </p:txBody>
        </p:sp>
        <p:sp>
          <p:nvSpPr>
            <p:cNvPr id="8" name="object 8"/>
            <p:cNvSpPr/>
            <p:nvPr/>
          </p:nvSpPr>
          <p:spPr>
            <a:xfrm>
              <a:off x="8798507" y="1"/>
              <a:ext cx="674370" cy="10287000"/>
            </a:xfrm>
            <a:custGeom>
              <a:avLst/>
              <a:gdLst/>
              <a:ahLst/>
              <a:cxnLst/>
              <a:rect l="l" t="t" r="r" b="b"/>
              <a:pathLst>
                <a:path w="674370" h="10287000">
                  <a:moveTo>
                    <a:pt x="0" y="0"/>
                  </a:moveTo>
                  <a:lnTo>
                    <a:pt x="674179" y="0"/>
                  </a:lnTo>
                  <a:lnTo>
                    <a:pt x="674179" y="10286997"/>
                  </a:lnTo>
                  <a:lnTo>
                    <a:pt x="0" y="10286997"/>
                  </a:lnTo>
                  <a:lnTo>
                    <a:pt x="0"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title"/>
          </p:nvPr>
        </p:nvSpPr>
        <p:spPr>
          <a:xfrm>
            <a:off x="9080684" y="1409700"/>
            <a:ext cx="8766746" cy="6322244"/>
          </a:xfrm>
          <a:prstGeom prst="rect">
            <a:avLst/>
          </a:prstGeom>
        </p:spPr>
        <p:txBody>
          <a:bodyPr vert="horz" wrap="square" lIns="0" tIns="12700" rIns="0" bIns="0" rtlCol="0">
            <a:spAutoFit/>
          </a:bodyPr>
          <a:lstStyle/>
          <a:p>
            <a:pPr algn="ctr">
              <a:lnSpc>
                <a:spcPct val="100000"/>
              </a:lnSpc>
              <a:spcBef>
                <a:spcPts val="700"/>
              </a:spcBef>
              <a:tabLst>
                <a:tab pos="2359660" algn="l"/>
                <a:tab pos="3604895" algn="l"/>
                <a:tab pos="4319905" algn="l"/>
                <a:tab pos="5883910" algn="l"/>
              </a:tabLst>
            </a:pPr>
            <a:r>
              <a:rPr sz="8500" spc="-20" dirty="0"/>
              <a:t>Introduction</a:t>
            </a:r>
            <a:br>
              <a:rPr lang="en-IN" sz="8500" spc="-20" dirty="0"/>
            </a:br>
            <a:br>
              <a:rPr lang="en-IN" sz="8500" spc="-20" dirty="0"/>
            </a:br>
            <a:r>
              <a:rPr lang="en-US" sz="2400" b="0" i="0" u="none" strike="noStrike" baseline="0" dirty="0">
                <a:latin typeface="Roboto Bk"/>
              </a:rPr>
              <a:t>Aquaculture is a vital industry that plays a crucial role in meeting the growing demand for aquatic products as the world's population continues to </a:t>
            </a:r>
            <a:r>
              <a:rPr lang="en-IN" sz="2400" b="0" i="0" u="none" strike="noStrike" baseline="0" dirty="0">
                <a:latin typeface="Roboto Bk"/>
              </a:rPr>
              <a:t>increase. </a:t>
            </a:r>
            <a:r>
              <a:rPr lang="en-IN" sz="2400" b="0" dirty="0">
                <a:latin typeface="Roboto Bk"/>
              </a:rPr>
              <a:t>T</a:t>
            </a:r>
            <a:r>
              <a:rPr lang="en-IN" sz="2400" b="0" i="0" u="none" strike="noStrike" baseline="0" dirty="0">
                <a:latin typeface="Roboto Bk"/>
              </a:rPr>
              <a:t>o improve the management </a:t>
            </a:r>
            <a:r>
              <a:rPr lang="en-US" sz="2400" b="0" i="0" u="none" strike="noStrike" baseline="0" dirty="0">
                <a:latin typeface="Roboto Bk"/>
              </a:rPr>
              <a:t>of aquatic environments, promote the growth and health of aquatic creatures, and enhance the overall </a:t>
            </a:r>
            <a:r>
              <a:rPr lang="en-IN" sz="2400" b="0" i="0" u="none" strike="noStrike" baseline="0" dirty="0">
                <a:latin typeface="Roboto Bk"/>
              </a:rPr>
              <a:t>effectiveness of aquaculture operations. </a:t>
            </a:r>
            <a:r>
              <a:rPr lang="en-US" sz="2400" b="0" spc="90" dirty="0">
                <a:solidFill>
                  <a:srgbClr val="FFFFFF"/>
                </a:solidFill>
                <a:latin typeface="Roboto Bk"/>
                <a:cs typeface="Roboto Bk"/>
              </a:rPr>
              <a:t>Aquaculture </a:t>
            </a:r>
            <a:r>
              <a:rPr lang="en-US" sz="2400" b="0" spc="40" dirty="0">
                <a:solidFill>
                  <a:srgbClr val="FFFFFF"/>
                </a:solidFill>
                <a:latin typeface="Roboto Bk"/>
                <a:cs typeface="Roboto Bk"/>
              </a:rPr>
              <a:t>meets </a:t>
            </a:r>
            <a:r>
              <a:rPr lang="en-US" sz="2400" b="0" spc="5" dirty="0">
                <a:solidFill>
                  <a:srgbClr val="FFFFFF"/>
                </a:solidFill>
                <a:latin typeface="Roboto Bk"/>
                <a:cs typeface="Roboto Bk"/>
              </a:rPr>
              <a:t>the </a:t>
            </a:r>
            <a:r>
              <a:rPr lang="en-US" sz="2400" b="0" spc="35" dirty="0">
                <a:solidFill>
                  <a:srgbClr val="FFFFFF"/>
                </a:solidFill>
                <a:latin typeface="Roboto Bk"/>
                <a:cs typeface="Roboto Bk"/>
              </a:rPr>
              <a:t>demand </a:t>
            </a:r>
            <a:r>
              <a:rPr lang="en-US" sz="2400" b="0" spc="45" dirty="0">
                <a:solidFill>
                  <a:srgbClr val="FFFFFF"/>
                </a:solidFill>
                <a:latin typeface="Roboto Bk"/>
                <a:cs typeface="Roboto Bk"/>
              </a:rPr>
              <a:t>for</a:t>
            </a:r>
            <a:br>
              <a:rPr lang="en-US" sz="2400" b="0" dirty="0">
                <a:latin typeface="Roboto Bk"/>
                <a:cs typeface="Roboto Bk"/>
              </a:rPr>
            </a:br>
            <a:r>
              <a:rPr lang="en-US" sz="2400" b="0" spc="145" dirty="0">
                <a:solidFill>
                  <a:srgbClr val="FFFFFF"/>
                </a:solidFill>
                <a:latin typeface="Roboto Bk"/>
                <a:cs typeface="Roboto Bk"/>
              </a:rPr>
              <a:t>A</a:t>
            </a:r>
            <a:r>
              <a:rPr lang="en-US" sz="2400" b="0" spc="114" dirty="0">
                <a:solidFill>
                  <a:srgbClr val="FFFFFF"/>
                </a:solidFill>
                <a:latin typeface="Roboto Bk"/>
                <a:cs typeface="Roboto Bk"/>
              </a:rPr>
              <a:t>q</a:t>
            </a:r>
            <a:r>
              <a:rPr lang="en-US" sz="2400" b="0" spc="60" dirty="0">
                <a:solidFill>
                  <a:srgbClr val="FFFFFF"/>
                </a:solidFill>
                <a:latin typeface="Roboto Bk"/>
                <a:cs typeface="Roboto Bk"/>
              </a:rPr>
              <a:t>u</a:t>
            </a:r>
            <a:r>
              <a:rPr lang="en-US" sz="2400" b="0" spc="145" dirty="0">
                <a:solidFill>
                  <a:srgbClr val="FFFFFF"/>
                </a:solidFill>
                <a:latin typeface="Roboto Bk"/>
                <a:cs typeface="Roboto Bk"/>
              </a:rPr>
              <a:t>a</a:t>
            </a:r>
            <a:r>
              <a:rPr lang="en-US" sz="2400" b="0" spc="125" dirty="0">
                <a:solidFill>
                  <a:srgbClr val="FFFFFF"/>
                </a:solidFill>
                <a:latin typeface="Roboto Bk"/>
                <a:cs typeface="Roboto Bk"/>
              </a:rPr>
              <a:t>t</a:t>
            </a:r>
            <a:r>
              <a:rPr lang="en-US" sz="2400" b="0" spc="165" dirty="0">
                <a:solidFill>
                  <a:srgbClr val="FFFFFF"/>
                </a:solidFill>
                <a:latin typeface="Roboto Bk"/>
                <a:cs typeface="Roboto Bk"/>
              </a:rPr>
              <a:t>i</a:t>
            </a:r>
            <a:r>
              <a:rPr lang="en-US" sz="2400" b="0" spc="-150" dirty="0">
                <a:solidFill>
                  <a:srgbClr val="FFFFFF"/>
                </a:solidFill>
                <a:latin typeface="Roboto Bk"/>
                <a:cs typeface="Roboto Bk"/>
              </a:rPr>
              <a:t>c  </a:t>
            </a:r>
            <a:r>
              <a:rPr lang="en-US" sz="2400" b="0" spc="90" dirty="0">
                <a:solidFill>
                  <a:srgbClr val="FFFFFF"/>
                </a:solidFill>
                <a:latin typeface="Roboto Bk"/>
                <a:cs typeface="Roboto Bk"/>
              </a:rPr>
              <a:t>p</a:t>
            </a:r>
            <a:r>
              <a:rPr lang="en-US" sz="2400" b="0" spc="155" dirty="0">
                <a:solidFill>
                  <a:srgbClr val="FFFFFF"/>
                </a:solidFill>
                <a:latin typeface="Roboto Bk"/>
                <a:cs typeface="Roboto Bk"/>
              </a:rPr>
              <a:t>r</a:t>
            </a:r>
            <a:r>
              <a:rPr lang="en-US" sz="2400" b="0" spc="114" dirty="0">
                <a:solidFill>
                  <a:srgbClr val="FFFFFF"/>
                </a:solidFill>
                <a:latin typeface="Roboto Bk"/>
                <a:cs typeface="Roboto Bk"/>
              </a:rPr>
              <a:t>o</a:t>
            </a:r>
            <a:r>
              <a:rPr lang="en-US" sz="2400" b="0" spc="100" dirty="0">
                <a:solidFill>
                  <a:srgbClr val="FFFFFF"/>
                </a:solidFill>
                <a:latin typeface="Roboto Bk"/>
                <a:cs typeface="Roboto Bk"/>
              </a:rPr>
              <a:t>d</a:t>
            </a:r>
            <a:r>
              <a:rPr lang="en-US" sz="2400" b="0" spc="60" dirty="0">
                <a:solidFill>
                  <a:srgbClr val="FFFFFF"/>
                </a:solidFill>
                <a:latin typeface="Roboto Bk"/>
                <a:cs typeface="Roboto Bk"/>
              </a:rPr>
              <a:t>u</a:t>
            </a:r>
            <a:r>
              <a:rPr lang="en-US" sz="2400" b="0" spc="150" dirty="0">
                <a:solidFill>
                  <a:srgbClr val="FFFFFF"/>
                </a:solidFill>
                <a:latin typeface="Roboto Bk"/>
                <a:cs typeface="Roboto Bk"/>
              </a:rPr>
              <a:t>c</a:t>
            </a:r>
            <a:r>
              <a:rPr lang="en-US" sz="2400" b="0" spc="125" dirty="0">
                <a:solidFill>
                  <a:srgbClr val="FFFFFF"/>
                </a:solidFill>
                <a:latin typeface="Roboto Bk"/>
                <a:cs typeface="Roboto Bk"/>
              </a:rPr>
              <a:t>t</a:t>
            </a:r>
            <a:r>
              <a:rPr lang="en-US" sz="2400" b="0" spc="130" dirty="0">
                <a:solidFill>
                  <a:srgbClr val="FFFFFF"/>
                </a:solidFill>
                <a:latin typeface="Roboto Bk"/>
                <a:cs typeface="Roboto Bk"/>
              </a:rPr>
              <a:t>s</a:t>
            </a:r>
            <a:r>
              <a:rPr lang="en-US" sz="2400" b="0" spc="-120" dirty="0">
                <a:solidFill>
                  <a:srgbClr val="FFFFFF"/>
                </a:solidFill>
                <a:latin typeface="Roboto Bk"/>
                <a:cs typeface="Roboto Bk"/>
              </a:rPr>
              <a:t>. </a:t>
            </a:r>
            <a:r>
              <a:rPr lang="en-US" sz="2400" b="0" spc="-50" dirty="0">
                <a:solidFill>
                  <a:srgbClr val="FFFFFF"/>
                </a:solidFill>
                <a:latin typeface="Roboto Bk"/>
                <a:cs typeface="Roboto Bk"/>
              </a:rPr>
              <a:t>M</a:t>
            </a:r>
            <a:r>
              <a:rPr lang="en-US" sz="2400" b="0" spc="145" dirty="0">
                <a:solidFill>
                  <a:srgbClr val="FFFFFF"/>
                </a:solidFill>
                <a:latin typeface="Roboto Bk"/>
                <a:cs typeface="Roboto Bk"/>
              </a:rPr>
              <a:t>a</a:t>
            </a:r>
            <a:r>
              <a:rPr lang="en-US" sz="2400" b="0" spc="150" dirty="0">
                <a:solidFill>
                  <a:srgbClr val="FFFFFF"/>
                </a:solidFill>
                <a:latin typeface="Roboto Bk"/>
                <a:cs typeface="Roboto Bk"/>
              </a:rPr>
              <a:t>c</a:t>
            </a:r>
            <a:r>
              <a:rPr lang="en-US" sz="2400" b="0" spc="60" dirty="0">
                <a:solidFill>
                  <a:srgbClr val="FFFFFF"/>
                </a:solidFill>
                <a:latin typeface="Roboto Bk"/>
                <a:cs typeface="Roboto Bk"/>
              </a:rPr>
              <a:t>h</a:t>
            </a:r>
            <a:r>
              <a:rPr lang="en-US" sz="2400" b="0" spc="165" dirty="0">
                <a:solidFill>
                  <a:srgbClr val="FFFFFF"/>
                </a:solidFill>
                <a:latin typeface="Roboto Bk"/>
                <a:cs typeface="Roboto Bk"/>
              </a:rPr>
              <a:t>i</a:t>
            </a:r>
            <a:r>
              <a:rPr lang="en-US" sz="2400" b="0" spc="65" dirty="0">
                <a:solidFill>
                  <a:srgbClr val="FFFFFF"/>
                </a:solidFill>
                <a:latin typeface="Roboto Bk"/>
                <a:cs typeface="Roboto Bk"/>
              </a:rPr>
              <a:t>n</a:t>
            </a:r>
            <a:r>
              <a:rPr lang="en-US" sz="2400" b="0" spc="-165" dirty="0">
                <a:solidFill>
                  <a:srgbClr val="FFFFFF"/>
                </a:solidFill>
                <a:latin typeface="Roboto Bk"/>
                <a:cs typeface="Roboto Bk"/>
              </a:rPr>
              <a:t>e </a:t>
            </a:r>
            <a:r>
              <a:rPr lang="en-US" sz="2400" b="0" spc="45" dirty="0">
                <a:solidFill>
                  <a:srgbClr val="FFFFFF"/>
                </a:solidFill>
                <a:latin typeface="Roboto Bk"/>
                <a:cs typeface="Roboto Bk"/>
              </a:rPr>
              <a:t>L</a:t>
            </a:r>
            <a:r>
              <a:rPr lang="en-US" sz="2400" b="0" spc="135" dirty="0">
                <a:solidFill>
                  <a:srgbClr val="FFFFFF"/>
                </a:solidFill>
                <a:latin typeface="Roboto Bk"/>
                <a:cs typeface="Roboto Bk"/>
              </a:rPr>
              <a:t>e</a:t>
            </a:r>
            <a:r>
              <a:rPr lang="en-US" sz="2400" b="0" spc="145" dirty="0">
                <a:solidFill>
                  <a:srgbClr val="FFFFFF"/>
                </a:solidFill>
                <a:latin typeface="Roboto Bk"/>
                <a:cs typeface="Roboto Bk"/>
              </a:rPr>
              <a:t>a</a:t>
            </a:r>
            <a:r>
              <a:rPr lang="en-US" sz="2400" b="0" spc="155" dirty="0">
                <a:solidFill>
                  <a:srgbClr val="FFFFFF"/>
                </a:solidFill>
                <a:latin typeface="Roboto Bk"/>
                <a:cs typeface="Roboto Bk"/>
              </a:rPr>
              <a:t>r</a:t>
            </a:r>
            <a:r>
              <a:rPr lang="en-US" sz="2400" b="0" spc="65" dirty="0">
                <a:solidFill>
                  <a:srgbClr val="FFFFFF"/>
                </a:solidFill>
                <a:latin typeface="Roboto Bk"/>
                <a:cs typeface="Roboto Bk"/>
              </a:rPr>
              <a:t>n</a:t>
            </a:r>
            <a:r>
              <a:rPr lang="en-US" sz="2400" b="0" spc="165" dirty="0">
                <a:solidFill>
                  <a:srgbClr val="FFFFFF"/>
                </a:solidFill>
                <a:latin typeface="Roboto Bk"/>
                <a:cs typeface="Roboto Bk"/>
              </a:rPr>
              <a:t>i</a:t>
            </a:r>
            <a:r>
              <a:rPr lang="en-US" sz="2400" b="0" spc="65" dirty="0">
                <a:solidFill>
                  <a:srgbClr val="FFFFFF"/>
                </a:solidFill>
                <a:latin typeface="Roboto Bk"/>
                <a:cs typeface="Roboto Bk"/>
              </a:rPr>
              <a:t>n</a:t>
            </a:r>
            <a:r>
              <a:rPr lang="en-US" sz="2400" b="0" spc="-210" dirty="0">
                <a:solidFill>
                  <a:srgbClr val="FFFFFF"/>
                </a:solidFill>
                <a:latin typeface="Roboto Bk"/>
                <a:cs typeface="Roboto Bk"/>
              </a:rPr>
              <a:t>g </a:t>
            </a:r>
            <a:r>
              <a:rPr lang="en-US" sz="2400" b="0" spc="145" dirty="0">
                <a:solidFill>
                  <a:srgbClr val="FFFFFF"/>
                </a:solidFill>
                <a:latin typeface="Roboto Bk"/>
                <a:cs typeface="Roboto Bk"/>
              </a:rPr>
              <a:t>a</a:t>
            </a:r>
            <a:r>
              <a:rPr lang="en-US" sz="2400" b="0" spc="65" dirty="0">
                <a:solidFill>
                  <a:srgbClr val="FFFFFF"/>
                </a:solidFill>
                <a:latin typeface="Roboto Bk"/>
                <a:cs typeface="Roboto Bk"/>
              </a:rPr>
              <a:t>n</a:t>
            </a:r>
            <a:r>
              <a:rPr lang="en-US" sz="2400" b="0" spc="-125" dirty="0">
                <a:solidFill>
                  <a:srgbClr val="FFFFFF"/>
                </a:solidFill>
                <a:latin typeface="Roboto Bk"/>
                <a:cs typeface="Roboto Bk"/>
              </a:rPr>
              <a:t>d  </a:t>
            </a:r>
            <a:r>
              <a:rPr lang="en-US" sz="2400" b="0" spc="-15" dirty="0">
                <a:solidFill>
                  <a:srgbClr val="FFFFFF"/>
                </a:solidFill>
                <a:latin typeface="Roboto Bk"/>
                <a:cs typeface="Roboto Bk"/>
              </a:rPr>
              <a:t>Io</a:t>
            </a:r>
            <a:r>
              <a:rPr lang="en-US" sz="2400" b="0" spc="-125" dirty="0">
                <a:solidFill>
                  <a:srgbClr val="FFFFFF"/>
                </a:solidFill>
                <a:latin typeface="Roboto Bk"/>
                <a:cs typeface="Roboto Bk"/>
              </a:rPr>
              <a:t>T </a:t>
            </a:r>
            <a:r>
              <a:rPr lang="en-US" sz="2400" b="0" spc="20" dirty="0">
                <a:solidFill>
                  <a:srgbClr val="FFFFFF"/>
                </a:solidFill>
                <a:latin typeface="Roboto Bk"/>
                <a:cs typeface="Roboto Bk"/>
              </a:rPr>
              <a:t>can </a:t>
            </a:r>
            <a:r>
              <a:rPr lang="en-US" sz="2400" b="0" spc="65" dirty="0">
                <a:solidFill>
                  <a:srgbClr val="FFFFFF"/>
                </a:solidFill>
                <a:latin typeface="Roboto Bk"/>
                <a:cs typeface="Roboto Bk"/>
              </a:rPr>
              <a:t>optimize </a:t>
            </a:r>
            <a:r>
              <a:rPr lang="en-US" sz="2400" b="0" spc="100" dirty="0">
                <a:solidFill>
                  <a:srgbClr val="FFFFFF"/>
                </a:solidFill>
                <a:latin typeface="Roboto Bk"/>
                <a:cs typeface="Roboto Bk"/>
              </a:rPr>
              <a:t>operations. </a:t>
            </a:r>
            <a:r>
              <a:rPr lang="en-US" sz="2400" b="0" spc="55" dirty="0">
                <a:solidFill>
                  <a:srgbClr val="FFFFFF"/>
                </a:solidFill>
                <a:latin typeface="Roboto Bk"/>
                <a:cs typeface="Roboto Bk"/>
              </a:rPr>
              <a:t>This </a:t>
            </a:r>
            <a:r>
              <a:rPr lang="en-US" sz="2400" b="0" spc="25" dirty="0">
                <a:solidFill>
                  <a:srgbClr val="FFFFFF"/>
                </a:solidFill>
                <a:latin typeface="Roboto Bk"/>
                <a:cs typeface="Roboto Bk"/>
              </a:rPr>
              <a:t>study </a:t>
            </a:r>
            <a:r>
              <a:rPr lang="en-US" sz="2400" b="0" spc="-735" dirty="0">
                <a:solidFill>
                  <a:srgbClr val="FFFFFF"/>
                </a:solidFill>
                <a:latin typeface="Roboto Bk"/>
                <a:cs typeface="Roboto Bk"/>
              </a:rPr>
              <a:t> </a:t>
            </a:r>
            <a:r>
              <a:rPr lang="en-US" sz="2400" b="0" spc="65" dirty="0">
                <a:solidFill>
                  <a:srgbClr val="FFFFFF"/>
                </a:solidFill>
                <a:latin typeface="Roboto Bk"/>
                <a:cs typeface="Roboto Bk"/>
              </a:rPr>
              <a:t>examines their </a:t>
            </a:r>
            <a:r>
              <a:rPr lang="en-US" sz="2400" b="0" spc="105" dirty="0">
                <a:solidFill>
                  <a:srgbClr val="FFFFFF"/>
                </a:solidFill>
                <a:latin typeface="Roboto Bk"/>
                <a:cs typeface="Roboto Bk"/>
              </a:rPr>
              <a:t>applications </a:t>
            </a:r>
            <a:r>
              <a:rPr lang="en-US" sz="2400" b="0" dirty="0">
                <a:solidFill>
                  <a:srgbClr val="FFFFFF"/>
                </a:solidFill>
                <a:latin typeface="Roboto Bk"/>
                <a:cs typeface="Roboto Bk"/>
              </a:rPr>
              <a:t>and</a:t>
            </a:r>
            <a:br>
              <a:rPr lang="en-US" sz="2400" b="0" dirty="0">
                <a:latin typeface="Roboto Bk"/>
                <a:cs typeface="Roboto Bk"/>
              </a:rPr>
            </a:br>
            <a:r>
              <a:rPr lang="en-US" sz="2400" b="0" spc="90" dirty="0">
                <a:solidFill>
                  <a:srgbClr val="FFFFFF"/>
                </a:solidFill>
                <a:latin typeface="Roboto Bk"/>
                <a:cs typeface="Roboto Bk"/>
              </a:rPr>
              <a:t>Potential </a:t>
            </a:r>
            <a:r>
              <a:rPr lang="en-US" sz="2400" b="0" spc="45" dirty="0">
                <a:solidFill>
                  <a:srgbClr val="FFFFFF"/>
                </a:solidFill>
                <a:latin typeface="Roboto Bk"/>
                <a:cs typeface="Roboto Bk"/>
              </a:rPr>
              <a:t>for </a:t>
            </a:r>
            <a:r>
              <a:rPr lang="en-US" sz="2400" b="0" spc="70" dirty="0">
                <a:solidFill>
                  <a:srgbClr val="FFFFFF"/>
                </a:solidFill>
                <a:latin typeface="Roboto Bk"/>
                <a:cs typeface="Roboto Bk"/>
              </a:rPr>
              <a:t>future </a:t>
            </a:r>
            <a:r>
              <a:rPr lang="en-US" sz="2400" b="0" spc="105" dirty="0">
                <a:solidFill>
                  <a:srgbClr val="FFFFFF"/>
                </a:solidFill>
                <a:latin typeface="Roboto Bk"/>
                <a:cs typeface="Roboto Bk"/>
              </a:rPr>
              <a:t>research.</a:t>
            </a:r>
            <a:br>
              <a:rPr lang="en-US" sz="2400" dirty="0">
                <a:latin typeface="Roboto Bk"/>
                <a:cs typeface="Roboto Bk"/>
              </a:rPr>
            </a:br>
            <a:endParaRPr sz="2400" dirty="0"/>
          </a:p>
        </p:txBody>
      </p:sp>
      <p:pic>
        <p:nvPicPr>
          <p:cNvPr id="11" name="Google Shape;90;p1">
            <a:extLst>
              <a:ext uri="{FF2B5EF4-FFF2-40B4-BE49-F238E27FC236}">
                <a16:creationId xmlns:a16="http://schemas.microsoft.com/office/drawing/2014/main" id="{D57E7F98-50A3-DCE8-3F7F-01CFCD003D0F}"/>
              </a:ext>
            </a:extLst>
          </p:cNvPr>
          <p:cNvPicPr preferRelativeResize="0"/>
          <p:nvPr/>
        </p:nvPicPr>
        <p:blipFill rotWithShape="1">
          <a:blip r:embed="rId3">
            <a:alphaModFix/>
          </a:blip>
          <a:srcRect/>
          <a:stretch/>
        </p:blipFill>
        <p:spPr>
          <a:xfrm>
            <a:off x="15977234" y="0"/>
            <a:ext cx="2310766" cy="9161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44662" y="9525"/>
            <a:ext cx="16529050" cy="9324975"/>
          </a:xfrm>
          <a:custGeom>
            <a:avLst/>
            <a:gdLst/>
            <a:ahLst/>
            <a:cxnLst/>
            <a:rect l="l" t="t" r="r" b="b"/>
            <a:pathLst>
              <a:path w="16529050" h="8526145">
                <a:moveTo>
                  <a:pt x="16528680" y="8526061"/>
                </a:moveTo>
                <a:lnTo>
                  <a:pt x="0" y="8526061"/>
                </a:lnTo>
                <a:lnTo>
                  <a:pt x="0" y="0"/>
                </a:lnTo>
                <a:lnTo>
                  <a:pt x="16528680" y="0"/>
                </a:lnTo>
                <a:lnTo>
                  <a:pt x="16528680" y="8526061"/>
                </a:lnTo>
                <a:close/>
              </a:path>
            </a:pathLst>
          </a:custGeom>
          <a:solidFill>
            <a:srgbClr val="000000">
              <a:alpha val="44709"/>
            </a:srgbClr>
          </a:solidFill>
        </p:spPr>
        <p:txBody>
          <a:bodyPr wrap="square" lIns="0" tIns="0" rIns="0" bIns="0" rtlCol="0"/>
          <a:lstStyle/>
          <a:p>
            <a:endParaRPr dirty="0"/>
          </a:p>
        </p:txBody>
      </p:sp>
      <p:sp>
        <p:nvSpPr>
          <p:cNvPr id="3" name="Title 2">
            <a:extLst>
              <a:ext uri="{FF2B5EF4-FFF2-40B4-BE49-F238E27FC236}">
                <a16:creationId xmlns:a16="http://schemas.microsoft.com/office/drawing/2014/main" id="{281958D1-839D-9D99-65F0-AAC23A1CC54C}"/>
              </a:ext>
            </a:extLst>
          </p:cNvPr>
          <p:cNvSpPr>
            <a:spLocks noGrp="1"/>
          </p:cNvSpPr>
          <p:nvPr>
            <p:ph type="title"/>
          </p:nvPr>
        </p:nvSpPr>
        <p:spPr>
          <a:xfrm>
            <a:off x="2362200" y="749955"/>
            <a:ext cx="12039333" cy="1015663"/>
          </a:xfrm>
        </p:spPr>
        <p:txBody>
          <a:bodyPr/>
          <a:lstStyle/>
          <a:p>
            <a:r>
              <a:rPr lang="en-IN" sz="6600" dirty="0"/>
              <a:t>Problem, Motivation, Objective:</a:t>
            </a:r>
          </a:p>
        </p:txBody>
      </p:sp>
      <p:sp>
        <p:nvSpPr>
          <p:cNvPr id="7" name="Text Placeholder 6">
            <a:extLst>
              <a:ext uri="{FF2B5EF4-FFF2-40B4-BE49-F238E27FC236}">
                <a16:creationId xmlns:a16="http://schemas.microsoft.com/office/drawing/2014/main" id="{20457FA4-BBAC-73CE-DBCB-F7F9826882A5}"/>
              </a:ext>
            </a:extLst>
          </p:cNvPr>
          <p:cNvSpPr>
            <a:spLocks noGrp="1"/>
          </p:cNvSpPr>
          <p:nvPr>
            <p:ph type="body" idx="1"/>
          </p:nvPr>
        </p:nvSpPr>
        <p:spPr>
          <a:xfrm>
            <a:off x="2301412" y="2435134"/>
            <a:ext cx="15444126" cy="7263527"/>
          </a:xfrm>
        </p:spPr>
        <p:txBody>
          <a:bodyPr/>
          <a:lstStyle/>
          <a:p>
            <a:pPr algn="l"/>
            <a:endParaRPr lang="en-US" b="0" i="0" dirty="0">
              <a:effectLst/>
              <a:latin typeface="ff1"/>
            </a:endParaRPr>
          </a:p>
          <a:p>
            <a:pPr algn="l"/>
            <a:endParaRPr lang="en-US" dirty="0">
              <a:latin typeface="ff1"/>
            </a:endParaRPr>
          </a:p>
          <a:p>
            <a:pPr algn="l"/>
            <a:r>
              <a:rPr lang="en-US" b="0" i="0" dirty="0">
                <a:effectLst/>
                <a:latin typeface="ff1"/>
              </a:rPr>
              <a:t>Changes in </a:t>
            </a:r>
            <a:r>
              <a:rPr lang="en-US" dirty="0">
                <a:latin typeface="ff1"/>
              </a:rPr>
              <a:t>water quality </a:t>
            </a:r>
            <a:r>
              <a:rPr lang="en-US" b="0" i="0" dirty="0">
                <a:effectLst/>
                <a:latin typeface="ff1"/>
              </a:rPr>
              <a:t>determined by climate and its fickleness, for changes in climate directly or indirectly result in changes in the aquatic environment. So, we need to monitor and control the changes in parameters which leads to less yield.</a:t>
            </a:r>
          </a:p>
          <a:p>
            <a:pPr algn="l"/>
            <a:endParaRPr lang="en-US" dirty="0">
              <a:latin typeface="ff1"/>
            </a:endParaRPr>
          </a:p>
          <a:p>
            <a:pPr algn="l"/>
            <a:r>
              <a:rPr lang="en-US" sz="2800" b="0" i="0" dirty="0">
                <a:effectLst/>
                <a:latin typeface="ff1"/>
              </a:rPr>
              <a:t>our proposed system keeps track of all the internal and external environmental factors in the farming, and then apply self-learning so that, in the future, fish farming will be freed from the need of manual operations. This work will contribute remote monitoring framework through IoT to screen water quality in ponds.</a:t>
            </a:r>
          </a:p>
          <a:p>
            <a:pPr algn="l"/>
            <a:endParaRPr lang="en-US" sz="2800" dirty="0">
              <a:latin typeface="ff1"/>
            </a:endParaRPr>
          </a:p>
          <a:p>
            <a:pPr algn="l"/>
            <a:r>
              <a:rPr lang="en-US" sz="2800" b="0" i="0" dirty="0">
                <a:effectLst/>
                <a:latin typeface="ff1"/>
              </a:rPr>
              <a:t>The goal of this project is to design and execute a distributed system for aquaculture water quality care through remote observing of turbidity, temperature and humidity.</a:t>
            </a:r>
          </a:p>
          <a:p>
            <a:pPr algn="l"/>
            <a:endParaRPr lang="en-US" sz="2800" b="0" i="0" dirty="0">
              <a:effectLst/>
              <a:latin typeface="ff1"/>
            </a:endParaRPr>
          </a:p>
          <a:p>
            <a:pPr algn="l"/>
            <a:endParaRPr lang="en-US" b="0" i="0" dirty="0">
              <a:effectLst/>
              <a:latin typeface="ff1"/>
            </a:endParaRPr>
          </a:p>
          <a:p>
            <a:endParaRPr lang="en-IN" dirty="0"/>
          </a:p>
        </p:txBody>
      </p:sp>
      <p:pic>
        <p:nvPicPr>
          <p:cNvPr id="6" name="Google Shape;90;p1">
            <a:extLst>
              <a:ext uri="{FF2B5EF4-FFF2-40B4-BE49-F238E27FC236}">
                <a16:creationId xmlns:a16="http://schemas.microsoft.com/office/drawing/2014/main" id="{9C3172A0-514B-1F92-1BB1-B2ABE379D3AC}"/>
              </a:ext>
            </a:extLst>
          </p:cNvPr>
          <p:cNvPicPr preferRelativeResize="0"/>
          <p:nvPr/>
        </p:nvPicPr>
        <p:blipFill rotWithShape="1">
          <a:blip r:embed="rId2">
            <a:alphaModFix/>
          </a:blip>
          <a:srcRect/>
          <a:stretch/>
        </p:blipFill>
        <p:spPr>
          <a:xfrm>
            <a:off x="15935324" y="9525"/>
            <a:ext cx="2338388" cy="110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8950" y="0"/>
            <a:ext cx="16529050" cy="9258300"/>
          </a:xfrm>
          <a:custGeom>
            <a:avLst/>
            <a:gdLst/>
            <a:ahLst/>
            <a:cxnLst/>
            <a:rect l="l" t="t" r="r" b="b"/>
            <a:pathLst>
              <a:path w="16529050" h="8526145">
                <a:moveTo>
                  <a:pt x="16528680" y="8526061"/>
                </a:moveTo>
                <a:lnTo>
                  <a:pt x="0" y="8526061"/>
                </a:lnTo>
                <a:lnTo>
                  <a:pt x="0" y="0"/>
                </a:lnTo>
                <a:lnTo>
                  <a:pt x="16528680" y="0"/>
                </a:lnTo>
                <a:lnTo>
                  <a:pt x="16528680" y="8526061"/>
                </a:lnTo>
                <a:close/>
              </a:path>
            </a:pathLst>
          </a:custGeom>
          <a:solidFill>
            <a:srgbClr val="000000">
              <a:alpha val="44709"/>
            </a:srgbClr>
          </a:solidFill>
        </p:spPr>
        <p:txBody>
          <a:bodyPr wrap="square" lIns="0" tIns="0" rIns="0" bIns="0" rtlCol="0"/>
          <a:lstStyle/>
          <a:p>
            <a:pPr marL="12700" marR="116205">
              <a:lnSpc>
                <a:spcPct val="114999"/>
              </a:lnSpc>
              <a:spcBef>
                <a:spcPts val="100"/>
              </a:spcBef>
            </a:pPr>
            <a:endParaRPr lang="en-US" sz="1800" b="1" spc="-145" dirty="0">
              <a:solidFill>
                <a:srgbClr val="FFFFFF"/>
              </a:solidFill>
              <a:latin typeface="Roboto Bk"/>
              <a:cs typeface="Roboto Bk"/>
            </a:endParaRPr>
          </a:p>
          <a:p>
            <a:pPr marL="12700" marR="116205">
              <a:lnSpc>
                <a:spcPct val="114999"/>
              </a:lnSpc>
              <a:spcBef>
                <a:spcPts val="100"/>
              </a:spcBef>
            </a:pPr>
            <a:endParaRPr lang="en-US" b="1" spc="-145" dirty="0">
              <a:solidFill>
                <a:srgbClr val="FFFFFF"/>
              </a:solidFill>
              <a:latin typeface="Roboto Bk"/>
              <a:cs typeface="Roboto Bk"/>
            </a:endParaRPr>
          </a:p>
          <a:p>
            <a:pPr marL="12700" marR="116205">
              <a:lnSpc>
                <a:spcPct val="114999"/>
              </a:lnSpc>
              <a:spcBef>
                <a:spcPts val="100"/>
              </a:spcBef>
            </a:pPr>
            <a:endParaRPr lang="en-US" sz="1800" b="1" spc="-145" dirty="0">
              <a:solidFill>
                <a:srgbClr val="FFFFFF"/>
              </a:solidFill>
              <a:latin typeface="Roboto Bk"/>
              <a:cs typeface="Roboto Bk"/>
            </a:endParaRPr>
          </a:p>
          <a:p>
            <a:pPr marL="12700" marR="116205">
              <a:lnSpc>
                <a:spcPct val="114999"/>
              </a:lnSpc>
              <a:spcBef>
                <a:spcPts val="100"/>
              </a:spcBef>
            </a:pPr>
            <a:endParaRPr lang="en-US" b="1" spc="-145" dirty="0">
              <a:solidFill>
                <a:srgbClr val="FFFFFF"/>
              </a:solidFill>
              <a:latin typeface="Roboto Bk"/>
              <a:cs typeface="Roboto Bk"/>
            </a:endParaRPr>
          </a:p>
          <a:p>
            <a:pPr marL="12700" marR="116205">
              <a:lnSpc>
                <a:spcPct val="114999"/>
              </a:lnSpc>
              <a:spcBef>
                <a:spcPts val="100"/>
              </a:spcBef>
            </a:pPr>
            <a:endParaRPr lang="en-US" sz="1800" b="1" spc="-145" dirty="0">
              <a:solidFill>
                <a:srgbClr val="FFFFFF"/>
              </a:solidFill>
              <a:latin typeface="Roboto Bk"/>
              <a:cs typeface="Roboto Bk"/>
            </a:endParaRPr>
          </a:p>
          <a:p>
            <a:pPr marL="12700" marR="116205">
              <a:lnSpc>
                <a:spcPct val="114999"/>
              </a:lnSpc>
              <a:spcBef>
                <a:spcPts val="100"/>
              </a:spcBef>
            </a:pPr>
            <a:endParaRPr lang="en-US" b="1" spc="-145" dirty="0">
              <a:solidFill>
                <a:srgbClr val="FFFFFF"/>
              </a:solidFill>
              <a:latin typeface="Roboto Bk"/>
              <a:cs typeface="Roboto Bk"/>
            </a:endParaRPr>
          </a:p>
          <a:p>
            <a:pPr marL="12700" marR="116205">
              <a:lnSpc>
                <a:spcPct val="114999"/>
              </a:lnSpc>
              <a:spcBef>
                <a:spcPts val="100"/>
              </a:spcBef>
            </a:pPr>
            <a:endParaRPr lang="en-US" sz="1800" b="1" spc="-145" dirty="0">
              <a:solidFill>
                <a:srgbClr val="FFFFFF"/>
              </a:solidFill>
              <a:latin typeface="Roboto Bk"/>
              <a:cs typeface="Roboto Bk"/>
            </a:endParaRPr>
          </a:p>
          <a:p>
            <a:pPr marL="12700" marR="116205">
              <a:lnSpc>
                <a:spcPct val="114999"/>
              </a:lnSpc>
              <a:spcBef>
                <a:spcPts val="100"/>
              </a:spcBef>
            </a:pPr>
            <a:endParaRPr lang="en-US" b="1" spc="-145" dirty="0">
              <a:solidFill>
                <a:srgbClr val="FFFFFF"/>
              </a:solidFill>
              <a:latin typeface="Roboto Bk"/>
              <a:cs typeface="Roboto Bk"/>
            </a:endParaRPr>
          </a:p>
          <a:p>
            <a:pPr marL="12700" marR="116205">
              <a:lnSpc>
                <a:spcPct val="114999"/>
              </a:lnSpc>
              <a:spcBef>
                <a:spcPts val="100"/>
              </a:spcBef>
            </a:pPr>
            <a:endParaRPr lang="en-US" sz="1800" b="1" spc="-145" dirty="0">
              <a:solidFill>
                <a:srgbClr val="FFFFFF"/>
              </a:solidFill>
              <a:latin typeface="Roboto Bk"/>
              <a:cs typeface="Roboto Bk"/>
            </a:endParaRPr>
          </a:p>
          <a:p>
            <a:pPr marL="12700" marR="116205">
              <a:lnSpc>
                <a:spcPct val="114999"/>
              </a:lnSpc>
              <a:spcBef>
                <a:spcPts val="100"/>
              </a:spcBef>
            </a:pPr>
            <a:endParaRPr lang="en-US" b="1" spc="-145" dirty="0">
              <a:solidFill>
                <a:srgbClr val="FFFFFF"/>
              </a:solidFill>
              <a:latin typeface="Roboto Bk"/>
              <a:cs typeface="Roboto Bk"/>
            </a:endParaRPr>
          </a:p>
          <a:p>
            <a:pPr marL="12700" marR="116205">
              <a:lnSpc>
                <a:spcPct val="114999"/>
              </a:lnSpc>
              <a:spcBef>
                <a:spcPts val="100"/>
              </a:spcBef>
            </a:pPr>
            <a:endParaRPr lang="en-US" sz="1800" b="1" spc="-145" dirty="0">
              <a:solidFill>
                <a:srgbClr val="FFFFFF"/>
              </a:solidFill>
              <a:latin typeface="Roboto Bk"/>
              <a:cs typeface="Roboto Bk"/>
            </a:endParaRPr>
          </a:p>
          <a:p>
            <a:pPr marL="12700" marR="116205">
              <a:lnSpc>
                <a:spcPct val="114999"/>
              </a:lnSpc>
              <a:spcBef>
                <a:spcPts val="100"/>
              </a:spcBef>
            </a:pPr>
            <a:endParaRPr lang="en-US" b="1" spc="-145" dirty="0">
              <a:solidFill>
                <a:srgbClr val="FFFFFF"/>
              </a:solidFill>
              <a:latin typeface="Roboto Bk"/>
              <a:cs typeface="Roboto Bk"/>
            </a:endParaRPr>
          </a:p>
        </p:txBody>
      </p:sp>
      <p:sp>
        <p:nvSpPr>
          <p:cNvPr id="4" name="object 4"/>
          <p:cNvSpPr txBox="1">
            <a:spLocks noGrp="1"/>
          </p:cNvSpPr>
          <p:nvPr>
            <p:ph type="title"/>
          </p:nvPr>
        </p:nvSpPr>
        <p:spPr>
          <a:xfrm>
            <a:off x="2843171" y="490538"/>
            <a:ext cx="13662066" cy="8599790"/>
          </a:xfrm>
          <a:prstGeom prst="rect">
            <a:avLst/>
          </a:prstGeom>
        </p:spPr>
        <p:txBody>
          <a:bodyPr vert="horz" wrap="square" lIns="0" tIns="12700" rIns="0" bIns="0" rtlCol="0">
            <a:spAutoFit/>
          </a:bodyPr>
          <a:lstStyle/>
          <a:p>
            <a:pPr algn="l"/>
            <a:r>
              <a:rPr lang="en-US" spc="15" dirty="0"/>
              <a:t>Literature	</a:t>
            </a:r>
            <a:r>
              <a:rPr lang="en-US" spc="55" dirty="0"/>
              <a:t>review</a:t>
            </a:r>
            <a:br>
              <a:rPr lang="en-US" spc="55" dirty="0"/>
            </a:br>
            <a:br>
              <a:rPr lang="en-US" spc="55" dirty="0"/>
            </a:br>
            <a:br>
              <a:rPr lang="en-US" sz="2400" spc="55" dirty="0"/>
            </a:br>
            <a:r>
              <a:rPr lang="en-US" sz="2400" b="0" i="0" u="none" strike="noStrike" baseline="0" dirty="0">
                <a:latin typeface="TimesNewRomanPSMT"/>
              </a:rPr>
              <a:t>paper [1] creates a system to monitor and regulate various parameters of fresh water that are</a:t>
            </a:r>
            <a:r>
              <a:rPr lang="en-US" sz="2400" b="0" dirty="0">
                <a:latin typeface="TimesNewRomanPSMT"/>
              </a:rPr>
              <a:t> </a:t>
            </a:r>
            <a:r>
              <a:rPr lang="en-US" sz="2400" b="0" i="0" u="none" strike="noStrike" baseline="0" dirty="0">
                <a:latin typeface="TimesNewRomanPSMT"/>
              </a:rPr>
              <a:t>helpful in pearl farming. Maintaining the appropriate conditions would help in increasing the yield. The parameters in the freshwater are regulated by a microcontroller using actuators. They have used the data analytics approach in the proposed system. They used sensors and actuators for monitoring and </a:t>
            </a:r>
            <a:r>
              <a:rPr lang="en-IN" sz="2400" b="0" i="0" u="none" strike="noStrike" baseline="0" dirty="0">
                <a:latin typeface="TimesNewRomanPSMT"/>
              </a:rPr>
              <a:t>maintaining a habitable underwater environment.</a:t>
            </a:r>
            <a:br>
              <a:rPr lang="en-IN" sz="2400" b="0" dirty="0">
                <a:latin typeface="TimesNewRomanPSMT"/>
              </a:rPr>
            </a:br>
            <a:br>
              <a:rPr lang="en-US" spc="55" dirty="0"/>
            </a:br>
            <a:r>
              <a:rPr lang="en-US" sz="2000" spc="55" dirty="0"/>
              <a:t>Paper[2] </a:t>
            </a:r>
            <a:r>
              <a:rPr lang="en-US" sz="2400" b="0" i="0" u="none" strike="noStrike" baseline="0" dirty="0">
                <a:solidFill>
                  <a:srgbClr val="FFFFFF"/>
                </a:solidFill>
                <a:latin typeface="RobotoCondensed-Regular"/>
              </a:rPr>
              <a:t>Digital solutions like agricultural management systems and robotics/AI can improve farm efficiency and decision-making. Successful implementation of these technologies requires training and education for farmers. Sustainable, data-driven agricultural practices are needed to address modern food production challenges. "Agriculture 5.0" is a key agenda for major farm equipment manufacturers</a:t>
            </a:r>
            <a:r>
              <a:rPr lang="en-US" sz="1800" b="0" i="0" u="none" strike="noStrike" baseline="0" dirty="0">
                <a:solidFill>
                  <a:srgbClr val="FFFFFF"/>
                </a:solidFill>
                <a:latin typeface="RobotoCondensed-Regular"/>
              </a:rPr>
              <a:t>.</a:t>
            </a:r>
            <a:br>
              <a:rPr lang="en-US" sz="1800" b="0" i="0" u="none" strike="noStrike" baseline="0" dirty="0">
                <a:solidFill>
                  <a:srgbClr val="FFFFFF"/>
                </a:solidFill>
                <a:latin typeface="RobotoCondensed-Regular"/>
              </a:rPr>
            </a:br>
            <a:endParaRPr lang="en-US" sz="2400" spc="55" dirty="0"/>
          </a:p>
        </p:txBody>
      </p:sp>
      <p:pic>
        <p:nvPicPr>
          <p:cNvPr id="8" name="Google Shape;90;p1">
            <a:extLst>
              <a:ext uri="{FF2B5EF4-FFF2-40B4-BE49-F238E27FC236}">
                <a16:creationId xmlns:a16="http://schemas.microsoft.com/office/drawing/2014/main" id="{94836BF0-44E8-D969-0250-050CC1436E10}"/>
              </a:ext>
            </a:extLst>
          </p:cNvPr>
          <p:cNvPicPr preferRelativeResize="0"/>
          <p:nvPr/>
        </p:nvPicPr>
        <p:blipFill rotWithShape="1">
          <a:blip r:embed="rId2">
            <a:alphaModFix/>
          </a:blip>
          <a:srcRect/>
          <a:stretch/>
        </p:blipFill>
        <p:spPr>
          <a:xfrm>
            <a:off x="15949612" y="0"/>
            <a:ext cx="2338388" cy="981076"/>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96DA637-82A1-1017-3622-AE81B1AFB648}"/>
                  </a:ext>
                </a:extLst>
              </p14:cNvPr>
              <p14:cNvContentPartPr/>
              <p14:nvPr/>
            </p14:nvContentPartPr>
            <p14:xfrm>
              <a:off x="2443342" y="3528607"/>
              <a:ext cx="360" cy="360"/>
            </p14:xfrm>
          </p:contentPart>
        </mc:Choice>
        <mc:Fallback xmlns="">
          <p:pic>
            <p:nvPicPr>
              <p:cNvPr id="5" name="Ink 4">
                <a:extLst>
                  <a:ext uri="{FF2B5EF4-FFF2-40B4-BE49-F238E27FC236}">
                    <a16:creationId xmlns:a16="http://schemas.microsoft.com/office/drawing/2014/main" id="{896DA637-82A1-1017-3622-AE81B1AFB648}"/>
                  </a:ext>
                </a:extLst>
              </p:cNvPr>
              <p:cNvPicPr/>
              <p:nvPr/>
            </p:nvPicPr>
            <p:blipFill>
              <a:blip r:embed="rId4"/>
              <a:stretch>
                <a:fillRect/>
              </a:stretch>
            </p:blipFill>
            <p:spPr>
              <a:xfrm>
                <a:off x="2434342" y="35196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0A17724-D18C-10CE-6A6F-568BCB81F714}"/>
                  </a:ext>
                </a:extLst>
              </p14:cNvPr>
              <p14:cNvContentPartPr/>
              <p14:nvPr/>
            </p14:nvContentPartPr>
            <p14:xfrm>
              <a:off x="2543062" y="3900487"/>
              <a:ext cx="360" cy="360"/>
            </p14:xfrm>
          </p:contentPart>
        </mc:Choice>
        <mc:Fallback xmlns="">
          <p:pic>
            <p:nvPicPr>
              <p:cNvPr id="3" name="Ink 2">
                <a:extLst>
                  <a:ext uri="{FF2B5EF4-FFF2-40B4-BE49-F238E27FC236}">
                    <a16:creationId xmlns:a16="http://schemas.microsoft.com/office/drawing/2014/main" id="{C0A17724-D18C-10CE-6A6F-568BCB81F714}"/>
                  </a:ext>
                </a:extLst>
              </p:cNvPr>
              <p:cNvPicPr/>
              <p:nvPr/>
            </p:nvPicPr>
            <p:blipFill>
              <a:blip r:embed="rId6"/>
              <a:stretch>
                <a:fillRect/>
              </a:stretch>
            </p:blipFill>
            <p:spPr>
              <a:xfrm>
                <a:off x="2480422" y="383784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8D0B85C-A156-9800-DB8D-A90C26186E3C}"/>
                  </a:ext>
                </a:extLst>
              </p14:cNvPr>
              <p14:cNvContentPartPr/>
              <p14:nvPr/>
            </p14:nvContentPartPr>
            <p14:xfrm>
              <a:off x="2514262" y="7086487"/>
              <a:ext cx="360" cy="360"/>
            </p14:xfrm>
          </p:contentPart>
        </mc:Choice>
        <mc:Fallback xmlns="">
          <p:pic>
            <p:nvPicPr>
              <p:cNvPr id="9" name="Ink 8">
                <a:extLst>
                  <a:ext uri="{FF2B5EF4-FFF2-40B4-BE49-F238E27FC236}">
                    <a16:creationId xmlns:a16="http://schemas.microsoft.com/office/drawing/2014/main" id="{08D0B85C-A156-9800-DB8D-A90C26186E3C}"/>
                  </a:ext>
                </a:extLst>
              </p:cNvPr>
              <p:cNvPicPr/>
              <p:nvPr/>
            </p:nvPicPr>
            <p:blipFill>
              <a:blip r:embed="rId6"/>
              <a:stretch>
                <a:fillRect/>
              </a:stretch>
            </p:blipFill>
            <p:spPr>
              <a:xfrm>
                <a:off x="2451262" y="7023847"/>
                <a:ext cx="126000" cy="126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32585" y="28575"/>
            <a:ext cx="16611600" cy="9216073"/>
          </a:xfrm>
          <a:custGeom>
            <a:avLst/>
            <a:gdLst/>
            <a:ahLst/>
            <a:cxnLst/>
            <a:rect l="l" t="t" r="r" b="b"/>
            <a:pathLst>
              <a:path w="16529050" h="8526145">
                <a:moveTo>
                  <a:pt x="16528680" y="8526061"/>
                </a:moveTo>
                <a:lnTo>
                  <a:pt x="0" y="8526061"/>
                </a:lnTo>
                <a:lnTo>
                  <a:pt x="0" y="0"/>
                </a:lnTo>
                <a:lnTo>
                  <a:pt x="16528680" y="0"/>
                </a:lnTo>
                <a:lnTo>
                  <a:pt x="16528680" y="8526061"/>
                </a:lnTo>
                <a:close/>
              </a:path>
            </a:pathLst>
          </a:custGeom>
          <a:solidFill>
            <a:srgbClr val="000000">
              <a:alpha val="44709"/>
            </a:srgbClr>
          </a:solidFill>
        </p:spPr>
        <p:txBody>
          <a:bodyPr wrap="square" lIns="0" tIns="0" rIns="0" bIns="0" rtlCol="0"/>
          <a:lstStyle/>
          <a:p>
            <a:endParaRPr lang="en-IN" dirty="0"/>
          </a:p>
        </p:txBody>
      </p:sp>
      <p:sp>
        <p:nvSpPr>
          <p:cNvPr id="5" name="object 5"/>
          <p:cNvSpPr txBox="1">
            <a:spLocks noGrp="1"/>
          </p:cNvSpPr>
          <p:nvPr>
            <p:ph type="title"/>
          </p:nvPr>
        </p:nvSpPr>
        <p:spPr>
          <a:xfrm>
            <a:off x="3025734" y="1375808"/>
            <a:ext cx="9928265" cy="1397819"/>
          </a:xfrm>
          <a:prstGeom prst="rect">
            <a:avLst/>
          </a:prstGeom>
        </p:spPr>
        <p:txBody>
          <a:bodyPr vert="horz" wrap="square" lIns="0" tIns="12700" rIns="0" bIns="0" rtlCol="0">
            <a:spAutoFit/>
          </a:bodyPr>
          <a:lstStyle/>
          <a:p>
            <a:pPr marL="12700">
              <a:lnSpc>
                <a:spcPct val="100000"/>
              </a:lnSpc>
              <a:spcBef>
                <a:spcPts val="100"/>
              </a:spcBef>
              <a:tabLst>
                <a:tab pos="5313045" algn="l"/>
              </a:tabLst>
            </a:pPr>
            <a:r>
              <a:rPr spc="15" dirty="0"/>
              <a:t>Literature	</a:t>
            </a:r>
            <a:r>
              <a:rPr spc="55" dirty="0"/>
              <a:t>revi</a:t>
            </a:r>
            <a:r>
              <a:rPr lang="en-US" spc="55" dirty="0"/>
              <a:t>e</a:t>
            </a:r>
            <a:r>
              <a:rPr spc="55" dirty="0"/>
              <a:t>w</a:t>
            </a:r>
          </a:p>
        </p:txBody>
      </p:sp>
      <p:sp>
        <p:nvSpPr>
          <p:cNvPr id="9" name="object 9"/>
          <p:cNvSpPr txBox="1"/>
          <p:nvPr/>
        </p:nvSpPr>
        <p:spPr>
          <a:xfrm>
            <a:off x="3304222" y="3854039"/>
            <a:ext cx="13355955" cy="3659335"/>
          </a:xfrm>
          <a:prstGeom prst="rect">
            <a:avLst/>
          </a:prstGeom>
        </p:spPr>
        <p:txBody>
          <a:bodyPr vert="horz" wrap="square" lIns="0" tIns="12700" rIns="0" bIns="0" rtlCol="0">
            <a:spAutoFit/>
          </a:bodyPr>
          <a:lstStyle/>
          <a:p>
            <a:pPr marL="12700" marR="17145">
              <a:lnSpc>
                <a:spcPct val="114999"/>
              </a:lnSpc>
              <a:spcBef>
                <a:spcPts val="100"/>
              </a:spcBef>
            </a:pPr>
            <a:r>
              <a:rPr lang="en-US" sz="2800" b="0" i="0" u="none" strike="noStrike" baseline="0" dirty="0">
                <a:solidFill>
                  <a:srgbClr val="FFFFFF"/>
                </a:solidFill>
                <a:latin typeface="RobotoCondensed-Regular"/>
              </a:rPr>
              <a:t>IoT-based system presented in paper [3] offers real-time monitoring, data storage, analysis, forecast, and automation for sustainable fish farming and traceability.</a:t>
            </a:r>
            <a:endParaRPr lang="en-IN" sz="2500" b="1" spc="-165" dirty="0">
              <a:solidFill>
                <a:srgbClr val="FFFFFF"/>
              </a:solidFill>
              <a:latin typeface="Roboto Bk"/>
              <a:cs typeface="Roboto Bk"/>
            </a:endParaRPr>
          </a:p>
          <a:p>
            <a:pPr marL="12700" marR="17145">
              <a:lnSpc>
                <a:spcPct val="114999"/>
              </a:lnSpc>
              <a:spcBef>
                <a:spcPts val="100"/>
              </a:spcBef>
            </a:pPr>
            <a:endParaRPr lang="en-IN" sz="2500" b="1" spc="-165" dirty="0">
              <a:solidFill>
                <a:srgbClr val="FFFFFF"/>
              </a:solidFill>
              <a:latin typeface="Roboto Bk"/>
              <a:cs typeface="Roboto Bk"/>
            </a:endParaRPr>
          </a:p>
          <a:p>
            <a:pPr marL="12700" marR="17145">
              <a:lnSpc>
                <a:spcPct val="114999"/>
              </a:lnSpc>
              <a:spcBef>
                <a:spcPts val="100"/>
              </a:spcBef>
            </a:pPr>
            <a:r>
              <a:rPr sz="2500" spc="-165" dirty="0" err="1">
                <a:solidFill>
                  <a:srgbClr val="FFFFFF"/>
                </a:solidFill>
                <a:latin typeface="Roboto Bk"/>
                <a:cs typeface="Roboto Bk"/>
              </a:rPr>
              <a:t>Nagib</a:t>
            </a:r>
            <a:r>
              <a:rPr sz="2500" spc="-50" dirty="0">
                <a:solidFill>
                  <a:srgbClr val="FFFFFF"/>
                </a:solidFill>
                <a:latin typeface="Roboto Bk"/>
                <a:cs typeface="Roboto Bk"/>
              </a:rPr>
              <a:t> </a:t>
            </a:r>
            <a:r>
              <a:rPr sz="2500" spc="-145" dirty="0">
                <a:solidFill>
                  <a:srgbClr val="FFFFFF"/>
                </a:solidFill>
                <a:latin typeface="Roboto Bk"/>
                <a:cs typeface="Roboto Bk"/>
              </a:rPr>
              <a:t>et</a:t>
            </a:r>
            <a:r>
              <a:rPr sz="2500" spc="-45" dirty="0">
                <a:solidFill>
                  <a:srgbClr val="FFFFFF"/>
                </a:solidFill>
                <a:latin typeface="Roboto Bk"/>
                <a:cs typeface="Roboto Bk"/>
              </a:rPr>
              <a:t> </a:t>
            </a:r>
            <a:r>
              <a:rPr sz="2500" spc="-114" dirty="0">
                <a:solidFill>
                  <a:srgbClr val="FFFFFF"/>
                </a:solidFill>
                <a:latin typeface="Roboto Bk"/>
                <a:cs typeface="Roboto Bk"/>
              </a:rPr>
              <a:t>al.</a:t>
            </a:r>
            <a:r>
              <a:rPr sz="2500" spc="-45" dirty="0">
                <a:solidFill>
                  <a:srgbClr val="FFFFFF"/>
                </a:solidFill>
                <a:latin typeface="Roboto Bk"/>
                <a:cs typeface="Roboto Bk"/>
              </a:rPr>
              <a:t> </a:t>
            </a:r>
            <a:r>
              <a:rPr sz="2500" spc="-125" dirty="0">
                <a:solidFill>
                  <a:srgbClr val="FFFFFF"/>
                </a:solidFill>
                <a:latin typeface="Roboto Bk"/>
                <a:cs typeface="Roboto Bk"/>
              </a:rPr>
              <a:t>[4]</a:t>
            </a:r>
            <a:r>
              <a:rPr sz="2500" spc="-50" dirty="0">
                <a:solidFill>
                  <a:srgbClr val="FFFFFF"/>
                </a:solidFill>
                <a:latin typeface="Roboto Bk"/>
                <a:cs typeface="Roboto Bk"/>
              </a:rPr>
              <a:t> </a:t>
            </a:r>
            <a:r>
              <a:rPr sz="2500" spc="-160" dirty="0">
                <a:solidFill>
                  <a:srgbClr val="FFFFFF"/>
                </a:solidFill>
                <a:latin typeface="Roboto Bk"/>
                <a:cs typeface="Roboto Bk"/>
              </a:rPr>
              <a:t>developed</a:t>
            </a:r>
            <a:r>
              <a:rPr sz="2500" spc="-45" dirty="0">
                <a:solidFill>
                  <a:srgbClr val="FFFFFF"/>
                </a:solidFill>
                <a:latin typeface="Roboto Bk"/>
                <a:cs typeface="Roboto Bk"/>
              </a:rPr>
              <a:t> </a:t>
            </a:r>
            <a:r>
              <a:rPr sz="2500" spc="-165" dirty="0">
                <a:solidFill>
                  <a:srgbClr val="FFFFFF"/>
                </a:solidFill>
                <a:latin typeface="Roboto Bk"/>
                <a:cs typeface="Roboto Bk"/>
              </a:rPr>
              <a:t>an</a:t>
            </a:r>
            <a:r>
              <a:rPr sz="2500" spc="-45" dirty="0">
                <a:solidFill>
                  <a:srgbClr val="FFFFFF"/>
                </a:solidFill>
                <a:latin typeface="Roboto Bk"/>
                <a:cs typeface="Roboto Bk"/>
              </a:rPr>
              <a:t> </a:t>
            </a:r>
            <a:r>
              <a:rPr sz="2500" spc="-155" dirty="0">
                <a:solidFill>
                  <a:srgbClr val="FFFFFF"/>
                </a:solidFill>
                <a:latin typeface="Roboto Bk"/>
                <a:cs typeface="Roboto Bk"/>
              </a:rPr>
              <a:t>aquaculture</a:t>
            </a:r>
            <a:r>
              <a:rPr sz="2500" spc="-45" dirty="0">
                <a:solidFill>
                  <a:srgbClr val="FFFFFF"/>
                </a:solidFill>
                <a:latin typeface="Roboto Bk"/>
                <a:cs typeface="Roboto Bk"/>
              </a:rPr>
              <a:t> </a:t>
            </a:r>
            <a:r>
              <a:rPr sz="2500" spc="-170" dirty="0">
                <a:solidFill>
                  <a:srgbClr val="FFFFFF"/>
                </a:solidFill>
                <a:latin typeface="Roboto Bk"/>
                <a:cs typeface="Roboto Bk"/>
              </a:rPr>
              <a:t>monitoring</a:t>
            </a:r>
            <a:r>
              <a:rPr sz="2500" spc="-50" dirty="0">
                <a:solidFill>
                  <a:srgbClr val="FFFFFF"/>
                </a:solidFill>
                <a:latin typeface="Roboto Bk"/>
                <a:cs typeface="Roboto Bk"/>
              </a:rPr>
              <a:t> </a:t>
            </a:r>
            <a:r>
              <a:rPr sz="2500" spc="-185" dirty="0">
                <a:solidFill>
                  <a:srgbClr val="FFFFFF"/>
                </a:solidFill>
                <a:latin typeface="Roboto Bk"/>
                <a:cs typeface="Roboto Bk"/>
              </a:rPr>
              <a:t>system</a:t>
            </a:r>
            <a:r>
              <a:rPr sz="2500" spc="-45" dirty="0">
                <a:solidFill>
                  <a:srgbClr val="FFFFFF"/>
                </a:solidFill>
                <a:latin typeface="Roboto Bk"/>
                <a:cs typeface="Roboto Bk"/>
              </a:rPr>
              <a:t> </a:t>
            </a:r>
            <a:r>
              <a:rPr sz="2500" spc="-130" dirty="0">
                <a:solidFill>
                  <a:srgbClr val="FFFFFF"/>
                </a:solidFill>
                <a:latin typeface="Roboto Bk"/>
                <a:cs typeface="Roboto Bk"/>
              </a:rPr>
              <a:t>for</a:t>
            </a:r>
            <a:r>
              <a:rPr sz="2500" spc="-45" dirty="0">
                <a:solidFill>
                  <a:srgbClr val="FFFFFF"/>
                </a:solidFill>
                <a:latin typeface="Roboto Bk"/>
                <a:cs typeface="Roboto Bk"/>
              </a:rPr>
              <a:t> </a:t>
            </a:r>
            <a:r>
              <a:rPr sz="2500" spc="-140" dirty="0">
                <a:solidFill>
                  <a:srgbClr val="FFFFFF"/>
                </a:solidFill>
                <a:latin typeface="Roboto Bk"/>
                <a:cs typeface="Roboto Bk"/>
              </a:rPr>
              <a:t>catfish</a:t>
            </a:r>
            <a:r>
              <a:rPr sz="2500" spc="-45" dirty="0">
                <a:solidFill>
                  <a:srgbClr val="FFFFFF"/>
                </a:solidFill>
                <a:latin typeface="Roboto Bk"/>
                <a:cs typeface="Roboto Bk"/>
              </a:rPr>
              <a:t> </a:t>
            </a:r>
            <a:r>
              <a:rPr sz="2500" spc="-165" dirty="0">
                <a:solidFill>
                  <a:srgbClr val="FFFFFF"/>
                </a:solidFill>
                <a:latin typeface="Roboto Bk"/>
                <a:cs typeface="Roboto Bk"/>
              </a:rPr>
              <a:t>farming</a:t>
            </a:r>
            <a:r>
              <a:rPr sz="2500" spc="-50" dirty="0">
                <a:solidFill>
                  <a:srgbClr val="FFFFFF"/>
                </a:solidFill>
                <a:latin typeface="Roboto Bk"/>
                <a:cs typeface="Roboto Bk"/>
              </a:rPr>
              <a:t> </a:t>
            </a:r>
            <a:r>
              <a:rPr sz="2500" spc="-155" dirty="0">
                <a:solidFill>
                  <a:srgbClr val="FFFFFF"/>
                </a:solidFill>
                <a:latin typeface="Roboto Bk"/>
                <a:cs typeface="Roboto Bk"/>
              </a:rPr>
              <a:t>based</a:t>
            </a:r>
            <a:r>
              <a:rPr sz="2500" spc="-45" dirty="0">
                <a:solidFill>
                  <a:srgbClr val="FFFFFF"/>
                </a:solidFill>
                <a:latin typeface="Roboto Bk"/>
                <a:cs typeface="Roboto Bk"/>
              </a:rPr>
              <a:t> </a:t>
            </a:r>
            <a:r>
              <a:rPr sz="2500" spc="-180" dirty="0">
                <a:solidFill>
                  <a:srgbClr val="FFFFFF"/>
                </a:solidFill>
                <a:latin typeface="Roboto Bk"/>
                <a:cs typeface="Roboto Bk"/>
              </a:rPr>
              <a:t>on</a:t>
            </a:r>
            <a:r>
              <a:rPr sz="2500" spc="-45" dirty="0">
                <a:solidFill>
                  <a:srgbClr val="FFFFFF"/>
                </a:solidFill>
                <a:latin typeface="Roboto Bk"/>
                <a:cs typeface="Roboto Bk"/>
              </a:rPr>
              <a:t> </a:t>
            </a:r>
            <a:r>
              <a:rPr sz="2500" spc="-185" dirty="0">
                <a:solidFill>
                  <a:srgbClr val="FFFFFF"/>
                </a:solidFill>
                <a:latin typeface="Roboto Bk"/>
                <a:cs typeface="Roboto Bk"/>
              </a:rPr>
              <a:t>atmega328p</a:t>
            </a:r>
            <a:r>
              <a:rPr sz="2500" spc="-50" dirty="0">
                <a:solidFill>
                  <a:srgbClr val="FFFFFF"/>
                </a:solidFill>
                <a:latin typeface="Roboto Bk"/>
                <a:cs typeface="Roboto Bk"/>
              </a:rPr>
              <a:t> </a:t>
            </a:r>
            <a:r>
              <a:rPr sz="2500" spc="-170" dirty="0">
                <a:solidFill>
                  <a:srgbClr val="FFFFFF"/>
                </a:solidFill>
                <a:latin typeface="Roboto Bk"/>
                <a:cs typeface="Roboto Bk"/>
              </a:rPr>
              <a:t>and </a:t>
            </a:r>
            <a:r>
              <a:rPr sz="2500" spc="-605" dirty="0">
                <a:solidFill>
                  <a:srgbClr val="FFFFFF"/>
                </a:solidFill>
                <a:latin typeface="Roboto Bk"/>
                <a:cs typeface="Roboto Bk"/>
              </a:rPr>
              <a:t> </a:t>
            </a:r>
            <a:r>
              <a:rPr sz="2500" spc="-155" dirty="0">
                <a:solidFill>
                  <a:srgbClr val="FFFFFF"/>
                </a:solidFill>
                <a:latin typeface="Roboto Bk"/>
                <a:cs typeface="Roboto Bk"/>
              </a:rPr>
              <a:t>various</a:t>
            </a:r>
            <a:r>
              <a:rPr sz="2500" spc="-55" dirty="0">
                <a:solidFill>
                  <a:srgbClr val="FFFFFF"/>
                </a:solidFill>
                <a:latin typeface="Roboto Bk"/>
                <a:cs typeface="Roboto Bk"/>
              </a:rPr>
              <a:t> </a:t>
            </a:r>
            <a:r>
              <a:rPr sz="2500" spc="-150" dirty="0">
                <a:solidFill>
                  <a:srgbClr val="FFFFFF"/>
                </a:solidFill>
                <a:latin typeface="Roboto Bk"/>
                <a:cs typeface="Roboto Bk"/>
              </a:rPr>
              <a:t>sensors</a:t>
            </a:r>
            <a:r>
              <a:rPr sz="2500" spc="-55" dirty="0">
                <a:solidFill>
                  <a:srgbClr val="FFFFFF"/>
                </a:solidFill>
                <a:latin typeface="Roboto Bk"/>
                <a:cs typeface="Roboto Bk"/>
              </a:rPr>
              <a:t> </a:t>
            </a:r>
            <a:r>
              <a:rPr sz="2500" spc="-130" dirty="0">
                <a:solidFill>
                  <a:srgbClr val="FFFFFF"/>
                </a:solidFill>
                <a:latin typeface="Roboto Bk"/>
                <a:cs typeface="Roboto Bk"/>
              </a:rPr>
              <a:t>for</a:t>
            </a:r>
            <a:r>
              <a:rPr sz="2500" spc="-55" dirty="0">
                <a:solidFill>
                  <a:srgbClr val="FFFFFF"/>
                </a:solidFill>
                <a:latin typeface="Roboto Bk"/>
                <a:cs typeface="Roboto Bk"/>
              </a:rPr>
              <a:t> </a:t>
            </a:r>
            <a:r>
              <a:rPr sz="2500" spc="-170" dirty="0">
                <a:solidFill>
                  <a:srgbClr val="FFFFFF"/>
                </a:solidFill>
                <a:latin typeface="Roboto Bk"/>
                <a:cs typeface="Roboto Bk"/>
              </a:rPr>
              <a:t>measuring</a:t>
            </a:r>
            <a:r>
              <a:rPr sz="2500" spc="-55" dirty="0">
                <a:solidFill>
                  <a:srgbClr val="FFFFFF"/>
                </a:solidFill>
                <a:latin typeface="Roboto Bk"/>
                <a:cs typeface="Roboto Bk"/>
              </a:rPr>
              <a:t> </a:t>
            </a:r>
            <a:r>
              <a:rPr sz="2500" spc="-170" dirty="0">
                <a:solidFill>
                  <a:srgbClr val="FFFFFF"/>
                </a:solidFill>
                <a:latin typeface="Roboto Bk"/>
                <a:cs typeface="Roboto Bk"/>
              </a:rPr>
              <a:t>turbidity,</a:t>
            </a:r>
            <a:r>
              <a:rPr sz="2500" spc="-55" dirty="0">
                <a:solidFill>
                  <a:srgbClr val="FFFFFF"/>
                </a:solidFill>
                <a:latin typeface="Roboto Bk"/>
                <a:cs typeface="Roboto Bk"/>
              </a:rPr>
              <a:t> </a:t>
            </a:r>
            <a:r>
              <a:rPr sz="2500" spc="-210" dirty="0">
                <a:solidFill>
                  <a:srgbClr val="FFFFFF"/>
                </a:solidFill>
                <a:latin typeface="Roboto Bk"/>
                <a:cs typeface="Roboto Bk"/>
              </a:rPr>
              <a:t>pH,</a:t>
            </a:r>
            <a:r>
              <a:rPr sz="2500" spc="-55" dirty="0">
                <a:solidFill>
                  <a:srgbClr val="FFFFFF"/>
                </a:solidFill>
                <a:latin typeface="Roboto Bk"/>
                <a:cs typeface="Roboto Bk"/>
              </a:rPr>
              <a:t> </a:t>
            </a:r>
            <a:r>
              <a:rPr sz="2500" spc="-170" dirty="0">
                <a:solidFill>
                  <a:srgbClr val="FFFFFF"/>
                </a:solidFill>
                <a:latin typeface="Roboto Bk"/>
                <a:cs typeface="Roboto Bk"/>
              </a:rPr>
              <a:t>and</a:t>
            </a:r>
            <a:r>
              <a:rPr sz="2500" spc="-55" dirty="0">
                <a:solidFill>
                  <a:srgbClr val="FFFFFF"/>
                </a:solidFill>
                <a:latin typeface="Roboto Bk"/>
                <a:cs typeface="Roboto Bk"/>
              </a:rPr>
              <a:t> </a:t>
            </a:r>
            <a:r>
              <a:rPr sz="2500" spc="-150" dirty="0">
                <a:solidFill>
                  <a:srgbClr val="FFFFFF"/>
                </a:solidFill>
                <a:latin typeface="Roboto Bk"/>
                <a:cs typeface="Roboto Bk"/>
              </a:rPr>
              <a:t>water</a:t>
            </a:r>
            <a:r>
              <a:rPr sz="2500" spc="-55" dirty="0">
                <a:solidFill>
                  <a:srgbClr val="FFFFFF"/>
                </a:solidFill>
                <a:latin typeface="Roboto Bk"/>
                <a:cs typeface="Roboto Bk"/>
              </a:rPr>
              <a:t> </a:t>
            </a:r>
            <a:r>
              <a:rPr sz="2500" spc="-155" dirty="0">
                <a:solidFill>
                  <a:srgbClr val="FFFFFF"/>
                </a:solidFill>
                <a:latin typeface="Roboto Bk"/>
                <a:cs typeface="Roboto Bk"/>
              </a:rPr>
              <a:t>quality.</a:t>
            </a:r>
            <a:endParaRPr lang="en-IN" sz="2500" spc="-155" dirty="0">
              <a:solidFill>
                <a:srgbClr val="FFFFFF"/>
              </a:solidFill>
              <a:latin typeface="Roboto Bk"/>
              <a:cs typeface="Roboto Bk"/>
            </a:endParaRPr>
          </a:p>
          <a:p>
            <a:pPr marL="12700" marR="17145">
              <a:lnSpc>
                <a:spcPct val="114999"/>
              </a:lnSpc>
              <a:spcBef>
                <a:spcPts val="100"/>
              </a:spcBef>
            </a:pPr>
            <a:endParaRPr sz="2500" dirty="0">
              <a:latin typeface="Roboto Bk"/>
              <a:cs typeface="Roboto Bk"/>
            </a:endParaRPr>
          </a:p>
          <a:p>
            <a:pPr marL="12700" marR="5080">
              <a:lnSpc>
                <a:spcPct val="114999"/>
              </a:lnSpc>
            </a:pPr>
            <a:r>
              <a:rPr sz="2500" spc="-160" dirty="0">
                <a:solidFill>
                  <a:srgbClr val="FFFFFF"/>
                </a:solidFill>
                <a:latin typeface="Roboto Bk"/>
                <a:cs typeface="Roboto Bk"/>
              </a:rPr>
              <a:t>Paper</a:t>
            </a:r>
            <a:r>
              <a:rPr sz="2500" spc="-45" dirty="0">
                <a:solidFill>
                  <a:srgbClr val="FFFFFF"/>
                </a:solidFill>
                <a:latin typeface="Roboto Bk"/>
                <a:cs typeface="Roboto Bk"/>
              </a:rPr>
              <a:t> </a:t>
            </a:r>
            <a:r>
              <a:rPr sz="2500" spc="-125" dirty="0">
                <a:solidFill>
                  <a:srgbClr val="FFFFFF"/>
                </a:solidFill>
                <a:latin typeface="Roboto Bk"/>
                <a:cs typeface="Roboto Bk"/>
              </a:rPr>
              <a:t>[5]</a:t>
            </a:r>
            <a:r>
              <a:rPr sz="2500" spc="-40" dirty="0">
                <a:solidFill>
                  <a:srgbClr val="FFFFFF"/>
                </a:solidFill>
                <a:latin typeface="Roboto Bk"/>
                <a:cs typeface="Roboto Bk"/>
              </a:rPr>
              <a:t> </a:t>
            </a:r>
            <a:r>
              <a:rPr sz="2500" spc="-155" dirty="0">
                <a:solidFill>
                  <a:srgbClr val="FFFFFF"/>
                </a:solidFill>
                <a:latin typeface="Roboto Bk"/>
                <a:cs typeface="Roboto Bk"/>
              </a:rPr>
              <a:t>presents</a:t>
            </a:r>
            <a:r>
              <a:rPr sz="2500" spc="-40" dirty="0">
                <a:solidFill>
                  <a:srgbClr val="FFFFFF"/>
                </a:solidFill>
                <a:latin typeface="Roboto Bk"/>
                <a:cs typeface="Roboto Bk"/>
              </a:rPr>
              <a:t> </a:t>
            </a:r>
            <a:r>
              <a:rPr sz="2500" spc="-165" dirty="0">
                <a:solidFill>
                  <a:srgbClr val="FFFFFF"/>
                </a:solidFill>
                <a:latin typeface="Roboto Bk"/>
                <a:cs typeface="Roboto Bk"/>
              </a:rPr>
              <a:t>an</a:t>
            </a:r>
            <a:r>
              <a:rPr sz="2500" spc="-45" dirty="0">
                <a:solidFill>
                  <a:srgbClr val="FFFFFF"/>
                </a:solidFill>
                <a:latin typeface="Roboto Bk"/>
                <a:cs typeface="Roboto Bk"/>
              </a:rPr>
              <a:t> </a:t>
            </a:r>
            <a:r>
              <a:rPr sz="2500" spc="-180" dirty="0">
                <a:solidFill>
                  <a:srgbClr val="FFFFFF"/>
                </a:solidFill>
                <a:latin typeface="Roboto Bk"/>
                <a:cs typeface="Roboto Bk"/>
              </a:rPr>
              <a:t>IoT-based</a:t>
            </a:r>
            <a:r>
              <a:rPr sz="2500" spc="-40" dirty="0">
                <a:solidFill>
                  <a:srgbClr val="FFFFFF"/>
                </a:solidFill>
                <a:latin typeface="Roboto Bk"/>
                <a:cs typeface="Roboto Bk"/>
              </a:rPr>
              <a:t> </a:t>
            </a:r>
            <a:r>
              <a:rPr sz="2500" spc="-185" dirty="0">
                <a:solidFill>
                  <a:srgbClr val="FFFFFF"/>
                </a:solidFill>
                <a:latin typeface="Roboto Bk"/>
                <a:cs typeface="Roboto Bk"/>
              </a:rPr>
              <a:t>system</a:t>
            </a:r>
            <a:r>
              <a:rPr sz="2500" spc="-40" dirty="0">
                <a:solidFill>
                  <a:srgbClr val="FFFFFF"/>
                </a:solidFill>
                <a:latin typeface="Roboto Bk"/>
                <a:cs typeface="Roboto Bk"/>
              </a:rPr>
              <a:t> </a:t>
            </a:r>
            <a:r>
              <a:rPr sz="2500" spc="-130" dirty="0">
                <a:solidFill>
                  <a:srgbClr val="FFFFFF"/>
                </a:solidFill>
                <a:latin typeface="Roboto Bk"/>
                <a:cs typeface="Roboto Bk"/>
              </a:rPr>
              <a:t>for</a:t>
            </a:r>
            <a:r>
              <a:rPr sz="2500" spc="-40" dirty="0">
                <a:solidFill>
                  <a:srgbClr val="FFFFFF"/>
                </a:solidFill>
                <a:latin typeface="Roboto Bk"/>
                <a:cs typeface="Roboto Bk"/>
              </a:rPr>
              <a:t> </a:t>
            </a:r>
            <a:r>
              <a:rPr sz="2500" spc="-150" dirty="0">
                <a:solidFill>
                  <a:srgbClr val="FFFFFF"/>
                </a:solidFill>
                <a:latin typeface="Roboto Bk"/>
                <a:cs typeface="Roboto Bk"/>
              </a:rPr>
              <a:t>sustainable</a:t>
            </a:r>
            <a:r>
              <a:rPr sz="2500" spc="-45" dirty="0">
                <a:solidFill>
                  <a:srgbClr val="FFFFFF"/>
                </a:solidFill>
                <a:latin typeface="Roboto Bk"/>
                <a:cs typeface="Roboto Bk"/>
              </a:rPr>
              <a:t> </a:t>
            </a:r>
            <a:r>
              <a:rPr sz="2500" spc="-170" dirty="0">
                <a:solidFill>
                  <a:srgbClr val="FFFFFF"/>
                </a:solidFill>
                <a:latin typeface="Roboto Bk"/>
                <a:cs typeface="Roboto Bk"/>
              </a:rPr>
              <a:t>and</a:t>
            </a:r>
            <a:r>
              <a:rPr sz="2500" spc="-40" dirty="0">
                <a:solidFill>
                  <a:srgbClr val="FFFFFF"/>
                </a:solidFill>
                <a:latin typeface="Roboto Bk"/>
                <a:cs typeface="Roboto Bk"/>
              </a:rPr>
              <a:t> </a:t>
            </a:r>
            <a:r>
              <a:rPr sz="2500" spc="-135" dirty="0">
                <a:solidFill>
                  <a:srgbClr val="FFFFFF"/>
                </a:solidFill>
                <a:latin typeface="Roboto Bk"/>
                <a:cs typeface="Roboto Bk"/>
              </a:rPr>
              <a:t>efficient</a:t>
            </a:r>
            <a:r>
              <a:rPr sz="2500" spc="-40" dirty="0">
                <a:solidFill>
                  <a:srgbClr val="FFFFFF"/>
                </a:solidFill>
                <a:latin typeface="Roboto Bk"/>
                <a:cs typeface="Roboto Bk"/>
              </a:rPr>
              <a:t> </a:t>
            </a:r>
            <a:r>
              <a:rPr sz="2500" spc="-145" dirty="0">
                <a:solidFill>
                  <a:srgbClr val="FFFFFF"/>
                </a:solidFill>
                <a:latin typeface="Roboto Bk"/>
                <a:cs typeface="Roboto Bk"/>
              </a:rPr>
              <a:t>fish</a:t>
            </a:r>
            <a:r>
              <a:rPr sz="2500" spc="-40" dirty="0">
                <a:solidFill>
                  <a:srgbClr val="FFFFFF"/>
                </a:solidFill>
                <a:latin typeface="Roboto Bk"/>
                <a:cs typeface="Roboto Bk"/>
              </a:rPr>
              <a:t> </a:t>
            </a:r>
            <a:r>
              <a:rPr sz="2500" spc="-165" dirty="0">
                <a:solidFill>
                  <a:srgbClr val="FFFFFF"/>
                </a:solidFill>
                <a:latin typeface="Roboto Bk"/>
                <a:cs typeface="Roboto Bk"/>
              </a:rPr>
              <a:t>farming</a:t>
            </a:r>
            <a:r>
              <a:rPr sz="2500" spc="-45" dirty="0">
                <a:solidFill>
                  <a:srgbClr val="FFFFFF"/>
                </a:solidFill>
                <a:latin typeface="Roboto Bk"/>
                <a:cs typeface="Roboto Bk"/>
              </a:rPr>
              <a:t> </a:t>
            </a:r>
            <a:r>
              <a:rPr sz="2500" spc="-165" dirty="0">
                <a:solidFill>
                  <a:srgbClr val="FFFFFF"/>
                </a:solidFill>
                <a:latin typeface="Roboto Bk"/>
                <a:cs typeface="Roboto Bk"/>
              </a:rPr>
              <a:t>with</a:t>
            </a:r>
            <a:r>
              <a:rPr sz="2500" spc="-40" dirty="0">
                <a:solidFill>
                  <a:srgbClr val="FFFFFF"/>
                </a:solidFill>
                <a:latin typeface="Roboto Bk"/>
                <a:cs typeface="Roboto Bk"/>
              </a:rPr>
              <a:t> </a:t>
            </a:r>
            <a:r>
              <a:rPr sz="2500" spc="-185" dirty="0">
                <a:solidFill>
                  <a:srgbClr val="FFFFFF"/>
                </a:solidFill>
                <a:latin typeface="Roboto Bk"/>
                <a:cs typeface="Roboto Bk"/>
              </a:rPr>
              <a:t>real-time</a:t>
            </a:r>
            <a:r>
              <a:rPr sz="2500" spc="-40" dirty="0">
                <a:solidFill>
                  <a:srgbClr val="FFFFFF"/>
                </a:solidFill>
                <a:latin typeface="Roboto Bk"/>
                <a:cs typeface="Roboto Bk"/>
              </a:rPr>
              <a:t> </a:t>
            </a:r>
            <a:r>
              <a:rPr sz="2500" spc="-170" dirty="0">
                <a:solidFill>
                  <a:srgbClr val="FFFFFF"/>
                </a:solidFill>
                <a:latin typeface="Roboto Bk"/>
                <a:cs typeface="Roboto Bk"/>
              </a:rPr>
              <a:t>monitoring </a:t>
            </a:r>
            <a:r>
              <a:rPr sz="2500" spc="-610" dirty="0">
                <a:solidFill>
                  <a:srgbClr val="FFFFFF"/>
                </a:solidFill>
                <a:latin typeface="Roboto Bk"/>
                <a:cs typeface="Roboto Bk"/>
              </a:rPr>
              <a:t> </a:t>
            </a:r>
            <a:r>
              <a:rPr sz="2500" spc="-170" dirty="0">
                <a:solidFill>
                  <a:srgbClr val="FFFFFF"/>
                </a:solidFill>
                <a:latin typeface="Roboto Bk"/>
                <a:cs typeface="Roboto Bk"/>
              </a:rPr>
              <a:t>and</a:t>
            </a:r>
            <a:r>
              <a:rPr sz="2500" spc="-55" dirty="0">
                <a:solidFill>
                  <a:srgbClr val="FFFFFF"/>
                </a:solidFill>
                <a:latin typeface="Roboto Bk"/>
                <a:cs typeface="Roboto Bk"/>
              </a:rPr>
              <a:t> </a:t>
            </a:r>
            <a:r>
              <a:rPr sz="2500" spc="-155" dirty="0">
                <a:solidFill>
                  <a:srgbClr val="FFFFFF"/>
                </a:solidFill>
                <a:latin typeface="Roboto Bk"/>
                <a:cs typeface="Roboto Bk"/>
              </a:rPr>
              <a:t>analysis</a:t>
            </a:r>
            <a:r>
              <a:rPr sz="2500" spc="-50" dirty="0">
                <a:solidFill>
                  <a:srgbClr val="FFFFFF"/>
                </a:solidFill>
                <a:latin typeface="Roboto Bk"/>
                <a:cs typeface="Roboto Bk"/>
              </a:rPr>
              <a:t> </a:t>
            </a:r>
            <a:r>
              <a:rPr sz="2500" spc="-135" dirty="0">
                <a:solidFill>
                  <a:srgbClr val="FFFFFF"/>
                </a:solidFill>
                <a:latin typeface="Roboto Bk"/>
                <a:cs typeface="Roboto Bk"/>
              </a:rPr>
              <a:t>of</a:t>
            </a:r>
            <a:r>
              <a:rPr sz="2500" spc="-55" dirty="0">
                <a:solidFill>
                  <a:srgbClr val="FFFFFF"/>
                </a:solidFill>
                <a:latin typeface="Roboto Bk"/>
                <a:cs typeface="Roboto Bk"/>
              </a:rPr>
              <a:t> </a:t>
            </a:r>
            <a:r>
              <a:rPr sz="2500" spc="-150" dirty="0">
                <a:solidFill>
                  <a:srgbClr val="FFFFFF"/>
                </a:solidFill>
                <a:latin typeface="Roboto Bk"/>
                <a:cs typeface="Roboto Bk"/>
              </a:rPr>
              <a:t>water</a:t>
            </a:r>
            <a:r>
              <a:rPr sz="2500" spc="-50" dirty="0">
                <a:solidFill>
                  <a:srgbClr val="FFFFFF"/>
                </a:solidFill>
                <a:latin typeface="Roboto Bk"/>
                <a:cs typeface="Roboto Bk"/>
              </a:rPr>
              <a:t> </a:t>
            </a:r>
            <a:r>
              <a:rPr sz="2500" spc="-160" dirty="0">
                <a:solidFill>
                  <a:srgbClr val="FFFFFF"/>
                </a:solidFill>
                <a:latin typeface="Roboto Bk"/>
                <a:cs typeface="Roboto Bk"/>
              </a:rPr>
              <a:t>quality</a:t>
            </a:r>
            <a:r>
              <a:rPr sz="2500" spc="-55" dirty="0">
                <a:solidFill>
                  <a:srgbClr val="FFFFFF"/>
                </a:solidFill>
                <a:latin typeface="Roboto Bk"/>
                <a:cs typeface="Roboto Bk"/>
              </a:rPr>
              <a:t> </a:t>
            </a:r>
            <a:r>
              <a:rPr sz="2500" spc="-170" dirty="0">
                <a:solidFill>
                  <a:srgbClr val="FFFFFF"/>
                </a:solidFill>
                <a:latin typeface="Roboto Bk"/>
                <a:cs typeface="Roboto Bk"/>
              </a:rPr>
              <a:t>and</a:t>
            </a:r>
            <a:r>
              <a:rPr sz="2500" spc="-50" dirty="0">
                <a:solidFill>
                  <a:srgbClr val="FFFFFF"/>
                </a:solidFill>
                <a:latin typeface="Roboto Bk"/>
                <a:cs typeface="Roboto Bk"/>
              </a:rPr>
              <a:t> </a:t>
            </a:r>
            <a:r>
              <a:rPr sz="2500" spc="-170" dirty="0">
                <a:solidFill>
                  <a:srgbClr val="FFFFFF"/>
                </a:solidFill>
                <a:latin typeface="Roboto Bk"/>
                <a:cs typeface="Roboto Bk"/>
              </a:rPr>
              <a:t>environmental</a:t>
            </a:r>
            <a:r>
              <a:rPr sz="2500" spc="-55" dirty="0">
                <a:solidFill>
                  <a:srgbClr val="FFFFFF"/>
                </a:solidFill>
                <a:latin typeface="Roboto Bk"/>
                <a:cs typeface="Roboto Bk"/>
              </a:rPr>
              <a:t> </a:t>
            </a:r>
            <a:r>
              <a:rPr sz="2500" spc="-155" dirty="0">
                <a:solidFill>
                  <a:srgbClr val="FFFFFF"/>
                </a:solidFill>
                <a:latin typeface="Roboto Bk"/>
                <a:cs typeface="Roboto Bk"/>
              </a:rPr>
              <a:t>parameters</a:t>
            </a:r>
            <a:r>
              <a:rPr sz="2500" spc="-50" dirty="0">
                <a:solidFill>
                  <a:srgbClr val="FFFFFF"/>
                </a:solidFill>
                <a:latin typeface="Roboto Bk"/>
                <a:cs typeface="Roboto Bk"/>
              </a:rPr>
              <a:t> </a:t>
            </a:r>
            <a:r>
              <a:rPr sz="2500" spc="-175" dirty="0">
                <a:solidFill>
                  <a:srgbClr val="FFFFFF"/>
                </a:solidFill>
                <a:latin typeface="Roboto Bk"/>
                <a:cs typeface="Roboto Bk"/>
              </a:rPr>
              <a:t>through</a:t>
            </a:r>
            <a:r>
              <a:rPr sz="2500" spc="-55" dirty="0">
                <a:solidFill>
                  <a:srgbClr val="FFFFFF"/>
                </a:solidFill>
                <a:latin typeface="Roboto Bk"/>
                <a:cs typeface="Roboto Bk"/>
              </a:rPr>
              <a:t> </a:t>
            </a:r>
            <a:r>
              <a:rPr sz="2500" spc="-150" dirty="0">
                <a:solidFill>
                  <a:srgbClr val="FFFFFF"/>
                </a:solidFill>
                <a:latin typeface="Roboto Bk"/>
                <a:cs typeface="Roboto Bk"/>
              </a:rPr>
              <a:t>integrated</a:t>
            </a:r>
            <a:r>
              <a:rPr sz="2500" spc="-50" dirty="0">
                <a:solidFill>
                  <a:srgbClr val="FFFFFF"/>
                </a:solidFill>
                <a:latin typeface="Roboto Bk"/>
                <a:cs typeface="Roboto Bk"/>
              </a:rPr>
              <a:t> </a:t>
            </a:r>
            <a:r>
              <a:rPr sz="2500" spc="-145" dirty="0">
                <a:solidFill>
                  <a:srgbClr val="FFFFFF"/>
                </a:solidFill>
                <a:latin typeface="Roboto Bk"/>
                <a:cs typeface="Roboto Bk"/>
              </a:rPr>
              <a:t>sensors</a:t>
            </a:r>
            <a:r>
              <a:rPr sz="2500" b="1" spc="-145" dirty="0">
                <a:solidFill>
                  <a:srgbClr val="FFFFFF"/>
                </a:solidFill>
                <a:latin typeface="Roboto Bk"/>
                <a:cs typeface="Roboto Bk"/>
              </a:rPr>
              <a:t>.</a:t>
            </a:r>
            <a:endParaRPr sz="2500" dirty="0">
              <a:latin typeface="Roboto Bk"/>
              <a:cs typeface="Roboto Bk"/>
            </a:endParaRPr>
          </a:p>
        </p:txBody>
      </p:sp>
      <p:pic>
        <p:nvPicPr>
          <p:cNvPr id="10" name="Google Shape;90;p1">
            <a:extLst>
              <a:ext uri="{FF2B5EF4-FFF2-40B4-BE49-F238E27FC236}">
                <a16:creationId xmlns:a16="http://schemas.microsoft.com/office/drawing/2014/main" id="{8F34FC82-B5C4-5D16-299C-9C9CFAF60D6D}"/>
              </a:ext>
            </a:extLst>
          </p:cNvPr>
          <p:cNvPicPr preferRelativeResize="0"/>
          <p:nvPr/>
        </p:nvPicPr>
        <p:blipFill rotWithShape="1">
          <a:blip r:embed="rId2">
            <a:alphaModFix/>
          </a:blip>
          <a:srcRect/>
          <a:stretch/>
        </p:blipFill>
        <p:spPr>
          <a:xfrm>
            <a:off x="15897860" y="0"/>
            <a:ext cx="2390140" cy="1079772"/>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E9BC0D3-C028-2BE8-60D6-5110677AD5A8}"/>
                  </a:ext>
                </a:extLst>
              </p14:cNvPr>
              <p14:cNvContentPartPr/>
              <p14:nvPr/>
            </p14:nvContentPartPr>
            <p14:xfrm>
              <a:off x="3028702" y="4114327"/>
              <a:ext cx="360" cy="360"/>
            </p14:xfrm>
          </p:contentPart>
        </mc:Choice>
        <mc:Fallback xmlns="">
          <p:pic>
            <p:nvPicPr>
              <p:cNvPr id="2" name="Ink 1">
                <a:extLst>
                  <a:ext uri="{FF2B5EF4-FFF2-40B4-BE49-F238E27FC236}">
                    <a16:creationId xmlns:a16="http://schemas.microsoft.com/office/drawing/2014/main" id="{4E9BC0D3-C028-2BE8-60D6-5110677AD5A8}"/>
                  </a:ext>
                </a:extLst>
              </p:cNvPr>
              <p:cNvPicPr/>
              <p:nvPr/>
            </p:nvPicPr>
            <p:blipFill>
              <a:blip r:embed="rId4"/>
              <a:stretch>
                <a:fillRect/>
              </a:stretch>
            </p:blipFill>
            <p:spPr>
              <a:xfrm>
                <a:off x="2992702" y="407868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DBAEA66-8900-CB17-6AD6-C864A9D1DDD6}"/>
                  </a:ext>
                </a:extLst>
              </p14:cNvPr>
              <p14:cNvContentPartPr/>
              <p14:nvPr/>
            </p14:nvContentPartPr>
            <p14:xfrm>
              <a:off x="2985862" y="5500327"/>
              <a:ext cx="360" cy="360"/>
            </p14:xfrm>
          </p:contentPart>
        </mc:Choice>
        <mc:Fallback xmlns="">
          <p:pic>
            <p:nvPicPr>
              <p:cNvPr id="4" name="Ink 3">
                <a:extLst>
                  <a:ext uri="{FF2B5EF4-FFF2-40B4-BE49-F238E27FC236}">
                    <a16:creationId xmlns:a16="http://schemas.microsoft.com/office/drawing/2014/main" id="{1DBAEA66-8900-CB17-6AD6-C864A9D1DDD6}"/>
                  </a:ext>
                </a:extLst>
              </p:cNvPr>
              <p:cNvPicPr/>
              <p:nvPr/>
            </p:nvPicPr>
            <p:blipFill>
              <a:blip r:embed="rId4"/>
              <a:stretch>
                <a:fillRect/>
              </a:stretch>
            </p:blipFill>
            <p:spPr>
              <a:xfrm>
                <a:off x="2950222" y="546432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2C2023B-799A-EF9A-2808-F82F0317F037}"/>
                  </a:ext>
                </a:extLst>
              </p14:cNvPr>
              <p14:cNvContentPartPr/>
              <p14:nvPr/>
            </p14:nvContentPartPr>
            <p14:xfrm>
              <a:off x="3014302" y="6843487"/>
              <a:ext cx="360" cy="360"/>
            </p14:xfrm>
          </p:contentPart>
        </mc:Choice>
        <mc:Fallback xmlns="">
          <p:pic>
            <p:nvPicPr>
              <p:cNvPr id="6" name="Ink 5">
                <a:extLst>
                  <a:ext uri="{FF2B5EF4-FFF2-40B4-BE49-F238E27FC236}">
                    <a16:creationId xmlns:a16="http://schemas.microsoft.com/office/drawing/2014/main" id="{92C2023B-799A-EF9A-2808-F82F0317F037}"/>
                  </a:ext>
                </a:extLst>
              </p:cNvPr>
              <p:cNvPicPr/>
              <p:nvPr/>
            </p:nvPicPr>
            <p:blipFill>
              <a:blip r:embed="rId4"/>
              <a:stretch>
                <a:fillRect/>
              </a:stretch>
            </p:blipFill>
            <p:spPr>
              <a:xfrm>
                <a:off x="2978662" y="680784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3B8AF1F-1623-D6A6-01FF-272AAB318D52}"/>
                  </a:ext>
                </a:extLst>
              </p14:cNvPr>
              <p14:cNvContentPartPr/>
              <p14:nvPr/>
            </p14:nvContentPartPr>
            <p14:xfrm>
              <a:off x="-500378" y="3457687"/>
              <a:ext cx="360" cy="360"/>
            </p14:xfrm>
          </p:contentPart>
        </mc:Choice>
        <mc:Fallback xmlns="">
          <p:pic>
            <p:nvPicPr>
              <p:cNvPr id="7" name="Ink 6">
                <a:extLst>
                  <a:ext uri="{FF2B5EF4-FFF2-40B4-BE49-F238E27FC236}">
                    <a16:creationId xmlns:a16="http://schemas.microsoft.com/office/drawing/2014/main" id="{A3B8AF1F-1623-D6A6-01FF-272AAB318D52}"/>
                  </a:ext>
                </a:extLst>
              </p:cNvPr>
              <p:cNvPicPr/>
              <p:nvPr/>
            </p:nvPicPr>
            <p:blipFill>
              <a:blip r:embed="rId8"/>
              <a:stretch>
                <a:fillRect/>
              </a:stretch>
            </p:blipFill>
            <p:spPr>
              <a:xfrm>
                <a:off x="-506498" y="3451567"/>
                <a:ext cx="12600" cy="126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485900"/>
          </a:xfrm>
          <a:custGeom>
            <a:avLst/>
            <a:gdLst/>
            <a:ahLst/>
            <a:cxnLst/>
            <a:rect l="l" t="t" r="r" b="b"/>
            <a:pathLst>
              <a:path w="18288000" h="1485900">
                <a:moveTo>
                  <a:pt x="0" y="1485838"/>
                </a:moveTo>
                <a:lnTo>
                  <a:pt x="18287998" y="1485838"/>
                </a:lnTo>
                <a:lnTo>
                  <a:pt x="18287998" y="0"/>
                </a:lnTo>
                <a:lnTo>
                  <a:pt x="0" y="0"/>
                </a:lnTo>
                <a:lnTo>
                  <a:pt x="0" y="1485838"/>
                </a:lnTo>
                <a:close/>
              </a:path>
            </a:pathLst>
          </a:custGeom>
          <a:solidFill>
            <a:srgbClr val="004AAC"/>
          </a:solidFill>
        </p:spPr>
        <p:txBody>
          <a:bodyPr wrap="square" lIns="0" tIns="0" rIns="0" bIns="0" rtlCol="0"/>
          <a:lstStyle/>
          <a:p>
            <a:endParaRPr/>
          </a:p>
        </p:txBody>
      </p:sp>
      <p:sp>
        <p:nvSpPr>
          <p:cNvPr id="3" name="object 3"/>
          <p:cNvSpPr/>
          <p:nvPr/>
        </p:nvSpPr>
        <p:spPr>
          <a:xfrm>
            <a:off x="0" y="3677455"/>
            <a:ext cx="18288000" cy="6609715"/>
          </a:xfrm>
          <a:custGeom>
            <a:avLst/>
            <a:gdLst/>
            <a:ahLst/>
            <a:cxnLst/>
            <a:rect l="l" t="t" r="r" b="b"/>
            <a:pathLst>
              <a:path w="18288000" h="6609715">
                <a:moveTo>
                  <a:pt x="0" y="6609544"/>
                </a:moveTo>
                <a:lnTo>
                  <a:pt x="18287998" y="6609544"/>
                </a:lnTo>
                <a:lnTo>
                  <a:pt x="18287998" y="0"/>
                </a:lnTo>
                <a:lnTo>
                  <a:pt x="0" y="0"/>
                </a:lnTo>
                <a:lnTo>
                  <a:pt x="0" y="6609544"/>
                </a:lnTo>
                <a:close/>
              </a:path>
            </a:pathLst>
          </a:custGeom>
          <a:solidFill>
            <a:srgbClr val="004AAC"/>
          </a:solidFill>
        </p:spPr>
        <p:txBody>
          <a:bodyPr wrap="square" lIns="0" tIns="0" rIns="0" bIns="0" rtlCol="0"/>
          <a:lstStyle/>
          <a:p>
            <a:endParaRPr/>
          </a:p>
        </p:txBody>
      </p:sp>
      <p:sp>
        <p:nvSpPr>
          <p:cNvPr id="4" name="object 4"/>
          <p:cNvSpPr/>
          <p:nvPr/>
        </p:nvSpPr>
        <p:spPr>
          <a:xfrm>
            <a:off x="18988" y="1485838"/>
            <a:ext cx="18269585" cy="2192020"/>
          </a:xfrm>
          <a:custGeom>
            <a:avLst/>
            <a:gdLst/>
            <a:ahLst/>
            <a:cxnLst/>
            <a:rect l="l" t="t" r="r" b="b"/>
            <a:pathLst>
              <a:path w="18269585" h="2192020">
                <a:moveTo>
                  <a:pt x="18269010" y="0"/>
                </a:moveTo>
                <a:lnTo>
                  <a:pt x="18269010" y="2191616"/>
                </a:lnTo>
                <a:lnTo>
                  <a:pt x="0" y="2191616"/>
                </a:lnTo>
                <a:lnTo>
                  <a:pt x="0" y="0"/>
                </a:lnTo>
                <a:lnTo>
                  <a:pt x="18269010" y="0"/>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5752713" y="1787059"/>
            <a:ext cx="6782434" cy="1397000"/>
          </a:xfrm>
          <a:prstGeom prst="rect">
            <a:avLst/>
          </a:prstGeom>
        </p:spPr>
        <p:txBody>
          <a:bodyPr vert="horz" wrap="square" lIns="0" tIns="12700" rIns="0" bIns="0" rtlCol="0">
            <a:spAutoFit/>
          </a:bodyPr>
          <a:lstStyle/>
          <a:p>
            <a:pPr marL="12700">
              <a:lnSpc>
                <a:spcPct val="100000"/>
              </a:lnSpc>
              <a:spcBef>
                <a:spcPts val="100"/>
              </a:spcBef>
            </a:pPr>
            <a:r>
              <a:rPr dirty="0"/>
              <a:t>Methodology</a:t>
            </a:r>
          </a:p>
        </p:txBody>
      </p:sp>
      <p:sp>
        <p:nvSpPr>
          <p:cNvPr id="6" name="object 6"/>
          <p:cNvSpPr txBox="1"/>
          <p:nvPr/>
        </p:nvSpPr>
        <p:spPr>
          <a:xfrm>
            <a:off x="2779315" y="4382640"/>
            <a:ext cx="124396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latin typeface="Roboto"/>
                <a:cs typeface="Roboto"/>
              </a:rPr>
              <a:t>STEP</a:t>
            </a:r>
            <a:r>
              <a:rPr sz="3000" spc="-80" dirty="0">
                <a:solidFill>
                  <a:srgbClr val="FFFFFF"/>
                </a:solidFill>
                <a:latin typeface="Roboto"/>
                <a:cs typeface="Roboto"/>
              </a:rPr>
              <a:t> </a:t>
            </a:r>
            <a:r>
              <a:rPr sz="3000" spc="-5" dirty="0">
                <a:solidFill>
                  <a:srgbClr val="FFFFFF"/>
                </a:solidFill>
                <a:latin typeface="Roboto"/>
                <a:cs typeface="Roboto"/>
              </a:rPr>
              <a:t>1</a:t>
            </a:r>
            <a:endParaRPr sz="3000">
              <a:latin typeface="Roboto"/>
              <a:cs typeface="Roboto"/>
            </a:endParaRPr>
          </a:p>
        </p:txBody>
      </p:sp>
      <p:sp>
        <p:nvSpPr>
          <p:cNvPr id="7" name="object 7"/>
          <p:cNvSpPr txBox="1"/>
          <p:nvPr/>
        </p:nvSpPr>
        <p:spPr>
          <a:xfrm>
            <a:off x="2086997" y="6769566"/>
            <a:ext cx="2628900" cy="1625600"/>
          </a:xfrm>
          <a:prstGeom prst="rect">
            <a:avLst/>
          </a:prstGeom>
        </p:spPr>
        <p:txBody>
          <a:bodyPr vert="horz" wrap="square" lIns="0" tIns="12065" rIns="0" bIns="0" rtlCol="0">
            <a:spAutoFit/>
          </a:bodyPr>
          <a:lstStyle/>
          <a:p>
            <a:pPr marL="12065" marR="5080" algn="ctr">
              <a:lnSpc>
                <a:spcPct val="116700"/>
              </a:lnSpc>
              <a:spcBef>
                <a:spcPts val="95"/>
              </a:spcBef>
            </a:pPr>
            <a:r>
              <a:rPr sz="3000" b="1" spc="25" dirty="0">
                <a:solidFill>
                  <a:srgbClr val="FFFFFF"/>
                </a:solidFill>
                <a:latin typeface="Roboto Cn"/>
                <a:cs typeface="Roboto Cn"/>
              </a:rPr>
              <a:t>Monitoring </a:t>
            </a:r>
            <a:r>
              <a:rPr sz="3000" b="1" spc="30" dirty="0">
                <a:solidFill>
                  <a:srgbClr val="FFFFFF"/>
                </a:solidFill>
                <a:latin typeface="Roboto Cn"/>
                <a:cs typeface="Roboto Cn"/>
              </a:rPr>
              <a:t> </a:t>
            </a:r>
            <a:r>
              <a:rPr sz="3000" b="1" spc="-185" dirty="0">
                <a:solidFill>
                  <a:srgbClr val="FFFFFF"/>
                </a:solidFill>
                <a:latin typeface="Roboto Bk"/>
                <a:cs typeface="Roboto Bk"/>
              </a:rPr>
              <a:t>Values</a:t>
            </a:r>
            <a:r>
              <a:rPr sz="3000" b="1" spc="-65" dirty="0">
                <a:solidFill>
                  <a:srgbClr val="FFFFFF"/>
                </a:solidFill>
                <a:latin typeface="Roboto Bk"/>
                <a:cs typeface="Roboto Bk"/>
              </a:rPr>
              <a:t> </a:t>
            </a:r>
            <a:r>
              <a:rPr sz="3000" b="1" spc="-155" dirty="0">
                <a:solidFill>
                  <a:srgbClr val="FFFFFF"/>
                </a:solidFill>
                <a:latin typeface="Roboto Bk"/>
                <a:cs typeface="Roboto Bk"/>
              </a:rPr>
              <a:t>of</a:t>
            </a:r>
            <a:r>
              <a:rPr sz="3000" b="1" spc="-65" dirty="0">
                <a:solidFill>
                  <a:srgbClr val="FFFFFF"/>
                </a:solidFill>
                <a:latin typeface="Roboto Bk"/>
                <a:cs typeface="Roboto Bk"/>
              </a:rPr>
              <a:t> </a:t>
            </a:r>
            <a:r>
              <a:rPr sz="3000" b="1" spc="-165" dirty="0">
                <a:solidFill>
                  <a:srgbClr val="FFFFFF"/>
                </a:solidFill>
                <a:latin typeface="Roboto Bk"/>
                <a:cs typeface="Roboto Bk"/>
              </a:rPr>
              <a:t>various  </a:t>
            </a:r>
            <a:r>
              <a:rPr sz="3000" b="1" spc="-180" dirty="0">
                <a:solidFill>
                  <a:srgbClr val="FFFFFF"/>
                </a:solidFill>
                <a:latin typeface="Roboto Bk"/>
                <a:cs typeface="Roboto Bk"/>
              </a:rPr>
              <a:t>parameters</a:t>
            </a:r>
            <a:endParaRPr sz="3000">
              <a:latin typeface="Roboto Bk"/>
              <a:cs typeface="Roboto Bk"/>
            </a:endParaRPr>
          </a:p>
        </p:txBody>
      </p:sp>
      <p:sp>
        <p:nvSpPr>
          <p:cNvPr id="8" name="object 8"/>
          <p:cNvSpPr txBox="1"/>
          <p:nvPr/>
        </p:nvSpPr>
        <p:spPr>
          <a:xfrm>
            <a:off x="8522020" y="4382640"/>
            <a:ext cx="124396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latin typeface="Roboto"/>
                <a:cs typeface="Roboto"/>
              </a:rPr>
              <a:t>STEP</a:t>
            </a:r>
            <a:r>
              <a:rPr sz="3000" spc="-80" dirty="0">
                <a:solidFill>
                  <a:srgbClr val="FFFFFF"/>
                </a:solidFill>
                <a:latin typeface="Roboto"/>
                <a:cs typeface="Roboto"/>
              </a:rPr>
              <a:t> </a:t>
            </a:r>
            <a:r>
              <a:rPr sz="3000" spc="-5" dirty="0">
                <a:solidFill>
                  <a:srgbClr val="FFFFFF"/>
                </a:solidFill>
                <a:latin typeface="Roboto"/>
                <a:cs typeface="Roboto"/>
              </a:rPr>
              <a:t>2</a:t>
            </a:r>
            <a:endParaRPr sz="3000">
              <a:latin typeface="Roboto"/>
              <a:cs typeface="Roboto"/>
            </a:endParaRPr>
          </a:p>
        </p:txBody>
      </p:sp>
      <p:sp>
        <p:nvSpPr>
          <p:cNvPr id="9" name="object 9"/>
          <p:cNvSpPr txBox="1"/>
          <p:nvPr/>
        </p:nvSpPr>
        <p:spPr>
          <a:xfrm>
            <a:off x="7659591" y="6769566"/>
            <a:ext cx="2881630" cy="1625600"/>
          </a:xfrm>
          <a:prstGeom prst="rect">
            <a:avLst/>
          </a:prstGeom>
        </p:spPr>
        <p:txBody>
          <a:bodyPr vert="horz" wrap="square" lIns="0" tIns="12065" rIns="0" bIns="0" rtlCol="0">
            <a:spAutoFit/>
          </a:bodyPr>
          <a:lstStyle/>
          <a:p>
            <a:pPr marL="12700" marR="5080" indent="86995" algn="ctr">
              <a:lnSpc>
                <a:spcPct val="116700"/>
              </a:lnSpc>
              <a:spcBef>
                <a:spcPts val="95"/>
              </a:spcBef>
            </a:pPr>
            <a:r>
              <a:rPr sz="3000" b="1" spc="20" dirty="0">
                <a:solidFill>
                  <a:srgbClr val="FFFFFF"/>
                </a:solidFill>
                <a:latin typeface="Roboto Cn"/>
                <a:cs typeface="Roboto Cn"/>
              </a:rPr>
              <a:t>Controlling </a:t>
            </a:r>
            <a:r>
              <a:rPr sz="3000" b="1" spc="25" dirty="0">
                <a:solidFill>
                  <a:srgbClr val="FFFFFF"/>
                </a:solidFill>
                <a:latin typeface="Roboto Cn"/>
                <a:cs typeface="Roboto Cn"/>
              </a:rPr>
              <a:t> </a:t>
            </a:r>
            <a:r>
              <a:rPr sz="3000" b="1" spc="-180" dirty="0">
                <a:solidFill>
                  <a:srgbClr val="FFFFFF"/>
                </a:solidFill>
                <a:latin typeface="Roboto Bk"/>
                <a:cs typeface="Roboto Bk"/>
              </a:rPr>
              <a:t>Controls</a:t>
            </a:r>
            <a:r>
              <a:rPr sz="3000" b="1" spc="-65" dirty="0">
                <a:solidFill>
                  <a:srgbClr val="FFFFFF"/>
                </a:solidFill>
                <a:latin typeface="Roboto Bk"/>
                <a:cs typeface="Roboto Bk"/>
              </a:rPr>
              <a:t> </a:t>
            </a:r>
            <a:r>
              <a:rPr sz="3000" b="1" spc="-155" dirty="0">
                <a:solidFill>
                  <a:srgbClr val="FFFFFF"/>
                </a:solidFill>
                <a:latin typeface="Roboto Bk"/>
                <a:cs typeface="Roboto Bk"/>
              </a:rPr>
              <a:t>of</a:t>
            </a:r>
            <a:r>
              <a:rPr sz="3000" b="1" spc="-65" dirty="0">
                <a:solidFill>
                  <a:srgbClr val="FFFFFF"/>
                </a:solidFill>
                <a:latin typeface="Roboto Bk"/>
                <a:cs typeface="Roboto Bk"/>
              </a:rPr>
              <a:t> </a:t>
            </a:r>
            <a:r>
              <a:rPr sz="3000" b="1" spc="-165" dirty="0">
                <a:solidFill>
                  <a:srgbClr val="FFFFFF"/>
                </a:solidFill>
                <a:latin typeface="Roboto Bk"/>
                <a:cs typeface="Roboto Bk"/>
              </a:rPr>
              <a:t>various  </a:t>
            </a:r>
            <a:r>
              <a:rPr sz="3000" b="1" spc="-175" dirty="0">
                <a:solidFill>
                  <a:srgbClr val="FFFFFF"/>
                </a:solidFill>
                <a:latin typeface="Roboto Bk"/>
                <a:cs typeface="Roboto Bk"/>
              </a:rPr>
              <a:t>Actuators</a:t>
            </a:r>
            <a:endParaRPr sz="3000">
              <a:latin typeface="Roboto Bk"/>
              <a:cs typeface="Roboto Bk"/>
            </a:endParaRPr>
          </a:p>
        </p:txBody>
      </p:sp>
      <p:sp>
        <p:nvSpPr>
          <p:cNvPr id="10" name="object 10"/>
          <p:cNvSpPr txBox="1"/>
          <p:nvPr/>
        </p:nvSpPr>
        <p:spPr>
          <a:xfrm>
            <a:off x="14264723" y="4382640"/>
            <a:ext cx="124396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latin typeface="Roboto"/>
                <a:cs typeface="Roboto"/>
              </a:rPr>
              <a:t>STEP</a:t>
            </a:r>
            <a:r>
              <a:rPr sz="3000" spc="-80" dirty="0">
                <a:solidFill>
                  <a:srgbClr val="FFFFFF"/>
                </a:solidFill>
                <a:latin typeface="Roboto"/>
                <a:cs typeface="Roboto"/>
              </a:rPr>
              <a:t> </a:t>
            </a:r>
            <a:r>
              <a:rPr sz="3000" spc="-5" dirty="0">
                <a:solidFill>
                  <a:srgbClr val="FFFFFF"/>
                </a:solidFill>
                <a:latin typeface="Roboto"/>
                <a:cs typeface="Roboto"/>
              </a:rPr>
              <a:t>3</a:t>
            </a:r>
            <a:endParaRPr sz="3000">
              <a:latin typeface="Roboto"/>
              <a:cs typeface="Roboto"/>
            </a:endParaRPr>
          </a:p>
        </p:txBody>
      </p:sp>
      <p:sp>
        <p:nvSpPr>
          <p:cNvPr id="11" name="object 11"/>
          <p:cNvSpPr txBox="1"/>
          <p:nvPr/>
        </p:nvSpPr>
        <p:spPr>
          <a:xfrm>
            <a:off x="13430276" y="6769566"/>
            <a:ext cx="2913380" cy="1625600"/>
          </a:xfrm>
          <a:prstGeom prst="rect">
            <a:avLst/>
          </a:prstGeom>
        </p:spPr>
        <p:txBody>
          <a:bodyPr vert="horz" wrap="square" lIns="0" tIns="88900" rIns="0" bIns="0" rtlCol="0">
            <a:spAutoFit/>
          </a:bodyPr>
          <a:lstStyle/>
          <a:p>
            <a:pPr marR="79375" algn="ctr">
              <a:lnSpc>
                <a:spcPct val="100000"/>
              </a:lnSpc>
              <a:spcBef>
                <a:spcPts val="700"/>
              </a:spcBef>
            </a:pPr>
            <a:r>
              <a:rPr sz="3000" b="1" spc="-180" dirty="0">
                <a:solidFill>
                  <a:srgbClr val="FFFFFF"/>
                </a:solidFill>
                <a:latin typeface="Roboto Bk"/>
                <a:cs typeface="Roboto Bk"/>
              </a:rPr>
              <a:t>Prediction</a:t>
            </a:r>
            <a:endParaRPr sz="3000">
              <a:latin typeface="Roboto Bk"/>
              <a:cs typeface="Roboto Bk"/>
            </a:endParaRPr>
          </a:p>
          <a:p>
            <a:pPr marL="12700" marR="5080" algn="ctr">
              <a:lnSpc>
                <a:spcPts val="4200"/>
              </a:lnSpc>
              <a:spcBef>
                <a:spcPts val="100"/>
              </a:spcBef>
            </a:pPr>
            <a:r>
              <a:rPr sz="3000" b="1" spc="-175" dirty="0">
                <a:solidFill>
                  <a:srgbClr val="FFFFFF"/>
                </a:solidFill>
                <a:latin typeface="Roboto Bk"/>
                <a:cs typeface="Roboto Bk"/>
              </a:rPr>
              <a:t>Predict</a:t>
            </a:r>
            <a:r>
              <a:rPr sz="3000" b="1" spc="-65" dirty="0">
                <a:solidFill>
                  <a:srgbClr val="FFFFFF"/>
                </a:solidFill>
                <a:latin typeface="Roboto Bk"/>
                <a:cs typeface="Roboto Bk"/>
              </a:rPr>
              <a:t> </a:t>
            </a:r>
            <a:r>
              <a:rPr sz="3000" b="1" spc="-160" dirty="0">
                <a:solidFill>
                  <a:srgbClr val="FFFFFF"/>
                </a:solidFill>
                <a:latin typeface="Roboto Bk"/>
                <a:cs typeface="Roboto Bk"/>
              </a:rPr>
              <a:t>appropriate  </a:t>
            </a:r>
            <a:r>
              <a:rPr sz="3000" b="1" spc="-180" dirty="0">
                <a:solidFill>
                  <a:srgbClr val="FFFFFF"/>
                </a:solidFill>
                <a:latin typeface="Roboto Bk"/>
                <a:cs typeface="Roboto Bk"/>
              </a:rPr>
              <a:t>parameters</a:t>
            </a:r>
            <a:endParaRPr sz="3000">
              <a:latin typeface="Roboto Bk"/>
              <a:cs typeface="Roboto Bk"/>
            </a:endParaRPr>
          </a:p>
        </p:txBody>
      </p:sp>
      <p:grpSp>
        <p:nvGrpSpPr>
          <p:cNvPr id="12" name="object 12"/>
          <p:cNvGrpSpPr/>
          <p:nvPr/>
        </p:nvGrpSpPr>
        <p:grpSpPr>
          <a:xfrm>
            <a:off x="3325052" y="5284603"/>
            <a:ext cx="152400" cy="1315085"/>
            <a:chOff x="3325052" y="5284603"/>
            <a:chExt cx="152400" cy="1315085"/>
          </a:xfrm>
        </p:grpSpPr>
        <p:sp>
          <p:nvSpPr>
            <p:cNvPr id="13" name="object 13"/>
            <p:cNvSpPr/>
            <p:nvPr/>
          </p:nvSpPr>
          <p:spPr>
            <a:xfrm>
              <a:off x="3401253" y="5284603"/>
              <a:ext cx="0" cy="1210310"/>
            </a:xfrm>
            <a:custGeom>
              <a:avLst/>
              <a:gdLst/>
              <a:ahLst/>
              <a:cxnLst/>
              <a:rect l="l" t="t" r="r" b="b"/>
              <a:pathLst>
                <a:path h="1210310">
                  <a:moveTo>
                    <a:pt x="0" y="0"/>
                  </a:moveTo>
                  <a:lnTo>
                    <a:pt x="0" y="1209745"/>
                  </a:lnTo>
                </a:path>
              </a:pathLst>
            </a:custGeom>
            <a:ln w="38104">
              <a:solidFill>
                <a:srgbClr val="FFFFFF"/>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3325052" y="6484823"/>
              <a:ext cx="152402" cy="114311"/>
            </a:xfrm>
            <a:prstGeom prst="rect">
              <a:avLst/>
            </a:prstGeom>
          </p:spPr>
        </p:pic>
      </p:grpSp>
      <p:grpSp>
        <p:nvGrpSpPr>
          <p:cNvPr id="15" name="object 15"/>
          <p:cNvGrpSpPr/>
          <p:nvPr/>
        </p:nvGrpSpPr>
        <p:grpSpPr>
          <a:xfrm>
            <a:off x="9067757" y="5284603"/>
            <a:ext cx="152400" cy="1315085"/>
            <a:chOff x="9067757" y="5284603"/>
            <a:chExt cx="152400" cy="1315085"/>
          </a:xfrm>
        </p:grpSpPr>
        <p:sp>
          <p:nvSpPr>
            <p:cNvPr id="16" name="object 16"/>
            <p:cNvSpPr/>
            <p:nvPr/>
          </p:nvSpPr>
          <p:spPr>
            <a:xfrm>
              <a:off x="9143958" y="5284603"/>
              <a:ext cx="0" cy="1210310"/>
            </a:xfrm>
            <a:custGeom>
              <a:avLst/>
              <a:gdLst/>
              <a:ahLst/>
              <a:cxnLst/>
              <a:rect l="l" t="t" r="r" b="b"/>
              <a:pathLst>
                <a:path h="1210310">
                  <a:moveTo>
                    <a:pt x="0" y="0"/>
                  </a:moveTo>
                  <a:lnTo>
                    <a:pt x="0" y="1209745"/>
                  </a:lnTo>
                </a:path>
              </a:pathLst>
            </a:custGeom>
            <a:ln w="38104">
              <a:solidFill>
                <a:srgbClr val="FFFFFF"/>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9067757" y="6484823"/>
              <a:ext cx="152402" cy="114311"/>
            </a:xfrm>
            <a:prstGeom prst="rect">
              <a:avLst/>
            </a:prstGeom>
          </p:spPr>
        </p:pic>
      </p:grpSp>
      <p:grpSp>
        <p:nvGrpSpPr>
          <p:cNvPr id="18" name="object 18"/>
          <p:cNvGrpSpPr/>
          <p:nvPr/>
        </p:nvGrpSpPr>
        <p:grpSpPr>
          <a:xfrm>
            <a:off x="14810461" y="5284603"/>
            <a:ext cx="152400" cy="1315085"/>
            <a:chOff x="14810461" y="5284603"/>
            <a:chExt cx="152400" cy="1315085"/>
          </a:xfrm>
        </p:grpSpPr>
        <p:sp>
          <p:nvSpPr>
            <p:cNvPr id="19" name="object 19"/>
            <p:cNvSpPr/>
            <p:nvPr/>
          </p:nvSpPr>
          <p:spPr>
            <a:xfrm>
              <a:off x="14886663" y="5284603"/>
              <a:ext cx="0" cy="1210310"/>
            </a:xfrm>
            <a:custGeom>
              <a:avLst/>
              <a:gdLst/>
              <a:ahLst/>
              <a:cxnLst/>
              <a:rect l="l" t="t" r="r" b="b"/>
              <a:pathLst>
                <a:path h="1210310">
                  <a:moveTo>
                    <a:pt x="0" y="0"/>
                  </a:moveTo>
                  <a:lnTo>
                    <a:pt x="0" y="1209745"/>
                  </a:lnTo>
                </a:path>
              </a:pathLst>
            </a:custGeom>
            <a:ln w="38104">
              <a:solidFill>
                <a:srgbClr val="FFFFFF"/>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14810461" y="6484823"/>
              <a:ext cx="152402" cy="114311"/>
            </a:xfrm>
            <a:prstGeom prst="rect">
              <a:avLst/>
            </a:prstGeom>
          </p:spPr>
        </p:pic>
      </p:grpSp>
      <p:pic>
        <p:nvPicPr>
          <p:cNvPr id="22" name="Google Shape;90;p1">
            <a:extLst>
              <a:ext uri="{FF2B5EF4-FFF2-40B4-BE49-F238E27FC236}">
                <a16:creationId xmlns:a16="http://schemas.microsoft.com/office/drawing/2014/main" id="{5ACDCB11-BE7C-FFCA-F55D-D510F44D5502}"/>
              </a:ext>
            </a:extLst>
          </p:cNvPr>
          <p:cNvPicPr preferRelativeResize="0"/>
          <p:nvPr/>
        </p:nvPicPr>
        <p:blipFill rotWithShape="1">
          <a:blip r:embed="rId3">
            <a:alphaModFix/>
          </a:blip>
          <a:srcRect/>
          <a:stretch/>
        </p:blipFill>
        <p:spPr>
          <a:xfrm>
            <a:off x="15831185" y="-33338"/>
            <a:ext cx="2456815" cy="1040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674417" y="819150"/>
            <a:ext cx="10939780" cy="1790700"/>
          </a:xfrm>
          <a:custGeom>
            <a:avLst/>
            <a:gdLst/>
            <a:ahLst/>
            <a:cxnLst/>
            <a:rect l="l" t="t" r="r" b="b"/>
            <a:pathLst>
              <a:path w="10939780" h="1790700">
                <a:moveTo>
                  <a:pt x="10401953" y="1790699"/>
                </a:moveTo>
                <a:lnTo>
                  <a:pt x="537209" y="1790699"/>
                </a:lnTo>
                <a:lnTo>
                  <a:pt x="488312" y="1788504"/>
                </a:lnTo>
                <a:lnTo>
                  <a:pt x="440645" y="1782044"/>
                </a:lnTo>
                <a:lnTo>
                  <a:pt x="394398" y="1771510"/>
                </a:lnTo>
                <a:lnTo>
                  <a:pt x="349759" y="1757090"/>
                </a:lnTo>
                <a:lnTo>
                  <a:pt x="306920" y="1738975"/>
                </a:lnTo>
                <a:lnTo>
                  <a:pt x="266069" y="1717354"/>
                </a:lnTo>
                <a:lnTo>
                  <a:pt x="227397" y="1692418"/>
                </a:lnTo>
                <a:lnTo>
                  <a:pt x="191092" y="1664354"/>
                </a:lnTo>
                <a:lnTo>
                  <a:pt x="157345" y="1633354"/>
                </a:lnTo>
                <a:lnTo>
                  <a:pt x="126344" y="1599607"/>
                </a:lnTo>
                <a:lnTo>
                  <a:pt x="98281" y="1563302"/>
                </a:lnTo>
                <a:lnTo>
                  <a:pt x="73344" y="1524630"/>
                </a:lnTo>
                <a:lnTo>
                  <a:pt x="51724" y="1483779"/>
                </a:lnTo>
                <a:lnTo>
                  <a:pt x="33609" y="1440939"/>
                </a:lnTo>
                <a:lnTo>
                  <a:pt x="19189" y="1396301"/>
                </a:lnTo>
                <a:lnTo>
                  <a:pt x="8655" y="1350054"/>
                </a:lnTo>
                <a:lnTo>
                  <a:pt x="2195" y="1302386"/>
                </a:lnTo>
                <a:lnTo>
                  <a:pt x="0" y="1253489"/>
                </a:lnTo>
                <a:lnTo>
                  <a:pt x="0" y="537209"/>
                </a:lnTo>
                <a:lnTo>
                  <a:pt x="2195" y="488312"/>
                </a:lnTo>
                <a:lnTo>
                  <a:pt x="8655" y="440645"/>
                </a:lnTo>
                <a:lnTo>
                  <a:pt x="19189" y="394398"/>
                </a:lnTo>
                <a:lnTo>
                  <a:pt x="33609" y="349760"/>
                </a:lnTo>
                <a:lnTo>
                  <a:pt x="51724" y="306920"/>
                </a:lnTo>
                <a:lnTo>
                  <a:pt x="73344" y="266069"/>
                </a:lnTo>
                <a:lnTo>
                  <a:pt x="98281" y="227397"/>
                </a:lnTo>
                <a:lnTo>
                  <a:pt x="126344" y="191092"/>
                </a:lnTo>
                <a:lnTo>
                  <a:pt x="157345" y="157345"/>
                </a:lnTo>
                <a:lnTo>
                  <a:pt x="191092" y="126345"/>
                </a:lnTo>
                <a:lnTo>
                  <a:pt x="227397" y="98281"/>
                </a:lnTo>
                <a:lnTo>
                  <a:pt x="266069" y="73344"/>
                </a:lnTo>
                <a:lnTo>
                  <a:pt x="306920" y="51724"/>
                </a:lnTo>
                <a:lnTo>
                  <a:pt x="349759" y="33609"/>
                </a:lnTo>
                <a:lnTo>
                  <a:pt x="394398" y="19189"/>
                </a:lnTo>
                <a:lnTo>
                  <a:pt x="440645" y="8655"/>
                </a:lnTo>
                <a:lnTo>
                  <a:pt x="488312" y="2195"/>
                </a:lnTo>
                <a:lnTo>
                  <a:pt x="537209" y="0"/>
                </a:lnTo>
                <a:lnTo>
                  <a:pt x="10401953" y="0"/>
                </a:lnTo>
                <a:lnTo>
                  <a:pt x="10449188" y="2079"/>
                </a:lnTo>
                <a:lnTo>
                  <a:pt x="10495744" y="8248"/>
                </a:lnTo>
                <a:lnTo>
                  <a:pt x="10541372" y="18405"/>
                </a:lnTo>
                <a:lnTo>
                  <a:pt x="10585826" y="32446"/>
                </a:lnTo>
                <a:lnTo>
                  <a:pt x="10628858" y="50271"/>
                </a:lnTo>
                <a:lnTo>
                  <a:pt x="10670220" y="71775"/>
                </a:lnTo>
                <a:lnTo>
                  <a:pt x="10709666" y="96857"/>
                </a:lnTo>
                <a:lnTo>
                  <a:pt x="10746948" y="125415"/>
                </a:lnTo>
                <a:lnTo>
                  <a:pt x="10781818" y="157345"/>
                </a:lnTo>
                <a:lnTo>
                  <a:pt x="10813748" y="192215"/>
                </a:lnTo>
                <a:lnTo>
                  <a:pt x="10842306" y="229497"/>
                </a:lnTo>
                <a:lnTo>
                  <a:pt x="10867388" y="268943"/>
                </a:lnTo>
                <a:lnTo>
                  <a:pt x="10888892" y="310305"/>
                </a:lnTo>
                <a:lnTo>
                  <a:pt x="10906717" y="353337"/>
                </a:lnTo>
                <a:lnTo>
                  <a:pt x="10920758" y="397791"/>
                </a:lnTo>
                <a:lnTo>
                  <a:pt x="10930915" y="443419"/>
                </a:lnTo>
                <a:lnTo>
                  <a:pt x="10937084" y="489975"/>
                </a:lnTo>
                <a:lnTo>
                  <a:pt x="10939163" y="537209"/>
                </a:lnTo>
                <a:lnTo>
                  <a:pt x="10939163" y="1253489"/>
                </a:lnTo>
                <a:lnTo>
                  <a:pt x="10937084" y="1300724"/>
                </a:lnTo>
                <a:lnTo>
                  <a:pt x="10930915" y="1347280"/>
                </a:lnTo>
                <a:lnTo>
                  <a:pt x="10920758" y="1392908"/>
                </a:lnTo>
                <a:lnTo>
                  <a:pt x="10906717" y="1437362"/>
                </a:lnTo>
                <a:lnTo>
                  <a:pt x="10888892" y="1480394"/>
                </a:lnTo>
                <a:lnTo>
                  <a:pt x="10867388" y="1521756"/>
                </a:lnTo>
                <a:lnTo>
                  <a:pt x="10842306" y="1561202"/>
                </a:lnTo>
                <a:lnTo>
                  <a:pt x="10813748" y="1598484"/>
                </a:lnTo>
                <a:lnTo>
                  <a:pt x="10781818" y="1633354"/>
                </a:lnTo>
                <a:lnTo>
                  <a:pt x="10746948" y="1665284"/>
                </a:lnTo>
                <a:lnTo>
                  <a:pt x="10709666" y="1693841"/>
                </a:lnTo>
                <a:lnTo>
                  <a:pt x="10670220" y="1718924"/>
                </a:lnTo>
                <a:lnTo>
                  <a:pt x="10628858" y="1740428"/>
                </a:lnTo>
                <a:lnTo>
                  <a:pt x="10585826" y="1758252"/>
                </a:lnTo>
                <a:lnTo>
                  <a:pt x="10541372" y="1772294"/>
                </a:lnTo>
                <a:lnTo>
                  <a:pt x="10495744" y="1782451"/>
                </a:lnTo>
                <a:lnTo>
                  <a:pt x="10449188" y="1788620"/>
                </a:lnTo>
                <a:lnTo>
                  <a:pt x="10401953" y="1790699"/>
                </a:lnTo>
                <a:close/>
              </a:path>
            </a:pathLst>
          </a:custGeom>
          <a:solidFill>
            <a:srgbClr val="004AAC"/>
          </a:solidFill>
        </p:spPr>
        <p:txBody>
          <a:bodyPr wrap="square" lIns="0" tIns="0" rIns="0" bIns="0" rtlCol="0"/>
          <a:lstStyle/>
          <a:p>
            <a:endParaRPr/>
          </a:p>
        </p:txBody>
      </p:sp>
      <p:sp>
        <p:nvSpPr>
          <p:cNvPr id="4" name="object 4"/>
          <p:cNvSpPr txBox="1">
            <a:spLocks noGrp="1"/>
          </p:cNvSpPr>
          <p:nvPr>
            <p:ph type="title"/>
          </p:nvPr>
        </p:nvSpPr>
        <p:spPr>
          <a:xfrm>
            <a:off x="4118917" y="939800"/>
            <a:ext cx="10050145" cy="1397000"/>
          </a:xfrm>
          <a:prstGeom prst="rect">
            <a:avLst/>
          </a:prstGeom>
        </p:spPr>
        <p:txBody>
          <a:bodyPr vert="horz" wrap="square" lIns="0" tIns="12700" rIns="0" bIns="0" rtlCol="0">
            <a:spAutoFit/>
          </a:bodyPr>
          <a:lstStyle/>
          <a:p>
            <a:pPr marL="12700">
              <a:lnSpc>
                <a:spcPct val="100000"/>
              </a:lnSpc>
              <a:spcBef>
                <a:spcPts val="100"/>
              </a:spcBef>
            </a:pPr>
            <a:r>
              <a:rPr lang="en-US" b="0" spc="-65" dirty="0">
                <a:latin typeface="Roboto"/>
                <a:cs typeface="Roboto"/>
              </a:rPr>
              <a:t>High level overview</a:t>
            </a:r>
          </a:p>
        </p:txBody>
      </p:sp>
      <p:pic>
        <p:nvPicPr>
          <p:cNvPr id="5" name="Google Shape;90;p1">
            <a:extLst>
              <a:ext uri="{FF2B5EF4-FFF2-40B4-BE49-F238E27FC236}">
                <a16:creationId xmlns:a16="http://schemas.microsoft.com/office/drawing/2014/main" id="{417B3AB1-00A9-8290-6192-3022D0159794}"/>
              </a:ext>
            </a:extLst>
          </p:cNvPr>
          <p:cNvPicPr preferRelativeResize="0"/>
          <p:nvPr/>
        </p:nvPicPr>
        <p:blipFill rotWithShape="1">
          <a:blip r:embed="rId2">
            <a:alphaModFix/>
          </a:blip>
          <a:srcRect/>
          <a:stretch/>
        </p:blipFill>
        <p:spPr>
          <a:xfrm>
            <a:off x="15896897" y="19050"/>
            <a:ext cx="2391103" cy="920750"/>
          </a:xfrm>
          <a:prstGeom prst="rect">
            <a:avLst/>
          </a:prstGeom>
          <a:noFill/>
          <a:ln>
            <a:noFill/>
          </a:ln>
        </p:spPr>
      </p:pic>
      <p:sp>
        <p:nvSpPr>
          <p:cNvPr id="14" name="Rectangle 13">
            <a:extLst>
              <a:ext uri="{FF2B5EF4-FFF2-40B4-BE49-F238E27FC236}">
                <a16:creationId xmlns:a16="http://schemas.microsoft.com/office/drawing/2014/main" id="{07B19BE9-6242-527E-16C5-7166F00BA161}"/>
              </a:ext>
            </a:extLst>
          </p:cNvPr>
          <p:cNvSpPr/>
          <p:nvPr/>
        </p:nvSpPr>
        <p:spPr>
          <a:xfrm>
            <a:off x="3293417" y="7277100"/>
            <a:ext cx="7620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D170C6B-1E4D-D5E3-169C-3B0B0F57EAF5}"/>
              </a:ext>
            </a:extLst>
          </p:cNvPr>
          <p:cNvSpPr/>
          <p:nvPr/>
        </p:nvSpPr>
        <p:spPr>
          <a:xfrm>
            <a:off x="3445817" y="7429500"/>
            <a:ext cx="7620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A2CC4E9-310B-B3A0-D97E-47DA80679C8B}"/>
              </a:ext>
            </a:extLst>
          </p:cNvPr>
          <p:cNvSpPr/>
          <p:nvPr/>
        </p:nvSpPr>
        <p:spPr>
          <a:xfrm>
            <a:off x="3598217" y="7581900"/>
            <a:ext cx="7620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7DF93E6-D602-42AA-49E2-D09EC813B78D}"/>
              </a:ext>
            </a:extLst>
          </p:cNvPr>
          <p:cNvSpPr/>
          <p:nvPr/>
        </p:nvSpPr>
        <p:spPr>
          <a:xfrm>
            <a:off x="3750617" y="7734300"/>
            <a:ext cx="7620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990D72E-1D0D-0AF8-262E-37116EF708BB}"/>
              </a:ext>
            </a:extLst>
          </p:cNvPr>
          <p:cNvSpPr/>
          <p:nvPr/>
        </p:nvSpPr>
        <p:spPr>
          <a:xfrm>
            <a:off x="3903017" y="7886700"/>
            <a:ext cx="7620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F2B9E71-2724-B84D-762C-DC45E045A404}"/>
              </a:ext>
            </a:extLst>
          </p:cNvPr>
          <p:cNvPicPr>
            <a:picLocks noChangeAspect="1"/>
          </p:cNvPicPr>
          <p:nvPr/>
        </p:nvPicPr>
        <p:blipFill>
          <a:blip r:embed="rId3"/>
          <a:stretch>
            <a:fillRect/>
          </a:stretch>
        </p:blipFill>
        <p:spPr>
          <a:xfrm>
            <a:off x="4055417" y="3162300"/>
            <a:ext cx="10287000" cy="65337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5A59-F8E1-118D-144E-BBF7C5B456EC}"/>
              </a:ext>
            </a:extLst>
          </p:cNvPr>
          <p:cNvSpPr>
            <a:spLocks noGrp="1"/>
          </p:cNvSpPr>
          <p:nvPr>
            <p:ph type="title"/>
          </p:nvPr>
        </p:nvSpPr>
        <p:spPr>
          <a:xfrm>
            <a:off x="481672" y="919651"/>
            <a:ext cx="10114891" cy="1397000"/>
          </a:xfrm>
        </p:spPr>
        <p:txBody>
          <a:bodyPr/>
          <a:lstStyle/>
          <a:p>
            <a:r>
              <a:rPr lang="en-IN" sz="7200" dirty="0"/>
              <a:t>Deliverables with timeline</a:t>
            </a:r>
          </a:p>
        </p:txBody>
      </p:sp>
      <p:sp>
        <p:nvSpPr>
          <p:cNvPr id="3" name="Text Placeholder 2">
            <a:extLst>
              <a:ext uri="{FF2B5EF4-FFF2-40B4-BE49-F238E27FC236}">
                <a16:creationId xmlns:a16="http://schemas.microsoft.com/office/drawing/2014/main" id="{D20D890E-BA50-DBB4-0A25-FDF84AC61199}"/>
              </a:ext>
            </a:extLst>
          </p:cNvPr>
          <p:cNvSpPr>
            <a:spLocks noGrp="1"/>
          </p:cNvSpPr>
          <p:nvPr>
            <p:ph type="body" idx="1"/>
          </p:nvPr>
        </p:nvSpPr>
        <p:spPr>
          <a:xfrm>
            <a:off x="838200" y="4381500"/>
            <a:ext cx="17324654" cy="3816429"/>
          </a:xfrm>
        </p:spPr>
        <p:txBody>
          <a:bodyPr/>
          <a:lstStyle/>
          <a:p>
            <a:r>
              <a:rPr lang="en-IN" dirty="0">
                <a:latin typeface="Segoe UI Semibold" panose="020B0702040204020203" pitchFamily="34" charset="0"/>
                <a:cs typeface="Segoe UI Semibold" panose="020B0702040204020203" pitchFamily="34" charset="0"/>
              </a:rPr>
              <a:t>Review 2: </a:t>
            </a:r>
          </a:p>
          <a:p>
            <a:endParaRPr lang="en-IN" dirty="0">
              <a:latin typeface="Segoe UI Semibold" panose="020B0702040204020203" pitchFamily="34" charset="0"/>
              <a:cs typeface="Segoe UI Semibold" panose="020B0702040204020203" pitchFamily="34" charset="0"/>
            </a:endParaRPr>
          </a:p>
          <a:p>
            <a:pPr marL="457200" indent="-457200">
              <a:buFont typeface="Arial" panose="020B0604020202020204" pitchFamily="34" charset="0"/>
              <a:buChar char="•"/>
            </a:pPr>
            <a:r>
              <a:rPr lang="en-IN" dirty="0">
                <a:latin typeface="Segoe UI Semibold" panose="020B0702040204020203" pitchFamily="34" charset="0"/>
                <a:cs typeface="Segoe UI Semibold" panose="020B0702040204020203" pitchFamily="34" charset="0"/>
              </a:rPr>
              <a:t>Software implementation</a:t>
            </a:r>
          </a:p>
          <a:p>
            <a:pPr marL="457200" indent="-457200">
              <a:buFont typeface="Arial" panose="020B0604020202020204" pitchFamily="34" charset="0"/>
              <a:buChar char="•"/>
            </a:pPr>
            <a:endParaRPr lang="en-IN" dirty="0">
              <a:latin typeface="Segoe UI Semibold" panose="020B0702040204020203" pitchFamily="34" charset="0"/>
              <a:cs typeface="Segoe UI Semibold" panose="020B0702040204020203" pitchFamily="34" charset="0"/>
            </a:endParaRPr>
          </a:p>
          <a:p>
            <a:pPr marL="457200" indent="-457200">
              <a:buFont typeface="Arial" panose="020B0604020202020204" pitchFamily="34" charset="0"/>
              <a:buChar char="•"/>
            </a:pPr>
            <a:endParaRPr lang="en-IN" dirty="0">
              <a:latin typeface="Segoe UI Semibold" panose="020B0702040204020203" pitchFamily="34" charset="0"/>
              <a:cs typeface="Segoe UI Semibold" panose="020B0702040204020203" pitchFamily="34" charset="0"/>
            </a:endParaRPr>
          </a:p>
          <a:p>
            <a:r>
              <a:rPr lang="en-IN" dirty="0">
                <a:latin typeface="Segoe UI Semibold" panose="020B0702040204020203" pitchFamily="34" charset="0"/>
                <a:cs typeface="Segoe UI Semibold" panose="020B0702040204020203" pitchFamily="34" charset="0"/>
              </a:rPr>
              <a:t>Review 3:</a:t>
            </a:r>
          </a:p>
          <a:p>
            <a:endParaRPr lang="en-IN" dirty="0">
              <a:latin typeface="Segoe UI Semibold" panose="020B0702040204020203" pitchFamily="34" charset="0"/>
              <a:cs typeface="Segoe UI Semibold" panose="020B0702040204020203" pitchFamily="34" charset="0"/>
            </a:endParaRPr>
          </a:p>
          <a:p>
            <a:pPr marL="457200" indent="-457200">
              <a:buFont typeface="Arial" panose="020B0604020202020204" pitchFamily="34" charset="0"/>
              <a:buChar char="•"/>
            </a:pPr>
            <a:r>
              <a:rPr lang="en-IN" dirty="0">
                <a:latin typeface="Segoe UI Semibold" panose="020B0702040204020203" pitchFamily="34" charset="0"/>
                <a:cs typeface="Segoe UI Semibold" panose="020B0702040204020203" pitchFamily="34" charset="0"/>
              </a:rPr>
              <a:t>Project Setup </a:t>
            </a:r>
          </a:p>
        </p:txBody>
      </p:sp>
      <p:sp>
        <p:nvSpPr>
          <p:cNvPr id="4" name="Rectangle 3">
            <a:extLst>
              <a:ext uri="{FF2B5EF4-FFF2-40B4-BE49-F238E27FC236}">
                <a16:creationId xmlns:a16="http://schemas.microsoft.com/office/drawing/2014/main" id="{DDA0479B-4E19-13B5-EB29-247383C54A99}"/>
              </a:ext>
            </a:extLst>
          </p:cNvPr>
          <p:cNvSpPr/>
          <p:nvPr/>
        </p:nvSpPr>
        <p:spPr>
          <a:xfrm>
            <a:off x="10744200" y="0"/>
            <a:ext cx="7543800" cy="10287000"/>
          </a:xfrm>
          <a:prstGeom prst="rect">
            <a:avLst/>
          </a:prstGeom>
          <a:solidFill>
            <a:schemeClr val="accent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Google Shape;90;p1">
            <a:extLst>
              <a:ext uri="{FF2B5EF4-FFF2-40B4-BE49-F238E27FC236}">
                <a16:creationId xmlns:a16="http://schemas.microsoft.com/office/drawing/2014/main" id="{CB5B6243-92A8-0391-7C69-45073544C375}"/>
              </a:ext>
            </a:extLst>
          </p:cNvPr>
          <p:cNvPicPr preferRelativeResize="0"/>
          <p:nvPr/>
        </p:nvPicPr>
        <p:blipFill rotWithShape="1">
          <a:blip r:embed="rId2">
            <a:alphaModFix/>
          </a:blip>
          <a:srcRect/>
          <a:stretch/>
        </p:blipFill>
        <p:spPr>
          <a:xfrm>
            <a:off x="15997237" y="0"/>
            <a:ext cx="2286000" cy="1072516"/>
          </a:xfrm>
          <a:prstGeom prst="rect">
            <a:avLst/>
          </a:prstGeom>
          <a:noFill/>
          <a:ln>
            <a:noFill/>
          </a:ln>
        </p:spPr>
      </p:pic>
    </p:spTree>
    <p:extLst>
      <p:ext uri="{BB962C8B-B14F-4D97-AF65-F5344CB8AC3E}">
        <p14:creationId xmlns:p14="http://schemas.microsoft.com/office/powerpoint/2010/main" val="80571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3258185"/>
          </a:xfrm>
          <a:custGeom>
            <a:avLst/>
            <a:gdLst/>
            <a:ahLst/>
            <a:cxnLst/>
            <a:rect l="l" t="t" r="r" b="b"/>
            <a:pathLst>
              <a:path w="18288000" h="3258185">
                <a:moveTo>
                  <a:pt x="0" y="0"/>
                </a:moveTo>
                <a:lnTo>
                  <a:pt x="18287998" y="0"/>
                </a:lnTo>
                <a:lnTo>
                  <a:pt x="18287998" y="3257990"/>
                </a:lnTo>
                <a:lnTo>
                  <a:pt x="0" y="3257990"/>
                </a:lnTo>
                <a:lnTo>
                  <a:pt x="0" y="0"/>
                </a:lnTo>
                <a:close/>
              </a:path>
            </a:pathLst>
          </a:custGeom>
          <a:solidFill>
            <a:srgbClr val="000000">
              <a:alpha val="44709"/>
            </a:srgbClr>
          </a:solidFill>
        </p:spPr>
        <p:txBody>
          <a:bodyPr wrap="square" lIns="0" tIns="0" rIns="0" bIns="0" rtlCol="0"/>
          <a:lstStyle/>
          <a:p>
            <a:endParaRPr/>
          </a:p>
        </p:txBody>
      </p:sp>
      <p:sp>
        <p:nvSpPr>
          <p:cNvPr id="3" name="object 3"/>
          <p:cNvSpPr txBox="1">
            <a:spLocks noGrp="1"/>
          </p:cNvSpPr>
          <p:nvPr>
            <p:ph type="title"/>
          </p:nvPr>
        </p:nvSpPr>
        <p:spPr>
          <a:xfrm>
            <a:off x="827374" y="602536"/>
            <a:ext cx="5640705" cy="2630170"/>
          </a:xfrm>
          <a:prstGeom prst="rect">
            <a:avLst/>
          </a:prstGeom>
        </p:spPr>
        <p:txBody>
          <a:bodyPr vert="horz" wrap="square" lIns="0" tIns="377190" rIns="0" bIns="0" rtlCol="0">
            <a:spAutoFit/>
          </a:bodyPr>
          <a:lstStyle/>
          <a:p>
            <a:pPr marL="12700">
              <a:lnSpc>
                <a:spcPct val="100000"/>
              </a:lnSpc>
              <a:spcBef>
                <a:spcPts val="2970"/>
              </a:spcBef>
              <a:tabLst>
                <a:tab pos="2689860" algn="l"/>
              </a:tabLst>
            </a:pPr>
            <a:r>
              <a:rPr spc="10" dirty="0"/>
              <a:t>Next	</a:t>
            </a:r>
            <a:r>
              <a:rPr dirty="0"/>
              <a:t>Steps</a:t>
            </a:r>
          </a:p>
          <a:p>
            <a:pPr marL="12700">
              <a:lnSpc>
                <a:spcPct val="100000"/>
              </a:lnSpc>
              <a:spcBef>
                <a:spcPts val="1440"/>
              </a:spcBef>
              <a:tabLst>
                <a:tab pos="671195" algn="l"/>
                <a:tab pos="1443990" algn="l"/>
              </a:tabLst>
            </a:pPr>
            <a:r>
              <a:rPr sz="4500" spc="-25" dirty="0"/>
              <a:t>to	</a:t>
            </a:r>
            <a:r>
              <a:rPr sz="4500" spc="35" dirty="0"/>
              <a:t>be	</a:t>
            </a:r>
            <a:r>
              <a:rPr sz="4500" spc="10" dirty="0"/>
              <a:t>implemented</a:t>
            </a:r>
            <a:endParaRPr sz="4500"/>
          </a:p>
        </p:txBody>
      </p:sp>
      <p:pic>
        <p:nvPicPr>
          <p:cNvPr id="4" name="object 4"/>
          <p:cNvPicPr/>
          <p:nvPr/>
        </p:nvPicPr>
        <p:blipFill>
          <a:blip r:embed="rId2" cstate="print"/>
          <a:stretch>
            <a:fillRect/>
          </a:stretch>
        </p:blipFill>
        <p:spPr>
          <a:xfrm>
            <a:off x="1173449" y="4350498"/>
            <a:ext cx="133349" cy="133349"/>
          </a:xfrm>
          <a:prstGeom prst="rect">
            <a:avLst/>
          </a:prstGeom>
        </p:spPr>
      </p:pic>
      <p:pic>
        <p:nvPicPr>
          <p:cNvPr id="5" name="object 5"/>
          <p:cNvPicPr/>
          <p:nvPr/>
        </p:nvPicPr>
        <p:blipFill>
          <a:blip r:embed="rId2" cstate="print"/>
          <a:stretch>
            <a:fillRect/>
          </a:stretch>
        </p:blipFill>
        <p:spPr>
          <a:xfrm>
            <a:off x="1173449" y="4893423"/>
            <a:ext cx="133349" cy="133349"/>
          </a:xfrm>
          <a:prstGeom prst="rect">
            <a:avLst/>
          </a:prstGeom>
        </p:spPr>
      </p:pic>
      <p:pic>
        <p:nvPicPr>
          <p:cNvPr id="6" name="object 6"/>
          <p:cNvPicPr/>
          <p:nvPr/>
        </p:nvPicPr>
        <p:blipFill>
          <a:blip r:embed="rId2" cstate="print"/>
          <a:stretch>
            <a:fillRect/>
          </a:stretch>
        </p:blipFill>
        <p:spPr>
          <a:xfrm>
            <a:off x="1173449" y="5436348"/>
            <a:ext cx="133349" cy="133349"/>
          </a:xfrm>
          <a:prstGeom prst="rect">
            <a:avLst/>
          </a:prstGeom>
        </p:spPr>
      </p:pic>
      <p:pic>
        <p:nvPicPr>
          <p:cNvPr id="7" name="object 7"/>
          <p:cNvPicPr/>
          <p:nvPr/>
        </p:nvPicPr>
        <p:blipFill>
          <a:blip r:embed="rId2" cstate="print"/>
          <a:stretch>
            <a:fillRect/>
          </a:stretch>
        </p:blipFill>
        <p:spPr>
          <a:xfrm>
            <a:off x="1173449" y="5979273"/>
            <a:ext cx="133349" cy="133349"/>
          </a:xfrm>
          <a:prstGeom prst="rect">
            <a:avLst/>
          </a:prstGeom>
        </p:spPr>
      </p:pic>
      <p:pic>
        <p:nvPicPr>
          <p:cNvPr id="8" name="object 8"/>
          <p:cNvPicPr/>
          <p:nvPr/>
        </p:nvPicPr>
        <p:blipFill>
          <a:blip r:embed="rId2" cstate="print"/>
          <a:stretch>
            <a:fillRect/>
          </a:stretch>
        </p:blipFill>
        <p:spPr>
          <a:xfrm>
            <a:off x="1173449" y="6522198"/>
            <a:ext cx="133349" cy="133349"/>
          </a:xfrm>
          <a:prstGeom prst="rect">
            <a:avLst/>
          </a:prstGeom>
        </p:spPr>
      </p:pic>
      <p:pic>
        <p:nvPicPr>
          <p:cNvPr id="9" name="object 9"/>
          <p:cNvPicPr/>
          <p:nvPr/>
        </p:nvPicPr>
        <p:blipFill>
          <a:blip r:embed="rId2" cstate="print"/>
          <a:stretch>
            <a:fillRect/>
          </a:stretch>
        </p:blipFill>
        <p:spPr>
          <a:xfrm>
            <a:off x="1173449" y="7065123"/>
            <a:ext cx="133349" cy="133349"/>
          </a:xfrm>
          <a:prstGeom prst="rect">
            <a:avLst/>
          </a:prstGeom>
        </p:spPr>
      </p:pic>
      <p:sp>
        <p:nvSpPr>
          <p:cNvPr id="10" name="object 10"/>
          <p:cNvSpPr txBox="1"/>
          <p:nvPr/>
        </p:nvSpPr>
        <p:spPr>
          <a:xfrm>
            <a:off x="1496654" y="4073632"/>
            <a:ext cx="12699365" cy="3282950"/>
          </a:xfrm>
          <a:prstGeom prst="rect">
            <a:avLst/>
          </a:prstGeom>
        </p:spPr>
        <p:txBody>
          <a:bodyPr vert="horz" wrap="square" lIns="0" tIns="12700" rIns="0" bIns="0" rtlCol="0">
            <a:spAutoFit/>
          </a:bodyPr>
          <a:lstStyle/>
          <a:p>
            <a:pPr marL="12700" marR="1245870">
              <a:lnSpc>
                <a:spcPct val="114900"/>
              </a:lnSpc>
              <a:spcBef>
                <a:spcPts val="100"/>
              </a:spcBef>
            </a:pPr>
            <a:r>
              <a:rPr sz="3100" spc="-10" dirty="0">
                <a:solidFill>
                  <a:srgbClr val="FFFFFF"/>
                </a:solidFill>
                <a:latin typeface="Verdana"/>
                <a:cs typeface="Verdana"/>
              </a:rPr>
              <a:t>Deploy</a:t>
            </a:r>
            <a:r>
              <a:rPr sz="3100" spc="-335" dirty="0">
                <a:solidFill>
                  <a:srgbClr val="FFFFFF"/>
                </a:solidFill>
                <a:latin typeface="Verdana"/>
                <a:cs typeface="Verdana"/>
              </a:rPr>
              <a:t> </a:t>
            </a:r>
            <a:r>
              <a:rPr sz="3100" spc="-50" dirty="0">
                <a:solidFill>
                  <a:srgbClr val="FFFFFF"/>
                </a:solidFill>
                <a:latin typeface="Verdana"/>
                <a:cs typeface="Verdana"/>
              </a:rPr>
              <a:t>sensors</a:t>
            </a:r>
            <a:r>
              <a:rPr sz="3100" spc="-335" dirty="0">
                <a:solidFill>
                  <a:srgbClr val="FFFFFF"/>
                </a:solidFill>
                <a:latin typeface="Verdana"/>
                <a:cs typeface="Verdana"/>
              </a:rPr>
              <a:t> </a:t>
            </a:r>
            <a:r>
              <a:rPr sz="3100" spc="-35" dirty="0">
                <a:solidFill>
                  <a:srgbClr val="FFFFFF"/>
                </a:solidFill>
                <a:latin typeface="Verdana"/>
                <a:cs typeface="Verdana"/>
              </a:rPr>
              <a:t>in</a:t>
            </a:r>
            <a:r>
              <a:rPr sz="3100" spc="-330" dirty="0">
                <a:solidFill>
                  <a:srgbClr val="FFFFFF"/>
                </a:solidFill>
                <a:latin typeface="Verdana"/>
                <a:cs typeface="Verdana"/>
              </a:rPr>
              <a:t> </a:t>
            </a:r>
            <a:r>
              <a:rPr sz="3100" spc="-90" dirty="0">
                <a:solidFill>
                  <a:srgbClr val="FFFFFF"/>
                </a:solidFill>
                <a:latin typeface="Verdana"/>
                <a:cs typeface="Verdana"/>
              </a:rPr>
              <a:t>an</a:t>
            </a:r>
            <a:r>
              <a:rPr sz="3100" spc="-335" dirty="0">
                <a:solidFill>
                  <a:srgbClr val="FFFFFF"/>
                </a:solidFill>
                <a:latin typeface="Verdana"/>
                <a:cs typeface="Verdana"/>
              </a:rPr>
              <a:t> </a:t>
            </a:r>
            <a:r>
              <a:rPr sz="3100" spc="-25" dirty="0">
                <a:solidFill>
                  <a:srgbClr val="FFFFFF"/>
                </a:solidFill>
                <a:latin typeface="Verdana"/>
                <a:cs typeface="Verdana"/>
              </a:rPr>
              <a:t>actual</a:t>
            </a:r>
            <a:r>
              <a:rPr sz="3100" spc="-335" dirty="0">
                <a:solidFill>
                  <a:srgbClr val="FFFFFF"/>
                </a:solidFill>
                <a:latin typeface="Verdana"/>
                <a:cs typeface="Verdana"/>
              </a:rPr>
              <a:t> </a:t>
            </a:r>
            <a:r>
              <a:rPr sz="3100" spc="-35" dirty="0">
                <a:solidFill>
                  <a:srgbClr val="FFFFFF"/>
                </a:solidFill>
                <a:latin typeface="Verdana"/>
                <a:cs typeface="Verdana"/>
              </a:rPr>
              <a:t>aquaculture</a:t>
            </a:r>
            <a:r>
              <a:rPr sz="3100" spc="-330" dirty="0">
                <a:solidFill>
                  <a:srgbClr val="FFFFFF"/>
                </a:solidFill>
                <a:latin typeface="Verdana"/>
                <a:cs typeface="Verdana"/>
              </a:rPr>
              <a:t> </a:t>
            </a:r>
            <a:r>
              <a:rPr sz="3100" spc="-65" dirty="0">
                <a:solidFill>
                  <a:srgbClr val="FFFFFF"/>
                </a:solidFill>
                <a:latin typeface="Verdana"/>
                <a:cs typeface="Verdana"/>
              </a:rPr>
              <a:t>farm</a:t>
            </a:r>
            <a:r>
              <a:rPr sz="3100" spc="-335" dirty="0">
                <a:solidFill>
                  <a:srgbClr val="FFFFFF"/>
                </a:solidFill>
                <a:latin typeface="Verdana"/>
                <a:cs typeface="Verdana"/>
              </a:rPr>
              <a:t> </a:t>
            </a:r>
            <a:r>
              <a:rPr sz="3100" spc="35" dirty="0">
                <a:solidFill>
                  <a:srgbClr val="FFFFFF"/>
                </a:solidFill>
                <a:latin typeface="Verdana"/>
                <a:cs typeface="Verdana"/>
              </a:rPr>
              <a:t>to</a:t>
            </a:r>
            <a:r>
              <a:rPr sz="3100" spc="-335" dirty="0">
                <a:solidFill>
                  <a:srgbClr val="FFFFFF"/>
                </a:solidFill>
                <a:latin typeface="Verdana"/>
                <a:cs typeface="Verdana"/>
              </a:rPr>
              <a:t> </a:t>
            </a:r>
            <a:r>
              <a:rPr sz="3100" spc="45" dirty="0">
                <a:solidFill>
                  <a:srgbClr val="FFFFFF"/>
                </a:solidFill>
                <a:latin typeface="Verdana"/>
                <a:cs typeface="Verdana"/>
              </a:rPr>
              <a:t>collect</a:t>
            </a:r>
            <a:r>
              <a:rPr sz="3100" spc="-330" dirty="0">
                <a:solidFill>
                  <a:srgbClr val="FFFFFF"/>
                </a:solidFill>
                <a:latin typeface="Verdana"/>
                <a:cs typeface="Verdana"/>
              </a:rPr>
              <a:t> </a:t>
            </a:r>
            <a:r>
              <a:rPr sz="3100" spc="-45" dirty="0">
                <a:solidFill>
                  <a:srgbClr val="FFFFFF"/>
                </a:solidFill>
                <a:latin typeface="Verdana"/>
                <a:cs typeface="Verdana"/>
              </a:rPr>
              <a:t>data </a:t>
            </a:r>
            <a:r>
              <a:rPr sz="3100" spc="-1075" dirty="0">
                <a:solidFill>
                  <a:srgbClr val="FFFFFF"/>
                </a:solidFill>
                <a:latin typeface="Verdana"/>
                <a:cs typeface="Verdana"/>
              </a:rPr>
              <a:t> </a:t>
            </a:r>
            <a:r>
              <a:rPr sz="3100" spc="140" dirty="0">
                <a:solidFill>
                  <a:srgbClr val="FFFFFF"/>
                </a:solidFill>
                <a:latin typeface="Verdana"/>
                <a:cs typeface="Verdana"/>
              </a:rPr>
              <a:t>P</a:t>
            </a:r>
            <a:r>
              <a:rPr sz="3100" spc="-40" dirty="0">
                <a:solidFill>
                  <a:srgbClr val="FFFFFF"/>
                </a:solidFill>
                <a:latin typeface="Verdana"/>
                <a:cs typeface="Verdana"/>
              </a:rPr>
              <a:t>r</a:t>
            </a:r>
            <a:r>
              <a:rPr sz="3100" spc="25" dirty="0">
                <a:solidFill>
                  <a:srgbClr val="FFFFFF"/>
                </a:solidFill>
                <a:latin typeface="Verdana"/>
                <a:cs typeface="Verdana"/>
              </a:rPr>
              <a:t>o</a:t>
            </a:r>
            <a:r>
              <a:rPr sz="3100" spc="100" dirty="0">
                <a:solidFill>
                  <a:srgbClr val="FFFFFF"/>
                </a:solidFill>
                <a:latin typeface="Verdana"/>
                <a:cs typeface="Verdana"/>
              </a:rPr>
              <a:t>c</a:t>
            </a:r>
            <a:r>
              <a:rPr sz="3100" spc="-75" dirty="0">
                <a:solidFill>
                  <a:srgbClr val="FFFFFF"/>
                </a:solidFill>
                <a:latin typeface="Verdana"/>
                <a:cs typeface="Verdana"/>
              </a:rPr>
              <a:t>e</a:t>
            </a:r>
            <a:r>
              <a:rPr sz="3100" spc="-80" dirty="0">
                <a:solidFill>
                  <a:srgbClr val="FFFFFF"/>
                </a:solidFill>
                <a:latin typeface="Verdana"/>
                <a:cs typeface="Verdana"/>
              </a:rPr>
              <a:t>s</a:t>
            </a:r>
            <a:r>
              <a:rPr sz="3100" spc="-75" dirty="0">
                <a:solidFill>
                  <a:srgbClr val="FFFFFF"/>
                </a:solidFill>
                <a:latin typeface="Verdana"/>
                <a:cs typeface="Verdana"/>
              </a:rPr>
              <a:t>s</a:t>
            </a:r>
            <a:r>
              <a:rPr sz="3100" spc="-335" dirty="0">
                <a:solidFill>
                  <a:srgbClr val="FFFFFF"/>
                </a:solidFill>
                <a:latin typeface="Verdana"/>
                <a:cs typeface="Verdana"/>
              </a:rPr>
              <a:t> </a:t>
            </a:r>
            <a:r>
              <a:rPr sz="3100" spc="40" dirty="0">
                <a:solidFill>
                  <a:srgbClr val="FFFFFF"/>
                </a:solidFill>
                <a:latin typeface="Verdana"/>
                <a:cs typeface="Verdana"/>
              </a:rPr>
              <a:t>t</a:t>
            </a:r>
            <a:r>
              <a:rPr sz="3100" spc="-45" dirty="0">
                <a:solidFill>
                  <a:srgbClr val="FFFFFF"/>
                </a:solidFill>
                <a:latin typeface="Verdana"/>
                <a:cs typeface="Verdana"/>
              </a:rPr>
              <a:t>h</a:t>
            </a:r>
            <a:r>
              <a:rPr sz="3100" spc="-70" dirty="0">
                <a:solidFill>
                  <a:srgbClr val="FFFFFF"/>
                </a:solidFill>
                <a:latin typeface="Verdana"/>
                <a:cs typeface="Verdana"/>
              </a:rPr>
              <a:t>e</a:t>
            </a:r>
            <a:r>
              <a:rPr sz="3100" spc="-335" dirty="0">
                <a:solidFill>
                  <a:srgbClr val="FFFFFF"/>
                </a:solidFill>
                <a:latin typeface="Verdana"/>
                <a:cs typeface="Verdana"/>
              </a:rPr>
              <a:t> </a:t>
            </a:r>
            <a:r>
              <a:rPr sz="3100" spc="55" dirty="0">
                <a:solidFill>
                  <a:srgbClr val="FFFFFF"/>
                </a:solidFill>
                <a:latin typeface="Verdana"/>
                <a:cs typeface="Verdana"/>
              </a:rPr>
              <a:t>d</a:t>
            </a:r>
            <a:r>
              <a:rPr sz="3100" spc="-140" dirty="0">
                <a:solidFill>
                  <a:srgbClr val="FFFFFF"/>
                </a:solidFill>
                <a:latin typeface="Verdana"/>
                <a:cs typeface="Verdana"/>
              </a:rPr>
              <a:t>a</a:t>
            </a:r>
            <a:r>
              <a:rPr sz="3100" spc="40" dirty="0">
                <a:solidFill>
                  <a:srgbClr val="FFFFFF"/>
                </a:solidFill>
                <a:latin typeface="Verdana"/>
                <a:cs typeface="Verdana"/>
              </a:rPr>
              <a:t>t</a:t>
            </a:r>
            <a:r>
              <a:rPr sz="3100" spc="-135" dirty="0">
                <a:solidFill>
                  <a:srgbClr val="FFFFFF"/>
                </a:solidFill>
                <a:latin typeface="Verdana"/>
                <a:cs typeface="Verdana"/>
              </a:rPr>
              <a:t>a</a:t>
            </a:r>
            <a:endParaRPr sz="3100">
              <a:latin typeface="Verdana"/>
              <a:cs typeface="Verdana"/>
            </a:endParaRPr>
          </a:p>
          <a:p>
            <a:pPr marL="12700">
              <a:lnSpc>
                <a:spcPct val="100000"/>
              </a:lnSpc>
              <a:spcBef>
                <a:spcPts val="555"/>
              </a:spcBef>
            </a:pPr>
            <a:r>
              <a:rPr sz="3100" spc="-110" dirty="0">
                <a:solidFill>
                  <a:srgbClr val="FFFFFF"/>
                </a:solidFill>
                <a:latin typeface="Verdana"/>
                <a:cs typeface="Verdana"/>
              </a:rPr>
              <a:t>T</a:t>
            </a:r>
            <a:r>
              <a:rPr sz="3100" spc="-40" dirty="0">
                <a:solidFill>
                  <a:srgbClr val="FFFFFF"/>
                </a:solidFill>
                <a:latin typeface="Verdana"/>
                <a:cs typeface="Verdana"/>
              </a:rPr>
              <a:t>r</a:t>
            </a:r>
            <a:r>
              <a:rPr sz="3100" spc="-140" dirty="0">
                <a:solidFill>
                  <a:srgbClr val="FFFFFF"/>
                </a:solidFill>
                <a:latin typeface="Verdana"/>
                <a:cs typeface="Verdana"/>
              </a:rPr>
              <a:t>a</a:t>
            </a:r>
            <a:r>
              <a:rPr sz="3100" spc="-25" dirty="0">
                <a:solidFill>
                  <a:srgbClr val="FFFFFF"/>
                </a:solidFill>
                <a:latin typeface="Verdana"/>
                <a:cs typeface="Verdana"/>
              </a:rPr>
              <a:t>i</a:t>
            </a:r>
            <a:r>
              <a:rPr sz="3100" spc="-40" dirty="0">
                <a:solidFill>
                  <a:srgbClr val="FFFFFF"/>
                </a:solidFill>
                <a:latin typeface="Verdana"/>
                <a:cs typeface="Verdana"/>
              </a:rPr>
              <a:t>n</a:t>
            </a:r>
            <a:r>
              <a:rPr sz="3100" spc="-335" dirty="0">
                <a:solidFill>
                  <a:srgbClr val="FFFFFF"/>
                </a:solidFill>
                <a:latin typeface="Verdana"/>
                <a:cs typeface="Verdana"/>
              </a:rPr>
              <a:t> </a:t>
            </a:r>
            <a:r>
              <a:rPr sz="3100" spc="40" dirty="0">
                <a:solidFill>
                  <a:srgbClr val="FFFFFF"/>
                </a:solidFill>
                <a:latin typeface="Verdana"/>
                <a:cs typeface="Verdana"/>
              </a:rPr>
              <a:t>t</a:t>
            </a:r>
            <a:r>
              <a:rPr sz="3100" spc="-45" dirty="0">
                <a:solidFill>
                  <a:srgbClr val="FFFFFF"/>
                </a:solidFill>
                <a:latin typeface="Verdana"/>
                <a:cs typeface="Verdana"/>
              </a:rPr>
              <a:t>h</a:t>
            </a:r>
            <a:r>
              <a:rPr sz="3100" spc="-70" dirty="0">
                <a:solidFill>
                  <a:srgbClr val="FFFFFF"/>
                </a:solidFill>
                <a:latin typeface="Verdana"/>
                <a:cs typeface="Verdana"/>
              </a:rPr>
              <a:t>e</a:t>
            </a:r>
            <a:r>
              <a:rPr sz="3100" spc="-335" dirty="0">
                <a:solidFill>
                  <a:srgbClr val="FFFFFF"/>
                </a:solidFill>
                <a:latin typeface="Verdana"/>
                <a:cs typeface="Verdana"/>
              </a:rPr>
              <a:t> </a:t>
            </a:r>
            <a:r>
              <a:rPr sz="3100" spc="-175" dirty="0">
                <a:solidFill>
                  <a:srgbClr val="FFFFFF"/>
                </a:solidFill>
                <a:latin typeface="Verdana"/>
                <a:cs typeface="Verdana"/>
              </a:rPr>
              <a:t>m</a:t>
            </a:r>
            <a:r>
              <a:rPr sz="3100" spc="25" dirty="0">
                <a:solidFill>
                  <a:srgbClr val="FFFFFF"/>
                </a:solidFill>
                <a:latin typeface="Verdana"/>
                <a:cs typeface="Verdana"/>
              </a:rPr>
              <a:t>o</a:t>
            </a:r>
            <a:r>
              <a:rPr sz="3100" spc="55" dirty="0">
                <a:solidFill>
                  <a:srgbClr val="FFFFFF"/>
                </a:solidFill>
                <a:latin typeface="Verdana"/>
                <a:cs typeface="Verdana"/>
              </a:rPr>
              <a:t>d</a:t>
            </a:r>
            <a:r>
              <a:rPr sz="3100" spc="-75" dirty="0">
                <a:solidFill>
                  <a:srgbClr val="FFFFFF"/>
                </a:solidFill>
                <a:latin typeface="Verdana"/>
                <a:cs typeface="Verdana"/>
              </a:rPr>
              <a:t>e</a:t>
            </a:r>
            <a:r>
              <a:rPr sz="3100" spc="55" dirty="0">
                <a:solidFill>
                  <a:srgbClr val="FFFFFF"/>
                </a:solidFill>
                <a:latin typeface="Verdana"/>
                <a:cs typeface="Verdana"/>
              </a:rPr>
              <a:t>l</a:t>
            </a:r>
            <a:r>
              <a:rPr sz="3100" spc="-75" dirty="0">
                <a:solidFill>
                  <a:srgbClr val="FFFFFF"/>
                </a:solidFill>
                <a:latin typeface="Verdana"/>
                <a:cs typeface="Verdana"/>
              </a:rPr>
              <a:t>s</a:t>
            </a:r>
            <a:endParaRPr sz="3100">
              <a:latin typeface="Verdana"/>
              <a:cs typeface="Verdana"/>
            </a:endParaRPr>
          </a:p>
          <a:p>
            <a:pPr marL="12700" marR="8002270">
              <a:lnSpc>
                <a:spcPct val="114900"/>
              </a:lnSpc>
            </a:pPr>
            <a:r>
              <a:rPr sz="3100" spc="140" dirty="0">
                <a:solidFill>
                  <a:srgbClr val="FFFFFF"/>
                </a:solidFill>
                <a:latin typeface="Verdana"/>
                <a:cs typeface="Verdana"/>
              </a:rPr>
              <a:t>P</a:t>
            </a:r>
            <a:r>
              <a:rPr sz="3100" spc="-40" dirty="0">
                <a:solidFill>
                  <a:srgbClr val="FFFFFF"/>
                </a:solidFill>
                <a:latin typeface="Verdana"/>
                <a:cs typeface="Verdana"/>
              </a:rPr>
              <a:t>r</a:t>
            </a:r>
            <a:r>
              <a:rPr sz="3100" spc="-75" dirty="0">
                <a:solidFill>
                  <a:srgbClr val="FFFFFF"/>
                </a:solidFill>
                <a:latin typeface="Verdana"/>
                <a:cs typeface="Verdana"/>
              </a:rPr>
              <a:t>e</a:t>
            </a:r>
            <a:r>
              <a:rPr sz="3100" spc="55" dirty="0">
                <a:solidFill>
                  <a:srgbClr val="FFFFFF"/>
                </a:solidFill>
                <a:latin typeface="Verdana"/>
                <a:cs typeface="Verdana"/>
              </a:rPr>
              <a:t>d</a:t>
            </a:r>
            <a:r>
              <a:rPr sz="3100" spc="-25" dirty="0">
                <a:solidFill>
                  <a:srgbClr val="FFFFFF"/>
                </a:solidFill>
                <a:latin typeface="Verdana"/>
                <a:cs typeface="Verdana"/>
              </a:rPr>
              <a:t>i</a:t>
            </a:r>
            <a:r>
              <a:rPr sz="3100" spc="100" dirty="0">
                <a:solidFill>
                  <a:srgbClr val="FFFFFF"/>
                </a:solidFill>
                <a:latin typeface="Verdana"/>
                <a:cs typeface="Verdana"/>
              </a:rPr>
              <a:t>c</a:t>
            </a:r>
            <a:r>
              <a:rPr sz="3100" spc="45" dirty="0">
                <a:solidFill>
                  <a:srgbClr val="FFFFFF"/>
                </a:solidFill>
                <a:latin typeface="Verdana"/>
                <a:cs typeface="Verdana"/>
              </a:rPr>
              <a:t>t</a:t>
            </a:r>
            <a:r>
              <a:rPr sz="3100" spc="-335" dirty="0">
                <a:solidFill>
                  <a:srgbClr val="FFFFFF"/>
                </a:solidFill>
                <a:latin typeface="Verdana"/>
                <a:cs typeface="Verdana"/>
              </a:rPr>
              <a:t> </a:t>
            </a:r>
            <a:r>
              <a:rPr sz="3100" spc="-110" dirty="0">
                <a:solidFill>
                  <a:srgbClr val="FFFFFF"/>
                </a:solidFill>
                <a:latin typeface="Verdana"/>
                <a:cs typeface="Verdana"/>
              </a:rPr>
              <a:t>w</a:t>
            </a:r>
            <a:r>
              <a:rPr sz="3100" spc="-25" dirty="0">
                <a:solidFill>
                  <a:srgbClr val="FFFFFF"/>
                </a:solidFill>
                <a:latin typeface="Verdana"/>
                <a:cs typeface="Verdana"/>
              </a:rPr>
              <a:t>i</a:t>
            </a:r>
            <a:r>
              <a:rPr sz="3100" spc="40" dirty="0">
                <a:solidFill>
                  <a:srgbClr val="FFFFFF"/>
                </a:solidFill>
                <a:latin typeface="Verdana"/>
                <a:cs typeface="Verdana"/>
              </a:rPr>
              <a:t>t</a:t>
            </a:r>
            <a:r>
              <a:rPr sz="3100" spc="-40" dirty="0">
                <a:solidFill>
                  <a:srgbClr val="FFFFFF"/>
                </a:solidFill>
                <a:latin typeface="Verdana"/>
                <a:cs typeface="Verdana"/>
              </a:rPr>
              <a:t>h</a:t>
            </a:r>
            <a:r>
              <a:rPr sz="3100" spc="-335" dirty="0">
                <a:solidFill>
                  <a:srgbClr val="FFFFFF"/>
                </a:solidFill>
                <a:latin typeface="Verdana"/>
                <a:cs typeface="Verdana"/>
              </a:rPr>
              <a:t> </a:t>
            </a:r>
            <a:r>
              <a:rPr sz="3100" spc="-45" dirty="0">
                <a:solidFill>
                  <a:srgbClr val="FFFFFF"/>
                </a:solidFill>
                <a:latin typeface="Verdana"/>
                <a:cs typeface="Verdana"/>
              </a:rPr>
              <a:t>h</a:t>
            </a:r>
            <a:r>
              <a:rPr sz="3100" spc="-75" dirty="0">
                <a:solidFill>
                  <a:srgbClr val="FFFFFF"/>
                </a:solidFill>
                <a:latin typeface="Verdana"/>
                <a:cs typeface="Verdana"/>
              </a:rPr>
              <a:t>e</a:t>
            </a:r>
            <a:r>
              <a:rPr sz="3100" spc="55" dirty="0">
                <a:solidFill>
                  <a:srgbClr val="FFFFFF"/>
                </a:solidFill>
                <a:latin typeface="Verdana"/>
                <a:cs typeface="Verdana"/>
              </a:rPr>
              <a:t>l</a:t>
            </a:r>
            <a:r>
              <a:rPr sz="3100" spc="60" dirty="0">
                <a:solidFill>
                  <a:srgbClr val="FFFFFF"/>
                </a:solidFill>
                <a:latin typeface="Verdana"/>
                <a:cs typeface="Verdana"/>
              </a:rPr>
              <a:t>p</a:t>
            </a:r>
            <a:r>
              <a:rPr sz="3100" spc="-335" dirty="0">
                <a:solidFill>
                  <a:srgbClr val="FFFFFF"/>
                </a:solidFill>
                <a:latin typeface="Verdana"/>
                <a:cs typeface="Verdana"/>
              </a:rPr>
              <a:t> </a:t>
            </a:r>
            <a:r>
              <a:rPr sz="3100" spc="25" dirty="0">
                <a:solidFill>
                  <a:srgbClr val="FFFFFF"/>
                </a:solidFill>
                <a:latin typeface="Verdana"/>
                <a:cs typeface="Verdana"/>
              </a:rPr>
              <a:t>o</a:t>
            </a:r>
            <a:r>
              <a:rPr sz="3100" spc="95" dirty="0">
                <a:solidFill>
                  <a:srgbClr val="FFFFFF"/>
                </a:solidFill>
                <a:latin typeface="Verdana"/>
                <a:cs typeface="Verdana"/>
              </a:rPr>
              <a:t>f</a:t>
            </a:r>
            <a:r>
              <a:rPr sz="3100" spc="-335" dirty="0">
                <a:solidFill>
                  <a:srgbClr val="FFFFFF"/>
                </a:solidFill>
                <a:latin typeface="Verdana"/>
                <a:cs typeface="Verdana"/>
              </a:rPr>
              <a:t> </a:t>
            </a:r>
            <a:r>
              <a:rPr sz="3100" spc="55" dirty="0">
                <a:solidFill>
                  <a:srgbClr val="FFFFFF"/>
                </a:solidFill>
                <a:latin typeface="Verdana"/>
                <a:cs typeface="Verdana"/>
              </a:rPr>
              <a:t>d</a:t>
            </a:r>
            <a:r>
              <a:rPr sz="3100" spc="-140" dirty="0">
                <a:solidFill>
                  <a:srgbClr val="FFFFFF"/>
                </a:solidFill>
                <a:latin typeface="Verdana"/>
                <a:cs typeface="Verdana"/>
              </a:rPr>
              <a:t>a</a:t>
            </a:r>
            <a:r>
              <a:rPr sz="3100" spc="40" dirty="0">
                <a:solidFill>
                  <a:srgbClr val="FFFFFF"/>
                </a:solidFill>
                <a:latin typeface="Verdana"/>
                <a:cs typeface="Verdana"/>
              </a:rPr>
              <a:t>t</a:t>
            </a:r>
            <a:r>
              <a:rPr sz="3100" spc="-100" dirty="0">
                <a:solidFill>
                  <a:srgbClr val="FFFFFF"/>
                </a:solidFill>
                <a:latin typeface="Verdana"/>
                <a:cs typeface="Verdana"/>
              </a:rPr>
              <a:t>a  </a:t>
            </a:r>
            <a:r>
              <a:rPr sz="3100" spc="-375" dirty="0">
                <a:solidFill>
                  <a:srgbClr val="FFFFFF"/>
                </a:solidFill>
                <a:latin typeface="Verdana"/>
                <a:cs typeface="Verdana"/>
              </a:rPr>
              <a:t>I</a:t>
            </a:r>
            <a:r>
              <a:rPr sz="3100" spc="-175" dirty="0">
                <a:solidFill>
                  <a:srgbClr val="FFFFFF"/>
                </a:solidFill>
                <a:latin typeface="Verdana"/>
                <a:cs typeface="Verdana"/>
              </a:rPr>
              <a:t>m</a:t>
            </a:r>
            <a:r>
              <a:rPr sz="3100" spc="55" dirty="0">
                <a:solidFill>
                  <a:srgbClr val="FFFFFF"/>
                </a:solidFill>
                <a:latin typeface="Verdana"/>
                <a:cs typeface="Verdana"/>
              </a:rPr>
              <a:t>pl</a:t>
            </a:r>
            <a:r>
              <a:rPr sz="3100" spc="-75" dirty="0">
                <a:solidFill>
                  <a:srgbClr val="FFFFFF"/>
                </a:solidFill>
                <a:latin typeface="Verdana"/>
                <a:cs typeface="Verdana"/>
              </a:rPr>
              <a:t>e</a:t>
            </a:r>
            <a:r>
              <a:rPr sz="3100" spc="-175" dirty="0">
                <a:solidFill>
                  <a:srgbClr val="FFFFFF"/>
                </a:solidFill>
                <a:latin typeface="Verdana"/>
                <a:cs typeface="Verdana"/>
              </a:rPr>
              <a:t>m</a:t>
            </a:r>
            <a:r>
              <a:rPr sz="3100" spc="-75" dirty="0">
                <a:solidFill>
                  <a:srgbClr val="FFFFFF"/>
                </a:solidFill>
                <a:latin typeface="Verdana"/>
                <a:cs typeface="Verdana"/>
              </a:rPr>
              <a:t>e</a:t>
            </a:r>
            <a:r>
              <a:rPr sz="3100" spc="-45" dirty="0">
                <a:solidFill>
                  <a:srgbClr val="FFFFFF"/>
                </a:solidFill>
                <a:latin typeface="Verdana"/>
                <a:cs typeface="Verdana"/>
              </a:rPr>
              <a:t>n</a:t>
            </a:r>
            <a:r>
              <a:rPr sz="3100" spc="45" dirty="0">
                <a:solidFill>
                  <a:srgbClr val="FFFFFF"/>
                </a:solidFill>
                <a:latin typeface="Verdana"/>
                <a:cs typeface="Verdana"/>
              </a:rPr>
              <a:t>t</a:t>
            </a:r>
            <a:r>
              <a:rPr sz="3100" spc="-335" dirty="0">
                <a:solidFill>
                  <a:srgbClr val="FFFFFF"/>
                </a:solidFill>
                <a:latin typeface="Verdana"/>
                <a:cs typeface="Verdana"/>
              </a:rPr>
              <a:t> </a:t>
            </a:r>
            <a:r>
              <a:rPr sz="3100" spc="-140" dirty="0">
                <a:solidFill>
                  <a:srgbClr val="FFFFFF"/>
                </a:solidFill>
                <a:latin typeface="Verdana"/>
                <a:cs typeface="Verdana"/>
              </a:rPr>
              <a:t>a</a:t>
            </a:r>
            <a:r>
              <a:rPr sz="3100" spc="100" dirty="0">
                <a:solidFill>
                  <a:srgbClr val="FFFFFF"/>
                </a:solidFill>
                <a:latin typeface="Verdana"/>
                <a:cs typeface="Verdana"/>
              </a:rPr>
              <a:t>c</a:t>
            </a:r>
            <a:r>
              <a:rPr sz="3100" spc="40" dirty="0">
                <a:solidFill>
                  <a:srgbClr val="FFFFFF"/>
                </a:solidFill>
                <a:latin typeface="Verdana"/>
                <a:cs typeface="Verdana"/>
              </a:rPr>
              <a:t>t</a:t>
            </a:r>
            <a:r>
              <a:rPr sz="3100" spc="-75" dirty="0">
                <a:solidFill>
                  <a:srgbClr val="FFFFFF"/>
                </a:solidFill>
                <a:latin typeface="Verdana"/>
                <a:cs typeface="Verdana"/>
              </a:rPr>
              <a:t>u</a:t>
            </a:r>
            <a:r>
              <a:rPr sz="3100" spc="-140" dirty="0">
                <a:solidFill>
                  <a:srgbClr val="FFFFFF"/>
                </a:solidFill>
                <a:latin typeface="Verdana"/>
                <a:cs typeface="Verdana"/>
              </a:rPr>
              <a:t>a</a:t>
            </a:r>
            <a:r>
              <a:rPr sz="3100" spc="40" dirty="0">
                <a:solidFill>
                  <a:srgbClr val="FFFFFF"/>
                </a:solidFill>
                <a:latin typeface="Verdana"/>
                <a:cs typeface="Verdana"/>
              </a:rPr>
              <a:t>t</a:t>
            </a:r>
            <a:r>
              <a:rPr sz="3100" spc="25" dirty="0">
                <a:solidFill>
                  <a:srgbClr val="FFFFFF"/>
                </a:solidFill>
                <a:latin typeface="Verdana"/>
                <a:cs typeface="Verdana"/>
              </a:rPr>
              <a:t>o</a:t>
            </a:r>
            <a:r>
              <a:rPr sz="3100" spc="-40" dirty="0">
                <a:solidFill>
                  <a:srgbClr val="FFFFFF"/>
                </a:solidFill>
                <a:latin typeface="Verdana"/>
                <a:cs typeface="Verdana"/>
              </a:rPr>
              <a:t>r</a:t>
            </a:r>
            <a:r>
              <a:rPr sz="3100" spc="-75" dirty="0">
                <a:solidFill>
                  <a:srgbClr val="FFFFFF"/>
                </a:solidFill>
                <a:latin typeface="Verdana"/>
                <a:cs typeface="Verdana"/>
              </a:rPr>
              <a:t>s</a:t>
            </a:r>
            <a:endParaRPr sz="3100">
              <a:latin typeface="Verdana"/>
              <a:cs typeface="Verdana"/>
            </a:endParaRPr>
          </a:p>
          <a:p>
            <a:pPr marL="12700">
              <a:lnSpc>
                <a:spcPct val="100000"/>
              </a:lnSpc>
              <a:spcBef>
                <a:spcPts val="555"/>
              </a:spcBef>
            </a:pPr>
            <a:r>
              <a:rPr sz="3100" spc="-20" dirty="0">
                <a:solidFill>
                  <a:srgbClr val="FFFFFF"/>
                </a:solidFill>
                <a:latin typeface="Verdana"/>
                <a:cs typeface="Verdana"/>
              </a:rPr>
              <a:t>Complete</a:t>
            </a:r>
            <a:r>
              <a:rPr sz="3100" spc="-335" dirty="0">
                <a:solidFill>
                  <a:srgbClr val="FFFFFF"/>
                </a:solidFill>
                <a:latin typeface="Verdana"/>
                <a:cs typeface="Verdana"/>
              </a:rPr>
              <a:t> </a:t>
            </a:r>
            <a:r>
              <a:rPr sz="3100" spc="-25" dirty="0">
                <a:solidFill>
                  <a:srgbClr val="FFFFFF"/>
                </a:solidFill>
                <a:latin typeface="Verdana"/>
                <a:cs typeface="Verdana"/>
              </a:rPr>
              <a:t>the</a:t>
            </a:r>
            <a:r>
              <a:rPr sz="3100" spc="-330" dirty="0">
                <a:solidFill>
                  <a:srgbClr val="FFFFFF"/>
                </a:solidFill>
                <a:latin typeface="Verdana"/>
                <a:cs typeface="Verdana"/>
              </a:rPr>
              <a:t> </a:t>
            </a:r>
            <a:r>
              <a:rPr sz="3100" spc="-35" dirty="0">
                <a:solidFill>
                  <a:srgbClr val="FFFFFF"/>
                </a:solidFill>
                <a:latin typeface="Verdana"/>
                <a:cs typeface="Verdana"/>
              </a:rPr>
              <a:t>website</a:t>
            </a:r>
            <a:r>
              <a:rPr sz="3100" spc="-335" dirty="0">
                <a:solidFill>
                  <a:srgbClr val="FFFFFF"/>
                </a:solidFill>
                <a:latin typeface="Verdana"/>
                <a:cs typeface="Verdana"/>
              </a:rPr>
              <a:t> </a:t>
            </a:r>
            <a:r>
              <a:rPr sz="3100" spc="35" dirty="0">
                <a:solidFill>
                  <a:srgbClr val="FFFFFF"/>
                </a:solidFill>
                <a:latin typeface="Verdana"/>
                <a:cs typeface="Verdana"/>
              </a:rPr>
              <a:t>to</a:t>
            </a:r>
            <a:r>
              <a:rPr sz="3100" spc="-330" dirty="0">
                <a:solidFill>
                  <a:srgbClr val="FFFFFF"/>
                </a:solidFill>
                <a:latin typeface="Verdana"/>
                <a:cs typeface="Verdana"/>
              </a:rPr>
              <a:t> </a:t>
            </a:r>
            <a:r>
              <a:rPr sz="3100" spc="25" dirty="0">
                <a:solidFill>
                  <a:srgbClr val="FFFFFF"/>
                </a:solidFill>
                <a:latin typeface="Verdana"/>
                <a:cs typeface="Verdana"/>
              </a:rPr>
              <a:t>control</a:t>
            </a:r>
            <a:r>
              <a:rPr sz="3100" spc="-335" dirty="0">
                <a:solidFill>
                  <a:srgbClr val="FFFFFF"/>
                </a:solidFill>
                <a:latin typeface="Verdana"/>
                <a:cs typeface="Verdana"/>
              </a:rPr>
              <a:t> </a:t>
            </a:r>
            <a:r>
              <a:rPr sz="3100" spc="-45" dirty="0">
                <a:solidFill>
                  <a:srgbClr val="FFFFFF"/>
                </a:solidFill>
                <a:latin typeface="Verdana"/>
                <a:cs typeface="Verdana"/>
              </a:rPr>
              <a:t>and</a:t>
            </a:r>
            <a:r>
              <a:rPr sz="3100" spc="-330" dirty="0">
                <a:solidFill>
                  <a:srgbClr val="FFFFFF"/>
                </a:solidFill>
                <a:latin typeface="Verdana"/>
                <a:cs typeface="Verdana"/>
              </a:rPr>
              <a:t> </a:t>
            </a:r>
            <a:r>
              <a:rPr sz="3100" spc="-25" dirty="0">
                <a:solidFill>
                  <a:srgbClr val="FFFFFF"/>
                </a:solidFill>
                <a:latin typeface="Verdana"/>
                <a:cs typeface="Verdana"/>
              </a:rPr>
              <a:t>monitor</a:t>
            </a:r>
            <a:r>
              <a:rPr sz="3100" spc="-335" dirty="0">
                <a:solidFill>
                  <a:srgbClr val="FFFFFF"/>
                </a:solidFill>
                <a:latin typeface="Verdana"/>
                <a:cs typeface="Verdana"/>
              </a:rPr>
              <a:t> </a:t>
            </a:r>
            <a:r>
              <a:rPr sz="3100" spc="-25" dirty="0">
                <a:solidFill>
                  <a:srgbClr val="FFFFFF"/>
                </a:solidFill>
                <a:latin typeface="Verdana"/>
                <a:cs typeface="Verdana"/>
              </a:rPr>
              <a:t>the</a:t>
            </a:r>
            <a:r>
              <a:rPr sz="3100" spc="-330" dirty="0">
                <a:solidFill>
                  <a:srgbClr val="FFFFFF"/>
                </a:solidFill>
                <a:latin typeface="Verdana"/>
                <a:cs typeface="Verdana"/>
              </a:rPr>
              <a:t> </a:t>
            </a:r>
            <a:r>
              <a:rPr sz="3100" spc="-5" dirty="0">
                <a:solidFill>
                  <a:srgbClr val="FFFFFF"/>
                </a:solidFill>
                <a:latin typeface="Verdana"/>
                <a:cs typeface="Verdana"/>
              </a:rPr>
              <a:t>complete</a:t>
            </a:r>
            <a:r>
              <a:rPr sz="3100" spc="-335" dirty="0">
                <a:solidFill>
                  <a:srgbClr val="FFFFFF"/>
                </a:solidFill>
                <a:latin typeface="Verdana"/>
                <a:cs typeface="Verdana"/>
              </a:rPr>
              <a:t> </a:t>
            </a:r>
            <a:r>
              <a:rPr sz="3100" spc="-75" dirty="0">
                <a:solidFill>
                  <a:srgbClr val="FFFFFF"/>
                </a:solidFill>
                <a:latin typeface="Verdana"/>
                <a:cs typeface="Verdana"/>
              </a:rPr>
              <a:t>system</a:t>
            </a:r>
            <a:endParaRPr sz="3100">
              <a:latin typeface="Verdana"/>
              <a:cs typeface="Verdana"/>
            </a:endParaRPr>
          </a:p>
        </p:txBody>
      </p:sp>
      <p:pic>
        <p:nvPicPr>
          <p:cNvPr id="12" name="Google Shape;90;p1">
            <a:extLst>
              <a:ext uri="{FF2B5EF4-FFF2-40B4-BE49-F238E27FC236}">
                <a16:creationId xmlns:a16="http://schemas.microsoft.com/office/drawing/2014/main" id="{759AF1C0-1D0F-292B-D43E-FCD83EEF41E7}"/>
              </a:ext>
            </a:extLst>
          </p:cNvPr>
          <p:cNvPicPr preferRelativeResize="0"/>
          <p:nvPr/>
        </p:nvPicPr>
        <p:blipFill rotWithShape="1">
          <a:blip r:embed="rId3">
            <a:alphaModFix/>
          </a:blip>
          <a:srcRect/>
          <a:stretch/>
        </p:blipFill>
        <p:spPr>
          <a:xfrm>
            <a:off x="16002000" y="0"/>
            <a:ext cx="2286000" cy="107251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823</Words>
  <Application>Microsoft Office PowerPoint</Application>
  <PresentationFormat>Custom</PresentationFormat>
  <Paragraphs>65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ff1</vt:lpstr>
      <vt:lpstr>Roboto</vt:lpstr>
      <vt:lpstr>Roboto Bk</vt:lpstr>
      <vt:lpstr>Roboto Cn</vt:lpstr>
      <vt:lpstr>RobotoCondensed-Regular</vt:lpstr>
      <vt:lpstr>Segoe UI Semibold</vt:lpstr>
      <vt:lpstr>TimesNewRomanPSMT</vt:lpstr>
      <vt:lpstr>Verdana</vt:lpstr>
      <vt:lpstr>Office Theme</vt:lpstr>
      <vt:lpstr>Aquaculture  Monitoring  System</vt:lpstr>
      <vt:lpstr>Introduction  Aquaculture is a vital industry that plays a crucial role in meeting the growing demand for aquatic products as the world's population continues to increase. To improve the management of aquatic environments, promote the growth and health of aquatic creatures, and enhance the overall effectiveness of aquaculture operations. Aquaculture meets the demand for Aquatic  products. Machine Learning and  IoT can optimize operations. This study  examines their applications and Potential for future research. </vt:lpstr>
      <vt:lpstr>Problem, Motivation, Objective:</vt:lpstr>
      <vt:lpstr>Literature review   paper [1] creates a system to monitor and regulate various parameters of fresh water that are helpful in pearl farming. Maintaining the appropriate conditions would help in increasing the yield. The parameters in the freshwater are regulated by a microcontroller using actuators. They have used the data analytics approach in the proposed system. They used sensors and actuators for monitoring and maintaining a habitable underwater environment.  Paper[2] Digital solutions like agricultural management systems and robotics/AI can improve farm efficiency and decision-making. Successful implementation of these technologies requires training and education for farmers. Sustainable, data-driven agricultural practices are needed to address modern food production challenges. "Agriculture 5.0" is a key agenda for major farm equipment manufacturers. </vt:lpstr>
      <vt:lpstr>Literature review</vt:lpstr>
      <vt:lpstr>Methodology</vt:lpstr>
      <vt:lpstr>High level overview</vt:lpstr>
      <vt:lpstr>Deliverables with timeline</vt:lpstr>
      <vt:lpstr>Next Steps to be implemented</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Culture Monitoring systemCapstone Review 2</dc:title>
  <dc:creator>Siddhardha Varma Siddhu</dc:creator>
  <cp:keywords>DAFbQjVGlN0,BACODWOMIa4</cp:keywords>
  <cp:lastModifiedBy>Vanipenta Balaji</cp:lastModifiedBy>
  <cp:revision>6</cp:revision>
  <dcterms:created xsi:type="dcterms:W3CDTF">2023-08-21T14:31:03Z</dcterms:created>
  <dcterms:modified xsi:type="dcterms:W3CDTF">2023-08-21T18:35:33Z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2023-02-22T00:00:00Z</vt:filetime>
  </property>
  <property fmtid="{D5CDD505-2E9C-101B-9397-08002B2CF9AE}" pid="3" name="Creator">
    <vt:lpwstr>Canva</vt:lpwstr>
  </property>
  <property fmtid="{D5CDD505-2E9C-101B-9397-08002B2CF9AE}" pid="4" name="LastSaved">
    <vt:filetime>2023-02-22T00:00:00Z</vt:filetime>
  </property>
</Properties>
</file>