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70" r:id="rId3"/>
    <p:sldId id="271" r:id="rId4"/>
    <p:sldId id="272" r:id="rId5"/>
    <p:sldId id="261" r:id="rId6"/>
    <p:sldId id="25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72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6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8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56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&#10;&#10;Description automatically generated">
            <a:extLst>
              <a:ext uri="{FF2B5EF4-FFF2-40B4-BE49-F238E27FC236}">
                <a16:creationId xmlns:a16="http://schemas.microsoft.com/office/drawing/2014/main" id="{6D2176F5-8FE9-4777-9701-72F119A81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99D36-DB9A-D04A-95B8-FE00C113B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</a:t>
            </a:r>
            <a:r>
              <a:rPr lang="en-US" sz="4400" dirty="0" err="1">
                <a:solidFill>
                  <a:schemeClr val="tx1"/>
                </a:solidFill>
              </a:rPr>
              <a:t>nba</a:t>
            </a:r>
            <a:r>
              <a:rPr lang="en-US" sz="4400" dirty="0">
                <a:solidFill>
                  <a:schemeClr val="tx1"/>
                </a:solidFill>
              </a:rPr>
              <a:t> player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589DE-82C5-714B-A7AA-D83B30C39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99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2F73-70FC-4446-B438-19E3E917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460526"/>
          </a:xfrm>
        </p:spPr>
        <p:txBody>
          <a:bodyPr>
            <a:noAutofit/>
          </a:bodyPr>
          <a:lstStyle/>
          <a:p>
            <a:r>
              <a:rPr lang="en-US" sz="4000" dirty="0"/>
              <a:t>When determining a player’s potential salary we should look at the following metrics in regards to position.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A476-557C-6048-9128-858DDDBB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5782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five positions studied and the metrics affecting the salary at these positions are:</a:t>
            </a:r>
          </a:p>
          <a:p>
            <a:r>
              <a:rPr lang="en-US" sz="2400" dirty="0"/>
              <a:t>Point Guard: Points &gt; Minutes Played &gt; Win Share &gt; Turnovers &gt; Assists</a:t>
            </a:r>
          </a:p>
          <a:p>
            <a:r>
              <a:rPr lang="en-US" sz="2400" dirty="0"/>
              <a:t>Shooting Guard: Points &gt; PER &gt; Assists &gt; Win Share &gt; Usage Rate</a:t>
            </a:r>
          </a:p>
          <a:p>
            <a:r>
              <a:rPr lang="en-US" sz="2400" dirty="0"/>
              <a:t>Small Forward: Points &gt; PER &gt; Win Share &gt; Assists &gt; Turnovers</a:t>
            </a:r>
          </a:p>
          <a:p>
            <a:r>
              <a:rPr lang="en-US" sz="2400" dirty="0"/>
              <a:t>Power Forward: Points &gt; Assists &gt; Minutes Played &gt; Win Shares &gt; Rebounds</a:t>
            </a:r>
          </a:p>
          <a:p>
            <a:r>
              <a:rPr lang="en-US" sz="2400" dirty="0"/>
              <a:t>Center: Minutes Played &gt; Points &gt; Win Share &gt; Assists &gt; Rebounds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2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290B07A-E48D-F143-B51A-22E43BEA3B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38" t="-421" r="-1561" b="88480"/>
          <a:stretch/>
        </p:blipFill>
        <p:spPr>
          <a:xfrm>
            <a:off x="135835" y="304137"/>
            <a:ext cx="7908235" cy="13384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333E74-69AA-C74B-AFE5-43E3C0FC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Guard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CD24-9793-B441-B2E9-94B38F2F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factors that influenced a point guards salary were points, minutes played, win shares, turnovers and assists.</a:t>
            </a:r>
          </a:p>
          <a:p>
            <a:endParaRPr lang="en-US" dirty="0"/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Value: 0.71</a:t>
            </a:r>
          </a:p>
          <a:p>
            <a:r>
              <a:rPr lang="en-US" dirty="0"/>
              <a:t>P Value: 5.014 x 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7676765-4E77-AF4D-8EE3-48538ECB93F9}"/>
              </a:ext>
            </a:extLst>
          </p:cNvPr>
          <p:cNvSpPr/>
          <p:nvPr/>
        </p:nvSpPr>
        <p:spPr>
          <a:xfrm>
            <a:off x="1272209" y="397565"/>
            <a:ext cx="583095" cy="11396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BAF83AA9-44B9-0E4A-8191-55FD521C390E}"/>
              </a:ext>
            </a:extLst>
          </p:cNvPr>
          <p:cNvSpPr/>
          <p:nvPr/>
        </p:nvSpPr>
        <p:spPr>
          <a:xfrm>
            <a:off x="1967948" y="390940"/>
            <a:ext cx="583095" cy="11396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3F24B5E-C551-0544-AA62-5B4072DD7683}"/>
              </a:ext>
            </a:extLst>
          </p:cNvPr>
          <p:cNvSpPr/>
          <p:nvPr/>
        </p:nvSpPr>
        <p:spPr>
          <a:xfrm>
            <a:off x="7030278" y="371061"/>
            <a:ext cx="583095" cy="12450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143772F-361F-6343-B126-D820EF878186}"/>
              </a:ext>
            </a:extLst>
          </p:cNvPr>
          <p:cNvSpPr/>
          <p:nvPr/>
        </p:nvSpPr>
        <p:spPr>
          <a:xfrm>
            <a:off x="5592417" y="351185"/>
            <a:ext cx="583095" cy="12450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F8012AD-C37A-D347-A1FA-64313F3B3BC2}"/>
              </a:ext>
            </a:extLst>
          </p:cNvPr>
          <p:cNvSpPr/>
          <p:nvPr/>
        </p:nvSpPr>
        <p:spPr>
          <a:xfrm>
            <a:off x="2690184" y="337931"/>
            <a:ext cx="583095" cy="12450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D5501BA-C8BF-1348-BA5B-6A01F81E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6" y="1880540"/>
            <a:ext cx="3745120" cy="4561592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761C6D0B-7299-0E4C-B149-2B498E0EA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963" y="1834160"/>
            <a:ext cx="3745120" cy="45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7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6EB3A0F-51AD-1D4B-897E-59F9C4D775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17" t="1033" r="617" b="87644"/>
          <a:stretch/>
        </p:blipFill>
        <p:spPr>
          <a:xfrm>
            <a:off x="228599" y="237744"/>
            <a:ext cx="7696201" cy="112791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CE93F5-5DA5-7D45-A300-CDF36B59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Shooting Guard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F6BA6-54D6-5D40-AC94-F10594B36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factors that influence shooting guard salary are points, PER, assists, Win Share, and Usage Rate</a:t>
            </a:r>
          </a:p>
          <a:p>
            <a:endParaRPr lang="en-US" dirty="0"/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Value: 0.66</a:t>
            </a:r>
          </a:p>
          <a:p>
            <a:r>
              <a:rPr lang="en-US" dirty="0"/>
              <a:t>P Value: 1.704 x 10</a:t>
            </a:r>
            <a:r>
              <a:rPr lang="en-US" baseline="30000" dirty="0"/>
              <a:t>-14</a:t>
            </a:r>
            <a:endParaRPr lang="en-US" dirty="0"/>
          </a:p>
          <a:p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E34637E-B3F1-8740-BFD7-6309696D7DA2}"/>
              </a:ext>
            </a:extLst>
          </p:cNvPr>
          <p:cNvSpPr/>
          <p:nvPr/>
        </p:nvSpPr>
        <p:spPr>
          <a:xfrm>
            <a:off x="1440651" y="108285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5ADEE5F-EE0B-F94C-B7D9-5D2BECAF5A1A}"/>
              </a:ext>
            </a:extLst>
          </p:cNvPr>
          <p:cNvSpPr/>
          <p:nvPr/>
        </p:nvSpPr>
        <p:spPr>
          <a:xfrm>
            <a:off x="5578383" y="108284"/>
            <a:ext cx="757118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BA3C47C1-1E2A-4D49-8514-1212F809D2E5}"/>
              </a:ext>
            </a:extLst>
          </p:cNvPr>
          <p:cNvSpPr/>
          <p:nvPr/>
        </p:nvSpPr>
        <p:spPr>
          <a:xfrm>
            <a:off x="4252817" y="145023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C88A6F2A-BF30-6C4E-8769-81C8397EF03E}"/>
              </a:ext>
            </a:extLst>
          </p:cNvPr>
          <p:cNvSpPr/>
          <p:nvPr/>
        </p:nvSpPr>
        <p:spPr>
          <a:xfrm>
            <a:off x="6285371" y="108284"/>
            <a:ext cx="69294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05ADFA4C-890B-0E4F-9D40-4D77537AEAF9}"/>
              </a:ext>
            </a:extLst>
          </p:cNvPr>
          <p:cNvSpPr/>
          <p:nvPr/>
        </p:nvSpPr>
        <p:spPr>
          <a:xfrm>
            <a:off x="7073438" y="108284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BDA7642-C947-3246-86AF-C25A20FE3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4" y="1555773"/>
            <a:ext cx="3769855" cy="4591720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7B1357A-D88D-194D-A26D-3F62B1843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634" y="1555773"/>
            <a:ext cx="4004257" cy="45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4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8C5884-40C7-BE4A-AC29-25371CD4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167" y="620718"/>
            <a:ext cx="3144774" cy="1645920"/>
          </a:xfrm>
        </p:spPr>
        <p:txBody>
          <a:bodyPr/>
          <a:lstStyle/>
          <a:p>
            <a:r>
              <a:rPr lang="en-US" dirty="0"/>
              <a:t>Small Forward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91C9E-2A43-064C-84BD-1BF74E583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3167" y="2266638"/>
            <a:ext cx="3144774" cy="3566603"/>
          </a:xfrm>
        </p:spPr>
        <p:txBody>
          <a:bodyPr>
            <a:normAutofit/>
          </a:bodyPr>
          <a:lstStyle/>
          <a:p>
            <a:r>
              <a:rPr lang="en-US" dirty="0"/>
              <a:t>The order of correlated variables was points, PER, Win Share, Assists, Turnovers</a:t>
            </a:r>
          </a:p>
          <a:p>
            <a:endParaRPr lang="en-US" dirty="0"/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Value: 0.806</a:t>
            </a:r>
          </a:p>
          <a:p>
            <a:r>
              <a:rPr lang="en-US" dirty="0"/>
              <a:t>P Value: 7.079 x 10</a:t>
            </a:r>
            <a:r>
              <a:rPr lang="en-US" baseline="30000" dirty="0"/>
              <a:t>-12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B6B4E14-5749-D743-B34C-CBE0C988A8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283" t="-943" r="573" b="87898"/>
          <a:stretch/>
        </p:blipFill>
        <p:spPr>
          <a:xfrm>
            <a:off x="228599" y="348916"/>
            <a:ext cx="7904748" cy="1299410"/>
          </a:xfrm>
        </p:spPr>
      </p:pic>
      <p:pic>
        <p:nvPicPr>
          <p:cNvPr id="14" name="Picture 13" descr="A picture containing text, photo, wall&#10;&#10;Description automatically generated">
            <a:extLst>
              <a:ext uri="{FF2B5EF4-FFF2-40B4-BE49-F238E27FC236}">
                <a16:creationId xmlns:a16="http://schemas.microsoft.com/office/drawing/2014/main" id="{3833F3BD-2DCB-D64A-980D-99211680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9" y="1941784"/>
            <a:ext cx="4158573" cy="4275013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FAFB4C8E-A290-464C-9611-90B5BC60A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027" y="1941784"/>
            <a:ext cx="3717604" cy="4146195"/>
          </a:xfrm>
          <a:prstGeom prst="rect">
            <a:avLst/>
          </a:prstGeom>
        </p:spPr>
      </p:pic>
      <p:sp>
        <p:nvSpPr>
          <p:cNvPr id="17" name="Frame 16">
            <a:extLst>
              <a:ext uri="{FF2B5EF4-FFF2-40B4-BE49-F238E27FC236}">
                <a16:creationId xmlns:a16="http://schemas.microsoft.com/office/drawing/2014/main" id="{970C0329-EDDF-5549-8417-0CC9CF08F593}"/>
              </a:ext>
            </a:extLst>
          </p:cNvPr>
          <p:cNvSpPr/>
          <p:nvPr/>
        </p:nvSpPr>
        <p:spPr>
          <a:xfrm>
            <a:off x="1645188" y="348916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34031AD-1C5E-3443-9275-A01A75182199}"/>
              </a:ext>
            </a:extLst>
          </p:cNvPr>
          <p:cNvSpPr/>
          <p:nvPr/>
        </p:nvSpPr>
        <p:spPr>
          <a:xfrm>
            <a:off x="4424483" y="348916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6459FC51-15E5-1E4C-BE27-8BC28E7E698D}"/>
              </a:ext>
            </a:extLst>
          </p:cNvPr>
          <p:cNvSpPr/>
          <p:nvPr/>
        </p:nvSpPr>
        <p:spPr>
          <a:xfrm>
            <a:off x="6601329" y="390948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F5350F72-0688-224A-9CD1-D8627F4EB103}"/>
              </a:ext>
            </a:extLst>
          </p:cNvPr>
          <p:cNvSpPr/>
          <p:nvPr/>
        </p:nvSpPr>
        <p:spPr>
          <a:xfrm>
            <a:off x="7263587" y="390948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9DFA39AF-2B5E-9040-B490-21060F2D5A1A}"/>
              </a:ext>
            </a:extLst>
          </p:cNvPr>
          <p:cNvSpPr/>
          <p:nvPr/>
        </p:nvSpPr>
        <p:spPr>
          <a:xfrm>
            <a:off x="5891812" y="369932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1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14EFA8-0265-CD45-B8C8-8374853E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1707091"/>
            <a:ext cx="3144774" cy="157804"/>
          </a:xfrm>
        </p:spPr>
        <p:txBody>
          <a:bodyPr/>
          <a:lstStyle/>
          <a:p>
            <a:r>
              <a:rPr lang="en-US" dirty="0"/>
              <a:t>Power Forward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D3629-9D35-F747-93E2-A087FE03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117558"/>
            <a:ext cx="3144774" cy="4127163"/>
          </a:xfrm>
        </p:spPr>
        <p:txBody>
          <a:bodyPr>
            <a:normAutofit/>
          </a:bodyPr>
          <a:lstStyle/>
          <a:p>
            <a:r>
              <a:rPr lang="en-US" dirty="0"/>
              <a:t>The factors that influence power forward salary are points, assists, minutes played, win shares and rebounds.</a:t>
            </a:r>
          </a:p>
          <a:p>
            <a:endParaRPr lang="en-US" dirty="0"/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Value: 0.7192 </a:t>
            </a:r>
          </a:p>
          <a:p>
            <a:r>
              <a:rPr lang="en-US" dirty="0"/>
              <a:t>P Value: 8.863 x 10</a:t>
            </a:r>
            <a:r>
              <a:rPr lang="en-US" baseline="30000" dirty="0"/>
              <a:t>-12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8F2D3F3-A879-EF41-B812-5D666EEF5B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504" t="-282" r="100" b="87795"/>
          <a:stretch/>
        </p:blipFill>
        <p:spPr>
          <a:xfrm>
            <a:off x="228599" y="237744"/>
            <a:ext cx="7804231" cy="1243815"/>
          </a:xfr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D5159EF-63E0-F246-8F85-75A8D43A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7" y="1707091"/>
            <a:ext cx="3864250" cy="3972449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53190BC-26D9-E040-A6DD-243EB4E1C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864" y="1707090"/>
            <a:ext cx="3780272" cy="3972449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E8C78B87-A2D1-A344-A49B-E8D3A4243171}"/>
              </a:ext>
            </a:extLst>
          </p:cNvPr>
          <p:cNvSpPr/>
          <p:nvPr/>
        </p:nvSpPr>
        <p:spPr>
          <a:xfrm>
            <a:off x="1564165" y="230962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9FB9222A-9A12-8741-BFCE-85E02DAB10AC}"/>
              </a:ext>
            </a:extLst>
          </p:cNvPr>
          <p:cNvSpPr/>
          <p:nvPr/>
        </p:nvSpPr>
        <p:spPr>
          <a:xfrm>
            <a:off x="2258646" y="237744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6883019-AB06-3643-A11F-770802BEF9E6}"/>
              </a:ext>
            </a:extLst>
          </p:cNvPr>
          <p:cNvSpPr/>
          <p:nvPr/>
        </p:nvSpPr>
        <p:spPr>
          <a:xfrm>
            <a:off x="3661256" y="237744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D8B59A5-8944-6448-A0D6-4AD8CCD85C0F}"/>
              </a:ext>
            </a:extLst>
          </p:cNvPr>
          <p:cNvSpPr/>
          <p:nvPr/>
        </p:nvSpPr>
        <p:spPr>
          <a:xfrm>
            <a:off x="6448682" y="224181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96AC40DE-1144-DE4E-8AE6-A656FE26D633}"/>
              </a:ext>
            </a:extLst>
          </p:cNvPr>
          <p:cNvSpPr/>
          <p:nvPr/>
        </p:nvSpPr>
        <p:spPr>
          <a:xfrm>
            <a:off x="5754201" y="224181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7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99B9D3-33C7-1444-8940-B2315645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780394"/>
            <a:ext cx="3144774" cy="843870"/>
          </a:xfrm>
        </p:spPr>
        <p:txBody>
          <a:bodyPr/>
          <a:lstStyle/>
          <a:p>
            <a:r>
              <a:rPr lang="en-US" sz="2800" dirty="0"/>
              <a:t>Center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BF8E5-79C2-6448-92EF-740106C1C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780674"/>
            <a:ext cx="3144774" cy="4473822"/>
          </a:xfrm>
        </p:spPr>
        <p:txBody>
          <a:bodyPr>
            <a:normAutofit/>
          </a:bodyPr>
          <a:lstStyle/>
          <a:p>
            <a:r>
              <a:rPr lang="en-US" dirty="0"/>
              <a:t>The factors that influence center salary are minutes played, points, win share, assists and rebounds.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Value: 0.5321</a:t>
            </a:r>
          </a:p>
          <a:p>
            <a:r>
              <a:rPr lang="en-US" dirty="0"/>
              <a:t>P Value: 1.052 x 10</a:t>
            </a:r>
            <a:r>
              <a:rPr lang="en-US" baseline="30000" dirty="0"/>
              <a:t>-10</a:t>
            </a:r>
            <a:endParaRPr lang="en-US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A02C1BF-A748-8643-B3EB-D6923A2BB0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451" t="649" r="451" b="87562"/>
          <a:stretch/>
        </p:blipFill>
        <p:spPr>
          <a:xfrm>
            <a:off x="228599" y="237744"/>
            <a:ext cx="7696201" cy="1174367"/>
          </a:xfr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606A72B-A7BF-9340-8877-C387E25B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35" y="1624264"/>
            <a:ext cx="4077183" cy="4191344"/>
          </a:xfrm>
          <a:prstGeom prst="rect">
            <a:avLst/>
          </a:prstGeom>
        </p:spPr>
      </p:pic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732CD95-C6A1-194C-BDA8-730B79606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307" y="1624264"/>
            <a:ext cx="3689385" cy="4191344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DA40BA10-3C8A-9942-B811-C70B4C25B6E6}"/>
              </a:ext>
            </a:extLst>
          </p:cNvPr>
          <p:cNvSpPr/>
          <p:nvPr/>
        </p:nvSpPr>
        <p:spPr>
          <a:xfrm>
            <a:off x="1425269" y="154733"/>
            <a:ext cx="583095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5C722CC-F9AE-5D40-A33C-9B8516991695}"/>
              </a:ext>
            </a:extLst>
          </p:cNvPr>
          <p:cNvSpPr/>
          <p:nvPr/>
        </p:nvSpPr>
        <p:spPr>
          <a:xfrm>
            <a:off x="3493604" y="151705"/>
            <a:ext cx="673282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B2DAF1A9-51B7-0C46-8216-799EF4D28400}"/>
              </a:ext>
            </a:extLst>
          </p:cNvPr>
          <p:cNvSpPr/>
          <p:nvPr/>
        </p:nvSpPr>
        <p:spPr>
          <a:xfrm>
            <a:off x="5618710" y="151705"/>
            <a:ext cx="673282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F44336D8-87D9-A049-811D-05352EC263B7}"/>
              </a:ext>
            </a:extLst>
          </p:cNvPr>
          <p:cNvSpPr/>
          <p:nvPr/>
        </p:nvSpPr>
        <p:spPr>
          <a:xfrm>
            <a:off x="2092720" y="151705"/>
            <a:ext cx="673282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4CB6495E-FCFE-7545-AAD1-4F5DC83530C6}"/>
              </a:ext>
            </a:extLst>
          </p:cNvPr>
          <p:cNvSpPr/>
          <p:nvPr/>
        </p:nvSpPr>
        <p:spPr>
          <a:xfrm>
            <a:off x="6352144" y="151705"/>
            <a:ext cx="673282" cy="12573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15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4E8E2"/>
      </a:lt2>
      <a:accent1>
        <a:srgbClr val="AA29E7"/>
      </a:accent1>
      <a:accent2>
        <a:srgbClr val="643ADB"/>
      </a:accent2>
      <a:accent3>
        <a:srgbClr val="2947E7"/>
      </a:accent3>
      <a:accent4>
        <a:srgbClr val="1784D5"/>
      </a:accent4>
      <a:accent5>
        <a:srgbClr val="20B6B7"/>
      </a:accent5>
      <a:accent6>
        <a:srgbClr val="14B976"/>
      </a:accent6>
      <a:hlink>
        <a:srgbClr val="358EA1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19050</TotalTime>
  <Words>270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Garamond</vt:lpstr>
      <vt:lpstr>SavonVTI</vt:lpstr>
      <vt:lpstr>Predicting nba player salaries</vt:lpstr>
      <vt:lpstr>When determining a player’s potential salary we should look at the following metrics in regards to position.</vt:lpstr>
      <vt:lpstr>Point Guard Analysis</vt:lpstr>
      <vt:lpstr>Shooting Guard Analysis</vt:lpstr>
      <vt:lpstr>Small Forward Analysis</vt:lpstr>
      <vt:lpstr>Power Forward Analysis</vt:lpstr>
      <vt:lpstr>Center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an nba superstar</dc:title>
  <dc:creator>Kumar, Bharat</dc:creator>
  <cp:lastModifiedBy>Kumar, Bharat</cp:lastModifiedBy>
  <cp:revision>45</cp:revision>
  <dcterms:created xsi:type="dcterms:W3CDTF">2019-09-05T14:32:52Z</dcterms:created>
  <dcterms:modified xsi:type="dcterms:W3CDTF">2019-09-21T00:23:47Z</dcterms:modified>
</cp:coreProperties>
</file>