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1781c7623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1781c7623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17a35d2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17a35d2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1781c762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1781c762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1781c762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1781c762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1781c762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1781c762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1781c762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1781c762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1781c762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1781c762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1781c762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1781c762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1781c762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1781c762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1781c7623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1781c7623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umar8074/SpectraRAG" TargetMode="External"/><Relationship Id="rId4" Type="http://schemas.openxmlformats.org/officeDocument/2006/relationships/hyperlink" Target="mailto:lalan.k.4590@gmail.com" TargetMode="External"/><Relationship Id="rId5" Type="http://schemas.openxmlformats.org/officeDocument/2006/relationships/hyperlink" Target="https://github.com/kumar8074" TargetMode="External"/><Relationship Id="rId6" Type="http://schemas.openxmlformats.org/officeDocument/2006/relationships/hyperlink" Target="https://www.linkedin.com/in/lalan-kumar-983267229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app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SpectraRAG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/>
              <a:t>An Agentic RAG ChatBot with MCP</a:t>
            </a:r>
            <a:endParaRPr b="1"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44"/>
              <a:t>GitHub URL:</a:t>
            </a:r>
            <a:r>
              <a:rPr b="1" lang="en-GB" sz="2744"/>
              <a:t> </a:t>
            </a:r>
            <a:r>
              <a:rPr lang="en-GB" sz="2000" u="sng">
                <a:solidFill>
                  <a:schemeClr val="hlink"/>
                </a:solidFill>
                <a:hlinkClick r:id="rId3"/>
              </a:rPr>
              <a:t>https://github.com/kumar8074/SpectraRAG</a:t>
            </a:r>
            <a:endParaRPr sz="3644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512925" y="3626875"/>
            <a:ext cx="43197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</a:t>
            </a:r>
            <a:r>
              <a:rPr lang="en-GB">
                <a:solidFill>
                  <a:schemeClr val="dk1"/>
                </a:solidFill>
              </a:rPr>
              <a:t>DEVELOPED BY: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Name:    Lalan Kumar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Email:</a:t>
            </a:r>
            <a:r>
              <a:rPr lang="en-GB"/>
              <a:t>    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lalan.k.4590@gmail.com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GitHub:   </a:t>
            </a:r>
            <a:r>
              <a:rPr lang="en-GB" sz="1421" u="sng">
                <a:solidFill>
                  <a:schemeClr val="hlink"/>
                </a:solidFill>
                <a:hlinkClick r:id="rId5"/>
              </a:rPr>
              <a:t>https://github.com/kumar8074</a:t>
            </a:r>
            <a:endParaRPr sz="312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LinkedIn:</a:t>
            </a:r>
            <a:r>
              <a:rPr lang="en-GB"/>
              <a:t> </a:t>
            </a:r>
            <a:r>
              <a:rPr lang="en-GB" sz="1054" u="sng">
                <a:solidFill>
                  <a:schemeClr val="hlink"/>
                </a:solidFill>
                <a:hlinkClick r:id="rId6"/>
              </a:rPr>
              <a:t>https://www.linkedin.com/in/lalan-kumar-983267229/</a:t>
            </a:r>
            <a:endParaRPr sz="2754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189025" y="1853850"/>
            <a:ext cx="8671200" cy="31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Communication: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Replace MCP with more robust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Agent2Agent (A2A) Protocol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secure agent messaging.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Smarter PDF Processing: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Landing AI’s Agentic Document Extraction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more accurate parsing.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Data: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Search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capability to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GeneralAgent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live query handling.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Optimized Architecture: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Shift to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single-agent(or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2.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LangGraph RAG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design (as in my </a:t>
            </a:r>
            <a:r>
              <a:rPr i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chatTensorFlow project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for better performance and simplicity.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Monitoring: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LangSmith Tracing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evaluating agent interactions and LLM latency.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Multimodal Support: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Extend system to handle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images, tables, and structured data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alongside text.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&amp; OBJECTIVE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8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915">
                <a:solidFill>
                  <a:srgbClr val="000000"/>
                </a:solidFill>
              </a:rPr>
              <a:t>Problem statement:</a:t>
            </a:r>
            <a:endParaRPr b="1" sz="491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915">
                <a:solidFill>
                  <a:srgbClr val="000000"/>
                </a:solidFill>
              </a:rPr>
              <a:t>Build an intelligent chatbot that can answer user questions from uploaded documents using Retrieval-Augmented Generation (RAG) with an agent-based architecture and MCP (Model Context Protocol).</a:t>
            </a:r>
            <a:endParaRPr sz="491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915">
                <a:solidFill>
                  <a:srgbClr val="000000"/>
                </a:solidFill>
              </a:rPr>
              <a:t>Objectives:</a:t>
            </a:r>
            <a:endParaRPr b="1" sz="4915">
              <a:solidFill>
                <a:srgbClr val="000000"/>
              </a:solidFill>
            </a:endParaRPr>
          </a:p>
          <a:p>
            <a:pPr indent="-33004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4915">
                <a:solidFill>
                  <a:srgbClr val="000000"/>
                </a:solidFill>
              </a:rPr>
              <a:t>Support multiple document formats (PDF, DOCX, PPTX, CSV, TXT).</a:t>
            </a:r>
            <a:endParaRPr sz="4915">
              <a:solidFill>
                <a:srgbClr val="000000"/>
              </a:solidFill>
            </a:endParaRPr>
          </a:p>
          <a:p>
            <a:pPr indent="-33004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4915">
                <a:solidFill>
                  <a:srgbClr val="000000"/>
                </a:solidFill>
              </a:rPr>
              <a:t>Modular agentic pipeline: Ingestion → Retrieval → LLM Response.</a:t>
            </a:r>
            <a:endParaRPr sz="4915">
              <a:solidFill>
                <a:srgbClr val="000000"/>
              </a:solidFill>
            </a:endParaRPr>
          </a:p>
          <a:p>
            <a:pPr indent="-33004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4915">
                <a:solidFill>
                  <a:srgbClr val="000000"/>
                </a:solidFill>
              </a:rPr>
              <a:t>Use message-passing with structured MCP objects.</a:t>
            </a:r>
            <a:endParaRPr sz="4915">
              <a:solidFill>
                <a:srgbClr val="000000"/>
              </a:solidFill>
            </a:endParaRPr>
          </a:p>
          <a:p>
            <a:pPr indent="-33004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4915">
                <a:solidFill>
                  <a:srgbClr val="000000"/>
                </a:solidFill>
              </a:rPr>
              <a:t>UI support for uploads and multi-turn chat.</a:t>
            </a:r>
            <a:endParaRPr sz="491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83525" y="2078875"/>
            <a:ext cx="86832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Agents &amp; Responsibilities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IngestionAgent: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Parses, chunks, embeds docs, persists vectorDB.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RetrievalAgent: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Generates semantic queries, retrieves relevant chunks.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LLMResponseAgent: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Combines user query + context, calls LLM and generates response.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GeneralAgent: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Answers general questions when no documents are uploaded.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CoordinatorAgent: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Orchestrates all agents using MCP message passing.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System Architecture Flow </a:t>
            </a:r>
            <a:endParaRPr sz="1600"/>
          </a:p>
        </p:txBody>
      </p:sp>
      <p:pic>
        <p:nvPicPr>
          <p:cNvPr id="105" name="Google Shape;105;p16" title="agent-fl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11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Message Flow Sequence Diagram</a:t>
            </a:r>
            <a:endParaRPr sz="1600"/>
          </a:p>
        </p:txBody>
      </p:sp>
      <p:pic>
        <p:nvPicPr>
          <p:cNvPr id="111" name="Google Shape;111;p17" title="message-flow-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50" y="187825"/>
            <a:ext cx="7580252" cy="40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WORKFLOW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21200" y="1961125"/>
            <a:ext cx="83052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Upload</a:t>
            </a:r>
            <a:endParaRPr b="1" sz="5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0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uploads a file (PDF, DOCX, etc.). </a:t>
            </a:r>
            <a:r>
              <a:rPr lang="en-GB" sz="5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CoordinatorAgent</a:t>
            </a:r>
            <a:r>
              <a:rPr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triggers </a:t>
            </a:r>
            <a:r>
              <a:rPr lang="en-GB" sz="5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IngestionAgent</a:t>
            </a:r>
            <a:r>
              <a:rPr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parse, embed &amp; persist to </a:t>
            </a:r>
            <a:r>
              <a:rPr lang="en-GB" sz="5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VectorDB</a:t>
            </a:r>
            <a:r>
              <a:rPr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Chat is disabled until </a:t>
            </a:r>
            <a:r>
              <a:rPr lang="en-GB" sz="5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vector_db_ready = True</a:t>
            </a:r>
            <a:r>
              <a:rPr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5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Handling (RAG Mode)</a:t>
            </a:r>
            <a:endParaRPr b="1" sz="5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0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ready, user sends a query. </a:t>
            </a:r>
            <a:r>
              <a:rPr lang="en-GB" sz="5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RetrievalAgent</a:t>
            </a:r>
            <a:r>
              <a:rPr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fetches relevant chunks from </a:t>
            </a:r>
            <a:r>
              <a:rPr lang="en-GB" sz="5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VectorDB</a:t>
            </a:r>
            <a:r>
              <a:rPr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 sz="5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LLMResponseAgent</a:t>
            </a:r>
            <a:r>
              <a:rPr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combines context + query, invokes LLM, and returns answer.</a:t>
            </a:r>
            <a:endParaRPr sz="5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Query (No Upload)</a:t>
            </a:r>
            <a:endParaRPr b="1" sz="5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0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 document, </a:t>
            </a:r>
            <a:r>
              <a:rPr lang="en-GB" sz="5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CoordinatorAgent</a:t>
            </a:r>
            <a:r>
              <a:rPr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routes query to </a:t>
            </a:r>
            <a:r>
              <a:rPr lang="en-GB" sz="5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GeneralAgent</a:t>
            </a:r>
            <a:r>
              <a:rPr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direct LLM answer.</a:t>
            </a:r>
            <a:endParaRPr sz="5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MCP Orchestration</a:t>
            </a:r>
            <a:endParaRPr b="1" sz="5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08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agents communicate via </a:t>
            </a:r>
            <a:r>
              <a:rPr b="1"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Context Protocol (MCP)</a:t>
            </a:r>
            <a:r>
              <a:rPr lang="en-GB" sz="5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structured messages and traceability.</a:t>
            </a:r>
            <a:endParaRPr sz="5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TECHSTACK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853850"/>
            <a:ext cx="76887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Core backend logic &amp; agent orchestration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LangGraph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Agent workflow engine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Document parsing, embeddings, and vector store tools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MCP Protocol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Custom structured message passing between agents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AsyncIO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Concurrent agent communication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LLMs: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Built &amp; tested with Gemini (Supports GPT, Claude and extensible due to modular architecture)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Embeddings: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GoogleGenerativeAIEmbeddings(</a:t>
            </a:r>
            <a:r>
              <a:rPr lang="en-GB" sz="10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models/text-embedding-004)</a:t>
            </a:r>
            <a:r>
              <a:rPr lang="en-GB" sz="10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supports other</a:t>
            </a:r>
            <a:endParaRPr sz="15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 Store: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ChromaDB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Streamlit (with custom dark theme &amp; chat styling)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Logging: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logging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per-session trace with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trace_id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4950" y="4631075"/>
            <a:ext cx="7697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Working UI Snapshots</a:t>
            </a:r>
            <a:endParaRPr sz="1500"/>
          </a:p>
        </p:txBody>
      </p:sp>
      <p:pic>
        <p:nvPicPr>
          <p:cNvPr id="129" name="Google Shape;129;p20" title="Screenshot 2025-07-25 at 4.05.0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1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 title="Screenshot 2025-07-25 at 4.06.12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38325"/>
            <a:ext cx="8790774" cy="236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FACED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66225" y="1771950"/>
            <a:ext cx="8553300" cy="3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622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GB" sz="4260">
                <a:solidFill>
                  <a:schemeClr val="dk2"/>
                </a:solidFill>
              </a:rPr>
              <a:t>Complex multi-Agent Coordination: </a:t>
            </a:r>
            <a:r>
              <a:rPr lang="en-GB" sz="4260">
                <a:solidFill>
                  <a:schemeClr val="dk2"/>
                </a:solidFill>
              </a:rPr>
              <a:t>Coordinating multiple agents (GeneralAgent, IngestionAgent, RetrievalAgent, LLMResponseAgent) in an async environment required precise task scheduling and communication under MCPCoordinator.</a:t>
            </a:r>
            <a:endParaRPr sz="4260">
              <a:solidFill>
                <a:schemeClr val="dk2"/>
              </a:solidFill>
            </a:endParaRPr>
          </a:p>
          <a:p>
            <a:pPr indent="-293053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GB" sz="4060">
                <a:solidFill>
                  <a:schemeClr val="dk2"/>
                </a:solidFill>
              </a:rPr>
              <a:t>Solution: </a:t>
            </a:r>
            <a:endParaRPr b="1" sz="4060">
              <a:solidFill>
                <a:schemeClr val="dk2"/>
              </a:solidFill>
            </a:endParaRPr>
          </a:p>
          <a:p>
            <a:pPr indent="-293053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GB" sz="4060">
                <a:solidFill>
                  <a:schemeClr val="dk2"/>
                </a:solidFill>
              </a:rPr>
              <a:t>Designed clear interfaces for agent interactions in MCPCoordinator. Implemented async task management with proper synchronization and error handling.</a:t>
            </a:r>
            <a:endParaRPr sz="4060">
              <a:solidFill>
                <a:schemeClr val="dk2"/>
              </a:solidFill>
            </a:endParaRPr>
          </a:p>
          <a:p>
            <a:pPr indent="-28987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610"/>
              <a:buAutoNum type="arabicPeriod"/>
            </a:pPr>
            <a:r>
              <a:rPr b="1" lang="en-GB" sz="42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Unexpected IngestionAgent Activation: </a:t>
            </a:r>
            <a:r>
              <a:rPr lang="en-GB" sz="42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IngestionAgent triggered unnecessarily without valid document input, causing redundant processing.</a:t>
            </a:r>
            <a:endParaRPr sz="42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05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4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 sz="4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05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4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conditional logic in MCPCoordinator to activate IngestionAgent only with valid file paths. Enhanced logging to trace agent triggers and diagnose issues.</a:t>
            </a:r>
            <a:endParaRPr sz="4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22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42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 &amp; Asyncio Integration: </a:t>
            </a:r>
            <a:r>
              <a:rPr lang="en-GB" sz="42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Integrating asyncio with Streamlit’s event-driven model required managing a custom event loop, risking race conditions.</a:t>
            </a:r>
            <a:endParaRPr sz="42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05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4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 sz="4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05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4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Managed a single event loop in app.py with run_until_complete. Used session state to synchronize UI updates and reruns.</a:t>
            </a:r>
            <a:endParaRPr sz="4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22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42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UI/UX &amp; Session State Management: </a:t>
            </a:r>
            <a:r>
              <a:rPr lang="en-GB" sz="42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Reflecting document processing states in Streamlit UI (e.g., disabling send button) required complex session state logic.</a:t>
            </a:r>
            <a:endParaRPr sz="42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05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4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 sz="4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05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4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embedding_status and has_documents flags in </a:t>
            </a:r>
            <a:r>
              <a:rPr lang="en-GB" sz="406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app.py</a:t>
            </a:r>
            <a:r>
              <a:rPr lang="en-GB" sz="4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Controlled UI elements based on processing states.</a:t>
            </a:r>
            <a:endParaRPr sz="4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