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74" r:id="rId2"/>
    <p:sldId id="257" r:id="rId3"/>
    <p:sldId id="258" r:id="rId4"/>
    <p:sldId id="259" r:id="rId5"/>
    <p:sldId id="295" r:id="rId6"/>
    <p:sldId id="260" r:id="rId7"/>
    <p:sldId id="278" r:id="rId8"/>
    <p:sldId id="279" r:id="rId9"/>
    <p:sldId id="296" r:id="rId10"/>
    <p:sldId id="280" r:id="rId11"/>
    <p:sldId id="297" r:id="rId12"/>
    <p:sldId id="281" r:id="rId13"/>
    <p:sldId id="298" r:id="rId14"/>
    <p:sldId id="282" r:id="rId15"/>
    <p:sldId id="299" r:id="rId16"/>
    <p:sldId id="283" r:id="rId17"/>
    <p:sldId id="300" r:id="rId18"/>
    <p:sldId id="284" r:id="rId19"/>
    <p:sldId id="301" r:id="rId20"/>
    <p:sldId id="285" r:id="rId21"/>
    <p:sldId id="302" r:id="rId22"/>
    <p:sldId id="286" r:id="rId23"/>
    <p:sldId id="303" r:id="rId24"/>
    <p:sldId id="287" r:id="rId25"/>
    <p:sldId id="304" r:id="rId26"/>
    <p:sldId id="288" r:id="rId27"/>
    <p:sldId id="305" r:id="rId28"/>
    <p:sldId id="289" r:id="rId29"/>
    <p:sldId id="306" r:id="rId30"/>
    <p:sldId id="290" r:id="rId31"/>
    <p:sldId id="307" r:id="rId32"/>
    <p:sldId id="292" r:id="rId33"/>
    <p:sldId id="308" r:id="rId34"/>
    <p:sldId id="291" r:id="rId35"/>
    <p:sldId id="309" r:id="rId36"/>
    <p:sldId id="293" r:id="rId37"/>
    <p:sldId id="310" r:id="rId38"/>
    <p:sldId id="294" r:id="rId39"/>
    <p:sldId id="311" r:id="rId40"/>
    <p:sldId id="31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6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F47DFA6-2641-42AF-92EF-4A76B934B310}" type="datetimeFigureOut">
              <a:rPr lang="en-US" smtClean="0"/>
              <a:pPr/>
              <a:t>4/24/2012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DA67E6A-9D21-45CB-A703-F4627E4AC3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A67E6A-9D21-45CB-A703-F4627E4AC3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A67E6A-9D21-45CB-A703-F4627E4AC3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A67E6A-9D21-45CB-A703-F4627E4AC34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DA67E6A-9D21-45CB-A703-F4627E4AC34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DA67E6A-9D21-45CB-A703-F4627E4AC34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DA67E6A-9D21-45CB-A703-F4627E4AC3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DA67E6A-9D21-45CB-A703-F4627E4AC34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F47DFA6-2641-42AF-92EF-4A76B934B310}" type="datetimeFigureOut">
              <a:rPr lang="en-US" smtClean="0"/>
              <a:pPr/>
              <a:t>4/24/2012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DA67E6A-9D21-45CB-A703-F4627E4AC3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F47DFA6-2641-42AF-92EF-4A76B934B310}" type="datetimeFigureOut">
              <a:rPr lang="en-US" smtClean="0"/>
              <a:pPr/>
              <a:t>4/24/2012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DA67E6A-9D21-45CB-A703-F4627E4AC3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F47DFA6-2641-42AF-92EF-4A76B934B310}" type="datetimeFigureOut">
              <a:rPr lang="en-US" smtClean="0"/>
              <a:pPr/>
              <a:t>4/24/2012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DA67E6A-9D21-45CB-A703-F4627E4AC34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F47DFA6-2641-42AF-92EF-4A76B934B310}" type="datetimeFigureOut">
              <a:rPr lang="en-US" smtClean="0"/>
              <a:pPr/>
              <a:t>4/24/2012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DA67E6A-9D21-45CB-A703-F4627E4AC3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58204" cy="6583362"/>
          </a:xfrm>
        </p:spPr>
        <p:txBody>
          <a:bodyPr/>
          <a:lstStyle/>
          <a:p>
            <a:pPr algn="ctr" eaLnBrk="1" hangingPunct="1">
              <a:defRPr/>
            </a:pPr>
            <a:r>
              <a:rPr lang="en-US" sz="4000" dirty="0" smtClean="0">
                <a:latin typeface="Aparajita" pitchFamily="34" charset="0"/>
                <a:cs typeface="Aparajita" pitchFamily="34" charset="0"/>
              </a:rPr>
              <a:t>TERM PROJECT</a:t>
            </a:r>
            <a:br>
              <a:rPr lang="en-US" sz="4000" dirty="0" smtClean="0">
                <a:latin typeface="Aparajita" pitchFamily="34" charset="0"/>
                <a:cs typeface="Aparajita" pitchFamily="34" charset="0"/>
              </a:rPr>
            </a:br>
            <a:r>
              <a:rPr lang="en-US" sz="4000" dirty="0" smtClean="0">
                <a:latin typeface="Aparajita" pitchFamily="34" charset="0"/>
                <a:cs typeface="Aparajita" pitchFamily="34" charset="0"/>
              </a:rPr>
              <a:t>PRESENTATION</a:t>
            </a:r>
            <a:br>
              <a:rPr lang="en-US" sz="4000" dirty="0" smtClean="0">
                <a:latin typeface="Aparajita" pitchFamily="34" charset="0"/>
                <a:cs typeface="Aparajita" pitchFamily="34" charset="0"/>
              </a:rPr>
            </a:br>
            <a:r>
              <a:rPr lang="en-US" sz="4000" dirty="0" smtClean="0">
                <a:latin typeface="Aparajita" pitchFamily="34" charset="0"/>
                <a:cs typeface="Aparajita" pitchFamily="34" charset="0"/>
              </a:rPr>
              <a:t>CSE 621</a:t>
            </a:r>
            <a:r>
              <a:rPr lang="en-US" dirty="0" smtClean="0"/>
              <a:t/>
            </a:r>
            <a:br>
              <a:rPr lang="en-US" dirty="0" smtClean="0"/>
            </a:br>
            <a:r>
              <a:rPr lang="en-US" dirty="0" smtClean="0"/>
              <a:t>             </a:t>
            </a:r>
            <a:br>
              <a:rPr lang="en-US" dirty="0" smtClean="0"/>
            </a:br>
            <a:r>
              <a:rPr lang="en-US" dirty="0" smtClean="0"/>
              <a:t>      </a:t>
            </a:r>
            <a:br>
              <a:rPr lang="en-US" dirty="0" smtClean="0"/>
            </a:br>
            <a:r>
              <a:rPr lang="en-US" sz="3600" dirty="0" smtClean="0"/>
              <a:t>                                                					</a:t>
            </a:r>
            <a:r>
              <a:rPr lang="en-US" sz="2800" dirty="0" smtClean="0"/>
              <a:t>AKHILESH KUMAR</a:t>
            </a:r>
            <a:br>
              <a:rPr lang="en-US" sz="2800" dirty="0" smtClean="0"/>
            </a:br>
            <a:r>
              <a:rPr lang="en-US" sz="2800" dirty="0" smtClean="0"/>
              <a:t>                             </a:t>
            </a:r>
            <a:r>
              <a:rPr lang="en-US" sz="2800" dirty="0" err="1" smtClean="0"/>
              <a:t>Instrutor</a:t>
            </a:r>
            <a:r>
              <a:rPr lang="en-US" sz="2800" dirty="0" smtClean="0"/>
              <a:t>: Dr. Ann E. </a:t>
            </a:r>
            <a:r>
              <a:rPr lang="en-US" sz="2800" dirty="0" err="1" smtClean="0"/>
              <a:t>Sobel</a:t>
            </a:r>
            <a:endParaRPr lang="en-IN" sz="2800" dirty="0"/>
          </a:p>
        </p:txBody>
      </p:sp>
      <p:sp>
        <p:nvSpPr>
          <p:cNvPr id="7171"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E5A01F7-1E55-40A6-8A63-267E210CB260}"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schema output price after the service. </a:t>
            </a:r>
            <a:endParaRPr lang="en-IN" dirty="0" smtClean="0">
              <a:latin typeface="Comic Sans MS" pitchFamily="66" charset="0"/>
            </a:endParaRPr>
          </a:p>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user information is updated to store the new activity date. </a:t>
            </a:r>
            <a:endParaRPr lang="en-IN" dirty="0" smtClean="0">
              <a:latin typeface="Comic Sans MS" pitchFamily="66" charset="0"/>
            </a:endParaRPr>
          </a:p>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system should update the inventory after selling the parts to customer.  In this case the inventory record associated with the product id of the part is lowered by the amount used by the user. The system should also check that it has required amount of products ordered by the customer.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service records should be updated for the services provided to the customer.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payment information is updated depending on how the user decides to pay(just like the previous schema). If he pays instantly then the information is stored as paid otherwise it is paid later in monthly bills.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In </a:t>
            </a:r>
            <a:r>
              <a:rPr lang="en-IN" dirty="0">
                <a:latin typeface="Comic Sans MS" pitchFamily="66" charset="0"/>
              </a:rPr>
              <a:t>case of payment by monthly bill the schema checks that his credit score is not zero.</a:t>
            </a:r>
          </a:p>
        </p:txBody>
      </p:sp>
      <p:sp>
        <p:nvSpPr>
          <p:cNvPr id="2" name="Title 1"/>
          <p:cNvSpPr>
            <a:spLocks noGrp="1"/>
          </p:cNvSpPr>
          <p:nvPr>
            <p:ph type="title"/>
          </p:nvPr>
        </p:nvSpPr>
        <p:spPr>
          <a:xfrm>
            <a:off x="457200" y="274638"/>
            <a:ext cx="8229600" cy="868362"/>
          </a:xfrm>
        </p:spPr>
        <p:txBody>
          <a:bodyPr>
            <a:normAutofit/>
          </a:bodyPr>
          <a:lstStyle/>
          <a:p>
            <a:pPr algn="ctr"/>
            <a:r>
              <a:rPr lang="en-US" sz="3200" dirty="0" smtClean="0"/>
              <a:t>Vehicle Maintenance Services</a:t>
            </a:r>
            <a:endParaRPr lang="en-US" sz="3200" dirty="0"/>
          </a:p>
        </p:txBody>
      </p:sp>
    </p:spTree>
    <p:extLst>
      <p:ext uri="{BB962C8B-B14F-4D97-AF65-F5344CB8AC3E}">
        <p14:creationId xmlns:p14="http://schemas.microsoft.com/office/powerpoint/2010/main" val="1681879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endParaRPr lang="en-US" dirty="0" smtClean="0"/>
          </a:p>
          <a:p>
            <a:endParaRPr lang="en-US" dirty="0"/>
          </a:p>
        </p:txBody>
      </p:sp>
      <p:sp>
        <p:nvSpPr>
          <p:cNvPr id="2" name="Title 1"/>
          <p:cNvSpPr>
            <a:spLocks noGrp="1"/>
          </p:cNvSpPr>
          <p:nvPr>
            <p:ph type="title"/>
          </p:nvPr>
        </p:nvSpPr>
        <p:spPr>
          <a:xfrm>
            <a:off x="457200" y="274638"/>
            <a:ext cx="8229600" cy="868362"/>
          </a:xfrm>
        </p:spPr>
        <p:txBody>
          <a:bodyPr>
            <a:normAutofit/>
          </a:bodyPr>
          <a:lstStyle/>
          <a:p>
            <a:pPr algn="ctr"/>
            <a:r>
              <a:rPr lang="en-US" sz="3200" dirty="0" smtClean="0"/>
              <a:t>Vehicle Maintenance Services</a:t>
            </a:r>
            <a:endParaRPr lang="en-US" sz="32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066801"/>
            <a:ext cx="6705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138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r>
              <a:rPr lang="en-US" dirty="0" smtClean="0"/>
              <a:t/>
            </a:r>
            <a:br>
              <a:rPr lang="en-US" dirty="0" smtClean="0"/>
            </a:br>
            <a:r>
              <a:rPr lang="en-US" sz="3200" dirty="0" smtClean="0"/>
              <a:t>Parking Services</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system checks whether the parking space is </a:t>
            </a:r>
            <a:r>
              <a:rPr lang="en-IN" dirty="0" smtClean="0">
                <a:latin typeface="Comic Sans MS" pitchFamily="66" charset="0"/>
              </a:rPr>
              <a:t>available or not. </a:t>
            </a:r>
          </a:p>
          <a:p>
            <a:endParaRPr lang="en-IN" dirty="0" smtClean="0">
              <a:latin typeface="Comic Sans MS" pitchFamily="66" charset="0"/>
            </a:endParaRPr>
          </a:p>
          <a:p>
            <a:r>
              <a:rPr lang="en-IN" dirty="0" smtClean="0">
                <a:latin typeface="Comic Sans MS" pitchFamily="66" charset="0"/>
              </a:rPr>
              <a:t>The system </a:t>
            </a:r>
            <a:r>
              <a:rPr lang="en-IN" dirty="0">
                <a:latin typeface="Comic Sans MS" pitchFamily="66" charset="0"/>
              </a:rPr>
              <a:t>outputs the cost associated with the service provided.  </a:t>
            </a:r>
            <a:endParaRPr lang="en-IN" dirty="0" smtClean="0">
              <a:latin typeface="Comic Sans MS" pitchFamily="66" charset="0"/>
            </a:endParaRPr>
          </a:p>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payment information should be updated for the system based upon the payment type which can be monthly bill or an instant payment. </a:t>
            </a:r>
            <a:endParaRPr lang="en-IN" dirty="0" smtClean="0">
              <a:latin typeface="Comic Sans MS" pitchFamily="66" charset="0"/>
            </a:endParaRPr>
          </a:p>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service records is also updated</a:t>
            </a:r>
            <a:r>
              <a:rPr lang="en-IN" dirty="0" smtClean="0">
                <a:latin typeface="Comic Sans MS" pitchFamily="66" charset="0"/>
              </a:rPr>
              <a:t>.</a:t>
            </a:r>
          </a:p>
          <a:p>
            <a:endParaRPr lang="en-IN" dirty="0" smtClean="0">
              <a:latin typeface="Comic Sans MS" pitchFamily="66" charset="0"/>
            </a:endParaRPr>
          </a:p>
          <a:p>
            <a:r>
              <a:rPr lang="en-IN" dirty="0" smtClean="0">
                <a:latin typeface="Comic Sans MS" pitchFamily="66" charset="0"/>
              </a:rPr>
              <a:t>If </a:t>
            </a:r>
            <a:r>
              <a:rPr lang="en-IN" dirty="0">
                <a:latin typeface="Comic Sans MS" pitchFamily="66" charset="0"/>
              </a:rPr>
              <a:t>the parking space is available then the user can use the parking services and the available parking space for the system is decreased.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user information is updated changing the last activity date to the new date on which the service is used.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If </a:t>
            </a:r>
            <a:r>
              <a:rPr lang="en-IN" dirty="0">
                <a:latin typeface="Comic Sans MS" pitchFamily="66" charset="0"/>
              </a:rPr>
              <a:t>the user asks for monthly bill then the payment information is set to not paid otherwise if the user pays it instantly then it is set to paid. In case his credit score is zero then he cannot order by monthly bill.</a:t>
            </a:r>
          </a:p>
          <a:p>
            <a:endParaRPr lang="en-IN" dirty="0"/>
          </a:p>
        </p:txBody>
      </p:sp>
    </p:spTree>
    <p:extLst>
      <p:ext uri="{BB962C8B-B14F-4D97-AF65-F5344CB8AC3E}">
        <p14:creationId xmlns:p14="http://schemas.microsoft.com/office/powerpoint/2010/main" val="127871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r>
              <a:rPr lang="en-US" dirty="0" smtClean="0"/>
              <a:t/>
            </a:r>
            <a:br>
              <a:rPr lang="en-US" dirty="0" smtClean="0"/>
            </a:br>
            <a:r>
              <a:rPr lang="en-US" sz="3200" dirty="0" smtClean="0"/>
              <a:t>Parking Services</a:t>
            </a:r>
            <a:r>
              <a:rPr lang="en-US" dirty="0"/>
              <a:t/>
            </a:r>
            <a:br>
              <a:rPr lang="en-US" dirty="0"/>
            </a:br>
            <a:endParaRPr lang="en-US"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43000"/>
            <a:ext cx="5867400"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sz="3200" dirty="0" smtClean="0"/>
              <a:t>DISCOUNTS</a:t>
            </a:r>
            <a:endParaRPr lang="en-US" sz="3200" dirty="0"/>
          </a:p>
        </p:txBody>
      </p:sp>
      <p:sp>
        <p:nvSpPr>
          <p:cNvPr id="3" name="Content Placeholder 2"/>
          <p:cNvSpPr>
            <a:spLocks noGrp="1"/>
          </p:cNvSpPr>
          <p:nvPr>
            <p:ph idx="1"/>
          </p:nvPr>
        </p:nvSpPr>
        <p:spPr/>
        <p:txBody>
          <a:bodyPr>
            <a:normAutofit fontScale="62500" lnSpcReduction="20000"/>
          </a:bodyPr>
          <a:lstStyle/>
          <a:p>
            <a:endParaRPr lang="en-IN" dirty="0" smtClean="0"/>
          </a:p>
          <a:p>
            <a:r>
              <a:rPr lang="en-IN" dirty="0" smtClean="0">
                <a:latin typeface="Comic Sans MS" pitchFamily="66" charset="0"/>
              </a:rPr>
              <a:t>The </a:t>
            </a:r>
            <a:r>
              <a:rPr lang="en-IN" dirty="0">
                <a:latin typeface="Comic Sans MS" pitchFamily="66" charset="0"/>
              </a:rPr>
              <a:t>manager is capable to give discounts to any user for any of the service he takes advantage of.  </a:t>
            </a:r>
            <a:endParaRPr lang="en-IN" dirty="0" smtClean="0">
              <a:latin typeface="Comic Sans MS" pitchFamily="66" charset="0"/>
            </a:endParaRPr>
          </a:p>
          <a:p>
            <a:pPr marL="109728" indent="0">
              <a:buNone/>
            </a:pPr>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system should check that the discount given to the user should not be more than the price of the service.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price associated with the service </a:t>
            </a:r>
            <a:r>
              <a:rPr lang="en-IN" dirty="0" smtClean="0">
                <a:latin typeface="Comic Sans MS" pitchFamily="66" charset="0"/>
              </a:rPr>
              <a:t>is </a:t>
            </a:r>
            <a:r>
              <a:rPr lang="en-IN" dirty="0">
                <a:latin typeface="Comic Sans MS" pitchFamily="66" charset="0"/>
              </a:rPr>
              <a:t>modified accordingly.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Here </a:t>
            </a:r>
            <a:r>
              <a:rPr lang="en-IN" dirty="0">
                <a:latin typeface="Comic Sans MS" pitchFamily="66" charset="0"/>
              </a:rPr>
              <a:t>in </a:t>
            </a:r>
            <a:r>
              <a:rPr lang="en-IN" dirty="0" smtClean="0">
                <a:latin typeface="Comic Sans MS" pitchFamily="66" charset="0"/>
              </a:rPr>
              <a:t>the schema, </a:t>
            </a:r>
            <a:r>
              <a:rPr lang="en-IN" dirty="0">
                <a:latin typeface="Comic Sans MS" pitchFamily="66" charset="0"/>
              </a:rPr>
              <a:t>we only need to modify the price information of the service for which the Manager is giving the discount to the user.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Since </a:t>
            </a:r>
            <a:r>
              <a:rPr lang="en-IN" dirty="0">
                <a:latin typeface="Comic Sans MS" pitchFamily="66" charset="0"/>
              </a:rPr>
              <a:t>the price information is only in the ‘</a:t>
            </a:r>
            <a:r>
              <a:rPr lang="en-IN" dirty="0" err="1">
                <a:latin typeface="Comic Sans MS" pitchFamily="66" charset="0"/>
              </a:rPr>
              <a:t>servicerecords</a:t>
            </a:r>
            <a:r>
              <a:rPr lang="en-IN" dirty="0">
                <a:latin typeface="Comic Sans MS" pitchFamily="66" charset="0"/>
              </a:rPr>
              <a:t>’ we need to modify only that information.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All </a:t>
            </a:r>
            <a:r>
              <a:rPr lang="en-IN" dirty="0">
                <a:latin typeface="Comic Sans MS" pitchFamily="66" charset="0"/>
              </a:rPr>
              <a:t>other information remains unaffected in the system. </a:t>
            </a:r>
          </a:p>
          <a:p>
            <a:endParaRPr lang="en-IN" dirty="0"/>
          </a:p>
        </p:txBody>
      </p:sp>
    </p:spTree>
    <p:extLst>
      <p:ext uri="{BB962C8B-B14F-4D97-AF65-F5344CB8AC3E}">
        <p14:creationId xmlns:p14="http://schemas.microsoft.com/office/powerpoint/2010/main" val="1986893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sz="3200" dirty="0" smtClean="0"/>
              <a:t>DISCOUNTS</a:t>
            </a:r>
            <a:endParaRPr lang="en-US" sz="3200" dirty="0"/>
          </a:p>
        </p:txBody>
      </p:sp>
      <p:pic>
        <p:nvPicPr>
          <p:cNvPr id="4101"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481138"/>
            <a:ext cx="5562599" cy="484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371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ctr"/>
            <a:r>
              <a:rPr lang="en-US" dirty="0" smtClean="0"/>
              <a:t/>
            </a:r>
            <a:br>
              <a:rPr lang="en-US" dirty="0" smtClean="0"/>
            </a:br>
            <a:r>
              <a:rPr lang="en-US" sz="3200" dirty="0" smtClean="0"/>
              <a:t>SALES TAX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endParaRPr lang="en-IN" dirty="0" smtClean="0"/>
          </a:p>
          <a:p>
            <a:r>
              <a:rPr lang="en-IN" dirty="0" smtClean="0">
                <a:latin typeface="Comic Sans MS" pitchFamily="66" charset="0"/>
              </a:rPr>
              <a:t>5</a:t>
            </a:r>
            <a:r>
              <a:rPr lang="en-IN" dirty="0">
                <a:latin typeface="Comic Sans MS" pitchFamily="66" charset="0"/>
              </a:rPr>
              <a:t>% extra local sales tax is applicable on all the purchases.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system displays the tax for each purchase and adds the sales tax to the cost of the service</a:t>
            </a:r>
            <a:r>
              <a:rPr lang="en-IN" dirty="0" smtClean="0">
                <a:latin typeface="Comic Sans MS" pitchFamily="66" charset="0"/>
              </a:rPr>
              <a:t>.</a:t>
            </a:r>
          </a:p>
          <a:p>
            <a:endParaRPr lang="en-IN" dirty="0">
              <a:latin typeface="Comic Sans MS" pitchFamily="66" charset="0"/>
            </a:endParaRPr>
          </a:p>
          <a:p>
            <a:r>
              <a:rPr lang="en-IN" dirty="0" smtClean="0">
                <a:latin typeface="Comic Sans MS" pitchFamily="66" charset="0"/>
              </a:rPr>
              <a:t> </a:t>
            </a:r>
            <a:r>
              <a:rPr lang="en-IN" dirty="0">
                <a:latin typeface="Comic Sans MS" pitchFamily="66" charset="0"/>
              </a:rPr>
              <a:t>The service records must only be updated as that keeps track of the price associated with each service.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service record information is updated to include the local sales tax on all purchases.</a:t>
            </a:r>
          </a:p>
          <a:p>
            <a:endParaRPr lang="en-IN" dirty="0"/>
          </a:p>
        </p:txBody>
      </p:sp>
    </p:spTree>
    <p:extLst>
      <p:ext uri="{BB962C8B-B14F-4D97-AF65-F5344CB8AC3E}">
        <p14:creationId xmlns:p14="http://schemas.microsoft.com/office/powerpoint/2010/main" val="12309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ctr"/>
            <a:r>
              <a:rPr lang="en-US" dirty="0" smtClean="0"/>
              <a:t/>
            </a:r>
            <a:br>
              <a:rPr lang="en-US" dirty="0" smtClean="0"/>
            </a:br>
            <a:r>
              <a:rPr lang="en-US" sz="3200" dirty="0" smtClean="0"/>
              <a:t>SALES TAX </a:t>
            </a:r>
            <a:r>
              <a:rPr lang="en-US" dirty="0"/>
              <a:t/>
            </a:r>
            <a:br>
              <a:rPr lang="en-US" dirty="0"/>
            </a:br>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371601"/>
            <a:ext cx="66293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203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ctr"/>
            <a:r>
              <a:rPr lang="en-US" dirty="0" smtClean="0"/>
              <a:t/>
            </a:r>
            <a:br>
              <a:rPr lang="en-US" dirty="0" smtClean="0"/>
            </a:br>
            <a:r>
              <a:rPr lang="en-US" sz="3600" dirty="0" smtClean="0"/>
              <a:t>TRACKING MONTHLY BILL</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endParaRPr lang="en-IN" dirty="0" smtClean="0"/>
          </a:p>
          <a:p>
            <a:r>
              <a:rPr lang="en-IN" dirty="0" smtClean="0">
                <a:latin typeface="Comic Sans MS" pitchFamily="66" charset="0"/>
              </a:rPr>
              <a:t>Monthly </a:t>
            </a:r>
            <a:r>
              <a:rPr lang="en-IN" dirty="0">
                <a:latin typeface="Comic Sans MS" pitchFamily="66" charset="0"/>
              </a:rPr>
              <a:t>Bill for any user can be traced out of the system.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All </a:t>
            </a:r>
            <a:r>
              <a:rPr lang="en-IN" dirty="0">
                <a:latin typeface="Comic Sans MS" pitchFamily="66" charset="0"/>
              </a:rPr>
              <a:t>the services used the user and the </a:t>
            </a:r>
            <a:r>
              <a:rPr lang="en-IN" dirty="0" smtClean="0">
                <a:latin typeface="Comic Sans MS" pitchFamily="66" charset="0"/>
              </a:rPr>
              <a:t>price </a:t>
            </a:r>
            <a:r>
              <a:rPr lang="en-IN" dirty="0">
                <a:latin typeface="Comic Sans MS" pitchFamily="66" charset="0"/>
              </a:rPr>
              <a:t>associated with those services is output.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schema looks for all the services used between the dates provided and checks if the service was availed by the user for which the monthly bill is being tracked then that service information is displayed.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In </a:t>
            </a:r>
            <a:r>
              <a:rPr lang="en-IN" dirty="0">
                <a:latin typeface="Comic Sans MS" pitchFamily="66" charset="0"/>
              </a:rPr>
              <a:t>fact the schema is capable of tracking bill for any user between any period of time.</a:t>
            </a:r>
          </a:p>
          <a:p>
            <a:endParaRPr lang="en-IN" dirty="0"/>
          </a:p>
        </p:txBody>
      </p:sp>
    </p:spTree>
    <p:extLst>
      <p:ext uri="{BB962C8B-B14F-4D97-AF65-F5344CB8AC3E}">
        <p14:creationId xmlns:p14="http://schemas.microsoft.com/office/powerpoint/2010/main" val="81493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ctr"/>
            <a:r>
              <a:rPr lang="en-US" dirty="0" smtClean="0"/>
              <a:t/>
            </a:r>
            <a:br>
              <a:rPr lang="en-US" dirty="0" smtClean="0"/>
            </a:br>
            <a:r>
              <a:rPr lang="en-US" sz="3600" dirty="0" smtClean="0"/>
              <a:t>TRACKING MONTHLY BILL</a:t>
            </a:r>
            <a:r>
              <a:rPr lang="en-US" dirty="0"/>
              <a:t/>
            </a:r>
            <a:br>
              <a:rPr lang="en-US" dirty="0"/>
            </a:br>
            <a:endParaRPr lang="en-US" dirty="0"/>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200"/>
            <a:ext cx="5749961" cy="396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871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19472"/>
          </a:xfrm>
        </p:spPr>
        <p:txBody>
          <a:bodyPr>
            <a:normAutofit fontScale="92500" lnSpcReduction="10000"/>
          </a:bodyPr>
          <a:lstStyle/>
          <a:p>
            <a:pPr>
              <a:buFont typeface="Wingdings" pitchFamily="2" charset="2"/>
              <a:buChar char="Ø"/>
            </a:pPr>
            <a:endParaRPr lang="en-US" sz="2000" dirty="0" smtClean="0">
              <a:latin typeface="Comic Sans MS" pitchFamily="66" charset="0"/>
            </a:endParaRPr>
          </a:p>
          <a:p>
            <a:pPr>
              <a:buFont typeface="Wingdings" pitchFamily="2" charset="2"/>
              <a:buChar char="Ø"/>
            </a:pPr>
            <a:r>
              <a:rPr lang="en-US" sz="2000" dirty="0" smtClean="0">
                <a:latin typeface="Comic Sans MS" pitchFamily="66" charset="0"/>
              </a:rPr>
              <a:t>To design a Z Specification model for Royal Service Station.</a:t>
            </a:r>
          </a:p>
          <a:p>
            <a:pPr>
              <a:buFont typeface="Wingdings" pitchFamily="2" charset="2"/>
              <a:buChar char="Ø"/>
            </a:pPr>
            <a:endParaRPr lang="en-US" sz="2000" dirty="0" smtClean="0">
              <a:latin typeface="Comic Sans MS" pitchFamily="66" charset="0"/>
            </a:endParaRPr>
          </a:p>
          <a:p>
            <a:pPr>
              <a:buFont typeface="Wingdings" pitchFamily="2" charset="2"/>
              <a:buChar char="Ø"/>
            </a:pPr>
            <a:r>
              <a:rPr lang="en-US" sz="2000" dirty="0" smtClean="0">
                <a:latin typeface="Comic Sans MS" pitchFamily="66" charset="0"/>
              </a:rPr>
              <a:t>The Royal Service System has three main services.</a:t>
            </a:r>
          </a:p>
          <a:p>
            <a:pPr>
              <a:buFont typeface="Wingdings" pitchFamily="2" charset="2"/>
              <a:buChar char="ü"/>
            </a:pPr>
            <a:r>
              <a:rPr lang="en-US" sz="1400" dirty="0" smtClean="0">
                <a:latin typeface="Comic Sans MS" pitchFamily="66" charset="0"/>
              </a:rPr>
              <a:t>Refueling</a:t>
            </a:r>
          </a:p>
          <a:p>
            <a:pPr>
              <a:buFont typeface="Wingdings" pitchFamily="2" charset="2"/>
              <a:buChar char="ü"/>
            </a:pPr>
            <a:r>
              <a:rPr lang="en-US" sz="1400" dirty="0" smtClean="0">
                <a:latin typeface="Comic Sans MS" pitchFamily="66" charset="0"/>
              </a:rPr>
              <a:t>Parking Services</a:t>
            </a:r>
          </a:p>
          <a:p>
            <a:pPr>
              <a:buFont typeface="Wingdings" pitchFamily="2" charset="2"/>
              <a:buChar char="ü"/>
            </a:pPr>
            <a:r>
              <a:rPr lang="en-US" sz="1400" dirty="0" smtClean="0">
                <a:latin typeface="Comic Sans MS" pitchFamily="66" charset="0"/>
              </a:rPr>
              <a:t>Vehicle Maintenance</a:t>
            </a:r>
          </a:p>
          <a:p>
            <a:pPr>
              <a:buFont typeface="Wingdings" pitchFamily="2" charset="2"/>
              <a:buChar char="Ø"/>
            </a:pPr>
            <a:endParaRPr lang="en-US" sz="2000" dirty="0" smtClean="0">
              <a:latin typeface="Comic Sans MS" pitchFamily="66" charset="0"/>
            </a:endParaRPr>
          </a:p>
          <a:p>
            <a:pPr>
              <a:buFont typeface="Wingdings" pitchFamily="2" charset="2"/>
              <a:buChar char="Ø"/>
            </a:pPr>
            <a:r>
              <a:rPr lang="en-US" sz="2000" dirty="0" smtClean="0">
                <a:latin typeface="Comic Sans MS" pitchFamily="66" charset="0"/>
              </a:rPr>
              <a:t>The system is capable of interfacing with external systems.</a:t>
            </a:r>
          </a:p>
          <a:p>
            <a:pPr marL="109728" indent="0">
              <a:buNone/>
            </a:pPr>
            <a:endParaRPr lang="en-US" sz="2000" dirty="0">
              <a:latin typeface="Comic Sans MS" pitchFamily="66" charset="0"/>
            </a:endParaRPr>
          </a:p>
          <a:p>
            <a:pPr>
              <a:buFont typeface="Wingdings" pitchFamily="2" charset="2"/>
              <a:buChar char="Ø"/>
            </a:pPr>
            <a:r>
              <a:rPr lang="en-US" sz="2000" dirty="0" smtClean="0">
                <a:latin typeface="Comic Sans MS" pitchFamily="66" charset="0"/>
              </a:rPr>
              <a:t>The Manager can view monthly bill or customer records on demand.</a:t>
            </a:r>
          </a:p>
          <a:p>
            <a:pPr>
              <a:buFont typeface="Wingdings" pitchFamily="2" charset="2"/>
              <a:buChar char="Ø"/>
            </a:pPr>
            <a:endParaRPr lang="en-US" sz="2000" dirty="0" smtClean="0">
              <a:latin typeface="Comic Sans MS" pitchFamily="66" charset="0"/>
            </a:endParaRPr>
          </a:p>
          <a:p>
            <a:pPr>
              <a:buFont typeface="Wingdings" pitchFamily="2" charset="2"/>
              <a:buChar char="Ø"/>
            </a:pPr>
            <a:r>
              <a:rPr lang="en-US" sz="2000" dirty="0" smtClean="0">
                <a:latin typeface="Comic Sans MS" pitchFamily="66" charset="0"/>
              </a:rPr>
              <a:t>The Manager may also give discounts to users.</a:t>
            </a:r>
          </a:p>
          <a:p>
            <a:pPr>
              <a:buFont typeface="Wingdings" pitchFamily="2" charset="2"/>
              <a:buChar char="Ø"/>
            </a:pPr>
            <a:endParaRPr lang="en-US" sz="2000" dirty="0" smtClean="0">
              <a:latin typeface="Comic Sans MS" pitchFamily="66" charset="0"/>
            </a:endParaRPr>
          </a:p>
          <a:p>
            <a:pPr>
              <a:buFont typeface="Wingdings" pitchFamily="2" charset="2"/>
              <a:buChar char="Ø"/>
            </a:pPr>
            <a:r>
              <a:rPr lang="en-US" sz="2000" dirty="0" smtClean="0">
                <a:latin typeface="Comic Sans MS" pitchFamily="66" charset="0"/>
              </a:rPr>
              <a:t>The System is also capable to send messages to inform user about  certain events.</a:t>
            </a:r>
          </a:p>
          <a:p>
            <a:pPr>
              <a:buFont typeface="Wingdings" pitchFamily="2" charset="2"/>
              <a:buChar char="ü"/>
            </a:pPr>
            <a:endParaRPr lang="en-US" sz="2000" dirty="0" smtClean="0"/>
          </a:p>
        </p:txBody>
      </p:sp>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smtClean="0"/>
              <a:t>Royal Service Station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DAY TO DAY RECORDS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day to day records can be obtained by the system if needed.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operation can be represented by the schema shown below.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date is input for the schema below and all the services provided by the system on that day is output of the schema.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cost associated with each service also forms the part of output so that proper day to day analysis can be made.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system does not change because the services of the system are not being.</a:t>
            </a:r>
          </a:p>
          <a:p>
            <a:endParaRPr lang="en-IN" dirty="0"/>
          </a:p>
        </p:txBody>
      </p:sp>
    </p:spTree>
    <p:extLst>
      <p:ext uri="{BB962C8B-B14F-4D97-AF65-F5344CB8AC3E}">
        <p14:creationId xmlns:p14="http://schemas.microsoft.com/office/powerpoint/2010/main" val="4176456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DAY TO DAY RECORDS</a:t>
            </a:r>
            <a:r>
              <a:rPr lang="en-US" dirty="0"/>
              <a:t/>
            </a:r>
            <a:br>
              <a:rPr lang="en-US" dirty="0"/>
            </a:br>
            <a:endParaRPr lang="en-US" dirty="0"/>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752600"/>
            <a:ext cx="5751485" cy="31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147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LOW INVENTORY WARNING</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sz="2400" dirty="0" smtClean="0">
                <a:latin typeface="Comic Sans MS" pitchFamily="66" charset="0"/>
              </a:rPr>
              <a:t>The </a:t>
            </a:r>
            <a:r>
              <a:rPr lang="en-IN" sz="2400" dirty="0">
                <a:latin typeface="Comic Sans MS" pitchFamily="66" charset="0"/>
              </a:rPr>
              <a:t>system is capable of giving warning about the low inventory. </a:t>
            </a:r>
            <a:endParaRPr lang="en-IN" sz="2400" dirty="0" smtClean="0">
              <a:latin typeface="Comic Sans MS" pitchFamily="66" charset="0"/>
            </a:endParaRPr>
          </a:p>
          <a:p>
            <a:endParaRPr lang="en-IN" sz="2400" dirty="0">
              <a:latin typeface="Comic Sans MS" pitchFamily="66" charset="0"/>
            </a:endParaRPr>
          </a:p>
          <a:p>
            <a:r>
              <a:rPr lang="en-IN" sz="2400" dirty="0" smtClean="0">
                <a:latin typeface="Comic Sans MS" pitchFamily="66" charset="0"/>
              </a:rPr>
              <a:t>Each </a:t>
            </a:r>
            <a:r>
              <a:rPr lang="en-IN" sz="2400" dirty="0">
                <a:latin typeface="Comic Sans MS" pitchFamily="66" charset="0"/>
              </a:rPr>
              <a:t>product has some threshold value. </a:t>
            </a:r>
            <a:endParaRPr lang="en-IN" sz="2400" dirty="0" smtClean="0">
              <a:latin typeface="Comic Sans MS" pitchFamily="66" charset="0"/>
            </a:endParaRPr>
          </a:p>
          <a:p>
            <a:endParaRPr lang="en-IN" sz="2400" dirty="0">
              <a:latin typeface="Comic Sans MS" pitchFamily="66" charset="0"/>
            </a:endParaRPr>
          </a:p>
          <a:p>
            <a:r>
              <a:rPr lang="en-IN" sz="2400" dirty="0" smtClean="0">
                <a:latin typeface="Comic Sans MS" pitchFamily="66" charset="0"/>
              </a:rPr>
              <a:t>If </a:t>
            </a:r>
            <a:r>
              <a:rPr lang="en-IN" sz="2400" dirty="0">
                <a:latin typeface="Comic Sans MS" pitchFamily="66" charset="0"/>
              </a:rPr>
              <a:t>the product goes below that threshold value the system warns about the low inventory. </a:t>
            </a:r>
            <a:endParaRPr lang="en-IN" sz="2400" dirty="0" smtClean="0">
              <a:latin typeface="Comic Sans MS" pitchFamily="66" charset="0"/>
            </a:endParaRPr>
          </a:p>
          <a:p>
            <a:endParaRPr lang="en-IN" sz="2400" dirty="0">
              <a:latin typeface="Comic Sans MS" pitchFamily="66" charset="0"/>
            </a:endParaRPr>
          </a:p>
          <a:p>
            <a:r>
              <a:rPr lang="en-IN" sz="2400" dirty="0" smtClean="0">
                <a:latin typeface="Comic Sans MS" pitchFamily="66" charset="0"/>
              </a:rPr>
              <a:t>The </a:t>
            </a:r>
            <a:r>
              <a:rPr lang="en-IN" sz="2400" dirty="0">
                <a:latin typeface="Comic Sans MS" pitchFamily="66" charset="0"/>
              </a:rPr>
              <a:t>schema checks the inventory for all the products and checks whether the quantity is less than the threshold value for that product, then it displays those products which have available quantity less than the required</a:t>
            </a:r>
            <a:r>
              <a:rPr lang="en-IN" sz="2400" dirty="0" smtClean="0">
                <a:latin typeface="Comic Sans MS" pitchFamily="66" charset="0"/>
              </a:rPr>
              <a:t>.</a:t>
            </a:r>
          </a:p>
          <a:p>
            <a:endParaRPr lang="en-IN" dirty="0">
              <a:latin typeface="Comic Sans MS" pitchFamily="66" charset="0"/>
            </a:endParaRPr>
          </a:p>
          <a:p>
            <a:endParaRPr lang="en-IN" dirty="0"/>
          </a:p>
        </p:txBody>
      </p:sp>
    </p:spTree>
    <p:extLst>
      <p:ext uri="{BB962C8B-B14F-4D97-AF65-F5344CB8AC3E}">
        <p14:creationId xmlns:p14="http://schemas.microsoft.com/office/powerpoint/2010/main" val="1971296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LOW INVENTORY WARNING</a:t>
            </a:r>
            <a:r>
              <a:rPr lang="en-US" dirty="0"/>
              <a:t/>
            </a:r>
            <a:br>
              <a:rPr lang="en-US" dirty="0"/>
            </a:br>
            <a:endParaRPr lang="en-US" dirty="0"/>
          </a:p>
        </p:txBody>
      </p:sp>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600200"/>
            <a:ext cx="6781800"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281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SPACES AVAILABLE IN THE PARKING</a:t>
            </a:r>
            <a:r>
              <a:rPr lang="en-US" dirty="0"/>
              <a:t/>
            </a:r>
            <a:br>
              <a:rPr lang="en-US" dirty="0"/>
            </a:br>
            <a:endParaRPr lang="en-US" dirty="0"/>
          </a:p>
        </p:txBody>
      </p:sp>
      <p:sp>
        <p:nvSpPr>
          <p:cNvPr id="3" name="Content Placeholder 2"/>
          <p:cNvSpPr>
            <a:spLocks noGrp="1"/>
          </p:cNvSpPr>
          <p:nvPr>
            <p:ph idx="1"/>
          </p:nvPr>
        </p:nvSpPr>
        <p:spPr/>
        <p:txBody>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system tells the manager about the available parking spaces on demand. The operation shown below gives the parking spaces that are not occupied</a:t>
            </a:r>
            <a:r>
              <a:rPr lang="en-IN" dirty="0"/>
              <a:t>.</a:t>
            </a:r>
          </a:p>
          <a:p>
            <a:endParaRPr lang="en-IN" dirty="0"/>
          </a:p>
        </p:txBody>
      </p:sp>
    </p:spTree>
    <p:extLst>
      <p:ext uri="{BB962C8B-B14F-4D97-AF65-F5344CB8AC3E}">
        <p14:creationId xmlns:p14="http://schemas.microsoft.com/office/powerpoint/2010/main" val="3208002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SPACES AVAILABLE IN THE PARKING</a:t>
            </a:r>
            <a:r>
              <a:rPr lang="en-US" dirty="0"/>
              <a:t/>
            </a:r>
            <a:br>
              <a:rPr lang="en-US" dirty="0"/>
            </a:br>
            <a:endParaRPr lang="en-US" dirty="0"/>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133600"/>
            <a:ext cx="575453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1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600" dirty="0" smtClean="0"/>
              <a:t>DORMANT ACCOUNTS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users who do not make use of any services in the last two month are notified of their dormant accounts.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system here outputs the dormant user id so that they can be sent appropriate messages.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schema checks all the users who do not have any activity in past two </a:t>
            </a:r>
            <a:r>
              <a:rPr lang="en-IN" dirty="0" smtClean="0">
                <a:latin typeface="Comic Sans MS" pitchFamily="66" charset="0"/>
              </a:rPr>
              <a:t>months. </a:t>
            </a:r>
          </a:p>
          <a:p>
            <a:endParaRPr lang="en-IN" dirty="0">
              <a:latin typeface="Comic Sans MS" pitchFamily="66" charset="0"/>
            </a:endParaRPr>
          </a:p>
          <a:p>
            <a:r>
              <a:rPr lang="en-IN" dirty="0" smtClean="0">
                <a:latin typeface="Comic Sans MS" pitchFamily="66" charset="0"/>
              </a:rPr>
              <a:t>Then </a:t>
            </a:r>
            <a:r>
              <a:rPr lang="en-IN" dirty="0">
                <a:latin typeface="Comic Sans MS" pitchFamily="66" charset="0"/>
              </a:rPr>
              <a:t>sends them a message using </a:t>
            </a:r>
            <a:r>
              <a:rPr lang="en-IN" dirty="0" err="1">
                <a:latin typeface="Comic Sans MS" pitchFamily="66" charset="0"/>
              </a:rPr>
              <a:t>DormancyMessage</a:t>
            </a:r>
            <a:r>
              <a:rPr lang="en-IN" dirty="0">
                <a:latin typeface="Comic Sans MS" pitchFamily="66" charset="0"/>
              </a:rPr>
              <a:t> helper method which takes the user information as input. </a:t>
            </a:r>
          </a:p>
          <a:p>
            <a:endParaRPr lang="en-IN" dirty="0"/>
          </a:p>
        </p:txBody>
      </p:sp>
    </p:spTree>
    <p:extLst>
      <p:ext uri="{BB962C8B-B14F-4D97-AF65-F5344CB8AC3E}">
        <p14:creationId xmlns:p14="http://schemas.microsoft.com/office/powerpoint/2010/main" val="2737151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600" dirty="0" smtClean="0"/>
              <a:t>DORMANT ACCOUNTS</a:t>
            </a:r>
            <a:r>
              <a:rPr lang="en-US" dirty="0"/>
              <a:t/>
            </a:r>
            <a:br>
              <a:rPr lang="en-US" dirty="0"/>
            </a:br>
            <a:endParaRPr lang="en-US" dirty="0"/>
          </a:p>
        </p:txBody>
      </p:sp>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828800"/>
            <a:ext cx="5749961" cy="2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204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MAINTENANCE DUE MESSAGES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IN" dirty="0">
                <a:latin typeface="Comic Sans MS" pitchFamily="66" charset="0"/>
              </a:rPr>
              <a:t>A periodic message in six months is sent to the users to remind them of Vehicle Maintenance.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err="1">
                <a:latin typeface="Comic Sans MS" pitchFamily="66" charset="0"/>
              </a:rPr>
              <a:t>CheckDate</a:t>
            </a:r>
            <a:r>
              <a:rPr lang="en-IN" dirty="0">
                <a:latin typeface="Comic Sans MS" pitchFamily="66" charset="0"/>
              </a:rPr>
              <a:t>() helper function takes current date as input and outputs true it is the first day of January or June, otherwise it returns false.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It </a:t>
            </a:r>
            <a:r>
              <a:rPr lang="en-IN" dirty="0">
                <a:latin typeface="Comic Sans MS" pitchFamily="66" charset="0"/>
              </a:rPr>
              <a:t>will then send periodic message to all the users about the vehicle maintenance. </a:t>
            </a:r>
            <a:endParaRPr lang="en-IN" dirty="0" smtClean="0">
              <a:latin typeface="Comic Sans MS" pitchFamily="66" charset="0"/>
            </a:endParaRPr>
          </a:p>
          <a:p>
            <a:endParaRPr lang="en-IN" dirty="0">
              <a:latin typeface="Comic Sans MS" pitchFamily="66" charset="0"/>
            </a:endParaRPr>
          </a:p>
          <a:p>
            <a:r>
              <a:rPr lang="en-IN" dirty="0" err="1" smtClean="0">
                <a:latin typeface="Comic Sans MS" pitchFamily="66" charset="0"/>
              </a:rPr>
              <a:t>SendPeriodicMessage</a:t>
            </a:r>
            <a:r>
              <a:rPr lang="en-IN" dirty="0" smtClean="0">
                <a:latin typeface="Comic Sans MS" pitchFamily="66" charset="0"/>
              </a:rPr>
              <a:t> </a:t>
            </a:r>
            <a:r>
              <a:rPr lang="en-IN" dirty="0">
                <a:latin typeface="Comic Sans MS" pitchFamily="66" charset="0"/>
              </a:rPr>
              <a:t>is a helper function that sends message to all users.</a:t>
            </a:r>
          </a:p>
          <a:p>
            <a:pPr marL="109728" indent="0">
              <a:buNone/>
            </a:pPr>
            <a:endParaRPr lang="en-IN" dirty="0"/>
          </a:p>
        </p:txBody>
      </p:sp>
    </p:spTree>
    <p:extLst>
      <p:ext uri="{BB962C8B-B14F-4D97-AF65-F5344CB8AC3E}">
        <p14:creationId xmlns:p14="http://schemas.microsoft.com/office/powerpoint/2010/main" val="2391624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MAINTENANCE DUE MESSAGES</a:t>
            </a:r>
            <a:r>
              <a:rPr lang="en-US" dirty="0"/>
              <a:t/>
            </a:r>
            <a:br>
              <a:rPr lang="en-US" dirty="0"/>
            </a:br>
            <a:endParaRPr lang="en-US" dirty="0"/>
          </a:p>
        </p:txBody>
      </p:sp>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752600"/>
            <a:ext cx="6395856" cy="264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520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smtClean="0"/>
              <a:t>UNITPRICE </a:t>
            </a:r>
            <a:r>
              <a:rPr lang="en-IN" dirty="0"/>
              <a:t>: ℝ (Real Numbers)</a:t>
            </a:r>
          </a:p>
          <a:p>
            <a:r>
              <a:rPr lang="en-IN" dirty="0"/>
              <a:t>PARKTYPE : </a:t>
            </a:r>
            <a:r>
              <a:rPr lang="en-IN" b="1" dirty="0"/>
              <a:t>daily | weekly | monthly</a:t>
            </a:r>
            <a:endParaRPr lang="en-IN" dirty="0"/>
          </a:p>
          <a:p>
            <a:r>
              <a:rPr lang="en-IN" dirty="0"/>
              <a:t>PAID : </a:t>
            </a:r>
            <a:r>
              <a:rPr lang="en-IN" b="1" dirty="0"/>
              <a:t> true | false</a:t>
            </a:r>
            <a:endParaRPr lang="en-IN" dirty="0"/>
          </a:p>
          <a:p>
            <a:r>
              <a:rPr lang="en-IN" dirty="0"/>
              <a:t>THRESHOLD : ℕ</a:t>
            </a:r>
            <a:r>
              <a:rPr lang="en-IN" baseline="-25000" dirty="0"/>
              <a:t>1</a:t>
            </a:r>
            <a:endParaRPr lang="en-IN" dirty="0"/>
          </a:p>
          <a:p>
            <a:r>
              <a:rPr lang="en-IN" dirty="0"/>
              <a:t>DATE : DAY : MONTH : YEAR</a:t>
            </a:r>
          </a:p>
          <a:p>
            <a:r>
              <a:rPr lang="en-IN" dirty="0"/>
              <a:t>DAY : [</a:t>
            </a:r>
            <a:r>
              <a:rPr lang="en-IN" b="1" dirty="0"/>
              <a:t>1-31</a:t>
            </a:r>
            <a:r>
              <a:rPr lang="en-IN" dirty="0"/>
              <a:t>]</a:t>
            </a:r>
          </a:p>
          <a:p>
            <a:r>
              <a:rPr lang="en-IN" dirty="0"/>
              <a:t>MONTH : [</a:t>
            </a:r>
            <a:r>
              <a:rPr lang="en-IN" b="1" dirty="0"/>
              <a:t>1-12</a:t>
            </a:r>
            <a:r>
              <a:rPr lang="en-IN" dirty="0"/>
              <a:t>]</a:t>
            </a:r>
          </a:p>
          <a:p>
            <a:r>
              <a:rPr lang="en-IN" dirty="0"/>
              <a:t>YEAR : [</a:t>
            </a:r>
            <a:r>
              <a:rPr lang="en-IN" b="1" dirty="0"/>
              <a:t>1-3000</a:t>
            </a:r>
            <a:r>
              <a:rPr lang="en-IN" dirty="0"/>
              <a:t>]</a:t>
            </a:r>
          </a:p>
          <a:p>
            <a:r>
              <a:rPr lang="en-IN" dirty="0"/>
              <a:t>PRICE : ℝ</a:t>
            </a:r>
          </a:p>
          <a:p>
            <a:r>
              <a:rPr lang="en-IN" dirty="0"/>
              <a:t>ACCEPTANCE : </a:t>
            </a:r>
            <a:r>
              <a:rPr lang="en-IN" b="1" dirty="0"/>
              <a:t> true | false</a:t>
            </a:r>
            <a:endParaRPr lang="en-IN" dirty="0"/>
          </a:p>
          <a:p>
            <a:r>
              <a:rPr lang="en-IN" dirty="0"/>
              <a:t>PAYMENTMODE : </a:t>
            </a:r>
            <a:r>
              <a:rPr lang="en-IN" b="1" dirty="0"/>
              <a:t>instant | monthly</a:t>
            </a:r>
            <a:endParaRPr lang="en-IN" dirty="0"/>
          </a:p>
          <a:p>
            <a:r>
              <a:rPr lang="en-IN" dirty="0"/>
              <a:t>PAYMENTBY</a:t>
            </a:r>
            <a:r>
              <a:rPr lang="en-IN" b="1" dirty="0"/>
              <a:t> : cash | </a:t>
            </a:r>
            <a:r>
              <a:rPr lang="en-IN" b="1" dirty="0" err="1"/>
              <a:t>creditcard</a:t>
            </a:r>
            <a:r>
              <a:rPr lang="en-IN" b="1" dirty="0"/>
              <a:t> | check | later</a:t>
            </a:r>
            <a:endParaRPr lang="en-IN" dirty="0"/>
          </a:p>
          <a:p>
            <a:r>
              <a:rPr lang="en-IN" dirty="0"/>
              <a:t>USERID : ℕ</a:t>
            </a:r>
          </a:p>
          <a:p>
            <a:r>
              <a:rPr lang="en-IN" dirty="0"/>
              <a:t>PRODUCTID : ℕ</a:t>
            </a:r>
          </a:p>
          <a:p>
            <a:r>
              <a:rPr lang="en-IN" dirty="0"/>
              <a:t>LASTACTIVITYDATE : DATE</a:t>
            </a:r>
          </a:p>
          <a:p>
            <a:r>
              <a:rPr lang="en-IN" dirty="0"/>
              <a:t>CREDITSCORE : ℕ</a:t>
            </a:r>
          </a:p>
          <a:p>
            <a:r>
              <a:rPr lang="en-IN" dirty="0"/>
              <a:t>STRING : [</a:t>
            </a:r>
            <a:r>
              <a:rPr lang="en-IN" b="1" dirty="0"/>
              <a:t>a-z</a:t>
            </a:r>
            <a:r>
              <a:rPr lang="en-IN" dirty="0"/>
              <a:t>]*</a:t>
            </a:r>
          </a:p>
          <a:p>
            <a:r>
              <a:rPr lang="en-IN" dirty="0"/>
              <a:t>Note: This model uses X as the multiplication operator as opposed to the middle dot which was difficult to differentiate from the dot (such that).</a:t>
            </a:r>
          </a:p>
          <a:p>
            <a:pPr marL="109728" indent="0">
              <a:buNone/>
            </a:pPr>
            <a:endParaRPr lang="en-US" dirty="0"/>
          </a:p>
        </p:txBody>
      </p:sp>
      <p:sp>
        <p:nvSpPr>
          <p:cNvPr id="2" name="Title 1"/>
          <p:cNvSpPr>
            <a:spLocks noGrp="1"/>
          </p:cNvSpPr>
          <p:nvPr>
            <p:ph type="title"/>
          </p:nvPr>
        </p:nvSpPr>
        <p:spPr/>
        <p:txBody>
          <a:bodyPr>
            <a:normAutofit fontScale="90000"/>
          </a:bodyPr>
          <a:lstStyle/>
          <a:p>
            <a:r>
              <a:rPr lang="en-US" dirty="0"/>
              <a:t> </a:t>
            </a:r>
            <a:br>
              <a:rPr lang="en-US" dirty="0"/>
            </a:br>
            <a:r>
              <a:rPr lang="en-US" dirty="0"/>
              <a:t> </a:t>
            </a:r>
            <a:r>
              <a:rPr lang="en-US" dirty="0" smtClean="0"/>
              <a:t>Definitions used in the Syste</a:t>
            </a:r>
            <a:r>
              <a:rPr lang="en-US" dirty="0"/>
              <a:t>m</a:t>
            </a:r>
            <a:br>
              <a:rPr lang="en-US" dirty="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PAYMENT OVERDUE</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endParaRPr lang="en-IN" dirty="0" smtClean="0">
              <a:latin typeface="Comic Sans MS" pitchFamily="66" charset="0"/>
            </a:endParaRPr>
          </a:p>
          <a:p>
            <a:r>
              <a:rPr lang="en-IN" dirty="0" smtClean="0">
                <a:latin typeface="Comic Sans MS" pitchFamily="66" charset="0"/>
              </a:rPr>
              <a:t>Any </a:t>
            </a:r>
            <a:r>
              <a:rPr lang="en-IN" dirty="0">
                <a:latin typeface="Comic Sans MS" pitchFamily="66" charset="0"/>
              </a:rPr>
              <a:t>user with payment overdue is sent message. If any bill that is more than 2 months old is unpaid then the user is sent a warning message.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There </a:t>
            </a:r>
            <a:r>
              <a:rPr lang="en-IN" dirty="0">
                <a:latin typeface="Comic Sans MS" pitchFamily="66" charset="0"/>
              </a:rPr>
              <a:t>will be no changes in the system as the services of the system are not being used.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All </a:t>
            </a:r>
            <a:r>
              <a:rPr lang="en-IN" dirty="0">
                <a:latin typeface="Comic Sans MS" pitchFamily="66" charset="0"/>
              </a:rPr>
              <a:t>the information about the services taken from the system is scanned and the services that are more than two months old are still unpaid are checked and the user information and the price of the service is output so that message is sent. </a:t>
            </a:r>
            <a:endParaRPr lang="en-IN" dirty="0" smtClean="0">
              <a:latin typeface="Comic Sans MS" pitchFamily="66" charset="0"/>
            </a:endParaRPr>
          </a:p>
          <a:p>
            <a:endParaRPr lang="en-IN" dirty="0">
              <a:latin typeface="Comic Sans MS" pitchFamily="66" charset="0"/>
            </a:endParaRPr>
          </a:p>
          <a:p>
            <a:r>
              <a:rPr lang="en-IN" dirty="0" err="1" smtClean="0">
                <a:latin typeface="Comic Sans MS" pitchFamily="66" charset="0"/>
              </a:rPr>
              <a:t>SendMessage</a:t>
            </a:r>
            <a:r>
              <a:rPr lang="en-IN" dirty="0" smtClean="0">
                <a:latin typeface="Comic Sans MS" pitchFamily="66" charset="0"/>
              </a:rPr>
              <a:t> </a:t>
            </a:r>
            <a:r>
              <a:rPr lang="en-IN" dirty="0">
                <a:latin typeface="Comic Sans MS" pitchFamily="66" charset="0"/>
              </a:rPr>
              <a:t>is a helper function that takes user, service and the price information and sends warning messages to the user telling about the service and the price information of the service used by them</a:t>
            </a:r>
            <a:r>
              <a:rPr lang="en-IN" dirty="0"/>
              <a:t>.</a:t>
            </a:r>
          </a:p>
          <a:p>
            <a:endParaRPr lang="en-IN" dirty="0"/>
          </a:p>
        </p:txBody>
      </p:sp>
    </p:spTree>
    <p:extLst>
      <p:ext uri="{BB962C8B-B14F-4D97-AF65-F5344CB8AC3E}">
        <p14:creationId xmlns:p14="http://schemas.microsoft.com/office/powerpoint/2010/main" val="3139022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PAYMENT OVERDUE</a:t>
            </a:r>
            <a:r>
              <a:rPr lang="en-US" dirty="0"/>
              <a:t/>
            </a:r>
            <a:br>
              <a:rPr lang="en-US" dirty="0"/>
            </a:br>
            <a:endParaRPr lang="en-US" dirty="0"/>
          </a:p>
        </p:txBody>
      </p:sp>
      <p:pic>
        <p:nvPicPr>
          <p:cNvPr id="15363"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828800"/>
            <a:ext cx="5751485" cy="274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989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CANCELLING THE CREDIT</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endParaRPr lang="en-IN" dirty="0" smtClean="0">
              <a:latin typeface="Comic Sans MS" pitchFamily="66" charset="0"/>
            </a:endParaRPr>
          </a:p>
          <a:p>
            <a:r>
              <a:rPr lang="en-IN" dirty="0" smtClean="0">
                <a:latin typeface="Comic Sans MS" pitchFamily="66" charset="0"/>
              </a:rPr>
              <a:t>Any </a:t>
            </a:r>
            <a:r>
              <a:rPr lang="en-IN" dirty="0">
                <a:latin typeface="Comic Sans MS" pitchFamily="66" charset="0"/>
              </a:rPr>
              <a:t>service whose payment is not made within 3 months leads to cancellation of the user’s credit.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system checks all the services for which the payment is not made and is over three months of time then the credit of the user is cancelled.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If </a:t>
            </a:r>
            <a:r>
              <a:rPr lang="en-IN" dirty="0">
                <a:latin typeface="Comic Sans MS" pitchFamily="66" charset="0"/>
              </a:rPr>
              <a:t>the credit of a user is cancelled then his ‘</a:t>
            </a:r>
            <a:r>
              <a:rPr lang="en-IN" dirty="0" err="1">
                <a:latin typeface="Comic Sans MS" pitchFamily="66" charset="0"/>
              </a:rPr>
              <a:t>creditcardifo</a:t>
            </a:r>
            <a:r>
              <a:rPr lang="en-IN" dirty="0">
                <a:latin typeface="Comic Sans MS" pitchFamily="66" charset="0"/>
              </a:rPr>
              <a:t>’ which stores the information about the user’s credit only needs to be changed.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user, product, inventory, payment, </a:t>
            </a:r>
            <a:r>
              <a:rPr lang="en-IN" dirty="0" err="1">
                <a:latin typeface="Comic Sans MS" pitchFamily="66" charset="0"/>
              </a:rPr>
              <a:t>servicerecords</a:t>
            </a:r>
            <a:r>
              <a:rPr lang="en-IN" dirty="0">
                <a:latin typeface="Comic Sans MS" pitchFamily="66" charset="0"/>
              </a:rPr>
              <a:t> remain unchanged.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last predicate in the schema says that the for every service there is a payment record and the user information of that service, the schema checks which service is over three months old and the payment for that service is still unpaid; if such condition occurs then the system sets the credit score for that user to 0.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other things in the system should be unaffected as they have nothing to do with the credit information of any user.</a:t>
            </a:r>
          </a:p>
          <a:p>
            <a:endParaRPr lang="en-IN" dirty="0"/>
          </a:p>
        </p:txBody>
      </p:sp>
    </p:spTree>
    <p:extLst>
      <p:ext uri="{BB962C8B-B14F-4D97-AF65-F5344CB8AC3E}">
        <p14:creationId xmlns:p14="http://schemas.microsoft.com/office/powerpoint/2010/main" val="684444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CANCELLING THE CREDIT</a:t>
            </a:r>
            <a:r>
              <a:rPr lang="en-US" dirty="0"/>
              <a:t/>
            </a:r>
            <a:br>
              <a:rPr lang="en-US" dirty="0"/>
            </a:br>
            <a:endParaRPr lang="en-US" dirty="0"/>
          </a:p>
        </p:txBody>
      </p:sp>
      <p:pic>
        <p:nvPicPr>
          <p:cNvPr id="1638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600200"/>
            <a:ext cx="5751485" cy="408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15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ORDERING PARTS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parts are ordered via Part Ordering System which takes the part name and the quantity needed  and returns the delivery date of the part.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Since </a:t>
            </a:r>
            <a:r>
              <a:rPr lang="en-IN" dirty="0">
                <a:latin typeface="Comic Sans MS" pitchFamily="66" charset="0"/>
              </a:rPr>
              <a:t>the parts are ordered so only change in the system is in the inventory, which needs to be updated on the delivery date of the part.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other declarations used in the system remain unaffected by the Part Ordering System.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Assuming </a:t>
            </a:r>
            <a:r>
              <a:rPr lang="en-IN" dirty="0">
                <a:latin typeface="Comic Sans MS" pitchFamily="66" charset="0"/>
              </a:rPr>
              <a:t>that there is a helper function named </a:t>
            </a:r>
            <a:r>
              <a:rPr lang="en-IN" dirty="0" err="1">
                <a:latin typeface="Comic Sans MS" pitchFamily="66" charset="0"/>
              </a:rPr>
              <a:t>UpdateInvenotry</a:t>
            </a:r>
            <a:r>
              <a:rPr lang="en-IN" dirty="0">
                <a:latin typeface="Comic Sans MS" pitchFamily="66" charset="0"/>
              </a:rPr>
              <a:t> which takes the part id, quantity and date and updates the inventory on that day</a:t>
            </a:r>
          </a:p>
        </p:txBody>
      </p:sp>
    </p:spTree>
    <p:extLst>
      <p:ext uri="{BB962C8B-B14F-4D97-AF65-F5344CB8AC3E}">
        <p14:creationId xmlns:p14="http://schemas.microsoft.com/office/powerpoint/2010/main" val="2996757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ORDERING PARTS</a:t>
            </a:r>
            <a:r>
              <a:rPr lang="en-US" dirty="0"/>
              <a:t/>
            </a:r>
            <a:br>
              <a:rPr lang="en-US" dirty="0"/>
            </a:br>
            <a:endParaRPr lang="en-US" dirty="0"/>
          </a:p>
        </p:txBody>
      </p:sp>
      <p:pic>
        <p:nvPicPr>
          <p:cNvPr id="1741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219200"/>
            <a:ext cx="5842336" cy="499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032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ORDERING FUEL</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IN" dirty="0">
                <a:latin typeface="Comic Sans MS" pitchFamily="66" charset="0"/>
              </a:rPr>
              <a:t>The Royal Service Station interfaces with the Fuel Ordering System which asks for the type of fuel, date, station name, station code and gives back the delivery date.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On </a:t>
            </a:r>
            <a:r>
              <a:rPr lang="en-IN" dirty="0">
                <a:latin typeface="Comic Sans MS" pitchFamily="66" charset="0"/>
              </a:rPr>
              <a:t>the similar argument from the Part Ordering System here too I only need to update the inventory on the delivery date of the fuel.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same helper method is used here that was used in the Part Ordering System. </a:t>
            </a:r>
          </a:p>
        </p:txBody>
      </p:sp>
    </p:spTree>
    <p:extLst>
      <p:ext uri="{BB962C8B-B14F-4D97-AF65-F5344CB8AC3E}">
        <p14:creationId xmlns:p14="http://schemas.microsoft.com/office/powerpoint/2010/main" val="3690507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3200" dirty="0" smtClean="0"/>
              <a:t>ORDERING FUEL</a:t>
            </a:r>
            <a:r>
              <a:rPr lang="en-US" dirty="0"/>
              <a:t/>
            </a:r>
            <a:br>
              <a:rPr lang="en-US" dirty="0"/>
            </a:br>
            <a:endParaRPr lang="en-US" dirty="0"/>
          </a:p>
        </p:txBody>
      </p:sp>
      <p:pic>
        <p:nvPicPr>
          <p:cNvPr id="1843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143000"/>
            <a:ext cx="6223336"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360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r>
              <a:rPr lang="en-US" dirty="0" smtClean="0"/>
              <a:t/>
            </a:r>
            <a:br>
              <a:rPr lang="en-US" dirty="0" smtClean="0"/>
            </a:br>
            <a:r>
              <a:rPr lang="en-US" sz="3200" dirty="0" smtClean="0"/>
              <a:t>ACCEPTING TRANSACTION</a:t>
            </a:r>
            <a:r>
              <a:rPr lang="en-US" dirty="0"/>
              <a:t/>
            </a:r>
            <a:br>
              <a:rPr lang="en-US" dirty="0"/>
            </a:br>
            <a:endParaRPr lang="en-US" dirty="0"/>
          </a:p>
        </p:txBody>
      </p:sp>
      <p:sp>
        <p:nvSpPr>
          <p:cNvPr id="3" name="Content Placeholder 2"/>
          <p:cNvSpPr>
            <a:spLocks noGrp="1"/>
          </p:cNvSpPr>
          <p:nvPr>
            <p:ph idx="1"/>
          </p:nvPr>
        </p:nvSpPr>
        <p:spPr>
          <a:xfrm>
            <a:off x="457200" y="1481328"/>
            <a:ext cx="8229600" cy="4690872"/>
          </a:xfrm>
        </p:spPr>
        <p:txBody>
          <a:bodyPr>
            <a:normAutofit fontScale="47500" lnSpcReduction="20000"/>
          </a:bodyPr>
          <a:lstStyle/>
          <a:p>
            <a:r>
              <a:rPr lang="en-IN" dirty="0">
                <a:latin typeface="Comic Sans MS" pitchFamily="66" charset="0"/>
              </a:rPr>
              <a:t>The system is also capable of interfacing with the Credit Card System which takes card number, expiry date, name, and the amount of money and returns the transaction is accepted or not. </a:t>
            </a:r>
            <a:endParaRPr lang="en-IN" dirty="0" smtClean="0">
              <a:latin typeface="Comic Sans MS" pitchFamily="66" charset="0"/>
            </a:endParaRPr>
          </a:p>
          <a:p>
            <a:endParaRPr lang="en-IN" dirty="0">
              <a:latin typeface="Comic Sans MS" pitchFamily="66" charset="0"/>
            </a:endParaRPr>
          </a:p>
          <a:p>
            <a:r>
              <a:rPr lang="en-IN" dirty="0" err="1" smtClean="0">
                <a:latin typeface="Comic Sans MS" pitchFamily="66" charset="0"/>
              </a:rPr>
              <a:t>IsParkingService</a:t>
            </a:r>
            <a:r>
              <a:rPr lang="en-IN" dirty="0" smtClean="0">
                <a:latin typeface="Comic Sans MS" pitchFamily="66" charset="0"/>
              </a:rPr>
              <a:t> </a:t>
            </a:r>
            <a:r>
              <a:rPr lang="en-IN" dirty="0">
                <a:latin typeface="Comic Sans MS" pitchFamily="66" charset="0"/>
              </a:rPr>
              <a:t>function has been used to tell that the service was parking service or not. It takes service number as it’s input.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If </a:t>
            </a:r>
            <a:r>
              <a:rPr lang="en-IN" dirty="0">
                <a:latin typeface="Comic Sans MS" pitchFamily="66" charset="0"/>
              </a:rPr>
              <a:t>it is a parking service then the inventory level would not be affected.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If </a:t>
            </a:r>
            <a:r>
              <a:rPr lang="en-IN" dirty="0">
                <a:latin typeface="Comic Sans MS" pitchFamily="66" charset="0"/>
              </a:rPr>
              <a:t>it is either refuelling or the Vehicle Maintenance then the inventory level would be affected.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Then </a:t>
            </a:r>
            <a:r>
              <a:rPr lang="en-IN" dirty="0">
                <a:latin typeface="Comic Sans MS" pitchFamily="66" charset="0"/>
              </a:rPr>
              <a:t>in the latter case I looked for the corresponding inventory record and modified the amount of the quantity of the products by the amount consumed by the user.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If </a:t>
            </a:r>
            <a:r>
              <a:rPr lang="en-IN" dirty="0">
                <a:latin typeface="Comic Sans MS" pitchFamily="66" charset="0"/>
              </a:rPr>
              <a:t>the parking service is used then the available parking space will be reduced by one if there is available parking space in the parking lot.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The </a:t>
            </a:r>
            <a:r>
              <a:rPr lang="en-IN" dirty="0">
                <a:latin typeface="Comic Sans MS" pitchFamily="66" charset="0"/>
              </a:rPr>
              <a:t>user, park, product, </a:t>
            </a:r>
            <a:r>
              <a:rPr lang="en-IN" dirty="0" err="1">
                <a:latin typeface="Comic Sans MS" pitchFamily="66" charset="0"/>
              </a:rPr>
              <a:t>creditcardinfo</a:t>
            </a:r>
            <a:r>
              <a:rPr lang="en-IN" dirty="0">
                <a:latin typeface="Comic Sans MS" pitchFamily="66" charset="0"/>
              </a:rPr>
              <a:t> will remain unaffected. </a:t>
            </a:r>
            <a:endParaRPr lang="en-IN" dirty="0" smtClean="0">
              <a:latin typeface="Comic Sans MS" pitchFamily="66" charset="0"/>
            </a:endParaRPr>
          </a:p>
          <a:p>
            <a:endParaRPr lang="en-IN" dirty="0">
              <a:latin typeface="Comic Sans MS" pitchFamily="66" charset="0"/>
            </a:endParaRPr>
          </a:p>
          <a:p>
            <a:r>
              <a:rPr lang="en-IN" dirty="0" smtClean="0">
                <a:latin typeface="Comic Sans MS" pitchFamily="66" charset="0"/>
              </a:rPr>
              <a:t>If </a:t>
            </a:r>
            <a:r>
              <a:rPr lang="en-IN" dirty="0">
                <a:latin typeface="Comic Sans MS" pitchFamily="66" charset="0"/>
              </a:rPr>
              <a:t>the transaction is not approved then there will be no change in the schema except for the user where the last activity day is modified. The paid is set to true and the </a:t>
            </a:r>
            <a:r>
              <a:rPr lang="en-IN" dirty="0" err="1">
                <a:latin typeface="Comic Sans MS" pitchFamily="66" charset="0"/>
              </a:rPr>
              <a:t>payby</a:t>
            </a:r>
            <a:r>
              <a:rPr lang="en-IN" dirty="0">
                <a:latin typeface="Comic Sans MS" pitchFamily="66" charset="0"/>
              </a:rPr>
              <a:t> is set to credit if the transaction is approved. accept! represents whether the transaction is approved or not. The service! is used to check whether the service used is parking service.</a:t>
            </a:r>
          </a:p>
          <a:p>
            <a:endParaRPr lang="en-IN" dirty="0"/>
          </a:p>
        </p:txBody>
      </p:sp>
    </p:spTree>
    <p:extLst>
      <p:ext uri="{BB962C8B-B14F-4D97-AF65-F5344CB8AC3E}">
        <p14:creationId xmlns:p14="http://schemas.microsoft.com/office/powerpoint/2010/main" val="2350516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r>
              <a:rPr lang="en-US" dirty="0" smtClean="0"/>
              <a:t/>
            </a:r>
            <a:br>
              <a:rPr lang="en-US" dirty="0" smtClean="0"/>
            </a:br>
            <a:r>
              <a:rPr lang="en-US" sz="3200" dirty="0" smtClean="0"/>
              <a:t>ACCEPTING TRANSACTION</a:t>
            </a:r>
            <a:r>
              <a:rPr lang="en-US" dirty="0"/>
              <a:t/>
            </a:r>
            <a:br>
              <a:rPr lang="en-US" dirty="0"/>
            </a:br>
            <a:endParaRPr lang="en-US"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066800"/>
            <a:ext cx="5562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782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92891"/>
          </a:xfrm>
        </p:spPr>
        <p:txBody>
          <a:bodyPr>
            <a:normAutofit fontScale="47500" lnSpcReduction="20000"/>
          </a:bodyPr>
          <a:lstStyle/>
          <a:p>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‘users’ is a function from the USERID to the LASTACTIVITY day. The LASTACTIVITYDAY represents the day when the user last used the services of the system.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‘products’ is a function from the product id to the unit price associated with the product.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a:t>
            </a:r>
            <a:r>
              <a:rPr lang="en-IN" dirty="0" err="1">
                <a:latin typeface="Comic Sans MS" pitchFamily="66" charset="0"/>
              </a:rPr>
              <a:t>servicerecords</a:t>
            </a:r>
            <a:r>
              <a:rPr lang="en-IN" dirty="0">
                <a:latin typeface="Comic Sans MS" pitchFamily="66" charset="0"/>
              </a:rPr>
              <a:t>’ has been used to maintain the records of each service i.e. who used the service, when it was used and the cost of the service.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‘payment’ keeps track of how the payment was made for each service i.e. paid in cash or by check or by credit card, whether the payment was made instantly or through the monthly bill.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a:t>
            </a:r>
            <a:r>
              <a:rPr lang="en-IN" dirty="0" err="1">
                <a:latin typeface="Comic Sans MS" pitchFamily="66" charset="0"/>
              </a:rPr>
              <a:t>inventoryrecords</a:t>
            </a:r>
            <a:r>
              <a:rPr lang="en-IN" dirty="0">
                <a:latin typeface="Comic Sans MS" pitchFamily="66" charset="0"/>
              </a:rPr>
              <a:t>’ keeps the track of each product. The minimum quantity the system  might have and the actual quantity of the product in the inventory</a:t>
            </a:r>
            <a:r>
              <a:rPr lang="en-IN" dirty="0" smtClean="0">
                <a:latin typeface="Comic Sans MS" pitchFamily="66" charset="0"/>
              </a:rPr>
              <a:t>.</a:t>
            </a: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‘park’ is a function from the type of parking(daily or weekly or monthly) and the price associated with it.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a:t>
            </a:r>
            <a:r>
              <a:rPr lang="en-IN" dirty="0" err="1">
                <a:latin typeface="Comic Sans MS" pitchFamily="66" charset="0"/>
              </a:rPr>
              <a:t>availablespace</a:t>
            </a:r>
            <a:r>
              <a:rPr lang="en-IN" dirty="0">
                <a:latin typeface="Comic Sans MS" pitchFamily="66" charset="0"/>
              </a:rPr>
              <a:t>’ is used to keep track of the parking spaces in the parking lot.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a:t>
            </a:r>
            <a:r>
              <a:rPr lang="en-IN" dirty="0" err="1">
                <a:latin typeface="Comic Sans MS" pitchFamily="66" charset="0"/>
              </a:rPr>
              <a:t>creditcardinfo</a:t>
            </a:r>
            <a:r>
              <a:rPr lang="en-IN" dirty="0">
                <a:latin typeface="Comic Sans MS" pitchFamily="66" charset="0"/>
              </a:rPr>
              <a:t>’ has the information about the user and his credit score. </a:t>
            </a:r>
            <a:endParaRPr lang="en-IN" dirty="0" smtClean="0">
              <a:latin typeface="Comic Sans MS" pitchFamily="66" charset="0"/>
            </a:endParaRPr>
          </a:p>
          <a:p>
            <a:pPr marL="109728" indent="0">
              <a:buNone/>
            </a:pPr>
            <a:endParaRPr lang="en-IN" dirty="0" smtClean="0">
              <a:latin typeface="Comic Sans MS" pitchFamily="66" charset="0"/>
            </a:endParaRPr>
          </a:p>
          <a:p>
            <a:r>
              <a:rPr lang="en-IN" dirty="0" smtClean="0">
                <a:latin typeface="Comic Sans MS" pitchFamily="66" charset="0"/>
              </a:rPr>
              <a:t>The </a:t>
            </a:r>
            <a:r>
              <a:rPr lang="en-IN" dirty="0">
                <a:latin typeface="Comic Sans MS" pitchFamily="66" charset="0"/>
              </a:rPr>
              <a:t>predicate part of the model says that the USERID in the ‘users’ and ‘</a:t>
            </a:r>
            <a:r>
              <a:rPr lang="en-IN" dirty="0" err="1">
                <a:latin typeface="Comic Sans MS" pitchFamily="66" charset="0"/>
              </a:rPr>
              <a:t>creditcardinfo</a:t>
            </a:r>
            <a:r>
              <a:rPr lang="en-IN" dirty="0">
                <a:latin typeface="Comic Sans MS" pitchFamily="66" charset="0"/>
              </a:rPr>
              <a:t>’, PRODUCID in the ‘products’ and ‘</a:t>
            </a:r>
            <a:r>
              <a:rPr lang="en-IN" dirty="0" err="1">
                <a:latin typeface="Comic Sans MS" pitchFamily="66" charset="0"/>
              </a:rPr>
              <a:t>inventoryrecords</a:t>
            </a:r>
            <a:r>
              <a:rPr lang="en-IN" dirty="0">
                <a:latin typeface="Comic Sans MS" pitchFamily="66" charset="0"/>
              </a:rPr>
              <a:t>’ SERVICEID in the ‘</a:t>
            </a:r>
            <a:r>
              <a:rPr lang="en-IN" dirty="0" err="1">
                <a:latin typeface="Comic Sans MS" pitchFamily="66" charset="0"/>
              </a:rPr>
              <a:t>servicerecords</a:t>
            </a:r>
            <a:r>
              <a:rPr lang="en-IN" dirty="0">
                <a:latin typeface="Comic Sans MS" pitchFamily="66" charset="0"/>
              </a:rPr>
              <a:t>’ and ‘payment’ should be unique. These domain values might not be duplicated. </a:t>
            </a:r>
          </a:p>
        </p:txBody>
      </p:sp>
      <p:sp>
        <p:nvSpPr>
          <p:cNvPr id="2" name="Title 1"/>
          <p:cNvSpPr>
            <a:spLocks noGrp="1"/>
          </p:cNvSpPr>
          <p:nvPr>
            <p:ph type="title"/>
          </p:nvPr>
        </p:nvSpPr>
        <p:spPr>
          <a:xfrm>
            <a:off x="457200" y="304800"/>
            <a:ext cx="8229600" cy="762000"/>
          </a:xfrm>
        </p:spPr>
        <p:txBody>
          <a:bodyPr>
            <a:normAutofit fontScale="90000"/>
          </a:bodyPr>
          <a:lstStyle/>
          <a:p>
            <a:pPr algn="ctr"/>
            <a:r>
              <a:rPr lang="en-US" dirty="0"/>
              <a:t> </a:t>
            </a:r>
            <a:r>
              <a:rPr lang="en-US" dirty="0" smtClean="0"/>
              <a:t>MODEL </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7"/>
            <a:ext cx="8229600" cy="4480560"/>
          </a:xfrm>
          <a:scene3d>
            <a:camera prst="orthographicFront">
              <a:rot lat="21594000" lon="0" rev="1200000"/>
            </a:camera>
            <a:lightRig rig="threePt" dir="t"/>
          </a:scene3d>
        </p:spPr>
        <p:txBody>
          <a:bodyPr>
            <a:normAutofit/>
          </a:bodyPr>
          <a:lstStyle/>
          <a:p>
            <a:pPr marL="109728" indent="0" algn="ctr">
              <a:buNone/>
            </a:pPr>
            <a:endPar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marL="109728" indent="0" algn="ctr">
              <a:buNone/>
            </a:pPr>
            <a:endParaRPr lang="en-US" sz="4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marL="109728" indent="0" algn="ctr">
              <a:buNone/>
            </a:pPr>
            <a:r>
              <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IN" sz="4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48146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92891"/>
          </a:xfrm>
        </p:spPr>
        <p:txBody>
          <a:bodyPr>
            <a:normAutofit/>
          </a:bodyPr>
          <a:lstStyle/>
          <a:p>
            <a:pPr marL="109728" indent="0">
              <a:buNone/>
            </a:pPr>
            <a:r>
              <a:rPr lang="en-IN" dirty="0"/>
              <a:t> </a:t>
            </a:r>
          </a:p>
        </p:txBody>
      </p:sp>
      <p:sp>
        <p:nvSpPr>
          <p:cNvPr id="2" name="Title 1"/>
          <p:cNvSpPr>
            <a:spLocks noGrp="1"/>
          </p:cNvSpPr>
          <p:nvPr>
            <p:ph type="title"/>
          </p:nvPr>
        </p:nvSpPr>
        <p:spPr>
          <a:xfrm>
            <a:off x="457200" y="304800"/>
            <a:ext cx="8229600" cy="762000"/>
          </a:xfrm>
        </p:spPr>
        <p:txBody>
          <a:bodyPr>
            <a:normAutofit fontScale="90000"/>
          </a:bodyPr>
          <a:lstStyle/>
          <a:p>
            <a:pPr algn="ctr"/>
            <a:r>
              <a:rPr lang="en-US" dirty="0"/>
              <a:t> </a:t>
            </a:r>
            <a:r>
              <a:rPr lang="en-US" dirty="0" smtClean="0"/>
              <a:t>MODEL FOR THE SYSTEM</a:t>
            </a:r>
            <a:r>
              <a:rPr lang="en-US" dirty="0"/>
              <a:t/>
            </a:r>
            <a:br>
              <a:rPr lang="en-US" dirty="0"/>
            </a:br>
            <a:r>
              <a:rPr lang="en-US" dirty="0"/>
              <a:t> </a:t>
            </a:r>
          </a:p>
        </p:txBody>
      </p:sp>
      <p:pic>
        <p:nvPicPr>
          <p:cNvPr id="2048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563" y="990600"/>
            <a:ext cx="5837237"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45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36638"/>
          </a:xfrm>
        </p:spPr>
        <p:txBody>
          <a:bodyPr>
            <a:noAutofit/>
          </a:bodyPr>
          <a:lstStyle/>
          <a:p>
            <a:pPr algn="ctr"/>
            <a:r>
              <a:rPr lang="en-US" dirty="0" smtClean="0"/>
              <a:t/>
            </a:r>
            <a:br>
              <a:rPr lang="en-US" dirty="0" smtClean="0"/>
            </a:br>
            <a:r>
              <a:rPr lang="en-US" dirty="0"/>
              <a:t> </a:t>
            </a:r>
            <a:r>
              <a:rPr lang="en-US" dirty="0" smtClean="0"/>
              <a:t>  </a:t>
            </a:r>
            <a:r>
              <a:rPr lang="en-IN" sz="3600" u="sng" dirty="0">
                <a:effectLst/>
              </a:rPr>
              <a:t>THE ∆ SCHEMA FOR THE MODEL</a:t>
            </a:r>
            <a:r>
              <a:rPr lang="en-IN" dirty="0">
                <a:effectLst/>
              </a:rPr>
              <a:t/>
            </a:r>
            <a:br>
              <a:rPr lang="en-IN" dirty="0">
                <a:effectLst/>
              </a:rPr>
            </a:br>
            <a:r>
              <a:rPr lang="en-US" dirty="0" smtClean="0"/>
              <a:t>   </a:t>
            </a:r>
            <a:r>
              <a:rPr lang="en-US" dirty="0"/>
              <a:t/>
            </a:r>
            <a:br>
              <a:rPr lang="en-US" dirty="0"/>
            </a:b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19200"/>
            <a:ext cx="619885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IN" sz="3600" u="sng" dirty="0">
                <a:effectLst/>
              </a:rPr>
              <a:t>THE 𝚵 SCHEMA FOR THE MODEL</a:t>
            </a:r>
            <a:r>
              <a:rPr lang="en-IN" dirty="0">
                <a:effectLst/>
              </a:rPr>
              <a:t/>
            </a:r>
            <a:br>
              <a:rPr lang="en-IN" dirty="0">
                <a:effectLst/>
              </a:rPr>
            </a:br>
            <a:r>
              <a:rPr lang="en-US" dirty="0"/>
              <a:t/>
            </a:r>
            <a:br>
              <a:rPr lang="en-US" dirty="0"/>
            </a:br>
            <a:endParaRPr 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200"/>
            <a:ext cx="5733193" cy="39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822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543800" cy="792162"/>
          </a:xfrm>
        </p:spPr>
        <p:txBody>
          <a:bodyPr>
            <a:normAutofit/>
          </a:bodyPr>
          <a:lstStyle/>
          <a:p>
            <a:pPr algn="ctr"/>
            <a:r>
              <a:rPr lang="en-US" sz="3200" dirty="0" smtClean="0"/>
              <a:t>Adding Fuel to Tank</a:t>
            </a:r>
            <a:endParaRPr lang="en-US" sz="3200" dirty="0"/>
          </a:p>
        </p:txBody>
      </p:sp>
      <p:sp>
        <p:nvSpPr>
          <p:cNvPr id="3" name="Content Placeholder 2"/>
          <p:cNvSpPr>
            <a:spLocks noGrp="1"/>
          </p:cNvSpPr>
          <p:nvPr>
            <p:ph idx="1"/>
          </p:nvPr>
        </p:nvSpPr>
        <p:spPr/>
        <p:txBody>
          <a:bodyPr>
            <a:normAutofit/>
          </a:bodyPr>
          <a:lstStyle/>
          <a:p>
            <a:endParaRPr lang="en-IN" sz="1600" dirty="0" smtClean="0">
              <a:latin typeface="Comic Sans MS" pitchFamily="66" charset="0"/>
            </a:endParaRPr>
          </a:p>
          <a:p>
            <a:pPr>
              <a:buFont typeface="Wingdings" pitchFamily="2" charset="2"/>
              <a:buChar char="Ø"/>
            </a:pPr>
            <a:r>
              <a:rPr lang="en-IN" sz="1600" dirty="0" smtClean="0">
                <a:latin typeface="Comic Sans MS" pitchFamily="66" charset="0"/>
              </a:rPr>
              <a:t>The </a:t>
            </a:r>
            <a:r>
              <a:rPr lang="en-IN" sz="1600" dirty="0">
                <a:latin typeface="Comic Sans MS" pitchFamily="66" charset="0"/>
              </a:rPr>
              <a:t>user should have record in the system to use the services. </a:t>
            </a:r>
            <a:endParaRPr lang="en-IN" sz="1600" dirty="0" smtClean="0">
              <a:latin typeface="Comic Sans MS" pitchFamily="66" charset="0"/>
            </a:endParaRPr>
          </a:p>
          <a:p>
            <a:pPr marL="109728" indent="0">
              <a:buNone/>
            </a:pPr>
            <a:endParaRPr lang="en-IN" sz="1600" dirty="0" smtClean="0">
              <a:latin typeface="Comic Sans MS" pitchFamily="66" charset="0"/>
            </a:endParaRPr>
          </a:p>
          <a:p>
            <a:r>
              <a:rPr lang="en-IN" sz="1600" dirty="0" smtClean="0">
                <a:latin typeface="Comic Sans MS" pitchFamily="66" charset="0"/>
              </a:rPr>
              <a:t>When </a:t>
            </a:r>
            <a:r>
              <a:rPr lang="en-IN" sz="1600" dirty="0">
                <a:latin typeface="Comic Sans MS" pitchFamily="66" charset="0"/>
              </a:rPr>
              <a:t>he adds fuel the system returns  the cost  and updates the last activity date of the user to the current date</a:t>
            </a:r>
            <a:r>
              <a:rPr lang="en-IN" sz="1600" dirty="0" smtClean="0">
                <a:latin typeface="Comic Sans MS" pitchFamily="66" charset="0"/>
              </a:rPr>
              <a:t>.</a:t>
            </a:r>
          </a:p>
          <a:p>
            <a:pPr marL="109728" indent="0">
              <a:buNone/>
            </a:pPr>
            <a:endParaRPr lang="en-IN" sz="1600" dirty="0" smtClean="0">
              <a:latin typeface="Comic Sans MS" pitchFamily="66" charset="0"/>
            </a:endParaRPr>
          </a:p>
          <a:p>
            <a:r>
              <a:rPr lang="en-IN" sz="1600" dirty="0" smtClean="0">
                <a:latin typeface="Comic Sans MS" pitchFamily="66" charset="0"/>
              </a:rPr>
              <a:t>The </a:t>
            </a:r>
            <a:r>
              <a:rPr lang="en-IN" sz="1600" dirty="0">
                <a:latin typeface="Comic Sans MS" pitchFamily="66" charset="0"/>
              </a:rPr>
              <a:t>inventory needs to be updated by the amount of fuel the user used</a:t>
            </a:r>
            <a:r>
              <a:rPr lang="en-IN" sz="1600" dirty="0" smtClean="0">
                <a:latin typeface="Comic Sans MS" pitchFamily="66" charset="0"/>
              </a:rPr>
              <a:t>.</a:t>
            </a:r>
          </a:p>
          <a:p>
            <a:pPr marL="109728" indent="0">
              <a:buNone/>
            </a:pPr>
            <a:r>
              <a:rPr lang="en-IN" sz="1600" dirty="0" smtClean="0">
                <a:latin typeface="Comic Sans MS" pitchFamily="66" charset="0"/>
              </a:rPr>
              <a:t> </a:t>
            </a:r>
          </a:p>
          <a:p>
            <a:r>
              <a:rPr lang="en-IN" sz="1600" dirty="0" smtClean="0">
                <a:latin typeface="Comic Sans MS" pitchFamily="66" charset="0"/>
              </a:rPr>
              <a:t>The </a:t>
            </a:r>
            <a:r>
              <a:rPr lang="en-IN" sz="1600" dirty="0">
                <a:latin typeface="Comic Sans MS" pitchFamily="66" charset="0"/>
              </a:rPr>
              <a:t>system also keeps track of how the user paid. The system should also have the amount of gas requested by the </a:t>
            </a:r>
            <a:r>
              <a:rPr lang="en-IN" sz="1600" dirty="0" smtClean="0">
                <a:latin typeface="Comic Sans MS" pitchFamily="66" charset="0"/>
              </a:rPr>
              <a:t>user. </a:t>
            </a:r>
          </a:p>
          <a:p>
            <a:endParaRPr lang="en-IN" sz="1600" dirty="0" smtClean="0">
              <a:latin typeface="Comic Sans MS" pitchFamily="66" charset="0"/>
            </a:endParaRPr>
          </a:p>
          <a:p>
            <a:r>
              <a:rPr lang="en-IN" sz="1600" dirty="0" smtClean="0">
                <a:latin typeface="Comic Sans MS" pitchFamily="66" charset="0"/>
              </a:rPr>
              <a:t>If </a:t>
            </a:r>
            <a:r>
              <a:rPr lang="en-IN" sz="1600" dirty="0">
                <a:latin typeface="Comic Sans MS" pitchFamily="66" charset="0"/>
              </a:rPr>
              <a:t>the user decides to pay on monthly bill then the information is stored as not paid otherwise it is set to paid and also his credit score should not be zero. </a:t>
            </a:r>
            <a:endParaRPr lang="en-IN" sz="1600" dirty="0" smtClean="0">
              <a:latin typeface="Comic Sans MS" pitchFamily="66" charset="0"/>
            </a:endParaRPr>
          </a:p>
          <a:p>
            <a:endParaRPr lang="en-IN" sz="1600" dirty="0" smtClean="0">
              <a:latin typeface="Comic Sans MS" pitchFamily="66" charset="0"/>
            </a:endParaRPr>
          </a:p>
          <a:p>
            <a:r>
              <a:rPr lang="en-IN" sz="1600" dirty="0" smtClean="0">
                <a:latin typeface="Comic Sans MS" pitchFamily="66" charset="0"/>
              </a:rPr>
              <a:t>The </a:t>
            </a:r>
            <a:r>
              <a:rPr lang="en-IN" sz="1600" dirty="0">
                <a:latin typeface="Comic Sans MS" pitchFamily="66" charset="0"/>
              </a:rPr>
              <a:t>user can pay by cash, credit card, check or later. </a:t>
            </a:r>
          </a:p>
          <a:p>
            <a:endParaRPr lang="en-IN" dirty="0"/>
          </a:p>
        </p:txBody>
      </p:sp>
    </p:spTree>
    <p:extLst>
      <p:ext uri="{BB962C8B-B14F-4D97-AF65-F5344CB8AC3E}">
        <p14:creationId xmlns:p14="http://schemas.microsoft.com/office/powerpoint/2010/main" val="16501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543800" cy="792162"/>
          </a:xfrm>
        </p:spPr>
        <p:txBody>
          <a:bodyPr>
            <a:normAutofit/>
          </a:bodyPr>
          <a:lstStyle/>
          <a:p>
            <a:pPr algn="ctr"/>
            <a:r>
              <a:rPr lang="en-US" sz="3200" dirty="0" smtClean="0"/>
              <a:t>Adding Fuel to Tank</a:t>
            </a:r>
            <a:endParaRPr lang="en-US" sz="3200" dirty="0"/>
          </a:p>
        </p:txBody>
      </p:sp>
      <p:pic>
        <p:nvPicPr>
          <p:cNvPr id="2052"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143000"/>
            <a:ext cx="53340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886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449</TotalTime>
  <Words>2181</Words>
  <Application>Microsoft Office PowerPoint</Application>
  <PresentationFormat>On-screen Show (4:3)</PresentationFormat>
  <Paragraphs>244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TERM PROJECT PRESENTATION CSE 621                                                                           AKHILESH KUMAR                              Instrutor: Dr. Ann E. Sobel</vt:lpstr>
      <vt:lpstr> Royal Service Station </vt:lpstr>
      <vt:lpstr>   Definitions used in the System </vt:lpstr>
      <vt:lpstr> MODEL  </vt:lpstr>
      <vt:lpstr> MODEL FOR THE SYSTEM  </vt:lpstr>
      <vt:lpstr>    THE ∆ SCHEMA FOR THE MODEL     </vt:lpstr>
      <vt:lpstr> THE 𝚵 SCHEMA FOR THE MODEL  </vt:lpstr>
      <vt:lpstr>Adding Fuel to Tank</vt:lpstr>
      <vt:lpstr>Adding Fuel to Tank</vt:lpstr>
      <vt:lpstr>Vehicle Maintenance Services</vt:lpstr>
      <vt:lpstr>Vehicle Maintenance Services</vt:lpstr>
      <vt:lpstr> Parking Services </vt:lpstr>
      <vt:lpstr> Parking Services </vt:lpstr>
      <vt:lpstr>DISCOUNTS</vt:lpstr>
      <vt:lpstr>DISCOUNTS</vt:lpstr>
      <vt:lpstr> SALES TAX  </vt:lpstr>
      <vt:lpstr> SALES TAX  </vt:lpstr>
      <vt:lpstr> TRACKING MONTHLY BILL </vt:lpstr>
      <vt:lpstr> TRACKING MONTHLY BILL </vt:lpstr>
      <vt:lpstr> DAY TO DAY RECORDS </vt:lpstr>
      <vt:lpstr> DAY TO DAY RECORDS </vt:lpstr>
      <vt:lpstr> LOW INVENTORY WARNING </vt:lpstr>
      <vt:lpstr> LOW INVENTORY WARNING </vt:lpstr>
      <vt:lpstr> SPACES AVAILABLE IN THE PARKING </vt:lpstr>
      <vt:lpstr> SPACES AVAILABLE IN THE PARKING </vt:lpstr>
      <vt:lpstr> DORMANT ACCOUNTS </vt:lpstr>
      <vt:lpstr> DORMANT ACCOUNTS </vt:lpstr>
      <vt:lpstr> MAINTENANCE DUE MESSAGES </vt:lpstr>
      <vt:lpstr> MAINTENANCE DUE MESSAGES </vt:lpstr>
      <vt:lpstr> PAYMENT OVERDUE </vt:lpstr>
      <vt:lpstr> PAYMENT OVERDUE </vt:lpstr>
      <vt:lpstr> CANCELLING THE CREDIT </vt:lpstr>
      <vt:lpstr> CANCELLING THE CREDIT </vt:lpstr>
      <vt:lpstr> ORDERING PARTS </vt:lpstr>
      <vt:lpstr> ORDERING PARTS </vt:lpstr>
      <vt:lpstr> ORDERING FUEL </vt:lpstr>
      <vt:lpstr> ORDERING FUEL </vt:lpstr>
      <vt:lpstr> ACCEPTING TRANSACTION </vt:lpstr>
      <vt:lpstr> ACCEPTING TRANSACTION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TEN TO TEN</dc:creator>
  <cp:lastModifiedBy>akhilesh</cp:lastModifiedBy>
  <cp:revision>28</cp:revision>
  <dcterms:created xsi:type="dcterms:W3CDTF">2011-06-08T12:33:40Z</dcterms:created>
  <dcterms:modified xsi:type="dcterms:W3CDTF">2012-04-24T17:45:26Z</dcterms:modified>
</cp:coreProperties>
</file>