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14.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6.xml"/><Relationship Id="rId22" Type="http://schemas.openxmlformats.org/officeDocument/2006/relationships/slide" Target="slides/slide16.xml"/><Relationship Id="rId10" Type="http://schemas.openxmlformats.org/officeDocument/2006/relationships/slide" Target="slides/slide5.xml"/><Relationship Id="rId21" Type="http://schemas.openxmlformats.org/officeDocument/2006/relationships/slide" Target="slides/slide15.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1.xml"/><Relationship Id="rId16" Type="http://schemas.openxmlformats.org/officeDocument/2006/relationships/slide" Target="slides/slide18.xml"/><Relationship Id="rId5" Type="http://schemas.openxmlformats.org/officeDocument/2006/relationships/notesMaster" Target="notesMasters/notesMaster1.xml"/><Relationship Id="rId19" Type="http://schemas.openxmlformats.org/officeDocument/2006/relationships/slide" Target="slides/slide13.xml"/><Relationship Id="rId6" Type="http://schemas.openxmlformats.org/officeDocument/2006/relationships/slide" Target="slides/slide1.xml"/><Relationship Id="rId18" Type="http://schemas.openxmlformats.org/officeDocument/2006/relationships/slide" Target="slides/slide12.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6" name="Shape 3076"/>
        <p:cNvGrpSpPr/>
        <p:nvPr/>
      </p:nvGrpSpPr>
      <p:grpSpPr>
        <a:xfrm>
          <a:off x="0" y="0"/>
          <a:ext cx="0" cy="0"/>
          <a:chOff x="0" y="0"/>
          <a:chExt cx="0" cy="0"/>
        </a:xfrm>
      </p:grpSpPr>
      <p:sp>
        <p:nvSpPr>
          <p:cNvPr id="3077" name="Google Shape;3077;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8" name="Google Shape;3078;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1" name="Shape 3131"/>
        <p:cNvGrpSpPr/>
        <p:nvPr/>
      </p:nvGrpSpPr>
      <p:grpSpPr>
        <a:xfrm>
          <a:off x="0" y="0"/>
          <a:ext cx="0" cy="0"/>
          <a:chOff x="0" y="0"/>
          <a:chExt cx="0" cy="0"/>
        </a:xfrm>
      </p:grpSpPr>
      <p:sp>
        <p:nvSpPr>
          <p:cNvPr id="3132" name="Google Shape;3132;p1:notes"/>
          <p:cNvSpPr/>
          <p:nvPr>
            <p:ph idx="2" type="sldImg"/>
          </p:nvPr>
        </p:nvSpPr>
        <p:spPr>
          <a:xfrm>
            <a:off x="533400" y="763588"/>
            <a:ext cx="67041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3" name="Google Shape;31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3134" name="Google Shape;3134;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1" name="Shape 3221"/>
        <p:cNvGrpSpPr/>
        <p:nvPr/>
      </p:nvGrpSpPr>
      <p:grpSpPr>
        <a:xfrm>
          <a:off x="0" y="0"/>
          <a:ext cx="0" cy="0"/>
          <a:chOff x="0" y="0"/>
          <a:chExt cx="0" cy="0"/>
        </a:xfrm>
      </p:grpSpPr>
      <p:sp>
        <p:nvSpPr>
          <p:cNvPr id="3222" name="Google Shape;32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3223" name="Google Shape;322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9" name="Shape 3229"/>
        <p:cNvGrpSpPr/>
        <p:nvPr/>
      </p:nvGrpSpPr>
      <p:grpSpPr>
        <a:xfrm>
          <a:off x="0" y="0"/>
          <a:ext cx="0" cy="0"/>
          <a:chOff x="0" y="0"/>
          <a:chExt cx="0" cy="0"/>
        </a:xfrm>
      </p:grpSpPr>
      <p:sp>
        <p:nvSpPr>
          <p:cNvPr id="3230" name="Google Shape;323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5" name="Shape 3235"/>
        <p:cNvGrpSpPr/>
        <p:nvPr/>
      </p:nvGrpSpPr>
      <p:grpSpPr>
        <a:xfrm>
          <a:off x="0" y="0"/>
          <a:ext cx="0" cy="0"/>
          <a:chOff x="0" y="0"/>
          <a:chExt cx="0" cy="0"/>
        </a:xfrm>
      </p:grpSpPr>
      <p:sp>
        <p:nvSpPr>
          <p:cNvPr id="3236" name="Google Shape;323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1" name="Shape 3241"/>
        <p:cNvGrpSpPr/>
        <p:nvPr/>
      </p:nvGrpSpPr>
      <p:grpSpPr>
        <a:xfrm>
          <a:off x="0" y="0"/>
          <a:ext cx="0" cy="0"/>
          <a:chOff x="0" y="0"/>
          <a:chExt cx="0" cy="0"/>
        </a:xfrm>
      </p:grpSpPr>
      <p:sp>
        <p:nvSpPr>
          <p:cNvPr id="3242" name="Google Shape;324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7" name="Shape 3247"/>
        <p:cNvGrpSpPr/>
        <p:nvPr/>
      </p:nvGrpSpPr>
      <p:grpSpPr>
        <a:xfrm>
          <a:off x="0" y="0"/>
          <a:ext cx="0" cy="0"/>
          <a:chOff x="0" y="0"/>
          <a:chExt cx="0" cy="0"/>
        </a:xfrm>
      </p:grpSpPr>
      <p:sp>
        <p:nvSpPr>
          <p:cNvPr id="3248" name="Google Shape;324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3" name="Shape 3253"/>
        <p:cNvGrpSpPr/>
        <p:nvPr/>
      </p:nvGrpSpPr>
      <p:grpSpPr>
        <a:xfrm>
          <a:off x="0" y="0"/>
          <a:ext cx="0" cy="0"/>
          <a:chOff x="0" y="0"/>
          <a:chExt cx="0" cy="0"/>
        </a:xfrm>
      </p:grpSpPr>
      <p:sp>
        <p:nvSpPr>
          <p:cNvPr id="3254" name="Google Shape;325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9" name="Shape 3259"/>
        <p:cNvGrpSpPr/>
        <p:nvPr/>
      </p:nvGrpSpPr>
      <p:grpSpPr>
        <a:xfrm>
          <a:off x="0" y="0"/>
          <a:ext cx="0" cy="0"/>
          <a:chOff x="0" y="0"/>
          <a:chExt cx="0" cy="0"/>
        </a:xfrm>
      </p:grpSpPr>
      <p:sp>
        <p:nvSpPr>
          <p:cNvPr id="3260" name="Google Shape;326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3261" name="Google Shape;326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7" name="Shape 3267"/>
        <p:cNvGrpSpPr/>
        <p:nvPr/>
      </p:nvGrpSpPr>
      <p:grpSpPr>
        <a:xfrm>
          <a:off x="0" y="0"/>
          <a:ext cx="0" cy="0"/>
          <a:chOff x="0" y="0"/>
          <a:chExt cx="0" cy="0"/>
        </a:xfrm>
      </p:grpSpPr>
      <p:sp>
        <p:nvSpPr>
          <p:cNvPr id="3268" name="Google Shape;326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9" name="Google Shape;326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solidFill>
                  <a:srgbClr val="223366"/>
                </a:solidFill>
              </a:rPr>
              <a:t>Thank You !!</a:t>
            </a:r>
            <a:endParaRPr b="1" sz="1100">
              <a:solidFill>
                <a:srgbClr val="223366"/>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3" name="Shape 3273"/>
        <p:cNvGrpSpPr/>
        <p:nvPr/>
      </p:nvGrpSpPr>
      <p:grpSpPr>
        <a:xfrm>
          <a:off x="0" y="0"/>
          <a:ext cx="0" cy="0"/>
          <a:chOff x="0" y="0"/>
          <a:chExt cx="0" cy="0"/>
        </a:xfrm>
      </p:grpSpPr>
      <p:sp>
        <p:nvSpPr>
          <p:cNvPr id="3274" name="Google Shape;3274;g34ba3937763922f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5" name="Google Shape;3275;g34ba3937763922f3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2" name="Shape 3152"/>
        <p:cNvGrpSpPr/>
        <p:nvPr/>
      </p:nvGrpSpPr>
      <p:grpSpPr>
        <a:xfrm>
          <a:off x="0" y="0"/>
          <a:ext cx="0" cy="0"/>
          <a:chOff x="0" y="0"/>
          <a:chExt cx="0" cy="0"/>
        </a:xfrm>
      </p:grpSpPr>
      <p:sp>
        <p:nvSpPr>
          <p:cNvPr id="3153" name="Google Shape;315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3154" name="Google Shape;315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2" name="Shape 3162"/>
        <p:cNvGrpSpPr/>
        <p:nvPr/>
      </p:nvGrpSpPr>
      <p:grpSpPr>
        <a:xfrm>
          <a:off x="0" y="0"/>
          <a:ext cx="0" cy="0"/>
          <a:chOff x="0" y="0"/>
          <a:chExt cx="0" cy="0"/>
        </a:xfrm>
      </p:grpSpPr>
      <p:sp>
        <p:nvSpPr>
          <p:cNvPr id="3163" name="Google Shape;31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3164" name="Google Shape;316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0" name="Shape 3170"/>
        <p:cNvGrpSpPr/>
        <p:nvPr/>
      </p:nvGrpSpPr>
      <p:grpSpPr>
        <a:xfrm>
          <a:off x="0" y="0"/>
          <a:ext cx="0" cy="0"/>
          <a:chOff x="0" y="0"/>
          <a:chExt cx="0" cy="0"/>
        </a:xfrm>
      </p:grpSpPr>
      <p:sp>
        <p:nvSpPr>
          <p:cNvPr id="3171" name="Google Shape;31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3172" name="Google Shape;31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8" name="Shape 3178"/>
        <p:cNvGrpSpPr/>
        <p:nvPr/>
      </p:nvGrpSpPr>
      <p:grpSpPr>
        <a:xfrm>
          <a:off x="0" y="0"/>
          <a:ext cx="0" cy="0"/>
          <a:chOff x="0" y="0"/>
          <a:chExt cx="0" cy="0"/>
        </a:xfrm>
      </p:grpSpPr>
      <p:sp>
        <p:nvSpPr>
          <p:cNvPr id="3179" name="Google Shape;31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3180" name="Google Shape;318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6" name="Shape 3186"/>
        <p:cNvGrpSpPr/>
        <p:nvPr/>
      </p:nvGrpSpPr>
      <p:grpSpPr>
        <a:xfrm>
          <a:off x="0" y="0"/>
          <a:ext cx="0" cy="0"/>
          <a:chOff x="0" y="0"/>
          <a:chExt cx="0" cy="0"/>
        </a:xfrm>
      </p:grpSpPr>
      <p:sp>
        <p:nvSpPr>
          <p:cNvPr id="3187" name="Google Shape;31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3188" name="Google Shape;318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4" name="Shape 3194"/>
        <p:cNvGrpSpPr/>
        <p:nvPr/>
      </p:nvGrpSpPr>
      <p:grpSpPr>
        <a:xfrm>
          <a:off x="0" y="0"/>
          <a:ext cx="0" cy="0"/>
          <a:chOff x="0" y="0"/>
          <a:chExt cx="0" cy="0"/>
        </a:xfrm>
      </p:grpSpPr>
      <p:sp>
        <p:nvSpPr>
          <p:cNvPr id="3195" name="Google Shape;319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1" name="Shape 3201"/>
        <p:cNvGrpSpPr/>
        <p:nvPr/>
      </p:nvGrpSpPr>
      <p:grpSpPr>
        <a:xfrm>
          <a:off x="0" y="0"/>
          <a:ext cx="0" cy="0"/>
          <a:chOff x="0" y="0"/>
          <a:chExt cx="0" cy="0"/>
        </a:xfrm>
      </p:grpSpPr>
      <p:sp>
        <p:nvSpPr>
          <p:cNvPr id="3202" name="Google Shape;320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9" name="Shape 3209"/>
        <p:cNvGrpSpPr/>
        <p:nvPr/>
      </p:nvGrpSpPr>
      <p:grpSpPr>
        <a:xfrm>
          <a:off x="0" y="0"/>
          <a:ext cx="0" cy="0"/>
          <a:chOff x="0" y="0"/>
          <a:chExt cx="0" cy="0"/>
        </a:xfrm>
      </p:grpSpPr>
      <p:sp>
        <p:nvSpPr>
          <p:cNvPr id="3210" name="Google Shape;32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3211" name="Google Shape;321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87" name="Shape 3087"/>
        <p:cNvGrpSpPr/>
        <p:nvPr/>
      </p:nvGrpSpPr>
      <p:grpSpPr>
        <a:xfrm>
          <a:off x="0" y="0"/>
          <a:ext cx="0" cy="0"/>
          <a:chOff x="0" y="0"/>
          <a:chExt cx="0" cy="0"/>
        </a:xfrm>
      </p:grpSpPr>
      <p:sp>
        <p:nvSpPr>
          <p:cNvPr id="3088" name="Google Shape;3088;p2"/>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89" name="Google Shape;3089;p2"/>
          <p:cNvSpPr txBox="1"/>
          <p:nvPr>
            <p:ph idx="1" type="subTitle"/>
          </p:nvPr>
        </p:nvSpPr>
        <p:spPr>
          <a:xfrm>
            <a:off x="1143000" y="2701925"/>
            <a:ext cx="6858000" cy="12414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3090" name="Google Shape;3090;p2"/>
          <p:cNvSpPr txBox="1"/>
          <p:nvPr>
            <p:ph idx="10" type="dt"/>
          </p:nvPr>
        </p:nvSpPr>
        <p:spPr>
          <a:xfrm>
            <a:off x="628650" y="4767263"/>
            <a:ext cx="2057400" cy="274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91" name="Google Shape;3091;p2"/>
          <p:cNvSpPr txBox="1"/>
          <p:nvPr>
            <p:ph idx="11" type="ftr"/>
          </p:nvPr>
        </p:nvSpPr>
        <p:spPr>
          <a:xfrm>
            <a:off x="3028950" y="4767263"/>
            <a:ext cx="3086100" cy="274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92" name="Google Shape;3092;p2"/>
          <p:cNvSpPr txBox="1"/>
          <p:nvPr>
            <p:ph idx="12" type="sldNum"/>
          </p:nvPr>
        </p:nvSpPr>
        <p:spPr>
          <a:xfrm>
            <a:off x="6457950" y="4767263"/>
            <a:ext cx="2057400" cy="2745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22" name="Shape 3122"/>
        <p:cNvGrpSpPr/>
        <p:nvPr/>
      </p:nvGrpSpPr>
      <p:grpSpPr>
        <a:xfrm>
          <a:off x="0" y="0"/>
          <a:ext cx="0" cy="0"/>
          <a:chOff x="0" y="0"/>
          <a:chExt cx="0" cy="0"/>
        </a:xfrm>
      </p:grpSpPr>
      <p:sp>
        <p:nvSpPr>
          <p:cNvPr id="3123" name="Google Shape;3123;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3125" name="Google Shape;3125;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3126" name="Google Shape;3126;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3127" name="Google Shape;31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28" name="Shape 3128"/>
        <p:cNvGrpSpPr/>
        <p:nvPr/>
      </p:nvGrpSpPr>
      <p:grpSpPr>
        <a:xfrm>
          <a:off x="0" y="0"/>
          <a:ext cx="0" cy="0"/>
          <a:chOff x="0" y="0"/>
          <a:chExt cx="0" cy="0"/>
        </a:xfrm>
      </p:grpSpPr>
      <p:sp>
        <p:nvSpPr>
          <p:cNvPr id="3129" name="Google Shape;3129;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3130" name="Google Shape;313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93" name="Shape 3093"/>
        <p:cNvGrpSpPr/>
        <p:nvPr/>
      </p:nvGrpSpPr>
      <p:grpSpPr>
        <a:xfrm>
          <a:off x="0" y="0"/>
          <a:ext cx="0" cy="0"/>
          <a:chOff x="0" y="0"/>
          <a:chExt cx="0" cy="0"/>
        </a:xfrm>
      </p:grpSpPr>
      <p:sp>
        <p:nvSpPr>
          <p:cNvPr id="3094" name="Google Shape;309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95" name="Shape 3095"/>
        <p:cNvGrpSpPr/>
        <p:nvPr/>
      </p:nvGrpSpPr>
      <p:grpSpPr>
        <a:xfrm>
          <a:off x="0" y="0"/>
          <a:ext cx="0" cy="0"/>
          <a:chOff x="0" y="0"/>
          <a:chExt cx="0" cy="0"/>
        </a:xfrm>
      </p:grpSpPr>
      <p:sp>
        <p:nvSpPr>
          <p:cNvPr id="3096" name="Google Shape;3096;p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3097" name="Google Shape;3097;p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098" name="Google Shape;309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3099" name="Shape 3099"/>
        <p:cNvGrpSpPr/>
        <p:nvPr/>
      </p:nvGrpSpPr>
      <p:grpSpPr>
        <a:xfrm>
          <a:off x="0" y="0"/>
          <a:ext cx="0" cy="0"/>
          <a:chOff x="0" y="0"/>
          <a:chExt cx="0" cy="0"/>
        </a:xfrm>
      </p:grpSpPr>
      <p:sp>
        <p:nvSpPr>
          <p:cNvPr id="3100" name="Google Shape;3100;p5"/>
          <p:cNvSpPr txBox="1"/>
          <p:nvPr>
            <p:ph type="title"/>
          </p:nvPr>
        </p:nvSpPr>
        <p:spPr>
          <a:xfrm>
            <a:off x="628560" y="273780"/>
            <a:ext cx="7886400" cy="9939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101" name="Google Shape;3101;p5"/>
          <p:cNvSpPr txBox="1"/>
          <p:nvPr>
            <p:ph idx="1" type="subTitle"/>
          </p:nvPr>
        </p:nvSpPr>
        <p:spPr>
          <a:xfrm>
            <a:off x="457110" y="1203390"/>
            <a:ext cx="8229300" cy="29829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02" name="Shape 3102"/>
        <p:cNvGrpSpPr/>
        <p:nvPr/>
      </p:nvGrpSpPr>
      <p:grpSpPr>
        <a:xfrm>
          <a:off x="0" y="0"/>
          <a:ext cx="0" cy="0"/>
          <a:chOff x="0" y="0"/>
          <a:chExt cx="0" cy="0"/>
        </a:xfrm>
      </p:grpSpPr>
      <p:sp>
        <p:nvSpPr>
          <p:cNvPr id="3103" name="Google Shape;310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04" name="Shape 3104"/>
        <p:cNvGrpSpPr/>
        <p:nvPr/>
      </p:nvGrpSpPr>
      <p:grpSpPr>
        <a:xfrm>
          <a:off x="0" y="0"/>
          <a:ext cx="0" cy="0"/>
          <a:chOff x="0" y="0"/>
          <a:chExt cx="0" cy="0"/>
        </a:xfrm>
      </p:grpSpPr>
      <p:sp>
        <p:nvSpPr>
          <p:cNvPr id="3105" name="Google Shape;3105;p7"/>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106" name="Google Shape;3106;p7"/>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107" name="Google Shape;3107;p7"/>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108" name="Google Shape;3108;p7"/>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109" name="Google Shape;3109;p7"/>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10" name="Shape 3110"/>
        <p:cNvGrpSpPr/>
        <p:nvPr/>
      </p:nvGrpSpPr>
      <p:grpSpPr>
        <a:xfrm>
          <a:off x="0" y="0"/>
          <a:ext cx="0" cy="0"/>
          <a:chOff x="0" y="0"/>
          <a:chExt cx="0" cy="0"/>
        </a:xfrm>
      </p:grpSpPr>
      <p:sp>
        <p:nvSpPr>
          <p:cNvPr id="3111" name="Google Shape;311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112" name="Google Shape;3112;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113" name="Google Shape;3113;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114" name="Google Shape;311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115" name="Shape 3115"/>
        <p:cNvGrpSpPr/>
        <p:nvPr/>
      </p:nvGrpSpPr>
      <p:grpSpPr>
        <a:xfrm>
          <a:off x="0" y="0"/>
          <a:ext cx="0" cy="0"/>
          <a:chOff x="0" y="0"/>
          <a:chExt cx="0" cy="0"/>
        </a:xfrm>
      </p:grpSpPr>
      <p:sp>
        <p:nvSpPr>
          <p:cNvPr id="3116" name="Google Shape;3116;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3117" name="Google Shape;3117;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118" name="Google Shape;311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19" name="Shape 3119"/>
        <p:cNvGrpSpPr/>
        <p:nvPr/>
      </p:nvGrpSpPr>
      <p:grpSpPr>
        <a:xfrm>
          <a:off x="0" y="0"/>
          <a:ext cx="0" cy="0"/>
          <a:chOff x="0" y="0"/>
          <a:chExt cx="0" cy="0"/>
        </a:xfrm>
      </p:grpSpPr>
      <p:sp>
        <p:nvSpPr>
          <p:cNvPr id="3120" name="Google Shape;3120;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3121" name="Google Shape;312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9" name="Shape 3079"/>
        <p:cNvGrpSpPr/>
        <p:nvPr/>
      </p:nvGrpSpPr>
      <p:grpSpPr>
        <a:xfrm>
          <a:off x="0" y="0"/>
          <a:ext cx="0" cy="0"/>
          <a:chOff x="0" y="0"/>
          <a:chExt cx="0" cy="0"/>
        </a:xfrm>
      </p:grpSpPr>
      <p:sp>
        <p:nvSpPr>
          <p:cNvPr id="3080" name="Google Shape;3080;p1"/>
          <p:cNvSpPr/>
          <p:nvPr/>
        </p:nvSpPr>
        <p:spPr>
          <a:xfrm>
            <a:off x="7283428" y="62784"/>
            <a:ext cx="1109400" cy="58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3081" name="Google Shape;3081;p1"/>
          <p:cNvPicPr preferRelativeResize="0"/>
          <p:nvPr/>
        </p:nvPicPr>
        <p:blipFill rotWithShape="1">
          <a:blip r:embed="rId1">
            <a:alphaModFix/>
          </a:blip>
          <a:srcRect b="0" l="0" r="0" t="0"/>
          <a:stretch/>
        </p:blipFill>
        <p:spPr>
          <a:xfrm>
            <a:off x="7799751" y="88917"/>
            <a:ext cx="1233875" cy="412476"/>
          </a:xfrm>
          <a:prstGeom prst="rect">
            <a:avLst/>
          </a:prstGeom>
          <a:noFill/>
          <a:ln>
            <a:noFill/>
          </a:ln>
        </p:spPr>
      </p:pic>
      <p:sp>
        <p:nvSpPr>
          <p:cNvPr id="3082" name="Google Shape;3082;p1"/>
          <p:cNvSpPr/>
          <p:nvPr/>
        </p:nvSpPr>
        <p:spPr>
          <a:xfrm>
            <a:off x="7594600" y="82567"/>
            <a:ext cx="165000" cy="412500"/>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83" name="Google Shape;3083;p1"/>
          <p:cNvSpPr/>
          <p:nvPr/>
        </p:nvSpPr>
        <p:spPr>
          <a:xfrm>
            <a:off x="7440249" y="82567"/>
            <a:ext cx="103500" cy="41250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84" name="Google Shape;3084;p1"/>
          <p:cNvSpPr/>
          <p:nvPr/>
        </p:nvSpPr>
        <p:spPr>
          <a:xfrm>
            <a:off x="0" y="5086350"/>
            <a:ext cx="9144000" cy="6990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85" name="Google Shape;3085;p1"/>
          <p:cNvSpPr/>
          <p:nvPr/>
        </p:nvSpPr>
        <p:spPr>
          <a:xfrm>
            <a:off x="0" y="88917"/>
            <a:ext cx="7283400" cy="406200"/>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86" name="Google Shape;3086;p1"/>
          <p:cNvSpPr txBox="1"/>
          <p:nvPr/>
        </p:nvSpPr>
        <p:spPr>
          <a:xfrm>
            <a:off x="92480" y="105826"/>
            <a:ext cx="3953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Next Gen Employability Program</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5" name="Shape 3135"/>
        <p:cNvGrpSpPr/>
        <p:nvPr/>
      </p:nvGrpSpPr>
      <p:grpSpPr>
        <a:xfrm>
          <a:off x="0" y="0"/>
          <a:ext cx="0" cy="0"/>
          <a:chOff x="0" y="0"/>
          <a:chExt cx="0" cy="0"/>
        </a:xfrm>
      </p:grpSpPr>
      <p:sp>
        <p:nvSpPr>
          <p:cNvPr id="3136" name="Google Shape;3136;p13"/>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3137" name="Google Shape;3137;p13"/>
          <p:cNvPicPr preferRelativeResize="0"/>
          <p:nvPr/>
        </p:nvPicPr>
        <p:blipFill rotWithShape="1">
          <a:blip r:embed="rId3">
            <a:alphaModFix amt="5000"/>
          </a:blip>
          <a:srcRect b="10206" l="0" r="744" t="5929"/>
          <a:stretch/>
        </p:blipFill>
        <p:spPr>
          <a:xfrm>
            <a:off x="13063" y="-1"/>
            <a:ext cx="9130937" cy="5143501"/>
          </a:xfrm>
          <a:prstGeom prst="rect">
            <a:avLst/>
          </a:prstGeom>
          <a:noFill/>
          <a:ln>
            <a:noFill/>
          </a:ln>
        </p:spPr>
      </p:pic>
      <p:sp>
        <p:nvSpPr>
          <p:cNvPr id="3138" name="Google Shape;3138;p13"/>
          <p:cNvSpPr/>
          <p:nvPr/>
        </p:nvSpPr>
        <p:spPr>
          <a:xfrm>
            <a:off x="1865074" y="730897"/>
            <a:ext cx="6301200" cy="3966600"/>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39" name="Google Shape;3139;p13"/>
          <p:cNvSpPr/>
          <p:nvPr/>
        </p:nvSpPr>
        <p:spPr>
          <a:xfrm>
            <a:off x="988684" y="1023080"/>
            <a:ext cx="6985200" cy="3451500"/>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40" name="Google Shape;3140;p13"/>
          <p:cNvSpPr/>
          <p:nvPr/>
        </p:nvSpPr>
        <p:spPr>
          <a:xfrm>
            <a:off x="2490558" y="2787442"/>
            <a:ext cx="50700" cy="447000"/>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41" name="Google Shape;3141;p13"/>
          <p:cNvSpPr txBox="1"/>
          <p:nvPr/>
        </p:nvSpPr>
        <p:spPr>
          <a:xfrm>
            <a:off x="2029564" y="2248174"/>
            <a:ext cx="5025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161D23"/>
                </a:solidFill>
                <a:latin typeface="Arial"/>
                <a:ea typeface="Arial"/>
                <a:cs typeface="Arial"/>
                <a:sym typeface="Arial"/>
              </a:rPr>
              <a:t>NEXT GEN EMPLOYABILITY PROGRAM</a:t>
            </a:r>
            <a:endParaRPr/>
          </a:p>
        </p:txBody>
      </p:sp>
      <p:sp>
        <p:nvSpPr>
          <p:cNvPr id="3142" name="Google Shape;3142;p13"/>
          <p:cNvSpPr txBox="1"/>
          <p:nvPr/>
        </p:nvSpPr>
        <p:spPr>
          <a:xfrm>
            <a:off x="2541122" y="2795733"/>
            <a:ext cx="4019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161D23"/>
                </a:solidFill>
                <a:latin typeface="Arial"/>
                <a:ea typeface="Arial"/>
                <a:cs typeface="Arial"/>
                <a:sym typeface="Arial"/>
              </a:rPr>
              <a:t>Creating a future-ready workforce</a:t>
            </a:r>
            <a:endParaRPr/>
          </a:p>
        </p:txBody>
      </p:sp>
      <p:sp>
        <p:nvSpPr>
          <p:cNvPr id="3143" name="Google Shape;3143;p13"/>
          <p:cNvSpPr txBox="1"/>
          <p:nvPr/>
        </p:nvSpPr>
        <p:spPr>
          <a:xfrm>
            <a:off x="1003625" y="364253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Team Members</a:t>
            </a:r>
            <a:endParaRPr/>
          </a:p>
        </p:txBody>
      </p:sp>
      <p:sp>
        <p:nvSpPr>
          <p:cNvPr id="3144" name="Google Shape;3144;p13"/>
          <p:cNvSpPr txBox="1"/>
          <p:nvPr/>
        </p:nvSpPr>
        <p:spPr>
          <a:xfrm>
            <a:off x="1095095" y="3956068"/>
            <a:ext cx="2832600" cy="45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chemeClr val="dk1"/>
                </a:solidFill>
                <a:latin typeface="Arial"/>
                <a:ea typeface="Arial"/>
                <a:cs typeface="Arial"/>
                <a:sym typeface="Arial"/>
              </a:rPr>
              <a:t>Student Name :</a:t>
            </a:r>
            <a:r>
              <a:rPr lang="en-US" sz="1100">
                <a:solidFill>
                  <a:schemeClr val="dk1"/>
                </a:solidFill>
              </a:rPr>
              <a:t>KUMARAVEL A</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None/>
            </a:pPr>
            <a:r>
              <a:rPr b="0" i="0" lang="en-US" sz="1100" u="none" cap="none" strike="noStrike">
                <a:solidFill>
                  <a:schemeClr val="dk1"/>
                </a:solidFill>
                <a:latin typeface="Arial"/>
                <a:ea typeface="Arial"/>
                <a:cs typeface="Arial"/>
                <a:sym typeface="Arial"/>
              </a:rPr>
              <a:t>Student ID :422721104020</a:t>
            </a:r>
            <a:endParaRPr b="0" i="0" sz="1100" u="none" cap="none" strike="noStrike">
              <a:solidFill>
                <a:schemeClr val="dk1"/>
              </a:solidFill>
              <a:latin typeface="Arial"/>
              <a:ea typeface="Arial"/>
              <a:cs typeface="Arial"/>
              <a:sym typeface="Arial"/>
            </a:endParaRPr>
          </a:p>
        </p:txBody>
      </p:sp>
      <p:cxnSp>
        <p:nvCxnSpPr>
          <p:cNvPr id="3145" name="Google Shape;3145;p13"/>
          <p:cNvCxnSpPr/>
          <p:nvPr/>
        </p:nvCxnSpPr>
        <p:spPr>
          <a:xfrm>
            <a:off x="1100213" y="3919492"/>
            <a:ext cx="1986600" cy="0"/>
          </a:xfrm>
          <a:prstGeom prst="straightConnector1">
            <a:avLst/>
          </a:prstGeom>
          <a:noFill/>
          <a:ln cap="flat" cmpd="sng" w="9525">
            <a:solidFill>
              <a:schemeClr val="dk1"/>
            </a:solidFill>
            <a:prstDash val="lgDashDot"/>
            <a:round/>
            <a:headEnd len="sm" w="sm" type="none"/>
            <a:tailEnd len="sm" w="sm" type="none"/>
          </a:ln>
        </p:spPr>
      </p:cxnSp>
      <p:sp>
        <p:nvSpPr>
          <p:cNvPr id="3146" name="Google Shape;3146;p13"/>
          <p:cNvSpPr txBox="1"/>
          <p:nvPr/>
        </p:nvSpPr>
        <p:spPr>
          <a:xfrm>
            <a:off x="5596477" y="362729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College Name</a:t>
            </a:r>
            <a:endParaRPr/>
          </a:p>
        </p:txBody>
      </p:sp>
      <p:cxnSp>
        <p:nvCxnSpPr>
          <p:cNvPr id="3147" name="Google Shape;3147;p13"/>
          <p:cNvCxnSpPr/>
          <p:nvPr/>
        </p:nvCxnSpPr>
        <p:spPr>
          <a:xfrm>
            <a:off x="5693065" y="3919492"/>
            <a:ext cx="1360200" cy="0"/>
          </a:xfrm>
          <a:prstGeom prst="straightConnector1">
            <a:avLst/>
          </a:prstGeom>
          <a:noFill/>
          <a:ln cap="flat" cmpd="sng" w="9525">
            <a:solidFill>
              <a:schemeClr val="dk1"/>
            </a:solidFill>
            <a:prstDash val="lgDashDot"/>
            <a:round/>
            <a:headEnd len="sm" w="sm" type="none"/>
            <a:tailEnd len="sm" w="sm" type="none"/>
          </a:ln>
        </p:spPr>
      </p:cxnSp>
      <p:sp>
        <p:nvSpPr>
          <p:cNvPr id="3148" name="Google Shape;3148;p13"/>
          <p:cNvSpPr txBox="1"/>
          <p:nvPr/>
        </p:nvSpPr>
        <p:spPr>
          <a:xfrm>
            <a:off x="5693356" y="3956068"/>
            <a:ext cx="20955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chemeClr val="dk1"/>
                </a:solidFill>
                <a:latin typeface="Arial"/>
                <a:ea typeface="Arial"/>
                <a:cs typeface="Arial"/>
                <a:sym typeface="Arial"/>
              </a:rPr>
              <a:t>V.R.S College of Engineering And Techonology</a:t>
            </a:r>
            <a:endParaRPr b="0" i="0" sz="1100" u="none" cap="none" strike="noStrike">
              <a:solidFill>
                <a:schemeClr val="dk1"/>
              </a:solidFill>
              <a:latin typeface="Arial"/>
              <a:ea typeface="Arial"/>
              <a:cs typeface="Arial"/>
              <a:sym typeface="Arial"/>
            </a:endParaRPr>
          </a:p>
        </p:txBody>
      </p:sp>
      <p:pic>
        <p:nvPicPr>
          <p:cNvPr id="3149" name="Google Shape;3149;p13"/>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3150" name="Google Shape;3150;p13"/>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3151" name="Google Shape;3151;p13"/>
          <p:cNvPicPr preferRelativeResize="0"/>
          <p:nvPr/>
        </p:nvPicPr>
        <p:blipFill rotWithShape="1">
          <a:blip r:embed="rId6">
            <a:alphaModFix/>
          </a:blip>
          <a:srcRect b="0" l="0" r="0" t="0"/>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4" name="Shape 3224"/>
        <p:cNvGrpSpPr/>
        <p:nvPr/>
      </p:nvGrpSpPr>
      <p:grpSpPr>
        <a:xfrm>
          <a:off x="0" y="0"/>
          <a:ext cx="0" cy="0"/>
          <a:chOff x="0" y="0"/>
          <a:chExt cx="0" cy="0"/>
        </a:xfrm>
      </p:grpSpPr>
      <p:sp>
        <p:nvSpPr>
          <p:cNvPr id="3225" name="Google Shape;3225;p22"/>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cxnSp>
        <p:nvCxnSpPr>
          <p:cNvPr id="3226" name="Google Shape;3226;p2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3227" name="Google Shape;3227;p22"/>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3228" name="Google Shape;3228;p22"/>
          <p:cNvSpPr/>
          <p:nvPr/>
        </p:nvSpPr>
        <p:spPr>
          <a:xfrm>
            <a:off x="1360841" y="1242953"/>
            <a:ext cx="6890400" cy="310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Using Django Framework, we designed a comprehensive model for our car rentals application. This included defining entities such as cars, customers, rentals, and transactions, ensuring data integrity and efficient management.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Results:-  </a:t>
            </a:r>
            <a:endParaRPr/>
          </a:p>
          <a:p>
            <a:pPr indent="-88900" lvl="0" marL="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Successfully implemented user authentication and authorization for secure                   access.- </a:t>
            </a:r>
            <a:endParaRPr/>
          </a:p>
          <a:p>
            <a:pPr indent="-88900" lvl="0" marL="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 Developed dynamic inventory management allowing rental agencies to manage vehicles effectively.- </a:t>
            </a:r>
            <a:endParaRPr/>
          </a:p>
          <a:p>
            <a:pPr indent="-88900" lvl="0" marL="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Created a user-friendly booking system enabling customers to book rentals seamlessly.-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Overall, the application achieved its goal of streamlining the car rental process, enhancing user experience, and improving operational efficiency.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0" name="Shape 3280"/>
        <p:cNvGrpSpPr/>
        <p:nvPr/>
      </p:nvGrpSpPr>
      <p:grpSpPr>
        <a:xfrm>
          <a:off x="0" y="0"/>
          <a:ext cx="0" cy="0"/>
          <a:chOff x="0" y="0"/>
          <a:chExt cx="0" cy="0"/>
        </a:xfrm>
      </p:grpSpPr>
      <p:sp>
        <p:nvSpPr>
          <p:cNvPr id="3281" name="Google Shape;3281;p2"/>
          <p:cNvSpPr txBox="1"/>
          <p:nvPr>
            <p:ph type="title"/>
          </p:nvPr>
        </p:nvSpPr>
        <p:spPr>
          <a:xfrm>
            <a:off x="155850" y="613142"/>
            <a:ext cx="8832300" cy="45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Homepage</a:t>
            </a:r>
            <a:endParaRPr/>
          </a:p>
        </p:txBody>
      </p:sp>
      <p:sp>
        <p:nvSpPr>
          <p:cNvPr id="3282" name="Google Shape;3282;p2"/>
          <p:cNvSpPr txBox="1"/>
          <p:nvPr>
            <p:ph idx="1" type="body"/>
          </p:nvPr>
        </p:nvSpPr>
        <p:spPr>
          <a:xfrm>
            <a:off x="311699" y="1389600"/>
            <a:ext cx="8696700" cy="3179400"/>
          </a:xfrm>
          <a:prstGeom prst="rect">
            <a:avLst/>
          </a:prstGeom>
          <a:noFill/>
          <a:ln>
            <a:noFill/>
          </a:ln>
        </p:spPr>
        <p:txBody>
          <a:bodyPr anchorCtr="0" anchor="t" bIns="91425" lIns="91425" spcFirstLastPara="1" rIns="91425" wrap="square" tIns="91425">
            <a:noAutofit/>
          </a:bodyPr>
          <a:lstStyle/>
          <a:p>
            <a:pPr indent="-228592" lvl="0" marL="457188" rtl="0" algn="l">
              <a:lnSpc>
                <a:spcPct val="115000"/>
              </a:lnSpc>
              <a:spcBef>
                <a:spcPts val="0"/>
              </a:spcBef>
              <a:spcAft>
                <a:spcPts val="0"/>
              </a:spcAft>
              <a:buSzPts val="1200"/>
              <a:buNone/>
            </a:pPr>
            <a:r>
              <a:t/>
            </a:r>
            <a:endParaRPr/>
          </a:p>
        </p:txBody>
      </p:sp>
      <p:pic>
        <p:nvPicPr>
          <p:cNvPr id="3283" name="Google Shape;3283;p2"/>
          <p:cNvPicPr preferRelativeResize="0"/>
          <p:nvPr/>
        </p:nvPicPr>
        <p:blipFill>
          <a:blip r:embed="rId3">
            <a:alphaModFix/>
          </a:blip>
          <a:stretch>
            <a:fillRect/>
          </a:stretch>
        </p:blipFill>
        <p:spPr>
          <a:xfrm>
            <a:off x="650600" y="1130149"/>
            <a:ext cx="8018888" cy="3698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8" name="Shape 3238"/>
        <p:cNvGrpSpPr/>
        <p:nvPr/>
      </p:nvGrpSpPr>
      <p:grpSpPr>
        <a:xfrm>
          <a:off x="0" y="0"/>
          <a:ext cx="0" cy="0"/>
          <a:chOff x="0" y="0"/>
          <a:chExt cx="0" cy="0"/>
        </a:xfrm>
      </p:grpSpPr>
      <p:sp>
        <p:nvSpPr>
          <p:cNvPr id="3239" name="Google Shape;3239;p24"/>
          <p:cNvSpPr txBox="1"/>
          <p:nvPr>
            <p:ph type="title"/>
          </p:nvPr>
        </p:nvSpPr>
        <p:spPr>
          <a:xfrm>
            <a:off x="628560" y="601132"/>
            <a:ext cx="7886400" cy="666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US"/>
              <a:t>About-Us-Page</a:t>
            </a:r>
            <a:endParaRPr/>
          </a:p>
        </p:txBody>
      </p:sp>
      <p:pic>
        <p:nvPicPr>
          <p:cNvPr id="3240" name="Google Shape;3240;p24"/>
          <p:cNvPicPr preferRelativeResize="0"/>
          <p:nvPr/>
        </p:nvPicPr>
        <p:blipFill rotWithShape="1">
          <a:blip r:embed="rId3">
            <a:alphaModFix/>
          </a:blip>
          <a:srcRect b="0" l="0" r="0" t="0"/>
          <a:stretch/>
        </p:blipFill>
        <p:spPr>
          <a:xfrm>
            <a:off x="0" y="1148639"/>
            <a:ext cx="9144001" cy="39948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5" name="Shape 3285"/>
        <p:cNvGrpSpPr/>
        <p:nvPr/>
      </p:nvGrpSpPr>
      <p:grpSpPr>
        <a:xfrm>
          <a:off x="0" y="0"/>
          <a:ext cx="0" cy="0"/>
          <a:chOff x="0" y="0"/>
          <a:chExt cx="0" cy="0"/>
        </a:xfrm>
      </p:grpSpPr>
      <p:sp>
        <p:nvSpPr>
          <p:cNvPr id="3286" name="Google Shape;3286;p1"/>
          <p:cNvSpPr txBox="1"/>
          <p:nvPr/>
        </p:nvSpPr>
        <p:spPr>
          <a:xfrm>
            <a:off x="3238050" y="645454"/>
            <a:ext cx="1860600" cy="303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Car -page</a:t>
            </a:r>
            <a:endParaRPr b="0" i="0" sz="1400" u="none" cap="none" strike="noStrike">
              <a:solidFill>
                <a:srgbClr val="000000"/>
              </a:solidFill>
              <a:latin typeface="Arial"/>
              <a:ea typeface="Arial"/>
              <a:cs typeface="Arial"/>
              <a:sym typeface="Arial"/>
            </a:endParaRPr>
          </a:p>
        </p:txBody>
      </p:sp>
      <p:pic>
        <p:nvPicPr>
          <p:cNvPr id="3287" name="Google Shape;3287;p1"/>
          <p:cNvPicPr preferRelativeResize="0"/>
          <p:nvPr/>
        </p:nvPicPr>
        <p:blipFill rotWithShape="1">
          <a:blip r:embed="rId3">
            <a:alphaModFix/>
          </a:blip>
          <a:srcRect b="0" l="0" r="0" t="0"/>
          <a:stretch/>
        </p:blipFill>
        <p:spPr>
          <a:xfrm>
            <a:off x="215154" y="968189"/>
            <a:ext cx="8638389" cy="39480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8" name="Shape 3288"/>
        <p:cNvGrpSpPr/>
        <p:nvPr/>
      </p:nvGrpSpPr>
      <p:grpSpPr>
        <a:xfrm>
          <a:off x="0" y="0"/>
          <a:ext cx="0" cy="0"/>
          <a:chOff x="0" y="0"/>
          <a:chExt cx="0" cy="0"/>
        </a:xfrm>
      </p:grpSpPr>
      <p:sp>
        <p:nvSpPr>
          <p:cNvPr id="3289" name="Google Shape;3289;p2"/>
          <p:cNvSpPr txBox="1"/>
          <p:nvPr/>
        </p:nvSpPr>
        <p:spPr>
          <a:xfrm>
            <a:off x="3634228" y="710873"/>
            <a:ext cx="1988100" cy="303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Contact-page</a:t>
            </a:r>
            <a:endParaRPr b="0" i="0" sz="1400" u="none" cap="none" strike="noStrike">
              <a:solidFill>
                <a:srgbClr val="000000"/>
              </a:solidFill>
              <a:latin typeface="Arial"/>
              <a:ea typeface="Arial"/>
              <a:cs typeface="Arial"/>
              <a:sym typeface="Arial"/>
            </a:endParaRPr>
          </a:p>
        </p:txBody>
      </p:sp>
      <p:pic>
        <p:nvPicPr>
          <p:cNvPr descr="C:\Users\Dell\Downloads\dijango\dijango\Screenshot-Car Rentals Application with Django Framework- Dharshini S ( 422721104012- VRSCET)\Untitled.png4.png" id="3290" name="Google Shape;3290;p2"/>
          <p:cNvPicPr preferRelativeResize="0"/>
          <p:nvPr/>
        </p:nvPicPr>
        <p:blipFill rotWithShape="1">
          <a:blip r:embed="rId3">
            <a:alphaModFix/>
          </a:blip>
          <a:srcRect b="0" l="0" r="0" t="0"/>
          <a:stretch/>
        </p:blipFill>
        <p:spPr>
          <a:xfrm>
            <a:off x="0" y="1223054"/>
            <a:ext cx="9143998" cy="38434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6" name="Shape 3256"/>
        <p:cNvGrpSpPr/>
        <p:nvPr/>
      </p:nvGrpSpPr>
      <p:grpSpPr>
        <a:xfrm>
          <a:off x="0" y="0"/>
          <a:ext cx="0" cy="0"/>
          <a:chOff x="0" y="0"/>
          <a:chExt cx="0" cy="0"/>
        </a:xfrm>
      </p:grpSpPr>
      <p:sp>
        <p:nvSpPr>
          <p:cNvPr id="3257" name="Google Shape;3257;p27"/>
          <p:cNvSpPr txBox="1"/>
          <p:nvPr>
            <p:ph type="title"/>
          </p:nvPr>
        </p:nvSpPr>
        <p:spPr>
          <a:xfrm>
            <a:off x="215053" y="719666"/>
            <a:ext cx="8421900" cy="5481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US" sz="1600">
                <a:solidFill>
                  <a:srgbClr val="213163"/>
                </a:solidFill>
                <a:latin typeface="Arial"/>
                <a:ea typeface="Arial"/>
                <a:cs typeface="Arial"/>
                <a:sym typeface="Arial"/>
              </a:rPr>
              <a:t>Future Enhancements</a:t>
            </a:r>
            <a:r>
              <a:rPr b="1" lang="en-US" sz="1600">
                <a:solidFill>
                  <a:srgbClr val="374151"/>
                </a:solidFill>
                <a:latin typeface="Arial"/>
                <a:ea typeface="Arial"/>
                <a:cs typeface="Arial"/>
                <a:sym typeface="Arial"/>
              </a:rPr>
              <a:t>:</a:t>
            </a:r>
            <a:br>
              <a:rPr b="0" i="0" lang="en-US">
                <a:solidFill>
                  <a:srgbClr val="374151"/>
                </a:solidFill>
                <a:latin typeface="Arial"/>
                <a:ea typeface="Arial"/>
                <a:cs typeface="Arial"/>
                <a:sym typeface="Arial"/>
              </a:rPr>
            </a:br>
            <a:endParaRPr/>
          </a:p>
        </p:txBody>
      </p:sp>
      <p:sp>
        <p:nvSpPr>
          <p:cNvPr id="3258" name="Google Shape;3258;p27"/>
          <p:cNvSpPr/>
          <p:nvPr/>
        </p:nvSpPr>
        <p:spPr>
          <a:xfrm>
            <a:off x="1468418" y="1404463"/>
            <a:ext cx="6277200" cy="2554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Times New Roman"/>
                <a:ea typeface="Times New Roman"/>
                <a:cs typeface="Times New Roman"/>
                <a:sym typeface="Times New Roman"/>
              </a:rPr>
              <a:t>*Integration with External APIs*: </a:t>
            </a:r>
            <a:r>
              <a:rPr b="0" i="0" lang="en-US" sz="1600" u="none" cap="none" strike="noStrike">
                <a:solidFill>
                  <a:srgbClr val="000000"/>
                </a:solidFill>
                <a:latin typeface="Times New Roman"/>
                <a:ea typeface="Times New Roman"/>
                <a:cs typeface="Times New Roman"/>
                <a:sym typeface="Times New Roman"/>
              </a:rPr>
              <a:t>Incorporate APIs for additional features like location-based services, vehicle tracking, or weather updates to enhance user experience.</a:t>
            </a:r>
            <a:endParaRPr/>
          </a:p>
          <a:p>
            <a:pPr indent="-342900" lvl="0" marL="342900" marR="0" rtl="0" algn="l">
              <a:lnSpc>
                <a:spcPct val="10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Times New Roman"/>
                <a:ea typeface="Times New Roman"/>
                <a:cs typeface="Times New Roman"/>
                <a:sym typeface="Times New Roman"/>
              </a:rPr>
              <a:t>*Advanced Analytics*: </a:t>
            </a:r>
            <a:r>
              <a:rPr b="0" i="0" lang="en-US" sz="1600" u="none" cap="none" strike="noStrike">
                <a:solidFill>
                  <a:srgbClr val="000000"/>
                </a:solidFill>
                <a:latin typeface="Times New Roman"/>
                <a:ea typeface="Times New Roman"/>
                <a:cs typeface="Times New Roman"/>
                <a:sym typeface="Times New Roman"/>
              </a:rPr>
              <a:t>Implement advanced analytics tools to provide insights into rental trends, customer behavior, and inventory management, enabling data-driven decision-making.</a:t>
            </a:r>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000000"/>
                </a:solidFill>
                <a:latin typeface="Times New Roman"/>
                <a:ea typeface="Times New Roman"/>
                <a:cs typeface="Times New Roman"/>
                <a:sym typeface="Times New Roman"/>
              </a:rPr>
              <a:t>*AI-Powered Recommendations*: </a:t>
            </a:r>
            <a:r>
              <a:rPr b="0" i="0" lang="en-US" sz="1600" u="none" cap="none" strike="noStrike">
                <a:solidFill>
                  <a:srgbClr val="000000"/>
                </a:solidFill>
                <a:latin typeface="Times New Roman"/>
                <a:ea typeface="Times New Roman"/>
                <a:cs typeface="Times New Roman"/>
                <a:sym typeface="Times New Roman"/>
              </a:rPr>
              <a:t>Utilize artificial intelligence to provide personalized recommendations for customers based on their past bookings and preferences.</a:t>
            </a:r>
            <a:endParaRPr/>
          </a:p>
          <a:p>
            <a:pPr indent="-342900" lvl="0" marL="34290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2" name="Shape 3262"/>
        <p:cNvGrpSpPr/>
        <p:nvPr/>
      </p:nvGrpSpPr>
      <p:grpSpPr>
        <a:xfrm>
          <a:off x="0" y="0"/>
          <a:ext cx="0" cy="0"/>
          <a:chOff x="0" y="0"/>
          <a:chExt cx="0" cy="0"/>
        </a:xfrm>
      </p:grpSpPr>
      <p:sp>
        <p:nvSpPr>
          <p:cNvPr id="3263" name="Google Shape;3263;p28"/>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Conclusion</a:t>
            </a:r>
            <a:endParaRPr b="0" i="0" sz="1600" u="none" cap="none" strike="noStrike">
              <a:solidFill>
                <a:srgbClr val="000000"/>
              </a:solidFill>
              <a:latin typeface="Arial"/>
              <a:ea typeface="Arial"/>
              <a:cs typeface="Arial"/>
              <a:sym typeface="Arial"/>
            </a:endParaRPr>
          </a:p>
        </p:txBody>
      </p:sp>
      <p:cxnSp>
        <p:nvCxnSpPr>
          <p:cNvPr id="3264" name="Google Shape;3264;p2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3265" name="Google Shape;3265;p28"/>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3266" name="Google Shape;3266;p28"/>
          <p:cNvSpPr/>
          <p:nvPr/>
        </p:nvSpPr>
        <p:spPr>
          <a:xfrm>
            <a:off x="1188719" y="1264032"/>
            <a:ext cx="6987000" cy="206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In conclusion, the car rentals application developed with Django Framework presents a robust and efficient solution for managing the rental process. By leveraging Django's powerful features, we have created a user-friendly platform that streamlines booking, enhances user experience, and improves operational efficiency for rental agencies.Through secure authentication, dynamic inventory management, seamless booking capabilities, and integration with payment gateways, the application provides a comprehensive solution for both customers and rental agencies.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0" name="Shape 3270"/>
        <p:cNvGrpSpPr/>
        <p:nvPr/>
      </p:nvGrpSpPr>
      <p:grpSpPr>
        <a:xfrm>
          <a:off x="0" y="0"/>
          <a:ext cx="0" cy="0"/>
          <a:chOff x="0" y="0"/>
          <a:chExt cx="0" cy="0"/>
        </a:xfrm>
      </p:grpSpPr>
      <p:sp>
        <p:nvSpPr>
          <p:cNvPr id="3271" name="Google Shape;3271;p29"/>
          <p:cNvSpPr txBox="1"/>
          <p:nvPr>
            <p:ph type="title"/>
          </p:nvPr>
        </p:nvSpPr>
        <p:spPr>
          <a:xfrm>
            <a:off x="3504528" y="2334505"/>
            <a:ext cx="21489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000">
                <a:solidFill>
                  <a:srgbClr val="223366"/>
                </a:solidFill>
              </a:rPr>
              <a:t>Thank You!</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6" name="Shape 3276"/>
        <p:cNvGrpSpPr/>
        <p:nvPr/>
      </p:nvGrpSpPr>
      <p:grpSpPr>
        <a:xfrm>
          <a:off x="0" y="0"/>
          <a:ext cx="0" cy="0"/>
          <a:chOff x="0" y="0"/>
          <a:chExt cx="0" cy="0"/>
        </a:xfrm>
      </p:grpSpPr>
      <p:sp>
        <p:nvSpPr>
          <p:cNvPr id="3277" name="Google Shape;3277;p1"/>
          <p:cNvSpPr txBox="1"/>
          <p:nvPr>
            <p:ph type="ctrTitle"/>
          </p:nvPr>
        </p:nvSpPr>
        <p:spPr>
          <a:xfrm>
            <a:off x="2376207" y="338118"/>
            <a:ext cx="4682700" cy="795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b="1" lang="en-US" sz="3000"/>
              <a:t>Login Page</a:t>
            </a:r>
            <a:endParaRPr b="1" sz="3000"/>
          </a:p>
        </p:txBody>
      </p:sp>
      <p:sp>
        <p:nvSpPr>
          <p:cNvPr id="3278" name="Google Shape;3278;p1"/>
          <p:cNvSpPr txBox="1"/>
          <p:nvPr>
            <p:ph idx="1" type="subTitle"/>
          </p:nvPr>
        </p:nvSpPr>
        <p:spPr>
          <a:xfrm>
            <a:off x="1143000" y="2701925"/>
            <a:ext cx="6858000" cy="1241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p>
        </p:txBody>
      </p:sp>
      <p:pic>
        <p:nvPicPr>
          <p:cNvPr id="3279" name="Google Shape;3279;p1"/>
          <p:cNvPicPr preferRelativeResize="0"/>
          <p:nvPr/>
        </p:nvPicPr>
        <p:blipFill>
          <a:blip r:embed="rId3">
            <a:alphaModFix/>
          </a:blip>
          <a:stretch>
            <a:fillRect/>
          </a:stretch>
        </p:blipFill>
        <p:spPr>
          <a:xfrm>
            <a:off x="801200" y="1390650"/>
            <a:ext cx="7541601" cy="3215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5" name="Shape 3155"/>
        <p:cNvGrpSpPr/>
        <p:nvPr/>
      </p:nvGrpSpPr>
      <p:grpSpPr>
        <a:xfrm>
          <a:off x="0" y="0"/>
          <a:ext cx="0" cy="0"/>
          <a:chOff x="0" y="0"/>
          <a:chExt cx="0" cy="0"/>
        </a:xfrm>
      </p:grpSpPr>
      <p:pic>
        <p:nvPicPr>
          <p:cNvPr descr="A blue and white rectangle with a white border&#10;&#10;Description automatically generated" id="3156" name="Google Shape;3156;p1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157" name="Google Shape;3157;p14"/>
          <p:cNvSpPr txBox="1"/>
          <p:nvPr/>
        </p:nvSpPr>
        <p:spPr>
          <a:xfrm>
            <a:off x="2422762" y="970065"/>
            <a:ext cx="4283100" cy="433500"/>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None/>
            </a:pPr>
            <a:r>
              <a:rPr b="1" i="0" lang="en-US" sz="2000" u="none" cap="none" strike="noStrike">
                <a:solidFill>
                  <a:srgbClr val="213164"/>
                </a:solidFill>
                <a:latin typeface="Arial"/>
                <a:ea typeface="Arial"/>
                <a:cs typeface="Arial"/>
                <a:sym typeface="Arial"/>
              </a:rPr>
              <a:t>CAPSTONE PROJECT SHOWCASE</a:t>
            </a:r>
            <a:endParaRPr/>
          </a:p>
        </p:txBody>
      </p:sp>
      <p:sp>
        <p:nvSpPr>
          <p:cNvPr id="3158" name="Google Shape;3158;p14"/>
          <p:cNvSpPr/>
          <p:nvPr/>
        </p:nvSpPr>
        <p:spPr>
          <a:xfrm>
            <a:off x="956310" y="3037840"/>
            <a:ext cx="7227600" cy="530700"/>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59" name="Google Shape;3159;p14"/>
          <p:cNvSpPr txBox="1"/>
          <p:nvPr/>
        </p:nvSpPr>
        <p:spPr>
          <a:xfrm>
            <a:off x="2129473" y="3183633"/>
            <a:ext cx="4881300" cy="239100"/>
          </a:xfrm>
          <a:prstGeom prst="rect">
            <a:avLst/>
          </a:prstGeom>
          <a:noFill/>
          <a:ln>
            <a:noFill/>
          </a:ln>
        </p:spPr>
        <p:txBody>
          <a:bodyPr anchorCtr="0" anchor="t" bIns="0" lIns="0" spcFirstLastPara="1" rIns="0" wrap="square" tIns="0">
            <a:spAutoFit/>
          </a:bodyPr>
          <a:lstStyle/>
          <a:p>
            <a:pPr indent="0" lvl="0" marL="0" marR="0" rtl="0" algn="ctr">
              <a:lnSpc>
                <a:spcPct val="124750"/>
              </a:lnSpc>
              <a:spcBef>
                <a:spcPts val="0"/>
              </a:spcBef>
              <a:spcAft>
                <a:spcPts val="0"/>
              </a:spcAft>
              <a:buNone/>
            </a:pPr>
            <a:r>
              <a:rPr b="1" i="0" lang="en-US" sz="1600" u="none" cap="none" strike="noStrike">
                <a:solidFill>
                  <a:schemeClr val="dk1"/>
                </a:solidFill>
                <a:latin typeface="Arial"/>
                <a:ea typeface="Arial"/>
                <a:cs typeface="Arial"/>
                <a:sym typeface="Arial"/>
              </a:rPr>
              <a:t>Car Rentals Application with Django Framework </a:t>
            </a:r>
            <a:endParaRPr b="1" i="0" sz="1600" u="none" cap="none" strike="noStrike">
              <a:solidFill>
                <a:schemeClr val="dk1"/>
              </a:solidFill>
              <a:latin typeface="Arial"/>
              <a:ea typeface="Arial"/>
              <a:cs typeface="Arial"/>
              <a:sym typeface="Arial"/>
            </a:endParaRPr>
          </a:p>
        </p:txBody>
      </p:sp>
      <p:sp>
        <p:nvSpPr>
          <p:cNvPr id="3160" name="Google Shape;3160;p14"/>
          <p:cNvSpPr txBox="1"/>
          <p:nvPr/>
        </p:nvSpPr>
        <p:spPr>
          <a:xfrm>
            <a:off x="3872230" y="2704572"/>
            <a:ext cx="1399500" cy="239100"/>
          </a:xfrm>
          <a:prstGeom prst="rect">
            <a:avLst/>
          </a:prstGeom>
          <a:noFill/>
          <a:ln>
            <a:noFill/>
          </a:ln>
        </p:spPr>
        <p:txBody>
          <a:bodyPr anchorCtr="0" anchor="t" bIns="0" lIns="0" spcFirstLastPara="1" rIns="0" wrap="square" tIns="0">
            <a:spAutoFit/>
          </a:bodyPr>
          <a:lstStyle/>
          <a:p>
            <a:pPr indent="0" lvl="0" marL="0" marR="0" rtl="0" algn="ctr">
              <a:lnSpc>
                <a:spcPct val="124750"/>
              </a:lnSpc>
              <a:spcBef>
                <a:spcPts val="0"/>
              </a:spcBef>
              <a:spcAft>
                <a:spcPts val="0"/>
              </a:spcAft>
              <a:buNone/>
            </a:pPr>
            <a:r>
              <a:rPr b="1" i="0" lang="en-US"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3161" name="Google Shape;3161;p14"/>
          <p:cNvSpPr txBox="1"/>
          <p:nvPr/>
        </p:nvSpPr>
        <p:spPr>
          <a:xfrm>
            <a:off x="1276813" y="4029973"/>
            <a:ext cx="6590400" cy="512400"/>
          </a:xfrm>
          <a:prstGeom prst="rect">
            <a:avLst/>
          </a:prstGeom>
          <a:noFill/>
          <a:ln>
            <a:noFill/>
          </a:ln>
        </p:spPr>
        <p:txBody>
          <a:bodyPr anchorCtr="0" anchor="t" bIns="0" lIns="0" spcFirstLastPara="1" rIns="0" wrap="square" tIns="0">
            <a:spAutoFit/>
          </a:bodyPr>
          <a:lstStyle/>
          <a:p>
            <a:pPr indent="0" lvl="0" marL="0" marR="0" rtl="0" algn="ctr">
              <a:lnSpc>
                <a:spcPct val="124750"/>
              </a:lnSpc>
              <a:spcBef>
                <a:spcPts val="0"/>
              </a:spcBef>
              <a:spcAft>
                <a:spcPts val="0"/>
              </a:spcAft>
              <a:buNone/>
            </a:pPr>
            <a:r>
              <a:rPr b="0" i="0" lang="en-US"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5" name="Shape 3165"/>
        <p:cNvGrpSpPr/>
        <p:nvPr/>
      </p:nvGrpSpPr>
      <p:grpSpPr>
        <a:xfrm>
          <a:off x="0" y="0"/>
          <a:ext cx="0" cy="0"/>
          <a:chOff x="0" y="0"/>
          <a:chExt cx="0" cy="0"/>
        </a:xfrm>
      </p:grpSpPr>
      <p:sp>
        <p:nvSpPr>
          <p:cNvPr id="3166" name="Google Shape;3166;p15"/>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Abstract</a:t>
            </a:r>
            <a:endParaRPr b="0" i="0" sz="1600" u="none" cap="none" strike="noStrike">
              <a:solidFill>
                <a:srgbClr val="000000"/>
              </a:solidFill>
              <a:latin typeface="Arial"/>
              <a:ea typeface="Arial"/>
              <a:cs typeface="Arial"/>
              <a:sym typeface="Arial"/>
            </a:endParaRPr>
          </a:p>
        </p:txBody>
      </p:sp>
      <p:cxnSp>
        <p:nvCxnSpPr>
          <p:cNvPr id="3167" name="Google Shape;3167;p15"/>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3168" name="Google Shape;3168;p15"/>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3169" name="Google Shape;3169;p15"/>
          <p:cNvSpPr/>
          <p:nvPr/>
        </p:nvSpPr>
        <p:spPr>
          <a:xfrm>
            <a:off x="1086521" y="1383383"/>
            <a:ext cx="6734400" cy="230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Our project involves the development of a car rental application using the Django framework. The application provides a user-friendly platform for customers to browse available vehicles, make reservations, and manage bookings. Features include user authentication, dynamic inventory management, integration with payment gateways, and an administrative dashboard for rental agencies to monitor activity and manage resources efficiently. Through the utilization of Django's robust features and scalability, our application aims to streamline the car rental process, enhance customer satisfaction, and optimize rental agency operations.</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3" name="Shape 3173"/>
        <p:cNvGrpSpPr/>
        <p:nvPr/>
      </p:nvGrpSpPr>
      <p:grpSpPr>
        <a:xfrm>
          <a:off x="0" y="0"/>
          <a:ext cx="0" cy="0"/>
          <a:chOff x="0" y="0"/>
          <a:chExt cx="0" cy="0"/>
        </a:xfrm>
      </p:grpSpPr>
      <p:sp>
        <p:nvSpPr>
          <p:cNvPr id="3174" name="Google Shape;3174;p16"/>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Problem Statement</a:t>
            </a:r>
            <a:endParaRPr b="0" i="0" sz="1600" u="none" cap="none" strike="noStrike">
              <a:solidFill>
                <a:srgbClr val="000000"/>
              </a:solidFill>
              <a:latin typeface="Arial"/>
              <a:ea typeface="Arial"/>
              <a:cs typeface="Arial"/>
              <a:sym typeface="Arial"/>
            </a:endParaRPr>
          </a:p>
        </p:txBody>
      </p:sp>
      <p:cxnSp>
        <p:nvCxnSpPr>
          <p:cNvPr id="3175" name="Google Shape;3175;p1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3176" name="Google Shape;3176;p16"/>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3177" name="Google Shape;3177;p16"/>
          <p:cNvSpPr/>
          <p:nvPr/>
        </p:nvSpPr>
        <p:spPr>
          <a:xfrm>
            <a:off x="1748116" y="1426414"/>
            <a:ext cx="6040500" cy="255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The car rental industry faces efficiency and user experience challenges due to outdated systems lacking user-friendly interfaces, real-time inventory management, and secure payment processing. This project aims to develop a Django-based car rental application to tackle these issues. The application will offer customers a seamless platform to browse, book, and pay for vehicles securely, while providing rental agencies with inventory management tools and booking monitoring capabilities. Leveraging Django's robust features, this solution seeks to streamline the rental process, enhance customer satisfaction, and boost operational efficiency for rental agencies.</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1" name="Shape 3181"/>
        <p:cNvGrpSpPr/>
        <p:nvPr/>
      </p:nvGrpSpPr>
      <p:grpSpPr>
        <a:xfrm>
          <a:off x="0" y="0"/>
          <a:ext cx="0" cy="0"/>
          <a:chOff x="0" y="0"/>
          <a:chExt cx="0" cy="0"/>
        </a:xfrm>
      </p:grpSpPr>
      <p:sp>
        <p:nvSpPr>
          <p:cNvPr id="3182" name="Google Shape;3182;p17"/>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Project Overview</a:t>
            </a:r>
            <a:endParaRPr b="0" i="0" sz="1600" u="none" cap="none" strike="noStrike">
              <a:solidFill>
                <a:srgbClr val="000000"/>
              </a:solidFill>
              <a:latin typeface="Arial"/>
              <a:ea typeface="Arial"/>
              <a:cs typeface="Arial"/>
              <a:sym typeface="Arial"/>
            </a:endParaRPr>
          </a:p>
        </p:txBody>
      </p:sp>
      <p:cxnSp>
        <p:nvCxnSpPr>
          <p:cNvPr id="3183" name="Google Shape;3183;p1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3184" name="Google Shape;3184;p17"/>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3185" name="Google Shape;3185;p17"/>
          <p:cNvSpPr/>
          <p:nvPr/>
        </p:nvSpPr>
        <p:spPr>
          <a:xfrm>
            <a:off x="1726602" y="1470027"/>
            <a:ext cx="6147900" cy="156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Our project involves developing a car rentals application using Django framework. It will offer customers an intuitive platform to browse, book, and pay for vehicles securely. For rental agencies, it provides inventory management tools and booking monitoring capabilities. By leveraging Django's robust features, our solution aims to streamline the rental process, enhance customer satisfaction, and boost operational efficiency</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9" name="Shape 3189"/>
        <p:cNvGrpSpPr/>
        <p:nvPr/>
      </p:nvGrpSpPr>
      <p:grpSpPr>
        <a:xfrm>
          <a:off x="0" y="0"/>
          <a:ext cx="0" cy="0"/>
          <a:chOff x="0" y="0"/>
          <a:chExt cx="0" cy="0"/>
        </a:xfrm>
      </p:grpSpPr>
      <p:sp>
        <p:nvSpPr>
          <p:cNvPr id="3190" name="Google Shape;3190;p18"/>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Proposed Solution</a:t>
            </a:r>
            <a:endParaRPr b="0" i="0" sz="1600" u="none" cap="none" strike="noStrike">
              <a:solidFill>
                <a:srgbClr val="000000"/>
              </a:solidFill>
              <a:latin typeface="Arial"/>
              <a:ea typeface="Arial"/>
              <a:cs typeface="Arial"/>
              <a:sym typeface="Arial"/>
            </a:endParaRPr>
          </a:p>
        </p:txBody>
      </p:sp>
      <p:sp>
        <p:nvSpPr>
          <p:cNvPr id="3191" name="Google Shape;3191;p18"/>
          <p:cNvSpPr txBox="1"/>
          <p:nvPr/>
        </p:nvSpPr>
        <p:spPr>
          <a:xfrm>
            <a:off x="891568" y="1403434"/>
            <a:ext cx="8252400" cy="1894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600" u="none" cap="none" strike="noStrike">
                <a:solidFill>
                  <a:srgbClr val="374151"/>
                </a:solidFill>
                <a:latin typeface="Times New Roman"/>
                <a:ea typeface="Times New Roman"/>
                <a:cs typeface="Times New Roman"/>
                <a:sym typeface="Times New Roman"/>
              </a:rPr>
              <a:t>Our solution for the car rentals application involves using Django framework to create a user-friendly platform. It includes features like secure user authentication, dynamic inventory management, reservation booking, payment gateway integration, administrative dashboard, and responsive user interface. By leveraging Django's capabilities, our solution aims to streamline the rental process, enhance user experience, and improve operational efficiency for rental agencies.</a:t>
            </a:r>
            <a:endParaRPr b="0" i="0" sz="1600" u="none" cap="none" strike="noStrike">
              <a:solidFill>
                <a:srgbClr val="374151"/>
              </a:solidFill>
              <a:latin typeface="Times New Roman"/>
              <a:ea typeface="Times New Roman"/>
              <a:cs typeface="Times New Roman"/>
              <a:sym typeface="Times New Roman"/>
            </a:endParaRPr>
          </a:p>
        </p:txBody>
      </p:sp>
      <p:cxnSp>
        <p:nvCxnSpPr>
          <p:cNvPr id="3192" name="Google Shape;3192;p1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3193" name="Google Shape;3193;p18"/>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7" name="Shape 3197"/>
        <p:cNvGrpSpPr/>
        <p:nvPr/>
      </p:nvGrpSpPr>
      <p:grpSpPr>
        <a:xfrm>
          <a:off x="0" y="0"/>
          <a:ext cx="0" cy="0"/>
          <a:chOff x="0" y="0"/>
          <a:chExt cx="0" cy="0"/>
        </a:xfrm>
      </p:grpSpPr>
      <p:sp>
        <p:nvSpPr>
          <p:cNvPr id="3198" name="Google Shape;3198;p19"/>
          <p:cNvSpPr txBox="1"/>
          <p:nvPr/>
        </p:nvSpPr>
        <p:spPr>
          <a:xfrm>
            <a:off x="473336" y="1000462"/>
            <a:ext cx="8530800" cy="3047100"/>
          </a:xfrm>
          <a:prstGeom prst="rect">
            <a:avLst/>
          </a:prstGeom>
          <a:noFill/>
          <a:ln>
            <a:noFill/>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None/>
            </a:pPr>
            <a:r>
              <a:rPr b="0" i="0" lang="en-US" sz="1600" u="none" cap="none" strike="noStrike">
                <a:solidFill>
                  <a:srgbClr val="374151"/>
                </a:solidFill>
                <a:latin typeface="Times New Roman"/>
                <a:ea typeface="Times New Roman"/>
                <a:cs typeface="Times New Roman"/>
                <a:sym typeface="Times New Roman"/>
              </a:rPr>
              <a:t>Our proposed solution for the car rentals application involves leveraging the Django framework to develop a robust and user-friendly platform. Here's an overview of our approach:</a:t>
            </a:r>
            <a:endParaRPr/>
          </a:p>
          <a:p>
            <a:pPr indent="0" lvl="1" marL="457200" marR="0" rtl="0" algn="l">
              <a:lnSpc>
                <a:spcPct val="150000"/>
              </a:lnSpc>
              <a:spcBef>
                <a:spcPts val="0"/>
              </a:spcBef>
              <a:spcAft>
                <a:spcPts val="0"/>
              </a:spcAft>
              <a:buNone/>
            </a:pPr>
            <a:r>
              <a:rPr b="1" i="0" lang="en-US" sz="1600" u="none" cap="none" strike="noStrike">
                <a:solidFill>
                  <a:srgbClr val="374151"/>
                </a:solidFill>
                <a:latin typeface="Times New Roman"/>
                <a:ea typeface="Times New Roman"/>
                <a:cs typeface="Times New Roman"/>
                <a:sym typeface="Times New Roman"/>
              </a:rPr>
              <a:t>1. *User Authentication and Authorization*: </a:t>
            </a:r>
            <a:r>
              <a:rPr b="0" i="0" lang="en-US" sz="1600" u="none" cap="none" strike="noStrike">
                <a:solidFill>
                  <a:srgbClr val="374151"/>
                </a:solidFill>
                <a:latin typeface="Times New Roman"/>
                <a:ea typeface="Times New Roman"/>
                <a:cs typeface="Times New Roman"/>
                <a:sym typeface="Times New Roman"/>
              </a:rPr>
              <a:t>Implement secure user authentication for customers and rental agencies, allowing them to access relevant features based on their roles. This ensures data security and privacy.</a:t>
            </a:r>
            <a:endParaRPr/>
          </a:p>
          <a:p>
            <a:pPr indent="0" lvl="1" marL="457200" marR="0" rtl="0" algn="l">
              <a:lnSpc>
                <a:spcPct val="150000"/>
              </a:lnSpc>
              <a:spcBef>
                <a:spcPts val="0"/>
              </a:spcBef>
              <a:spcAft>
                <a:spcPts val="0"/>
              </a:spcAft>
              <a:buNone/>
            </a:pPr>
            <a:r>
              <a:rPr b="1" i="0" lang="en-US" sz="1600" u="none" cap="none" strike="noStrike">
                <a:solidFill>
                  <a:srgbClr val="374151"/>
                </a:solidFill>
                <a:latin typeface="Times New Roman"/>
                <a:ea typeface="Times New Roman"/>
                <a:cs typeface="Times New Roman"/>
                <a:sym typeface="Times New Roman"/>
              </a:rPr>
              <a:t>2. *Dynamic Inventory Management*: </a:t>
            </a:r>
            <a:r>
              <a:rPr b="0" i="0" lang="en-US" sz="1600" u="none" cap="none" strike="noStrike">
                <a:solidFill>
                  <a:srgbClr val="374151"/>
                </a:solidFill>
                <a:latin typeface="Times New Roman"/>
                <a:ea typeface="Times New Roman"/>
                <a:cs typeface="Times New Roman"/>
                <a:sym typeface="Times New Roman"/>
              </a:rPr>
              <a:t>Develop a system for rental agencies to add, update, and manage their vehicle inventory dynamically. This includes features for adding new vehicles, updating availability status, and removing rented vehicles from the inventory.</a:t>
            </a:r>
            <a:endParaRPr/>
          </a:p>
        </p:txBody>
      </p:sp>
      <p:cxnSp>
        <p:nvCxnSpPr>
          <p:cNvPr id="3199" name="Google Shape;3199;p1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3200" name="Google Shape;3200;p19"/>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4" name="Shape 3204"/>
        <p:cNvGrpSpPr/>
        <p:nvPr/>
      </p:nvGrpSpPr>
      <p:grpSpPr>
        <a:xfrm>
          <a:off x="0" y="0"/>
          <a:ext cx="0" cy="0"/>
          <a:chOff x="0" y="0"/>
          <a:chExt cx="0" cy="0"/>
        </a:xfrm>
      </p:grpSpPr>
      <p:sp>
        <p:nvSpPr>
          <p:cNvPr id="3205" name="Google Shape;3205;p20"/>
          <p:cNvSpPr txBox="1"/>
          <p:nvPr/>
        </p:nvSpPr>
        <p:spPr>
          <a:xfrm>
            <a:off x="435685" y="1161623"/>
            <a:ext cx="8017800" cy="699900"/>
          </a:xfrm>
          <a:prstGeom prst="rect">
            <a:avLst/>
          </a:prstGeom>
          <a:noFill/>
          <a:ln>
            <a:noFill/>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None/>
            </a:pPr>
            <a:r>
              <a:t/>
            </a:r>
            <a:endParaRPr b="0" i="0" sz="1400" u="none" cap="none" strike="noStrike">
              <a:solidFill>
                <a:srgbClr val="374151"/>
              </a:solidFill>
              <a:latin typeface="Times New Roman"/>
              <a:ea typeface="Times New Roman"/>
              <a:cs typeface="Times New Roman"/>
              <a:sym typeface="Times New Roman"/>
            </a:endParaRPr>
          </a:p>
          <a:p>
            <a:pPr indent="-196850" lvl="1" marL="7429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374151"/>
              </a:solidFill>
              <a:latin typeface="Times New Roman"/>
              <a:ea typeface="Times New Roman"/>
              <a:cs typeface="Times New Roman"/>
              <a:sym typeface="Times New Roman"/>
            </a:endParaRPr>
          </a:p>
        </p:txBody>
      </p:sp>
      <p:cxnSp>
        <p:nvCxnSpPr>
          <p:cNvPr id="3206" name="Google Shape;3206;p2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3207" name="Google Shape;3207;p20"/>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3208" name="Google Shape;3208;p20"/>
          <p:cNvSpPr/>
          <p:nvPr/>
        </p:nvSpPr>
        <p:spPr>
          <a:xfrm>
            <a:off x="845820" y="1424477"/>
            <a:ext cx="7094700" cy="206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3. *Payment Gateway Integration*: </a:t>
            </a:r>
            <a:r>
              <a:rPr b="0" i="0" lang="en-US" sz="1600" u="none" cap="none" strike="noStrike">
                <a:solidFill>
                  <a:srgbClr val="000000"/>
                </a:solidFill>
                <a:latin typeface="Times New Roman"/>
                <a:ea typeface="Times New Roman"/>
                <a:cs typeface="Times New Roman"/>
                <a:sym typeface="Times New Roman"/>
              </a:rPr>
              <a:t>Integrate a secure payment gateway to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facilitate online payments for rental bookings. Support multiple payment methods to accommodate customer preferences and ensure seamless transactions.</a:t>
            </a:r>
            <a:endParaRPr/>
          </a:p>
          <a:p>
            <a:pPr indent="0" lvl="0" marL="0" marR="0" rtl="0" algn="l">
              <a:lnSpc>
                <a:spcPct val="10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4. *Administrative Dashboard*: </a:t>
            </a:r>
            <a:r>
              <a:rPr b="0" i="0" lang="en-US" sz="1600" u="none" cap="none" strike="noStrike">
                <a:solidFill>
                  <a:srgbClr val="000000"/>
                </a:solidFill>
                <a:latin typeface="Times New Roman"/>
                <a:ea typeface="Times New Roman"/>
                <a:cs typeface="Times New Roman"/>
                <a:sym typeface="Times New Roman"/>
              </a:rPr>
              <a:t>Develop an administrative dashboard for rental agencies to manage their inventory, monitor bookings, and generate reports. This dashboard provides insights into rental performance, facilitates inventory optimization, and enables efficient management of resources.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2" name="Shape 3212"/>
        <p:cNvGrpSpPr/>
        <p:nvPr/>
      </p:nvGrpSpPr>
      <p:grpSpPr>
        <a:xfrm>
          <a:off x="0" y="0"/>
          <a:ext cx="0" cy="0"/>
          <a:chOff x="0" y="0"/>
          <a:chExt cx="0" cy="0"/>
        </a:xfrm>
      </p:grpSpPr>
      <p:sp>
        <p:nvSpPr>
          <p:cNvPr id="3213" name="Google Shape;3213;p21"/>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3214" name="Google Shape;3214;p21"/>
          <p:cNvSpPr txBox="1"/>
          <p:nvPr/>
        </p:nvSpPr>
        <p:spPr>
          <a:xfrm>
            <a:off x="128063" y="1059160"/>
            <a:ext cx="5314500" cy="37899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15" name="Google Shape;3215;p21"/>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3216" name="Google Shape;3216;p21"/>
          <p:cNvPicPr preferRelativeResize="0"/>
          <p:nvPr/>
        </p:nvPicPr>
        <p:blipFill rotWithShape="1">
          <a:blip r:embed="rId4">
            <a:alphaModFix/>
          </a:blip>
          <a:srcRect b="0" l="0" r="0" t="0"/>
          <a:stretch/>
        </p:blipFill>
        <p:spPr>
          <a:xfrm>
            <a:off x="4564380" y="1712692"/>
            <a:ext cx="4165600" cy="2090952"/>
          </a:xfrm>
          <a:prstGeom prst="rect">
            <a:avLst/>
          </a:prstGeom>
          <a:noFill/>
          <a:ln>
            <a:noFill/>
          </a:ln>
        </p:spPr>
      </p:pic>
      <p:sp>
        <p:nvSpPr>
          <p:cNvPr id="3217" name="Google Shape;3217;p21"/>
          <p:cNvSpPr txBox="1"/>
          <p:nvPr/>
        </p:nvSpPr>
        <p:spPr>
          <a:xfrm>
            <a:off x="1000361" y="1361511"/>
            <a:ext cx="33186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Front-end</a:t>
            </a:r>
            <a:endParaRPr/>
          </a:p>
        </p:txBody>
      </p:sp>
      <p:sp>
        <p:nvSpPr>
          <p:cNvPr id="3218" name="Google Shape;3218;p21"/>
          <p:cNvSpPr txBox="1"/>
          <p:nvPr/>
        </p:nvSpPr>
        <p:spPr>
          <a:xfrm>
            <a:off x="4865736" y="1287522"/>
            <a:ext cx="35811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Back-end</a:t>
            </a:r>
            <a:endParaRPr/>
          </a:p>
        </p:txBody>
      </p:sp>
      <p:cxnSp>
        <p:nvCxnSpPr>
          <p:cNvPr id="3219" name="Google Shape;3219;p21"/>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3220" name="Google Shape;3220;p21"/>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