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67" r:id="rId7"/>
    <p:sldId id="269" r:id="rId8"/>
    <p:sldId id="270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>
      <p:cViewPr varScale="1">
        <p:scale>
          <a:sx n="127" d="100"/>
          <a:sy n="127" d="100"/>
        </p:scale>
        <p:origin x="576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5/6/25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5/6/25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5/6/25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5/6/25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5/6/25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5/6/25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5/6/25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5/6/25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5/6/25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5/6/25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5/6/25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5/6/25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5/6/25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5/6/25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10031836" cy="2000251"/>
          </a:xfrm>
        </p:spPr>
        <p:txBody>
          <a:bodyPr/>
          <a:lstStyle/>
          <a:p>
            <a:r>
              <a:rPr lang="en-US" dirty="0"/>
              <a:t>KUMARA VENKATA ROHIT VARMA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Securing privacy in mqtt systems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B7E31F-D153-F0E0-DF38-AADFEB0C9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65508"/>
              </p:ext>
            </p:extLst>
          </p:nvPr>
        </p:nvGraphicFramePr>
        <p:xfrm>
          <a:off x="2208212" y="1447800"/>
          <a:ext cx="7772400" cy="4838702"/>
        </p:xfrm>
        <a:graphic>
          <a:graphicData uri="http://schemas.openxmlformats.org/drawingml/2006/table">
            <a:tbl>
              <a:tblPr/>
              <a:tblGrid>
                <a:gridCol w="2003822">
                  <a:extLst>
                    <a:ext uri="{9D8B030D-6E8A-4147-A177-3AD203B41FA5}">
                      <a16:colId xmlns:a16="http://schemas.microsoft.com/office/drawing/2014/main" val="2093130058"/>
                    </a:ext>
                  </a:extLst>
                </a:gridCol>
                <a:gridCol w="2732484">
                  <a:extLst>
                    <a:ext uri="{9D8B030D-6E8A-4147-A177-3AD203B41FA5}">
                      <a16:colId xmlns:a16="http://schemas.microsoft.com/office/drawing/2014/main" val="4252402327"/>
                    </a:ext>
                  </a:extLst>
                </a:gridCol>
                <a:gridCol w="3036094">
                  <a:extLst>
                    <a:ext uri="{9D8B030D-6E8A-4147-A177-3AD203B41FA5}">
                      <a16:colId xmlns:a16="http://schemas.microsoft.com/office/drawing/2014/main" val="1442219397"/>
                    </a:ext>
                  </a:extLst>
                </a:gridCol>
              </a:tblGrid>
              <a:tr h="336021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Aspect</a:t>
                      </a:r>
                      <a:endParaRPr lang="en-IN" sz="1600" dirty="0"/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Before (No PETs)</a:t>
                      </a:r>
                      <a:endParaRPr lang="en-IN" sz="1600" dirty="0"/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After (With PETs)</a:t>
                      </a:r>
                      <a:endParaRPr lang="en-IN" sz="1600" dirty="0"/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623849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r>
                        <a:rPr lang="en-IN" sz="1600" b="1" dirty="0"/>
                        <a:t>ID Field</a:t>
                      </a:r>
                      <a:endParaRPr lang="en-IN" sz="1600" dirty="0"/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"name": "Alice"</a:t>
                      </a:r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"id": "3bc510..." (hashed pseudonym)</a:t>
                      </a:r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020920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r>
                        <a:rPr lang="en-IN" sz="1600" b="1"/>
                        <a:t>Message Visibility</a:t>
                      </a:r>
                      <a:endParaRPr lang="en-IN" sz="1600"/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Fully readable JSON</a:t>
                      </a:r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AES-encrypted; content hidden</a:t>
                      </a:r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142201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r>
                        <a:rPr lang="en-IN" sz="1600" b="1"/>
                        <a:t>Linkability Risk</a:t>
                      </a:r>
                      <a:endParaRPr lang="en-IN" sz="1600"/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High (same name reused)</a:t>
                      </a:r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Low (hashed, untraceable ID)</a:t>
                      </a:r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083424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r>
                        <a:rPr lang="en-IN" sz="1600" b="1"/>
                        <a:t>Disclosure Risk</a:t>
                      </a:r>
                      <a:endParaRPr lang="en-IN" sz="1600"/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 (medical needs &amp; location visible)</a:t>
                      </a:r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Low (encrypted)</a:t>
                      </a:r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281179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r>
                        <a:rPr lang="en-IN" sz="1600" b="1"/>
                        <a:t>Detectability</a:t>
                      </a:r>
                      <a:endParaRPr lang="en-IN" sz="1600"/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Medium (message frequency visible)</a:t>
                      </a:r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Same (encryption doesn’t hide message metadata)</a:t>
                      </a:r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254756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r>
                        <a:rPr lang="en-IN" sz="1600" b="1"/>
                        <a:t>Debuggability</a:t>
                      </a:r>
                      <a:endParaRPr lang="en-IN" sz="1600"/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Easy (plain text)</a:t>
                      </a:r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Harder (must decrypt to debug)</a:t>
                      </a:r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643826"/>
                  </a:ext>
                </a:extLst>
              </a:tr>
              <a:tr h="873653">
                <a:tc>
                  <a:txBody>
                    <a:bodyPr/>
                    <a:lstStyle/>
                    <a:p>
                      <a:r>
                        <a:rPr lang="en-IN" sz="1600" b="1"/>
                        <a:t>Privacy Compliance</a:t>
                      </a:r>
                      <a:endParaRPr lang="en-IN" sz="1600"/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Poor (no anonymization/encryption)</a:t>
                      </a:r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Strong (pseudonymization + encryption used)</a:t>
                      </a:r>
                    </a:p>
                  </a:txBody>
                  <a:tcPr marL="61979" marR="61979" marT="30989" marB="30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023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56A84D-1D1F-5CB4-8EF6-7E86B4432146}"/>
              </a:ext>
            </a:extLst>
          </p:cNvPr>
          <p:cNvSpPr txBox="1"/>
          <p:nvPr/>
        </p:nvSpPr>
        <p:spPr>
          <a:xfrm>
            <a:off x="2183297" y="457200"/>
            <a:ext cx="61068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Before vs. After Table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414CDC-BCF9-6C88-0DD1-04776FF5B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76768"/>
              </p:ext>
            </p:extLst>
          </p:nvPr>
        </p:nvGraphicFramePr>
        <p:xfrm>
          <a:off x="1217612" y="1554480"/>
          <a:ext cx="10360024" cy="3749040"/>
        </p:xfrm>
        <a:graphic>
          <a:graphicData uri="http://schemas.openxmlformats.org/drawingml/2006/table">
            <a:tbl>
              <a:tblPr/>
              <a:tblGrid>
                <a:gridCol w="2590006">
                  <a:extLst>
                    <a:ext uri="{9D8B030D-6E8A-4147-A177-3AD203B41FA5}">
                      <a16:colId xmlns:a16="http://schemas.microsoft.com/office/drawing/2014/main" val="67012304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2796318157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851758690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40402447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Metric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Without PETs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With PETs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Change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122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Payload Size (bytes)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+135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005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Message Send Time (ms)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+5 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3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Processing Overhead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~0%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~20%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Moderate 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992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Privacy Score (qualitative)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2/5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4.5/5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↑↑↑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7554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8203541-1000-1D2F-D426-C8BD8D47AD94}"/>
              </a:ext>
            </a:extLst>
          </p:cNvPr>
          <p:cNvSpPr txBox="1"/>
          <p:nvPr/>
        </p:nvSpPr>
        <p:spPr>
          <a:xfrm>
            <a:off x="914400" y="640080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*Results were made using Python’s </a:t>
            </a:r>
            <a:r>
              <a:rPr lang="en-IN" sz="1600" dirty="0" err="1"/>
              <a:t>time.time</a:t>
            </a:r>
            <a:r>
              <a:rPr lang="en-IN" sz="1600" dirty="0"/>
              <a:t>() around publish/decrypt.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3E29F-2D8E-4715-2A48-D6709B5CC170}"/>
              </a:ext>
            </a:extLst>
          </p:cNvPr>
          <p:cNvSpPr txBox="1"/>
          <p:nvPr/>
        </p:nvSpPr>
        <p:spPr>
          <a:xfrm>
            <a:off x="1217612" y="457200"/>
            <a:ext cx="61068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System Metrics Comparison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D7889EA-17E3-6801-1229-E28E4E260781}"/>
              </a:ext>
            </a:extLst>
          </p:cNvPr>
          <p:cNvSpPr txBox="1"/>
          <p:nvPr/>
        </p:nvSpPr>
        <p:spPr>
          <a:xfrm>
            <a:off x="1446212" y="1905000"/>
            <a:ext cx="990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/>
              <a:t>By applying SHA-256 pseudonymization and AES encryption, our MQTT-based disaster response system now better protects victim privacy. The identifiability and </a:t>
            </a:r>
            <a:r>
              <a:rPr lang="en-US" dirty="0" err="1"/>
              <a:t>linkability</a:t>
            </a:r>
            <a:r>
              <a:rPr lang="en-US" dirty="0"/>
              <a:t> risks have been eliminated through consistent, irreversible hashing. At the same time, encryption ensures message content remains confidential during transit, even if intercepted.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These privacy improvements come with minor trade-offs: slightly increased message sizes and a small processing overhead. However, the benefits  especially in emergency systems where trust is critical far outweigh the costs. The PETs implemented align the system with modern privacy principles such as </a:t>
            </a:r>
            <a:r>
              <a:rPr lang="en-US" b="1" dirty="0"/>
              <a:t>data minimization</a:t>
            </a:r>
            <a:r>
              <a:rPr lang="en-US" dirty="0"/>
              <a:t>, </a:t>
            </a:r>
            <a:r>
              <a:rPr lang="en-US" b="1" dirty="0" err="1"/>
              <a:t>unlinkability</a:t>
            </a:r>
            <a:r>
              <a:rPr lang="en-US" dirty="0"/>
              <a:t>, and </a:t>
            </a:r>
            <a:r>
              <a:rPr lang="en-US" b="1" dirty="0"/>
              <a:t>confidentiality</a:t>
            </a:r>
            <a:r>
              <a:rPr lang="en-US" dirty="0"/>
              <a:t>, ensuring compliance and enhancing user trust.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FFF0E9-D4C6-FA00-06F9-DF51C95F3B43}"/>
              </a:ext>
            </a:extLst>
          </p:cNvPr>
          <p:cNvSpPr txBox="1"/>
          <p:nvPr/>
        </p:nvSpPr>
        <p:spPr>
          <a:xfrm>
            <a:off x="1463285" y="838200"/>
            <a:ext cx="61068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O</a:t>
            </a:r>
            <a:r>
              <a:rPr lang="en-IN" sz="4000" dirty="0" err="1"/>
              <a:t>verview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362" y="2436018"/>
            <a:ext cx="9182100" cy="1985963"/>
          </a:xfrm>
        </p:spPr>
        <p:txBody>
          <a:bodyPr>
            <a:normAutofit fontScale="90000"/>
          </a:bodyPr>
          <a:lstStyle/>
          <a:p>
            <a:r>
              <a:rPr lang="en-US" sz="13800" dirty="0"/>
              <a:t>Final Remarks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134</TotalTime>
  <Words>307</Words>
  <Application>Microsoft Macintosh PowerPoint</Application>
  <PresentationFormat>Custom</PresentationFormat>
  <Paragraphs>55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KUMARA VENKATA ROHIT VARMA</vt:lpstr>
      <vt:lpstr>PowerPoint Presentation</vt:lpstr>
      <vt:lpstr>PowerPoint Presentation</vt:lpstr>
      <vt:lpstr>PowerPoint Presentation</vt:lpstr>
      <vt:lpstr>Final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Varma</dc:creator>
  <cp:lastModifiedBy>Kumara Venkata Rohit Varma Alluru</cp:lastModifiedBy>
  <cp:revision>3</cp:revision>
  <dcterms:created xsi:type="dcterms:W3CDTF">2025-05-06T18:16:01Z</dcterms:created>
  <dcterms:modified xsi:type="dcterms:W3CDTF">2025-05-07T03:52:50Z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