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8" r:id="rId2"/>
    <p:sldId id="259" r:id="rId3"/>
    <p:sldId id="260" r:id="rId4"/>
    <p:sldId id="263" r:id="rId5"/>
    <p:sldId id="264" r:id="rId6"/>
    <p:sldId id="267" r:id="rId7"/>
    <p:sldId id="261" r:id="rId8"/>
    <p:sldId id="262" r:id="rId9"/>
    <p:sldId id="265" r:id="rId10"/>
    <p:sldId id="271" r:id="rId11"/>
    <p:sldId id="268" r:id="rId12"/>
    <p:sldId id="269" r:id="rId13"/>
    <p:sldId id="270" r:id="rId14"/>
    <p:sldId id="272" r:id="rId15"/>
    <p:sldId id="273" r:id="rId16"/>
    <p:sldId id="274" r:id="rId17"/>
    <p:sldId id="275" r:id="rId18"/>
    <p:sldId id="276" r:id="rId19"/>
    <p:sldId id="277" r:id="rId20"/>
    <p:sldId id="279" r:id="rId21"/>
    <p:sldId id="280" r:id="rId22"/>
    <p:sldId id="281" r:id="rId23"/>
    <p:sldId id="282" r:id="rId24"/>
    <p:sldId id="285" r:id="rId25"/>
    <p:sldId id="283" r:id="rId26"/>
    <p:sldId id="284" r:id="rId27"/>
    <p:sldId id="286" r:id="rId28"/>
    <p:sldId id="287" r:id="rId29"/>
  </p:sldIdLst>
  <p:sldSz cx="9144000" cy="5143500" type="screen16x9"/>
  <p:notesSz cx="6858000" cy="9144000"/>
  <p:embeddedFontLst>
    <p:embeddedFont>
      <p:font typeface="Montserrat" charset="0"/>
      <p:regular r:id="rId31"/>
      <p:bold r:id="rId32"/>
      <p:italic r:id="rId33"/>
      <p:boldItalic r:id="rId34"/>
    </p:embeddedFont>
    <p:embeddedFont>
      <p:font typeface="Berlin Sans FB Demi" pitchFamily="34" charset="0"/>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p:scale>
          <a:sx n="125" d="100"/>
          <a:sy n="125" d="100"/>
        </p:scale>
        <p:origin x="618"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4B362-D7F6-4D96-81C6-C8732AE0A484}" type="doc">
      <dgm:prSet loTypeId="urn:microsoft.com/office/officeart/2009/3/layout/StepUpProcess" loCatId="process" qsTypeId="urn:microsoft.com/office/officeart/2005/8/quickstyle/3d4" qsCatId="3D" csTypeId="urn:microsoft.com/office/officeart/2005/8/colors/accent0_1" csCatId="mainScheme" phldr="1"/>
      <dgm:spPr/>
    </dgm:pt>
    <dgm:pt modelId="{B19B2F5B-5B52-4425-BB97-E76C93EDF15C}">
      <dgm:prSet phldrT="[Text]" custT="1"/>
      <dgm:spPr/>
      <dgm:t>
        <a:bodyPr/>
        <a:lstStyle/>
        <a:p>
          <a:r>
            <a:rPr lang="en-US" sz="1200" b="1"/>
            <a:t>Import Libraries</a:t>
          </a:r>
          <a:endParaRPr lang="en-IN" sz="1200" b="1" dirty="0"/>
        </a:p>
      </dgm:t>
    </dgm:pt>
    <dgm:pt modelId="{097CC01C-C188-4D46-BE64-DAAB3965EDB5}" type="parTrans" cxnId="{1C4ACBC6-91A2-42E5-A539-3A0D237DDE7E}">
      <dgm:prSet/>
      <dgm:spPr/>
      <dgm:t>
        <a:bodyPr/>
        <a:lstStyle/>
        <a:p>
          <a:endParaRPr lang="en-IN">
            <a:solidFill>
              <a:schemeClr val="tx2"/>
            </a:solidFill>
          </a:endParaRPr>
        </a:p>
      </dgm:t>
    </dgm:pt>
    <dgm:pt modelId="{E52153DA-6764-406D-89A5-6A725D3521C1}" type="sibTrans" cxnId="{1C4ACBC6-91A2-42E5-A539-3A0D237DDE7E}">
      <dgm:prSet/>
      <dgm:spPr/>
      <dgm:t>
        <a:bodyPr/>
        <a:lstStyle/>
        <a:p>
          <a:endParaRPr lang="en-IN">
            <a:solidFill>
              <a:schemeClr val="tx2"/>
            </a:solidFill>
          </a:endParaRPr>
        </a:p>
      </dgm:t>
    </dgm:pt>
    <dgm:pt modelId="{1425F19D-4891-44A8-B74C-B57743C73F82}">
      <dgm:prSet phldrT="[Text]" custT="1"/>
      <dgm:spPr/>
      <dgm:t>
        <a:bodyPr/>
        <a:lstStyle/>
        <a:p>
          <a:pPr marL="0" lvl="0" indent="0" algn="ctr" defTabSz="533400">
            <a:lnSpc>
              <a:spcPct val="90000"/>
            </a:lnSpc>
            <a:spcBef>
              <a:spcPct val="0"/>
            </a:spcBef>
            <a:spcAft>
              <a:spcPct val="35000"/>
            </a:spcAft>
            <a:buNone/>
          </a:pPr>
          <a:r>
            <a:rPr lang="en-US" sz="1200" b="1" kern="1200">
              <a:latin typeface="Arial"/>
              <a:ea typeface="+mn-ea"/>
              <a:cs typeface="+mn-cs"/>
            </a:rPr>
            <a:t>Loading the Dataset</a:t>
          </a:r>
          <a:endParaRPr lang="en-IN" sz="1200" b="1" kern="1200" dirty="0">
            <a:latin typeface="Arial"/>
            <a:ea typeface="+mn-ea"/>
            <a:cs typeface="+mn-cs"/>
          </a:endParaRPr>
        </a:p>
      </dgm:t>
    </dgm:pt>
    <dgm:pt modelId="{1FEEBBE3-2471-42E1-90F6-940A0857EC2A}" type="parTrans" cxnId="{E3EB7955-3405-4F51-93F2-A10EA6E6A420}">
      <dgm:prSet/>
      <dgm:spPr/>
      <dgm:t>
        <a:bodyPr/>
        <a:lstStyle/>
        <a:p>
          <a:endParaRPr lang="en-IN">
            <a:solidFill>
              <a:schemeClr val="tx2"/>
            </a:solidFill>
          </a:endParaRPr>
        </a:p>
      </dgm:t>
    </dgm:pt>
    <dgm:pt modelId="{B31A1CA8-240C-4FAE-9193-5A1BA9371DE4}" type="sibTrans" cxnId="{E3EB7955-3405-4F51-93F2-A10EA6E6A420}">
      <dgm:prSet/>
      <dgm:spPr/>
      <dgm:t>
        <a:bodyPr/>
        <a:lstStyle/>
        <a:p>
          <a:endParaRPr lang="en-IN">
            <a:solidFill>
              <a:schemeClr val="tx2"/>
            </a:solidFill>
          </a:endParaRPr>
        </a:p>
      </dgm:t>
    </dgm:pt>
    <dgm:pt modelId="{F23EB752-BA4C-4FEC-961B-120078191B87}">
      <dgm:prSet phldrT="[Text]" custT="1"/>
      <dgm:spPr/>
      <dgm:t>
        <a:bodyPr/>
        <a:lstStyle/>
        <a:p>
          <a:pPr marL="0" lvl="0" indent="0" algn="ctr" defTabSz="533400">
            <a:lnSpc>
              <a:spcPct val="90000"/>
            </a:lnSpc>
            <a:spcBef>
              <a:spcPct val="0"/>
            </a:spcBef>
            <a:spcAft>
              <a:spcPct val="35000"/>
            </a:spcAft>
            <a:buNone/>
          </a:pPr>
          <a:r>
            <a:rPr lang="en-US" sz="1200" b="1" kern="1200">
              <a:latin typeface="Arial"/>
              <a:ea typeface="+mn-ea"/>
              <a:cs typeface="+mn-cs"/>
            </a:rPr>
            <a:t>Exploring the Dataset</a:t>
          </a:r>
          <a:endParaRPr lang="en-IN" sz="1200" b="1" kern="1200" dirty="0">
            <a:latin typeface="Arial"/>
            <a:ea typeface="+mn-ea"/>
            <a:cs typeface="+mn-cs"/>
          </a:endParaRPr>
        </a:p>
      </dgm:t>
    </dgm:pt>
    <dgm:pt modelId="{86E3D807-36D1-4AB4-93EA-90B7615C432A}" type="parTrans" cxnId="{7B4E616E-86F4-4D2F-B85C-578968689903}">
      <dgm:prSet/>
      <dgm:spPr/>
      <dgm:t>
        <a:bodyPr/>
        <a:lstStyle/>
        <a:p>
          <a:endParaRPr lang="en-IN">
            <a:solidFill>
              <a:schemeClr val="tx2"/>
            </a:solidFill>
          </a:endParaRPr>
        </a:p>
      </dgm:t>
    </dgm:pt>
    <dgm:pt modelId="{9EB655C6-DEC0-4DDF-876A-1EBA6F17BCD3}" type="sibTrans" cxnId="{7B4E616E-86F4-4D2F-B85C-578968689903}">
      <dgm:prSet/>
      <dgm:spPr/>
      <dgm:t>
        <a:bodyPr/>
        <a:lstStyle/>
        <a:p>
          <a:endParaRPr lang="en-IN">
            <a:solidFill>
              <a:schemeClr val="tx2"/>
            </a:solidFill>
          </a:endParaRPr>
        </a:p>
      </dgm:t>
    </dgm:pt>
    <dgm:pt modelId="{58261A88-621C-4CDB-8CBB-82DF5290C40A}">
      <dgm:prSet custT="1"/>
      <dgm:spPr/>
      <dgm:t>
        <a:bodyPr/>
        <a:lstStyle/>
        <a:p>
          <a:pPr marL="0" lvl="0" indent="0" algn="ctr" defTabSz="533400">
            <a:lnSpc>
              <a:spcPct val="90000"/>
            </a:lnSpc>
            <a:spcBef>
              <a:spcPct val="0"/>
            </a:spcBef>
            <a:spcAft>
              <a:spcPct val="35000"/>
            </a:spcAft>
            <a:buNone/>
          </a:pPr>
          <a:r>
            <a:rPr lang="en-US" sz="1200" b="1" kern="1200">
              <a:latin typeface="Arial"/>
              <a:ea typeface="+mn-ea"/>
              <a:cs typeface="+mn-cs"/>
            </a:rPr>
            <a:t>Data Cleaning and Handling</a:t>
          </a:r>
          <a:endParaRPr lang="en-IN" sz="1200" b="1" kern="1200" dirty="0">
            <a:latin typeface="Arial"/>
            <a:ea typeface="+mn-ea"/>
            <a:cs typeface="+mn-cs"/>
          </a:endParaRPr>
        </a:p>
      </dgm:t>
    </dgm:pt>
    <dgm:pt modelId="{F9A5DE75-C864-4904-8016-94FBA04AA827}" type="parTrans" cxnId="{BD9EAACA-0587-45A0-ADD2-17F15006EA57}">
      <dgm:prSet/>
      <dgm:spPr/>
      <dgm:t>
        <a:bodyPr/>
        <a:lstStyle/>
        <a:p>
          <a:endParaRPr lang="en-IN">
            <a:solidFill>
              <a:schemeClr val="tx2"/>
            </a:solidFill>
          </a:endParaRPr>
        </a:p>
      </dgm:t>
    </dgm:pt>
    <dgm:pt modelId="{46612FF1-9914-41E1-ADBB-212DA39534B1}" type="sibTrans" cxnId="{BD9EAACA-0587-45A0-ADD2-17F15006EA57}">
      <dgm:prSet/>
      <dgm:spPr/>
      <dgm:t>
        <a:bodyPr/>
        <a:lstStyle/>
        <a:p>
          <a:endParaRPr lang="en-IN">
            <a:solidFill>
              <a:schemeClr val="tx2"/>
            </a:solidFill>
          </a:endParaRPr>
        </a:p>
      </dgm:t>
    </dgm:pt>
    <dgm:pt modelId="{3B59B956-3FBB-4EA2-937F-C2B98A2D20C6}">
      <dgm:prSet custT="1"/>
      <dgm:spPr/>
      <dgm:t>
        <a:bodyPr/>
        <a:lstStyle/>
        <a:p>
          <a:pPr marL="0" lvl="0" indent="0" algn="ctr" defTabSz="533400">
            <a:lnSpc>
              <a:spcPct val="90000"/>
            </a:lnSpc>
            <a:spcBef>
              <a:spcPct val="0"/>
            </a:spcBef>
            <a:spcAft>
              <a:spcPct val="35000"/>
            </a:spcAft>
            <a:buNone/>
          </a:pPr>
          <a:r>
            <a:rPr lang="en-US" sz="1200" b="1" kern="1200" dirty="0">
              <a:latin typeface="Arial"/>
              <a:ea typeface="+mn-ea"/>
              <a:cs typeface="+mn-cs"/>
            </a:rPr>
            <a:t>Data Wrangling</a:t>
          </a:r>
        </a:p>
      </dgm:t>
    </dgm:pt>
    <dgm:pt modelId="{03AD1409-DAF3-4626-BBCA-3B7B53145AE4}" type="parTrans" cxnId="{2A3B4487-0813-4BBA-B698-ACF8CA83432E}">
      <dgm:prSet/>
      <dgm:spPr/>
      <dgm:t>
        <a:bodyPr/>
        <a:lstStyle/>
        <a:p>
          <a:endParaRPr lang="en-IN">
            <a:solidFill>
              <a:schemeClr val="tx2"/>
            </a:solidFill>
          </a:endParaRPr>
        </a:p>
      </dgm:t>
    </dgm:pt>
    <dgm:pt modelId="{8C1CA295-F9D6-4085-9748-905772E5793F}" type="sibTrans" cxnId="{2A3B4487-0813-4BBA-B698-ACF8CA83432E}">
      <dgm:prSet/>
      <dgm:spPr/>
      <dgm:t>
        <a:bodyPr/>
        <a:lstStyle/>
        <a:p>
          <a:endParaRPr lang="en-IN">
            <a:solidFill>
              <a:schemeClr val="tx2"/>
            </a:solidFill>
          </a:endParaRPr>
        </a:p>
      </dgm:t>
    </dgm:pt>
    <dgm:pt modelId="{A6B99300-0DAD-4560-9DD4-D6087CD461D6}">
      <dgm:prSet custT="1"/>
      <dgm:spPr/>
      <dgm:t>
        <a:bodyPr/>
        <a:lstStyle/>
        <a:p>
          <a:pPr marL="0" lvl="0" indent="0" algn="ctr" defTabSz="533400">
            <a:lnSpc>
              <a:spcPct val="90000"/>
            </a:lnSpc>
            <a:spcBef>
              <a:spcPct val="0"/>
            </a:spcBef>
            <a:spcAft>
              <a:spcPct val="35000"/>
            </a:spcAft>
            <a:buNone/>
          </a:pPr>
          <a:r>
            <a:rPr lang="en-US" sz="1200" b="1" kern="1200" dirty="0">
              <a:latin typeface="Arial"/>
              <a:ea typeface="+mn-ea"/>
              <a:cs typeface="+mn-cs"/>
            </a:rPr>
            <a:t>Data Visualization</a:t>
          </a:r>
          <a:endParaRPr lang="en-IN" sz="1200" b="1" kern="1200" dirty="0">
            <a:latin typeface="Arial"/>
            <a:ea typeface="+mn-ea"/>
            <a:cs typeface="+mn-cs"/>
          </a:endParaRPr>
        </a:p>
      </dgm:t>
    </dgm:pt>
    <dgm:pt modelId="{BD6BE694-B840-4587-8DD4-01FCB5909AC8}" type="parTrans" cxnId="{C8585056-ADF6-49A5-8003-54CEE73A9EBC}">
      <dgm:prSet/>
      <dgm:spPr/>
      <dgm:t>
        <a:bodyPr/>
        <a:lstStyle/>
        <a:p>
          <a:endParaRPr lang="en-IN">
            <a:solidFill>
              <a:schemeClr val="tx2"/>
            </a:solidFill>
          </a:endParaRPr>
        </a:p>
      </dgm:t>
    </dgm:pt>
    <dgm:pt modelId="{14017E48-64F2-419A-B8C3-A75C1CAC0F91}" type="sibTrans" cxnId="{C8585056-ADF6-49A5-8003-54CEE73A9EBC}">
      <dgm:prSet/>
      <dgm:spPr/>
      <dgm:t>
        <a:bodyPr/>
        <a:lstStyle/>
        <a:p>
          <a:endParaRPr lang="en-IN">
            <a:solidFill>
              <a:schemeClr val="tx2"/>
            </a:solidFill>
          </a:endParaRPr>
        </a:p>
      </dgm:t>
    </dgm:pt>
    <dgm:pt modelId="{2AE65D1A-A7DA-405E-83A5-266CF763DE2A}">
      <dgm:prSet custT="1"/>
      <dgm:spPr/>
      <dgm:t>
        <a:bodyPr/>
        <a:lstStyle/>
        <a:p>
          <a:pPr marL="0" lvl="0" indent="0" algn="ctr" defTabSz="533400">
            <a:lnSpc>
              <a:spcPct val="90000"/>
            </a:lnSpc>
            <a:spcBef>
              <a:spcPct val="0"/>
            </a:spcBef>
            <a:spcAft>
              <a:spcPct val="35000"/>
            </a:spcAft>
            <a:buNone/>
          </a:pPr>
          <a:r>
            <a:rPr lang="en-US" sz="1200" b="1" kern="1200">
              <a:latin typeface="Arial"/>
              <a:ea typeface="+mn-ea"/>
              <a:cs typeface="+mn-cs"/>
            </a:rPr>
            <a:t>Finding Insights</a:t>
          </a:r>
          <a:endParaRPr lang="en-IN" sz="1200" b="1" kern="1200" dirty="0">
            <a:latin typeface="Arial"/>
            <a:ea typeface="+mn-ea"/>
            <a:cs typeface="+mn-cs"/>
          </a:endParaRPr>
        </a:p>
      </dgm:t>
    </dgm:pt>
    <dgm:pt modelId="{B30AFF71-40D2-40AF-9B2E-8BBB091ECE39}" type="parTrans" cxnId="{262FAD1B-49DF-4FD4-AA0D-B0FCBBEE26DA}">
      <dgm:prSet/>
      <dgm:spPr/>
      <dgm:t>
        <a:bodyPr/>
        <a:lstStyle/>
        <a:p>
          <a:endParaRPr lang="en-IN">
            <a:solidFill>
              <a:schemeClr val="tx2"/>
            </a:solidFill>
          </a:endParaRPr>
        </a:p>
      </dgm:t>
    </dgm:pt>
    <dgm:pt modelId="{3769BEC1-2A1D-4DD5-8384-F11A4AC60ED2}" type="sibTrans" cxnId="{262FAD1B-49DF-4FD4-AA0D-B0FCBBEE26DA}">
      <dgm:prSet/>
      <dgm:spPr/>
      <dgm:t>
        <a:bodyPr/>
        <a:lstStyle/>
        <a:p>
          <a:endParaRPr lang="en-IN">
            <a:solidFill>
              <a:schemeClr val="tx2"/>
            </a:solidFill>
          </a:endParaRPr>
        </a:p>
      </dgm:t>
    </dgm:pt>
    <dgm:pt modelId="{99515C90-517F-49D9-89BF-2CAB82755057}">
      <dgm:prSet custT="1"/>
      <dgm:spPr/>
      <dgm:t>
        <a:bodyPr/>
        <a:lstStyle/>
        <a:p>
          <a:r>
            <a:rPr lang="en-US" sz="1200" b="1" kern="1200" dirty="0">
              <a:latin typeface="Arial"/>
              <a:ea typeface="+mn-ea"/>
              <a:cs typeface="+mn-cs"/>
            </a:rPr>
            <a:t> Conclusion</a:t>
          </a:r>
          <a:endParaRPr lang="en-IN" sz="1200" b="1" kern="1200" dirty="0">
            <a:latin typeface="Arial"/>
            <a:ea typeface="+mn-ea"/>
            <a:cs typeface="+mn-cs"/>
          </a:endParaRPr>
        </a:p>
      </dgm:t>
    </dgm:pt>
    <dgm:pt modelId="{5FB24993-65E1-4B58-94AB-202C4FC987CB}" type="parTrans" cxnId="{D34409EE-F8C9-4137-A440-929F38BBD912}">
      <dgm:prSet/>
      <dgm:spPr/>
      <dgm:t>
        <a:bodyPr/>
        <a:lstStyle/>
        <a:p>
          <a:endParaRPr lang="en-IN">
            <a:solidFill>
              <a:schemeClr val="tx2"/>
            </a:solidFill>
          </a:endParaRPr>
        </a:p>
      </dgm:t>
    </dgm:pt>
    <dgm:pt modelId="{3B15A768-B061-41D8-A20F-238AB2474754}" type="sibTrans" cxnId="{D34409EE-F8C9-4137-A440-929F38BBD912}">
      <dgm:prSet/>
      <dgm:spPr/>
      <dgm:t>
        <a:bodyPr/>
        <a:lstStyle/>
        <a:p>
          <a:endParaRPr lang="en-IN">
            <a:solidFill>
              <a:schemeClr val="tx2"/>
            </a:solidFill>
          </a:endParaRPr>
        </a:p>
      </dgm:t>
    </dgm:pt>
    <dgm:pt modelId="{287023A5-2882-4C4D-93FE-948570CD829D}" type="pres">
      <dgm:prSet presAssocID="{3744B362-D7F6-4D96-81C6-C8732AE0A484}" presName="rootnode" presStyleCnt="0">
        <dgm:presLayoutVars>
          <dgm:chMax/>
          <dgm:chPref/>
          <dgm:dir/>
          <dgm:animLvl val="lvl"/>
        </dgm:presLayoutVars>
      </dgm:prSet>
      <dgm:spPr/>
    </dgm:pt>
    <dgm:pt modelId="{3AFD35C2-AA69-4E0A-9AF6-F73D566718BD}" type="pres">
      <dgm:prSet presAssocID="{B19B2F5B-5B52-4425-BB97-E76C93EDF15C}" presName="composite" presStyleCnt="0"/>
      <dgm:spPr/>
    </dgm:pt>
    <dgm:pt modelId="{F8F355A2-7E4F-4CA0-A6B9-FA18125212D4}" type="pres">
      <dgm:prSet presAssocID="{B19B2F5B-5B52-4425-BB97-E76C93EDF15C}" presName="LShape" presStyleLbl="alignNode1" presStyleIdx="0" presStyleCnt="15"/>
      <dgm:spPr/>
    </dgm:pt>
    <dgm:pt modelId="{3444E3D4-1F88-45A0-9973-B221C2EE078A}" type="pres">
      <dgm:prSet presAssocID="{B19B2F5B-5B52-4425-BB97-E76C93EDF15C}" presName="ParentText" presStyleLbl="revTx" presStyleIdx="0" presStyleCnt="8">
        <dgm:presLayoutVars>
          <dgm:chMax val="0"/>
          <dgm:chPref val="0"/>
          <dgm:bulletEnabled val="1"/>
        </dgm:presLayoutVars>
      </dgm:prSet>
      <dgm:spPr/>
      <dgm:t>
        <a:bodyPr/>
        <a:lstStyle/>
        <a:p>
          <a:endParaRPr lang="en-IN"/>
        </a:p>
      </dgm:t>
    </dgm:pt>
    <dgm:pt modelId="{E130613E-1C8B-4B0D-A90F-EB5DCA0057E6}" type="pres">
      <dgm:prSet presAssocID="{B19B2F5B-5B52-4425-BB97-E76C93EDF15C}" presName="Triangle" presStyleLbl="alignNode1" presStyleIdx="1" presStyleCnt="15"/>
      <dgm:spPr/>
    </dgm:pt>
    <dgm:pt modelId="{CEB7AAF7-B6B7-451E-91A3-CB54004E326F}" type="pres">
      <dgm:prSet presAssocID="{E52153DA-6764-406D-89A5-6A725D3521C1}" presName="sibTrans" presStyleCnt="0"/>
      <dgm:spPr/>
    </dgm:pt>
    <dgm:pt modelId="{6C168FA4-6792-4310-996F-C6C850EDBD01}" type="pres">
      <dgm:prSet presAssocID="{E52153DA-6764-406D-89A5-6A725D3521C1}" presName="space" presStyleCnt="0"/>
      <dgm:spPr/>
    </dgm:pt>
    <dgm:pt modelId="{226391A5-168D-4237-95B6-EE529A2D7A2C}" type="pres">
      <dgm:prSet presAssocID="{1425F19D-4891-44A8-B74C-B57743C73F82}" presName="composite" presStyleCnt="0"/>
      <dgm:spPr/>
    </dgm:pt>
    <dgm:pt modelId="{8F41D708-3242-49B1-9F69-73162668F81C}" type="pres">
      <dgm:prSet presAssocID="{1425F19D-4891-44A8-B74C-B57743C73F82}" presName="LShape" presStyleLbl="alignNode1" presStyleIdx="2" presStyleCnt="15"/>
      <dgm:spPr/>
    </dgm:pt>
    <dgm:pt modelId="{D4357491-900E-4ED6-8BDA-C20FFD125568}" type="pres">
      <dgm:prSet presAssocID="{1425F19D-4891-44A8-B74C-B57743C73F82}" presName="ParentText" presStyleLbl="revTx" presStyleIdx="1" presStyleCnt="8">
        <dgm:presLayoutVars>
          <dgm:chMax val="0"/>
          <dgm:chPref val="0"/>
          <dgm:bulletEnabled val="1"/>
        </dgm:presLayoutVars>
      </dgm:prSet>
      <dgm:spPr/>
      <dgm:t>
        <a:bodyPr/>
        <a:lstStyle/>
        <a:p>
          <a:endParaRPr lang="en-IN"/>
        </a:p>
      </dgm:t>
    </dgm:pt>
    <dgm:pt modelId="{797F43DD-E196-432C-8A6D-28A9E1C27559}" type="pres">
      <dgm:prSet presAssocID="{1425F19D-4891-44A8-B74C-B57743C73F82}" presName="Triangle" presStyleLbl="alignNode1" presStyleIdx="3" presStyleCnt="15"/>
      <dgm:spPr/>
    </dgm:pt>
    <dgm:pt modelId="{7437696D-65B8-403F-92F2-A8A7B2C7AF30}" type="pres">
      <dgm:prSet presAssocID="{B31A1CA8-240C-4FAE-9193-5A1BA9371DE4}" presName="sibTrans" presStyleCnt="0"/>
      <dgm:spPr/>
    </dgm:pt>
    <dgm:pt modelId="{613A7A2C-517B-4628-B056-13E1DCCFEEE9}" type="pres">
      <dgm:prSet presAssocID="{B31A1CA8-240C-4FAE-9193-5A1BA9371DE4}" presName="space" presStyleCnt="0"/>
      <dgm:spPr/>
    </dgm:pt>
    <dgm:pt modelId="{84F9469F-E18A-4FC0-95B3-DF1AC8D4EE48}" type="pres">
      <dgm:prSet presAssocID="{F23EB752-BA4C-4FEC-961B-120078191B87}" presName="composite" presStyleCnt="0"/>
      <dgm:spPr/>
    </dgm:pt>
    <dgm:pt modelId="{FC159770-54AD-4C08-A24B-FF3858C6529E}" type="pres">
      <dgm:prSet presAssocID="{F23EB752-BA4C-4FEC-961B-120078191B87}" presName="LShape" presStyleLbl="alignNode1" presStyleIdx="4" presStyleCnt="15"/>
      <dgm:spPr/>
    </dgm:pt>
    <dgm:pt modelId="{25CE647E-F3F5-42D7-ABBD-40C73FD35559}" type="pres">
      <dgm:prSet presAssocID="{F23EB752-BA4C-4FEC-961B-120078191B87}" presName="ParentText" presStyleLbl="revTx" presStyleIdx="2" presStyleCnt="8">
        <dgm:presLayoutVars>
          <dgm:chMax val="0"/>
          <dgm:chPref val="0"/>
          <dgm:bulletEnabled val="1"/>
        </dgm:presLayoutVars>
      </dgm:prSet>
      <dgm:spPr/>
      <dgm:t>
        <a:bodyPr/>
        <a:lstStyle/>
        <a:p>
          <a:endParaRPr lang="en-IN"/>
        </a:p>
      </dgm:t>
    </dgm:pt>
    <dgm:pt modelId="{F184BB9B-51C0-4D0B-93E7-773C2D5611EA}" type="pres">
      <dgm:prSet presAssocID="{F23EB752-BA4C-4FEC-961B-120078191B87}" presName="Triangle" presStyleLbl="alignNode1" presStyleIdx="5" presStyleCnt="15"/>
      <dgm:spPr/>
    </dgm:pt>
    <dgm:pt modelId="{4A5042A0-11B8-4924-8BBF-AA515BC9FA00}" type="pres">
      <dgm:prSet presAssocID="{9EB655C6-DEC0-4DDF-876A-1EBA6F17BCD3}" presName="sibTrans" presStyleCnt="0"/>
      <dgm:spPr/>
    </dgm:pt>
    <dgm:pt modelId="{440EA430-7C09-4748-ACDB-1446657654C2}" type="pres">
      <dgm:prSet presAssocID="{9EB655C6-DEC0-4DDF-876A-1EBA6F17BCD3}" presName="space" presStyleCnt="0"/>
      <dgm:spPr/>
    </dgm:pt>
    <dgm:pt modelId="{6DA16CEF-4B10-46F3-B14B-6E7EC75790A5}" type="pres">
      <dgm:prSet presAssocID="{58261A88-621C-4CDB-8CBB-82DF5290C40A}" presName="composite" presStyleCnt="0"/>
      <dgm:spPr/>
    </dgm:pt>
    <dgm:pt modelId="{BF6A0AFF-6790-475F-9713-17601875A41B}" type="pres">
      <dgm:prSet presAssocID="{58261A88-621C-4CDB-8CBB-82DF5290C40A}" presName="LShape" presStyleLbl="alignNode1" presStyleIdx="6" presStyleCnt="15"/>
      <dgm:spPr/>
    </dgm:pt>
    <dgm:pt modelId="{4D1D08E9-5723-4AE6-8B78-A65ED2AC4613}" type="pres">
      <dgm:prSet presAssocID="{58261A88-621C-4CDB-8CBB-82DF5290C40A}" presName="ParentText" presStyleLbl="revTx" presStyleIdx="3" presStyleCnt="8">
        <dgm:presLayoutVars>
          <dgm:chMax val="0"/>
          <dgm:chPref val="0"/>
          <dgm:bulletEnabled val="1"/>
        </dgm:presLayoutVars>
      </dgm:prSet>
      <dgm:spPr/>
      <dgm:t>
        <a:bodyPr/>
        <a:lstStyle/>
        <a:p>
          <a:endParaRPr lang="en-IN"/>
        </a:p>
      </dgm:t>
    </dgm:pt>
    <dgm:pt modelId="{3D933603-8CF2-4200-85AB-3A696A3D6D91}" type="pres">
      <dgm:prSet presAssocID="{58261A88-621C-4CDB-8CBB-82DF5290C40A}" presName="Triangle" presStyleLbl="alignNode1" presStyleIdx="7" presStyleCnt="15"/>
      <dgm:spPr/>
    </dgm:pt>
    <dgm:pt modelId="{A0434D2B-91E3-44F3-A441-07F5D2FDFACF}" type="pres">
      <dgm:prSet presAssocID="{46612FF1-9914-41E1-ADBB-212DA39534B1}" presName="sibTrans" presStyleCnt="0"/>
      <dgm:spPr/>
    </dgm:pt>
    <dgm:pt modelId="{DC1EC83E-BB43-4540-87E5-32B07D23FECC}" type="pres">
      <dgm:prSet presAssocID="{46612FF1-9914-41E1-ADBB-212DA39534B1}" presName="space" presStyleCnt="0"/>
      <dgm:spPr/>
    </dgm:pt>
    <dgm:pt modelId="{A0AE6C90-4C45-4098-986A-0F2AE0784AE1}" type="pres">
      <dgm:prSet presAssocID="{3B59B956-3FBB-4EA2-937F-C2B98A2D20C6}" presName="composite" presStyleCnt="0"/>
      <dgm:spPr/>
    </dgm:pt>
    <dgm:pt modelId="{271A6122-A1A3-4092-97BC-E7F6BC5289AB}" type="pres">
      <dgm:prSet presAssocID="{3B59B956-3FBB-4EA2-937F-C2B98A2D20C6}" presName="LShape" presStyleLbl="alignNode1" presStyleIdx="8" presStyleCnt="15"/>
      <dgm:spPr/>
    </dgm:pt>
    <dgm:pt modelId="{8BC02854-077F-4F32-B9F1-FD2E95A6630F}" type="pres">
      <dgm:prSet presAssocID="{3B59B956-3FBB-4EA2-937F-C2B98A2D20C6}" presName="ParentText" presStyleLbl="revTx" presStyleIdx="4" presStyleCnt="8" custScaleX="122091" custScaleY="93808">
        <dgm:presLayoutVars>
          <dgm:chMax val="0"/>
          <dgm:chPref val="0"/>
          <dgm:bulletEnabled val="1"/>
        </dgm:presLayoutVars>
      </dgm:prSet>
      <dgm:spPr/>
      <dgm:t>
        <a:bodyPr/>
        <a:lstStyle/>
        <a:p>
          <a:endParaRPr lang="en-IN"/>
        </a:p>
      </dgm:t>
    </dgm:pt>
    <dgm:pt modelId="{F212A367-7AC9-4907-B2BA-75FF267BD8D4}" type="pres">
      <dgm:prSet presAssocID="{3B59B956-3FBB-4EA2-937F-C2B98A2D20C6}" presName="Triangle" presStyleLbl="alignNode1" presStyleIdx="9" presStyleCnt="15" custLinFactNeighborX="18278" custLinFactNeighborY="27418"/>
      <dgm:spPr/>
    </dgm:pt>
    <dgm:pt modelId="{D65E961E-C36E-4D00-8211-739D80B8D953}" type="pres">
      <dgm:prSet presAssocID="{8C1CA295-F9D6-4085-9748-905772E5793F}" presName="sibTrans" presStyleCnt="0"/>
      <dgm:spPr/>
    </dgm:pt>
    <dgm:pt modelId="{4754D4DA-DC58-4659-A310-B45E350FF81B}" type="pres">
      <dgm:prSet presAssocID="{8C1CA295-F9D6-4085-9748-905772E5793F}" presName="space" presStyleCnt="0"/>
      <dgm:spPr/>
    </dgm:pt>
    <dgm:pt modelId="{EA8D8F85-3D0C-4309-9662-CEF3B0C73677}" type="pres">
      <dgm:prSet presAssocID="{A6B99300-0DAD-4560-9DD4-D6087CD461D6}" presName="composite" presStyleCnt="0"/>
      <dgm:spPr/>
    </dgm:pt>
    <dgm:pt modelId="{505DBF7A-3F3F-4557-9B03-E3670897C415}" type="pres">
      <dgm:prSet presAssocID="{A6B99300-0DAD-4560-9DD4-D6087CD461D6}" presName="LShape" presStyleLbl="alignNode1" presStyleIdx="10" presStyleCnt="15" custLinFactNeighborX="-6186" custLinFactNeighborY="9674"/>
      <dgm:spPr/>
    </dgm:pt>
    <dgm:pt modelId="{3AA4C24B-1672-4391-93A4-BA46C02FF94D}" type="pres">
      <dgm:prSet presAssocID="{A6B99300-0DAD-4560-9DD4-D6087CD461D6}" presName="ParentText" presStyleLbl="revTx" presStyleIdx="5" presStyleCnt="8" custScaleX="134536" custLinFactNeighborX="-863" custLinFactNeighborY="1">
        <dgm:presLayoutVars>
          <dgm:chMax val="0"/>
          <dgm:chPref val="0"/>
          <dgm:bulletEnabled val="1"/>
        </dgm:presLayoutVars>
      </dgm:prSet>
      <dgm:spPr/>
      <dgm:t>
        <a:bodyPr/>
        <a:lstStyle/>
        <a:p>
          <a:endParaRPr lang="en-IN"/>
        </a:p>
      </dgm:t>
    </dgm:pt>
    <dgm:pt modelId="{D159CDCD-C8C6-48A9-958E-98612D47400F}" type="pres">
      <dgm:prSet presAssocID="{A6B99300-0DAD-4560-9DD4-D6087CD461D6}" presName="Triangle" presStyleLbl="alignNode1" presStyleIdx="11" presStyleCnt="15" custLinFactNeighborX="-9139" custLinFactNeighborY="54835"/>
      <dgm:spPr/>
    </dgm:pt>
    <dgm:pt modelId="{F3D67A56-24B6-4350-B748-E5C4EA12C8B2}" type="pres">
      <dgm:prSet presAssocID="{14017E48-64F2-419A-B8C3-A75C1CAC0F91}" presName="sibTrans" presStyleCnt="0"/>
      <dgm:spPr/>
    </dgm:pt>
    <dgm:pt modelId="{CB059A66-3319-4659-A93D-3C4D939F5C73}" type="pres">
      <dgm:prSet presAssocID="{14017E48-64F2-419A-B8C3-A75C1CAC0F91}" presName="space" presStyleCnt="0"/>
      <dgm:spPr/>
    </dgm:pt>
    <dgm:pt modelId="{6A5C8A25-67B5-481B-9875-7BB12E8CA8E5}" type="pres">
      <dgm:prSet presAssocID="{2AE65D1A-A7DA-405E-83A5-266CF763DE2A}" presName="composite" presStyleCnt="0"/>
      <dgm:spPr/>
    </dgm:pt>
    <dgm:pt modelId="{BA33ADA2-18E0-4321-9BF5-410FAE54A240}" type="pres">
      <dgm:prSet presAssocID="{2AE65D1A-A7DA-405E-83A5-266CF763DE2A}" presName="LShape" presStyleLbl="alignNode1" presStyleIdx="12" presStyleCnt="15"/>
      <dgm:spPr/>
    </dgm:pt>
    <dgm:pt modelId="{3368E97A-7530-4BB2-A1DB-B8CEC2AB98A6}" type="pres">
      <dgm:prSet presAssocID="{2AE65D1A-A7DA-405E-83A5-266CF763DE2A}" presName="ParentText" presStyleLbl="revTx" presStyleIdx="6" presStyleCnt="8">
        <dgm:presLayoutVars>
          <dgm:chMax val="0"/>
          <dgm:chPref val="0"/>
          <dgm:bulletEnabled val="1"/>
        </dgm:presLayoutVars>
      </dgm:prSet>
      <dgm:spPr/>
      <dgm:t>
        <a:bodyPr/>
        <a:lstStyle/>
        <a:p>
          <a:endParaRPr lang="en-IN"/>
        </a:p>
      </dgm:t>
    </dgm:pt>
    <dgm:pt modelId="{58A47B20-2F61-4B9A-881B-ECDE30C353CA}" type="pres">
      <dgm:prSet presAssocID="{2AE65D1A-A7DA-405E-83A5-266CF763DE2A}" presName="Triangle" presStyleLbl="alignNode1" presStyleIdx="13" presStyleCnt="15" custLinFactNeighborX="9139" custLinFactNeighborY="18278"/>
      <dgm:spPr/>
    </dgm:pt>
    <dgm:pt modelId="{77416DE5-68B4-441F-A478-7ED62B470BC1}" type="pres">
      <dgm:prSet presAssocID="{3769BEC1-2A1D-4DD5-8384-F11A4AC60ED2}" presName="sibTrans" presStyleCnt="0"/>
      <dgm:spPr/>
    </dgm:pt>
    <dgm:pt modelId="{4E3271A6-8EA2-4F20-8817-445F313615BF}" type="pres">
      <dgm:prSet presAssocID="{3769BEC1-2A1D-4DD5-8384-F11A4AC60ED2}" presName="space" presStyleCnt="0"/>
      <dgm:spPr/>
    </dgm:pt>
    <dgm:pt modelId="{0D28ABBF-47F8-473B-83BE-F22F28FEAE9E}" type="pres">
      <dgm:prSet presAssocID="{99515C90-517F-49D9-89BF-2CAB82755057}" presName="composite" presStyleCnt="0"/>
      <dgm:spPr/>
    </dgm:pt>
    <dgm:pt modelId="{8E833D7C-580C-4B99-9B8D-78ADCDA3668D}" type="pres">
      <dgm:prSet presAssocID="{99515C90-517F-49D9-89BF-2CAB82755057}" presName="LShape" presStyleLbl="alignNode1" presStyleIdx="14" presStyleCnt="15" custScaleX="118435" custScaleY="96310" custLinFactNeighborY="0"/>
      <dgm:spPr/>
    </dgm:pt>
    <dgm:pt modelId="{289AD1A6-5308-4D09-90A3-E1C8ECDAF5B0}" type="pres">
      <dgm:prSet presAssocID="{99515C90-517F-49D9-89BF-2CAB82755057}" presName="ParentText" presStyleLbl="revTx" presStyleIdx="7" presStyleCnt="8" custScaleX="132357">
        <dgm:presLayoutVars>
          <dgm:chMax val="0"/>
          <dgm:chPref val="0"/>
          <dgm:bulletEnabled val="1"/>
        </dgm:presLayoutVars>
      </dgm:prSet>
      <dgm:spPr/>
      <dgm:t>
        <a:bodyPr/>
        <a:lstStyle/>
        <a:p>
          <a:endParaRPr lang="en-IN"/>
        </a:p>
      </dgm:t>
    </dgm:pt>
  </dgm:ptLst>
  <dgm:cxnLst>
    <dgm:cxn modelId="{1C4ACBC6-91A2-42E5-A539-3A0D237DDE7E}" srcId="{3744B362-D7F6-4D96-81C6-C8732AE0A484}" destId="{B19B2F5B-5B52-4425-BB97-E76C93EDF15C}" srcOrd="0" destOrd="0" parTransId="{097CC01C-C188-4D46-BE64-DAAB3965EDB5}" sibTransId="{E52153DA-6764-406D-89A5-6A725D3521C1}"/>
    <dgm:cxn modelId="{92D3829A-447A-49C2-9887-0B13A490EE16}" type="presOf" srcId="{3744B362-D7F6-4D96-81C6-C8732AE0A484}" destId="{287023A5-2882-4C4D-93FE-948570CD829D}" srcOrd="0" destOrd="0" presId="urn:microsoft.com/office/officeart/2009/3/layout/StepUpProcess"/>
    <dgm:cxn modelId="{BD9EAACA-0587-45A0-ADD2-17F15006EA57}" srcId="{3744B362-D7F6-4D96-81C6-C8732AE0A484}" destId="{58261A88-621C-4CDB-8CBB-82DF5290C40A}" srcOrd="3" destOrd="0" parTransId="{F9A5DE75-C864-4904-8016-94FBA04AA827}" sibTransId="{46612FF1-9914-41E1-ADBB-212DA39534B1}"/>
    <dgm:cxn modelId="{1818CCA4-0A6E-4ECC-A942-C23BB85C297C}" type="presOf" srcId="{B19B2F5B-5B52-4425-BB97-E76C93EDF15C}" destId="{3444E3D4-1F88-45A0-9973-B221C2EE078A}" srcOrd="0" destOrd="0" presId="urn:microsoft.com/office/officeart/2009/3/layout/StepUpProcess"/>
    <dgm:cxn modelId="{5EAC4987-FDCD-45FD-AD4A-3D73731996FB}" type="presOf" srcId="{F23EB752-BA4C-4FEC-961B-120078191B87}" destId="{25CE647E-F3F5-42D7-ABBD-40C73FD35559}" srcOrd="0" destOrd="0" presId="urn:microsoft.com/office/officeart/2009/3/layout/StepUpProcess"/>
    <dgm:cxn modelId="{C8585056-ADF6-49A5-8003-54CEE73A9EBC}" srcId="{3744B362-D7F6-4D96-81C6-C8732AE0A484}" destId="{A6B99300-0DAD-4560-9DD4-D6087CD461D6}" srcOrd="5" destOrd="0" parTransId="{BD6BE694-B840-4587-8DD4-01FCB5909AC8}" sibTransId="{14017E48-64F2-419A-B8C3-A75C1CAC0F91}"/>
    <dgm:cxn modelId="{1EF870B4-7658-4AE9-B07B-B2132FEA53CC}" type="presOf" srcId="{A6B99300-0DAD-4560-9DD4-D6087CD461D6}" destId="{3AA4C24B-1672-4391-93A4-BA46C02FF94D}" srcOrd="0" destOrd="0" presId="urn:microsoft.com/office/officeart/2009/3/layout/StepUpProcess"/>
    <dgm:cxn modelId="{D34409EE-F8C9-4137-A440-929F38BBD912}" srcId="{3744B362-D7F6-4D96-81C6-C8732AE0A484}" destId="{99515C90-517F-49D9-89BF-2CAB82755057}" srcOrd="7" destOrd="0" parTransId="{5FB24993-65E1-4B58-94AB-202C4FC987CB}" sibTransId="{3B15A768-B061-41D8-A20F-238AB2474754}"/>
    <dgm:cxn modelId="{7B4E616E-86F4-4D2F-B85C-578968689903}" srcId="{3744B362-D7F6-4D96-81C6-C8732AE0A484}" destId="{F23EB752-BA4C-4FEC-961B-120078191B87}" srcOrd="2" destOrd="0" parTransId="{86E3D807-36D1-4AB4-93EA-90B7615C432A}" sibTransId="{9EB655C6-DEC0-4DDF-876A-1EBA6F17BCD3}"/>
    <dgm:cxn modelId="{262FAD1B-49DF-4FD4-AA0D-B0FCBBEE26DA}" srcId="{3744B362-D7F6-4D96-81C6-C8732AE0A484}" destId="{2AE65D1A-A7DA-405E-83A5-266CF763DE2A}" srcOrd="6" destOrd="0" parTransId="{B30AFF71-40D2-40AF-9B2E-8BBB091ECE39}" sibTransId="{3769BEC1-2A1D-4DD5-8384-F11A4AC60ED2}"/>
    <dgm:cxn modelId="{FB22B8B6-BCBD-40E8-93AA-0F30884331AA}" type="presOf" srcId="{99515C90-517F-49D9-89BF-2CAB82755057}" destId="{289AD1A6-5308-4D09-90A3-E1C8ECDAF5B0}" srcOrd="0" destOrd="0" presId="urn:microsoft.com/office/officeart/2009/3/layout/StepUpProcess"/>
    <dgm:cxn modelId="{A1A53966-FA06-4B03-A1B5-C538353B8C48}" type="presOf" srcId="{3B59B956-3FBB-4EA2-937F-C2B98A2D20C6}" destId="{8BC02854-077F-4F32-B9F1-FD2E95A6630F}" srcOrd="0" destOrd="0" presId="urn:microsoft.com/office/officeart/2009/3/layout/StepUpProcess"/>
    <dgm:cxn modelId="{656C2440-C4BD-4416-ACAC-5A40E425177E}" type="presOf" srcId="{2AE65D1A-A7DA-405E-83A5-266CF763DE2A}" destId="{3368E97A-7530-4BB2-A1DB-B8CEC2AB98A6}" srcOrd="0" destOrd="0" presId="urn:microsoft.com/office/officeart/2009/3/layout/StepUpProcess"/>
    <dgm:cxn modelId="{E3EB7955-3405-4F51-93F2-A10EA6E6A420}" srcId="{3744B362-D7F6-4D96-81C6-C8732AE0A484}" destId="{1425F19D-4891-44A8-B74C-B57743C73F82}" srcOrd="1" destOrd="0" parTransId="{1FEEBBE3-2471-42E1-90F6-940A0857EC2A}" sibTransId="{B31A1CA8-240C-4FAE-9193-5A1BA9371DE4}"/>
    <dgm:cxn modelId="{C77C0128-85E2-4BF0-9D59-BB1A4A704D56}" type="presOf" srcId="{1425F19D-4891-44A8-B74C-B57743C73F82}" destId="{D4357491-900E-4ED6-8BDA-C20FFD125568}" srcOrd="0" destOrd="0" presId="urn:microsoft.com/office/officeart/2009/3/layout/StepUpProcess"/>
    <dgm:cxn modelId="{2A3B4487-0813-4BBA-B698-ACF8CA83432E}" srcId="{3744B362-D7F6-4D96-81C6-C8732AE0A484}" destId="{3B59B956-3FBB-4EA2-937F-C2B98A2D20C6}" srcOrd="4" destOrd="0" parTransId="{03AD1409-DAF3-4626-BBCA-3B7B53145AE4}" sibTransId="{8C1CA295-F9D6-4085-9748-905772E5793F}"/>
    <dgm:cxn modelId="{973CF60A-CF40-4858-A05C-6992043387E7}" type="presOf" srcId="{58261A88-621C-4CDB-8CBB-82DF5290C40A}" destId="{4D1D08E9-5723-4AE6-8B78-A65ED2AC4613}" srcOrd="0" destOrd="0" presId="urn:microsoft.com/office/officeart/2009/3/layout/StepUpProcess"/>
    <dgm:cxn modelId="{70DD9944-16C4-4445-9A64-AA70A4317B3C}" type="presParOf" srcId="{287023A5-2882-4C4D-93FE-948570CD829D}" destId="{3AFD35C2-AA69-4E0A-9AF6-F73D566718BD}" srcOrd="0" destOrd="0" presId="urn:microsoft.com/office/officeart/2009/3/layout/StepUpProcess"/>
    <dgm:cxn modelId="{4C03A9EF-F180-4FBF-A569-F8DA258D7A12}" type="presParOf" srcId="{3AFD35C2-AA69-4E0A-9AF6-F73D566718BD}" destId="{F8F355A2-7E4F-4CA0-A6B9-FA18125212D4}" srcOrd="0" destOrd="0" presId="urn:microsoft.com/office/officeart/2009/3/layout/StepUpProcess"/>
    <dgm:cxn modelId="{6C8A38A8-EDCC-4DC3-8F40-523CA3E465C2}" type="presParOf" srcId="{3AFD35C2-AA69-4E0A-9AF6-F73D566718BD}" destId="{3444E3D4-1F88-45A0-9973-B221C2EE078A}" srcOrd="1" destOrd="0" presId="urn:microsoft.com/office/officeart/2009/3/layout/StepUpProcess"/>
    <dgm:cxn modelId="{459BEB67-3AD5-4AC0-B748-634CC557CB10}" type="presParOf" srcId="{3AFD35C2-AA69-4E0A-9AF6-F73D566718BD}" destId="{E130613E-1C8B-4B0D-A90F-EB5DCA0057E6}" srcOrd="2" destOrd="0" presId="urn:microsoft.com/office/officeart/2009/3/layout/StepUpProcess"/>
    <dgm:cxn modelId="{6423F40F-59FC-43E3-A9EB-A487157AA8EB}" type="presParOf" srcId="{287023A5-2882-4C4D-93FE-948570CD829D}" destId="{CEB7AAF7-B6B7-451E-91A3-CB54004E326F}" srcOrd="1" destOrd="0" presId="urn:microsoft.com/office/officeart/2009/3/layout/StepUpProcess"/>
    <dgm:cxn modelId="{A5383C0E-8651-48AC-809D-279B2EDA18C9}" type="presParOf" srcId="{CEB7AAF7-B6B7-451E-91A3-CB54004E326F}" destId="{6C168FA4-6792-4310-996F-C6C850EDBD01}" srcOrd="0" destOrd="0" presId="urn:microsoft.com/office/officeart/2009/3/layout/StepUpProcess"/>
    <dgm:cxn modelId="{A88EDAC6-D979-4AEE-8EAC-C1E12AAE1B35}" type="presParOf" srcId="{287023A5-2882-4C4D-93FE-948570CD829D}" destId="{226391A5-168D-4237-95B6-EE529A2D7A2C}" srcOrd="2" destOrd="0" presId="urn:microsoft.com/office/officeart/2009/3/layout/StepUpProcess"/>
    <dgm:cxn modelId="{1FAAA748-B195-45A6-8F1F-5630DE2B74D2}" type="presParOf" srcId="{226391A5-168D-4237-95B6-EE529A2D7A2C}" destId="{8F41D708-3242-49B1-9F69-73162668F81C}" srcOrd="0" destOrd="0" presId="urn:microsoft.com/office/officeart/2009/3/layout/StepUpProcess"/>
    <dgm:cxn modelId="{1ED1352E-F18C-47AD-A830-9C6D8D3C698E}" type="presParOf" srcId="{226391A5-168D-4237-95B6-EE529A2D7A2C}" destId="{D4357491-900E-4ED6-8BDA-C20FFD125568}" srcOrd="1" destOrd="0" presId="urn:microsoft.com/office/officeart/2009/3/layout/StepUpProcess"/>
    <dgm:cxn modelId="{D07EC125-39F9-4F8B-9031-5AAA3BE18FB0}" type="presParOf" srcId="{226391A5-168D-4237-95B6-EE529A2D7A2C}" destId="{797F43DD-E196-432C-8A6D-28A9E1C27559}" srcOrd="2" destOrd="0" presId="urn:microsoft.com/office/officeart/2009/3/layout/StepUpProcess"/>
    <dgm:cxn modelId="{0AEE9EA1-0EFD-4F31-A8B1-2CCD10F20A48}" type="presParOf" srcId="{287023A5-2882-4C4D-93FE-948570CD829D}" destId="{7437696D-65B8-403F-92F2-A8A7B2C7AF30}" srcOrd="3" destOrd="0" presId="urn:microsoft.com/office/officeart/2009/3/layout/StepUpProcess"/>
    <dgm:cxn modelId="{67F9CF6E-EC8C-438C-A955-0896C630F3FE}" type="presParOf" srcId="{7437696D-65B8-403F-92F2-A8A7B2C7AF30}" destId="{613A7A2C-517B-4628-B056-13E1DCCFEEE9}" srcOrd="0" destOrd="0" presId="urn:microsoft.com/office/officeart/2009/3/layout/StepUpProcess"/>
    <dgm:cxn modelId="{C4817C76-AD52-465F-9A52-C7678581CF86}" type="presParOf" srcId="{287023A5-2882-4C4D-93FE-948570CD829D}" destId="{84F9469F-E18A-4FC0-95B3-DF1AC8D4EE48}" srcOrd="4" destOrd="0" presId="urn:microsoft.com/office/officeart/2009/3/layout/StepUpProcess"/>
    <dgm:cxn modelId="{C67C1E11-A083-4704-A2B0-60CA93B62881}" type="presParOf" srcId="{84F9469F-E18A-4FC0-95B3-DF1AC8D4EE48}" destId="{FC159770-54AD-4C08-A24B-FF3858C6529E}" srcOrd="0" destOrd="0" presId="urn:microsoft.com/office/officeart/2009/3/layout/StepUpProcess"/>
    <dgm:cxn modelId="{22DB605B-E5B3-45DE-990E-99E9025FF1DE}" type="presParOf" srcId="{84F9469F-E18A-4FC0-95B3-DF1AC8D4EE48}" destId="{25CE647E-F3F5-42D7-ABBD-40C73FD35559}" srcOrd="1" destOrd="0" presId="urn:microsoft.com/office/officeart/2009/3/layout/StepUpProcess"/>
    <dgm:cxn modelId="{A49D05C0-31F8-4310-A7D0-60A9B4E096A6}" type="presParOf" srcId="{84F9469F-E18A-4FC0-95B3-DF1AC8D4EE48}" destId="{F184BB9B-51C0-4D0B-93E7-773C2D5611EA}" srcOrd="2" destOrd="0" presId="urn:microsoft.com/office/officeart/2009/3/layout/StepUpProcess"/>
    <dgm:cxn modelId="{C17E5036-D865-428E-A0D8-F3EB2EF768D6}" type="presParOf" srcId="{287023A5-2882-4C4D-93FE-948570CD829D}" destId="{4A5042A0-11B8-4924-8BBF-AA515BC9FA00}" srcOrd="5" destOrd="0" presId="urn:microsoft.com/office/officeart/2009/3/layout/StepUpProcess"/>
    <dgm:cxn modelId="{554C936D-93F8-46DA-8E9F-DBAC98B3EF18}" type="presParOf" srcId="{4A5042A0-11B8-4924-8BBF-AA515BC9FA00}" destId="{440EA430-7C09-4748-ACDB-1446657654C2}" srcOrd="0" destOrd="0" presId="urn:microsoft.com/office/officeart/2009/3/layout/StepUpProcess"/>
    <dgm:cxn modelId="{0740F171-0203-4445-9966-C24BBCB5C5CE}" type="presParOf" srcId="{287023A5-2882-4C4D-93FE-948570CD829D}" destId="{6DA16CEF-4B10-46F3-B14B-6E7EC75790A5}" srcOrd="6" destOrd="0" presId="urn:microsoft.com/office/officeart/2009/3/layout/StepUpProcess"/>
    <dgm:cxn modelId="{F77F7014-ECBD-4786-97C8-D782D427223C}" type="presParOf" srcId="{6DA16CEF-4B10-46F3-B14B-6E7EC75790A5}" destId="{BF6A0AFF-6790-475F-9713-17601875A41B}" srcOrd="0" destOrd="0" presId="urn:microsoft.com/office/officeart/2009/3/layout/StepUpProcess"/>
    <dgm:cxn modelId="{7A6E081C-B744-4009-AE92-5FE06107D066}" type="presParOf" srcId="{6DA16CEF-4B10-46F3-B14B-6E7EC75790A5}" destId="{4D1D08E9-5723-4AE6-8B78-A65ED2AC4613}" srcOrd="1" destOrd="0" presId="urn:microsoft.com/office/officeart/2009/3/layout/StepUpProcess"/>
    <dgm:cxn modelId="{D9034082-1673-40F5-9DB8-90FA8AA1980B}" type="presParOf" srcId="{6DA16CEF-4B10-46F3-B14B-6E7EC75790A5}" destId="{3D933603-8CF2-4200-85AB-3A696A3D6D91}" srcOrd="2" destOrd="0" presId="urn:microsoft.com/office/officeart/2009/3/layout/StepUpProcess"/>
    <dgm:cxn modelId="{DA4BB823-E08E-44A1-978C-3A53B5AB9054}" type="presParOf" srcId="{287023A5-2882-4C4D-93FE-948570CD829D}" destId="{A0434D2B-91E3-44F3-A441-07F5D2FDFACF}" srcOrd="7" destOrd="0" presId="urn:microsoft.com/office/officeart/2009/3/layout/StepUpProcess"/>
    <dgm:cxn modelId="{F1776443-87B9-42F2-95D2-0DC3E3F87BD3}" type="presParOf" srcId="{A0434D2B-91E3-44F3-A441-07F5D2FDFACF}" destId="{DC1EC83E-BB43-4540-87E5-32B07D23FECC}" srcOrd="0" destOrd="0" presId="urn:microsoft.com/office/officeart/2009/3/layout/StepUpProcess"/>
    <dgm:cxn modelId="{B63D9196-B67F-4C77-8579-B403FDA643EC}" type="presParOf" srcId="{287023A5-2882-4C4D-93FE-948570CD829D}" destId="{A0AE6C90-4C45-4098-986A-0F2AE0784AE1}" srcOrd="8" destOrd="0" presId="urn:microsoft.com/office/officeart/2009/3/layout/StepUpProcess"/>
    <dgm:cxn modelId="{644378AB-D48A-4BCA-A3AC-E21D177AD824}" type="presParOf" srcId="{A0AE6C90-4C45-4098-986A-0F2AE0784AE1}" destId="{271A6122-A1A3-4092-97BC-E7F6BC5289AB}" srcOrd="0" destOrd="0" presId="urn:microsoft.com/office/officeart/2009/3/layout/StepUpProcess"/>
    <dgm:cxn modelId="{6C518804-BB3D-46BA-9816-8D1A9DB5C55D}" type="presParOf" srcId="{A0AE6C90-4C45-4098-986A-0F2AE0784AE1}" destId="{8BC02854-077F-4F32-B9F1-FD2E95A6630F}" srcOrd="1" destOrd="0" presId="urn:microsoft.com/office/officeart/2009/3/layout/StepUpProcess"/>
    <dgm:cxn modelId="{6EBACDD3-102D-4704-826F-44875FB7A25C}" type="presParOf" srcId="{A0AE6C90-4C45-4098-986A-0F2AE0784AE1}" destId="{F212A367-7AC9-4907-B2BA-75FF267BD8D4}" srcOrd="2" destOrd="0" presId="urn:microsoft.com/office/officeart/2009/3/layout/StepUpProcess"/>
    <dgm:cxn modelId="{85C91FC0-897D-4BE8-9E32-A630C60654EE}" type="presParOf" srcId="{287023A5-2882-4C4D-93FE-948570CD829D}" destId="{D65E961E-C36E-4D00-8211-739D80B8D953}" srcOrd="9" destOrd="0" presId="urn:microsoft.com/office/officeart/2009/3/layout/StepUpProcess"/>
    <dgm:cxn modelId="{99679B45-483E-4749-860A-03F4AF09631B}" type="presParOf" srcId="{D65E961E-C36E-4D00-8211-739D80B8D953}" destId="{4754D4DA-DC58-4659-A310-B45E350FF81B}" srcOrd="0" destOrd="0" presId="urn:microsoft.com/office/officeart/2009/3/layout/StepUpProcess"/>
    <dgm:cxn modelId="{2E4F26C9-B34A-4F16-9A3F-B479A93E199C}" type="presParOf" srcId="{287023A5-2882-4C4D-93FE-948570CD829D}" destId="{EA8D8F85-3D0C-4309-9662-CEF3B0C73677}" srcOrd="10" destOrd="0" presId="urn:microsoft.com/office/officeart/2009/3/layout/StepUpProcess"/>
    <dgm:cxn modelId="{A679C807-A074-4DE2-B879-B12D8F760BB9}" type="presParOf" srcId="{EA8D8F85-3D0C-4309-9662-CEF3B0C73677}" destId="{505DBF7A-3F3F-4557-9B03-E3670897C415}" srcOrd="0" destOrd="0" presId="urn:microsoft.com/office/officeart/2009/3/layout/StepUpProcess"/>
    <dgm:cxn modelId="{F202B425-EFD4-4C8B-9BE7-6E150861309F}" type="presParOf" srcId="{EA8D8F85-3D0C-4309-9662-CEF3B0C73677}" destId="{3AA4C24B-1672-4391-93A4-BA46C02FF94D}" srcOrd="1" destOrd="0" presId="urn:microsoft.com/office/officeart/2009/3/layout/StepUpProcess"/>
    <dgm:cxn modelId="{BB1E4E88-A800-445F-B90F-A7CA08E29A88}" type="presParOf" srcId="{EA8D8F85-3D0C-4309-9662-CEF3B0C73677}" destId="{D159CDCD-C8C6-48A9-958E-98612D47400F}" srcOrd="2" destOrd="0" presId="urn:microsoft.com/office/officeart/2009/3/layout/StepUpProcess"/>
    <dgm:cxn modelId="{6169A2A1-880F-43C1-B159-60A9C665C143}" type="presParOf" srcId="{287023A5-2882-4C4D-93FE-948570CD829D}" destId="{F3D67A56-24B6-4350-B748-E5C4EA12C8B2}" srcOrd="11" destOrd="0" presId="urn:microsoft.com/office/officeart/2009/3/layout/StepUpProcess"/>
    <dgm:cxn modelId="{83D76D43-4ABE-426E-AD57-8CB31A8237A6}" type="presParOf" srcId="{F3D67A56-24B6-4350-B748-E5C4EA12C8B2}" destId="{CB059A66-3319-4659-A93D-3C4D939F5C73}" srcOrd="0" destOrd="0" presId="urn:microsoft.com/office/officeart/2009/3/layout/StepUpProcess"/>
    <dgm:cxn modelId="{82DDECB6-EC5E-4877-81FA-3C7862BB8A30}" type="presParOf" srcId="{287023A5-2882-4C4D-93FE-948570CD829D}" destId="{6A5C8A25-67B5-481B-9875-7BB12E8CA8E5}" srcOrd="12" destOrd="0" presId="urn:microsoft.com/office/officeart/2009/3/layout/StepUpProcess"/>
    <dgm:cxn modelId="{6FF05040-1C95-484D-918D-FF6DD02E1F4E}" type="presParOf" srcId="{6A5C8A25-67B5-481B-9875-7BB12E8CA8E5}" destId="{BA33ADA2-18E0-4321-9BF5-410FAE54A240}" srcOrd="0" destOrd="0" presId="urn:microsoft.com/office/officeart/2009/3/layout/StepUpProcess"/>
    <dgm:cxn modelId="{348A0C37-9D4E-41AE-A453-FDD16E705835}" type="presParOf" srcId="{6A5C8A25-67B5-481B-9875-7BB12E8CA8E5}" destId="{3368E97A-7530-4BB2-A1DB-B8CEC2AB98A6}" srcOrd="1" destOrd="0" presId="urn:microsoft.com/office/officeart/2009/3/layout/StepUpProcess"/>
    <dgm:cxn modelId="{70DBD640-6A41-4FA7-8B36-439B30DD7CAD}" type="presParOf" srcId="{6A5C8A25-67B5-481B-9875-7BB12E8CA8E5}" destId="{58A47B20-2F61-4B9A-881B-ECDE30C353CA}" srcOrd="2" destOrd="0" presId="urn:microsoft.com/office/officeart/2009/3/layout/StepUpProcess"/>
    <dgm:cxn modelId="{63FA8333-2541-4EE2-9A81-60124BC4C4C2}" type="presParOf" srcId="{287023A5-2882-4C4D-93FE-948570CD829D}" destId="{77416DE5-68B4-441F-A478-7ED62B470BC1}" srcOrd="13" destOrd="0" presId="urn:microsoft.com/office/officeart/2009/3/layout/StepUpProcess"/>
    <dgm:cxn modelId="{B59BA0E0-0A5E-43DB-9B7D-814E796511EE}" type="presParOf" srcId="{77416DE5-68B4-441F-A478-7ED62B470BC1}" destId="{4E3271A6-8EA2-4F20-8817-445F313615BF}" srcOrd="0" destOrd="0" presId="urn:microsoft.com/office/officeart/2009/3/layout/StepUpProcess"/>
    <dgm:cxn modelId="{BB842AD5-12D1-4346-98E8-4CF344333DDF}" type="presParOf" srcId="{287023A5-2882-4C4D-93FE-948570CD829D}" destId="{0D28ABBF-47F8-473B-83BE-F22F28FEAE9E}" srcOrd="14" destOrd="0" presId="urn:microsoft.com/office/officeart/2009/3/layout/StepUpProcess"/>
    <dgm:cxn modelId="{7E9B6A06-5223-4C80-9B8A-B7F616DD8B67}" type="presParOf" srcId="{0D28ABBF-47F8-473B-83BE-F22F28FEAE9E}" destId="{8E833D7C-580C-4B99-9B8D-78ADCDA3668D}" srcOrd="0" destOrd="0" presId="urn:microsoft.com/office/officeart/2009/3/layout/StepUpProcess"/>
    <dgm:cxn modelId="{29487205-75B7-4CDA-9FE6-A7E160F250C5}" type="presParOf" srcId="{0D28ABBF-47F8-473B-83BE-F22F28FEAE9E}" destId="{289AD1A6-5308-4D09-90A3-E1C8ECDAF5B0}"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355A2-7E4F-4CA0-A6B9-FA18125212D4}">
      <dsp:nvSpPr>
        <dsp:cNvPr id="0" name=""/>
        <dsp:cNvSpPr/>
      </dsp:nvSpPr>
      <dsp:spPr>
        <a:xfrm rot="5400000">
          <a:off x="185509" y="2194898"/>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3444E3D4-1F88-45A0-9973-B221C2EE078A}">
      <dsp:nvSpPr>
        <dsp:cNvPr id="0" name=""/>
        <dsp:cNvSpPr/>
      </dsp:nvSpPr>
      <dsp:spPr>
        <a:xfrm>
          <a:off x="92701" y="2471321"/>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a:t>Import Libraries</a:t>
          </a:r>
          <a:endParaRPr lang="en-IN" sz="1200" b="1" kern="1200" dirty="0"/>
        </a:p>
      </dsp:txBody>
      <dsp:txXfrm>
        <a:off x="92701" y="2471321"/>
        <a:ext cx="835236" cy="732133"/>
      </dsp:txXfrm>
    </dsp:sp>
    <dsp:sp modelId="{E130613E-1C8B-4B0D-A90F-EB5DCA0057E6}">
      <dsp:nvSpPr>
        <dsp:cNvPr id="0" name=""/>
        <dsp:cNvSpPr/>
      </dsp:nvSpPr>
      <dsp:spPr>
        <a:xfrm>
          <a:off x="770345" y="2126787"/>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F41D708-3242-49B1-9F69-73162668F81C}">
      <dsp:nvSpPr>
        <dsp:cNvPr id="0" name=""/>
        <dsp:cNvSpPr/>
      </dsp:nvSpPr>
      <dsp:spPr>
        <a:xfrm rot="5400000">
          <a:off x="1208002" y="1941882"/>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D4357491-900E-4ED6-8BDA-C20FFD125568}">
      <dsp:nvSpPr>
        <dsp:cNvPr id="0" name=""/>
        <dsp:cNvSpPr/>
      </dsp:nvSpPr>
      <dsp:spPr>
        <a:xfrm>
          <a:off x="1115193" y="2218304"/>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a:latin typeface="Arial"/>
              <a:ea typeface="+mn-ea"/>
              <a:cs typeface="+mn-cs"/>
            </a:rPr>
            <a:t>Loading the Dataset</a:t>
          </a:r>
          <a:endParaRPr lang="en-IN" sz="1200" b="1" kern="1200" dirty="0">
            <a:latin typeface="Arial"/>
            <a:ea typeface="+mn-ea"/>
            <a:cs typeface="+mn-cs"/>
          </a:endParaRPr>
        </a:p>
      </dsp:txBody>
      <dsp:txXfrm>
        <a:off x="1115193" y="2218304"/>
        <a:ext cx="835236" cy="732133"/>
      </dsp:txXfrm>
    </dsp:sp>
    <dsp:sp modelId="{797F43DD-E196-432C-8A6D-28A9E1C27559}">
      <dsp:nvSpPr>
        <dsp:cNvPr id="0" name=""/>
        <dsp:cNvSpPr/>
      </dsp:nvSpPr>
      <dsp:spPr>
        <a:xfrm>
          <a:off x="1792838" y="1873771"/>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FC159770-54AD-4C08-A24B-FF3858C6529E}">
      <dsp:nvSpPr>
        <dsp:cNvPr id="0" name=""/>
        <dsp:cNvSpPr/>
      </dsp:nvSpPr>
      <dsp:spPr>
        <a:xfrm rot="5400000">
          <a:off x="2230495" y="1688865"/>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25CE647E-F3F5-42D7-ABBD-40C73FD35559}">
      <dsp:nvSpPr>
        <dsp:cNvPr id="0" name=""/>
        <dsp:cNvSpPr/>
      </dsp:nvSpPr>
      <dsp:spPr>
        <a:xfrm>
          <a:off x="2137686" y="1965287"/>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a:latin typeface="Arial"/>
              <a:ea typeface="+mn-ea"/>
              <a:cs typeface="+mn-cs"/>
            </a:rPr>
            <a:t>Exploring the Dataset</a:t>
          </a:r>
          <a:endParaRPr lang="en-IN" sz="1200" b="1" kern="1200" dirty="0">
            <a:latin typeface="Arial"/>
            <a:ea typeface="+mn-ea"/>
            <a:cs typeface="+mn-cs"/>
          </a:endParaRPr>
        </a:p>
      </dsp:txBody>
      <dsp:txXfrm>
        <a:off x="2137686" y="1965287"/>
        <a:ext cx="835236" cy="732133"/>
      </dsp:txXfrm>
    </dsp:sp>
    <dsp:sp modelId="{F184BB9B-51C0-4D0B-93E7-773C2D5611EA}">
      <dsp:nvSpPr>
        <dsp:cNvPr id="0" name=""/>
        <dsp:cNvSpPr/>
      </dsp:nvSpPr>
      <dsp:spPr>
        <a:xfrm>
          <a:off x="2815331" y="1620754"/>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F6A0AFF-6790-475F-9713-17601875A41B}">
      <dsp:nvSpPr>
        <dsp:cNvPr id="0" name=""/>
        <dsp:cNvSpPr/>
      </dsp:nvSpPr>
      <dsp:spPr>
        <a:xfrm rot="5400000">
          <a:off x="3252988" y="1435848"/>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4D1D08E9-5723-4AE6-8B78-A65ED2AC4613}">
      <dsp:nvSpPr>
        <dsp:cNvPr id="0" name=""/>
        <dsp:cNvSpPr/>
      </dsp:nvSpPr>
      <dsp:spPr>
        <a:xfrm>
          <a:off x="3160179" y="1712270"/>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a:latin typeface="Arial"/>
              <a:ea typeface="+mn-ea"/>
              <a:cs typeface="+mn-cs"/>
            </a:rPr>
            <a:t>Data Cleaning and Handling</a:t>
          </a:r>
          <a:endParaRPr lang="en-IN" sz="1200" b="1" kern="1200" dirty="0">
            <a:latin typeface="Arial"/>
            <a:ea typeface="+mn-ea"/>
            <a:cs typeface="+mn-cs"/>
          </a:endParaRPr>
        </a:p>
      </dsp:txBody>
      <dsp:txXfrm>
        <a:off x="3160179" y="1712270"/>
        <a:ext cx="835236" cy="732133"/>
      </dsp:txXfrm>
    </dsp:sp>
    <dsp:sp modelId="{3D933603-8CF2-4200-85AB-3A696A3D6D91}">
      <dsp:nvSpPr>
        <dsp:cNvPr id="0" name=""/>
        <dsp:cNvSpPr/>
      </dsp:nvSpPr>
      <dsp:spPr>
        <a:xfrm>
          <a:off x="3837824" y="1367737"/>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271A6122-A1A3-4092-97BC-E7F6BC5289AB}">
      <dsp:nvSpPr>
        <dsp:cNvPr id="0" name=""/>
        <dsp:cNvSpPr/>
      </dsp:nvSpPr>
      <dsp:spPr>
        <a:xfrm rot="5400000">
          <a:off x="4275963" y="1205498"/>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BC02854-077F-4F32-B9F1-FD2E95A6630F}">
      <dsp:nvSpPr>
        <dsp:cNvPr id="0" name=""/>
        <dsp:cNvSpPr/>
      </dsp:nvSpPr>
      <dsp:spPr>
        <a:xfrm>
          <a:off x="4090898" y="1504587"/>
          <a:ext cx="1019748" cy="68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latin typeface="Arial"/>
              <a:ea typeface="+mn-ea"/>
              <a:cs typeface="+mn-cs"/>
            </a:rPr>
            <a:t>Data Wrangling</a:t>
          </a:r>
        </a:p>
      </dsp:txBody>
      <dsp:txXfrm>
        <a:off x="4090898" y="1504587"/>
        <a:ext cx="1019748" cy="686800"/>
      </dsp:txXfrm>
    </dsp:sp>
    <dsp:sp modelId="{F212A367-7AC9-4907-B2BA-75FF267BD8D4}">
      <dsp:nvSpPr>
        <dsp:cNvPr id="0" name=""/>
        <dsp:cNvSpPr/>
      </dsp:nvSpPr>
      <dsp:spPr>
        <a:xfrm>
          <a:off x="4889604" y="1180595"/>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05DBF7A-3F3F-4557-9B03-E3670897C415}">
      <dsp:nvSpPr>
        <dsp:cNvPr id="0" name=""/>
        <dsp:cNvSpPr/>
      </dsp:nvSpPr>
      <dsp:spPr>
        <a:xfrm rot="5400000">
          <a:off x="5293198" y="1006268"/>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3AA4C24B-1672-4391-93A4-BA46C02FF94D}">
      <dsp:nvSpPr>
        <dsp:cNvPr id="0" name=""/>
        <dsp:cNvSpPr/>
      </dsp:nvSpPr>
      <dsp:spPr>
        <a:xfrm>
          <a:off x="5106183" y="1228911"/>
          <a:ext cx="1123694"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latin typeface="Arial"/>
              <a:ea typeface="+mn-ea"/>
              <a:cs typeface="+mn-cs"/>
            </a:rPr>
            <a:t>Data Visualization</a:t>
          </a:r>
          <a:endParaRPr lang="en-IN" sz="1200" b="1" kern="1200" dirty="0">
            <a:latin typeface="Arial"/>
            <a:ea typeface="+mn-ea"/>
            <a:cs typeface="+mn-cs"/>
          </a:endParaRPr>
        </a:p>
      </dsp:txBody>
      <dsp:txXfrm>
        <a:off x="5106183" y="1228911"/>
        <a:ext cx="1123694" cy="732133"/>
      </dsp:txXfrm>
    </dsp:sp>
    <dsp:sp modelId="{D159CDCD-C8C6-48A9-958E-98612D47400F}">
      <dsp:nvSpPr>
        <dsp:cNvPr id="0" name=""/>
        <dsp:cNvSpPr/>
      </dsp:nvSpPr>
      <dsp:spPr>
        <a:xfrm>
          <a:off x="5920862" y="970785"/>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A33ADA2-18E0-4321-9BF5-410FAE54A240}">
      <dsp:nvSpPr>
        <dsp:cNvPr id="0" name=""/>
        <dsp:cNvSpPr/>
      </dsp:nvSpPr>
      <dsp:spPr>
        <a:xfrm rot="5400000">
          <a:off x="6320467" y="699464"/>
          <a:ext cx="555991" cy="925156"/>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3368E97A-7530-4BB2-A1DB-B8CEC2AB98A6}">
      <dsp:nvSpPr>
        <dsp:cNvPr id="0" name=""/>
        <dsp:cNvSpPr/>
      </dsp:nvSpPr>
      <dsp:spPr>
        <a:xfrm>
          <a:off x="6227658" y="975887"/>
          <a:ext cx="835236"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a:latin typeface="Arial"/>
              <a:ea typeface="+mn-ea"/>
              <a:cs typeface="+mn-cs"/>
            </a:rPr>
            <a:t>Finding Insights</a:t>
          </a:r>
          <a:endParaRPr lang="en-IN" sz="1200" b="1" kern="1200" dirty="0">
            <a:latin typeface="Arial"/>
            <a:ea typeface="+mn-ea"/>
            <a:cs typeface="+mn-cs"/>
          </a:endParaRPr>
        </a:p>
      </dsp:txBody>
      <dsp:txXfrm>
        <a:off x="6227658" y="975887"/>
        <a:ext cx="835236" cy="732133"/>
      </dsp:txXfrm>
    </dsp:sp>
    <dsp:sp modelId="{58A47B20-2F61-4B9A-881B-ECDE30C353CA}">
      <dsp:nvSpPr>
        <dsp:cNvPr id="0" name=""/>
        <dsp:cNvSpPr/>
      </dsp:nvSpPr>
      <dsp:spPr>
        <a:xfrm>
          <a:off x="6919705" y="660158"/>
          <a:ext cx="157591" cy="157591"/>
        </a:xfrm>
        <a:prstGeom prst="triangle">
          <a:avLst>
            <a:gd name="adj" fmla="val 10000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E833D7C-580C-4B99-9B8D-78ADCDA3668D}">
      <dsp:nvSpPr>
        <dsp:cNvPr id="0" name=""/>
        <dsp:cNvSpPr/>
      </dsp:nvSpPr>
      <dsp:spPr>
        <a:xfrm rot="5400000">
          <a:off x="7438494" y="361171"/>
          <a:ext cx="535475" cy="1095709"/>
        </a:xfrm>
        <a:prstGeom prst="corner">
          <a:avLst>
            <a:gd name="adj1" fmla="val 16120"/>
            <a:gd name="adj2" fmla="val 16110"/>
          </a:avLst>
        </a:prstGeom>
        <a:solidFill>
          <a:schemeClr val="lt1">
            <a:hueOff val="0"/>
            <a:satOff val="0"/>
            <a:lumOff val="0"/>
            <a:alphaOff val="0"/>
          </a:schemeClr>
        </a:solidFill>
        <a:ln w="9525" cap="flat" cmpd="sng" algn="ctr">
          <a:solidFill>
            <a:schemeClr val="dk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289AD1A6-5308-4D09-90A3-E1C8ECDAF5B0}">
      <dsp:nvSpPr>
        <dsp:cNvPr id="0" name=""/>
        <dsp:cNvSpPr/>
      </dsp:nvSpPr>
      <dsp:spPr>
        <a:xfrm>
          <a:off x="7200298" y="722870"/>
          <a:ext cx="1105494" cy="73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a:latin typeface="Arial"/>
              <a:ea typeface="+mn-ea"/>
              <a:cs typeface="+mn-cs"/>
            </a:rPr>
            <a:t> Conclusion</a:t>
          </a:r>
          <a:endParaRPr lang="en-IN" sz="1200" b="1" kern="1200" dirty="0">
            <a:latin typeface="Arial"/>
            <a:ea typeface="+mn-ea"/>
            <a:cs typeface="+mn-cs"/>
          </a:endParaRPr>
        </a:p>
      </dsp:txBody>
      <dsp:txXfrm>
        <a:off x="7200298" y="722870"/>
        <a:ext cx="1105494" cy="73213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92529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8733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fif"/><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B1B412-02DB-45C9-9B69-883CDDC58443}"/>
              </a:ext>
            </a:extLst>
          </p:cNvPr>
          <p:cNvSpPr>
            <a:spLocks noGrp="1"/>
          </p:cNvSpPr>
          <p:nvPr>
            <p:ph type="title"/>
          </p:nvPr>
        </p:nvSpPr>
        <p:spPr>
          <a:xfrm>
            <a:off x="311700" y="453190"/>
            <a:ext cx="8520600" cy="2467219"/>
          </a:xfrm>
        </p:spPr>
        <p:txBody>
          <a:bodyPr/>
          <a:lstStyle/>
          <a:p>
            <a:pPr lvl="0" algn="ctr"/>
            <a:r>
              <a:rPr lang="en-US" sz="3200" b="1" dirty="0">
                <a:solidFill>
                  <a:srgbClr val="CC0000"/>
                </a:solidFill>
                <a:latin typeface="Montserrat"/>
                <a:ea typeface="Montserrat"/>
                <a:cs typeface="Montserrat"/>
                <a:sym typeface="Montserrat"/>
              </a:rPr>
              <a:t>Capstone Project </a:t>
            </a:r>
            <a:br>
              <a:rPr lang="en-US" sz="3200" b="1" dirty="0">
                <a:solidFill>
                  <a:srgbClr val="CC0000"/>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Play Store App Review Analysis</a:t>
            </a:r>
            <a:br>
              <a:rPr lang="en-US" sz="2400" b="1"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(Exploratory data analysis)</a:t>
            </a:r>
            <a:r>
              <a:rPr lang="en-US" sz="3200" b="1" dirty="0">
                <a:solidFill>
                  <a:schemeClr val="lt1"/>
                </a:solidFill>
                <a:latin typeface="Montserrat"/>
                <a:ea typeface="Montserrat"/>
                <a:cs typeface="Montserrat"/>
                <a:sym typeface="Montserrat"/>
              </a:rPr>
              <a:t/>
            </a:r>
            <a:br>
              <a:rPr lang="en-US" sz="3200" b="1" dirty="0">
                <a:solidFill>
                  <a:schemeClr val="lt1"/>
                </a:solidFill>
                <a:latin typeface="Montserrat"/>
                <a:ea typeface="Montserrat"/>
                <a:cs typeface="Montserrat"/>
                <a:sym typeface="Montserrat"/>
              </a:rPr>
            </a:br>
            <a:endParaRPr lang="en-IN" sz="3200" dirty="0"/>
          </a:p>
        </p:txBody>
      </p:sp>
      <p:sp>
        <p:nvSpPr>
          <p:cNvPr id="3" name="Subtitle 2">
            <a:extLst>
              <a:ext uri="{FF2B5EF4-FFF2-40B4-BE49-F238E27FC236}">
                <a16:creationId xmlns:a16="http://schemas.microsoft.com/office/drawing/2014/main" xmlns="" id="{8EC3A66C-0C8C-4200-9080-E040128ACC35}"/>
              </a:ext>
            </a:extLst>
          </p:cNvPr>
          <p:cNvSpPr>
            <a:spLocks noGrp="1"/>
          </p:cNvSpPr>
          <p:nvPr>
            <p:ph type="body" idx="1"/>
          </p:nvPr>
        </p:nvSpPr>
        <p:spPr>
          <a:xfrm>
            <a:off x="311700" y="3088749"/>
            <a:ext cx="3999900" cy="1609727"/>
          </a:xfrm>
        </p:spPr>
        <p:txBody>
          <a:bodyPr/>
          <a:lstStyle/>
          <a:p>
            <a:r>
              <a:rPr lang="en-US" sz="2000" b="1" dirty="0">
                <a:solidFill>
                  <a:schemeClr val="lt1"/>
                </a:solidFill>
                <a:latin typeface="Montserrat"/>
                <a:ea typeface="Montserrat"/>
                <a:cs typeface="Montserrat"/>
                <a:sym typeface="Montserrat"/>
              </a:rPr>
              <a:t>Team Members:</a:t>
            </a:r>
          </a:p>
          <a:p>
            <a:endParaRPr lang="en-US" sz="2000" b="1" dirty="0">
              <a:solidFill>
                <a:schemeClr val="lt1"/>
              </a:solidFill>
              <a:latin typeface="Montserrat"/>
              <a:ea typeface="Montserrat"/>
              <a:cs typeface="Montserrat"/>
              <a:sym typeface="Montserrat"/>
            </a:endParaRPr>
          </a:p>
          <a:p>
            <a:r>
              <a:rPr lang="en-US" sz="2000" b="1" dirty="0">
                <a:solidFill>
                  <a:schemeClr val="lt1"/>
                </a:solidFill>
                <a:latin typeface="Montserrat"/>
                <a:ea typeface="Montserrat"/>
                <a:cs typeface="Montserrat"/>
                <a:sym typeface="Montserrat"/>
              </a:rPr>
              <a:t>Kumar Abhinav </a:t>
            </a:r>
          </a:p>
          <a:p>
            <a:r>
              <a:rPr lang="en-US" sz="2000" b="1" dirty="0">
                <a:solidFill>
                  <a:schemeClr val="lt1"/>
                </a:solidFill>
                <a:latin typeface="Montserrat"/>
                <a:ea typeface="Montserrat"/>
                <a:cs typeface="Montserrat"/>
                <a:sym typeface="Montserrat"/>
              </a:rPr>
              <a:t>Saumya Dash</a:t>
            </a:r>
            <a:endParaRPr lang="en-IN" sz="2000" dirty="0"/>
          </a:p>
          <a:p>
            <a:pPr algn="l"/>
            <a:endParaRPr lang="en-IN" sz="2000" dirty="0"/>
          </a:p>
        </p:txBody>
      </p:sp>
      <p:sp>
        <p:nvSpPr>
          <p:cNvPr id="4" name="AutoShape 2">
            <a:extLst>
              <a:ext uri="{FF2B5EF4-FFF2-40B4-BE49-F238E27FC236}">
                <a16:creationId xmlns:a16="http://schemas.microsoft.com/office/drawing/2014/main" xmlns="" id="{08F0D8E8-2E95-4E18-9B2F-DD300674A52D}"/>
              </a:ext>
            </a:extLst>
          </p:cNvPr>
          <p:cNvSpPr>
            <a:spLocks noChangeAspect="1" noChangeArrowheads="1"/>
          </p:cNvSpPr>
          <p:nvPr/>
        </p:nvSpPr>
        <p:spPr bwMode="auto">
          <a:xfrm>
            <a:off x="3668486" y="2419350"/>
            <a:ext cx="1055914" cy="10559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xmlns="" id="{20E8F8DB-48DA-4EF3-9F4B-9CB23EF7887B}"/>
              </a:ext>
            </a:extLst>
          </p:cNvPr>
          <p:cNvPicPr>
            <a:picLocks noChangeAspect="1"/>
          </p:cNvPicPr>
          <p:nvPr/>
        </p:nvPicPr>
        <p:blipFill>
          <a:blip r:embed="rId3"/>
          <a:stretch>
            <a:fillRect/>
          </a:stretch>
        </p:blipFill>
        <p:spPr>
          <a:xfrm>
            <a:off x="3159265" y="1865537"/>
            <a:ext cx="2524125" cy="706213"/>
          </a:xfrm>
          <a:prstGeom prst="rect">
            <a:avLst/>
          </a:prstGeom>
        </p:spPr>
      </p:pic>
    </p:spTree>
    <p:extLst>
      <p:ext uri="{BB962C8B-B14F-4D97-AF65-F5344CB8AC3E}">
        <p14:creationId xmlns:p14="http://schemas.microsoft.com/office/powerpoint/2010/main" val="1683806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E5B99D-5CD5-4854-9F24-817076BCBE97}"/>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xmlns="" id="{CE66896F-E49A-4143-A07C-0DB00A174CEA}"/>
              </a:ext>
            </a:extLst>
          </p:cNvPr>
          <p:cNvSpPr>
            <a:spLocks noGrp="1"/>
          </p:cNvSpPr>
          <p:nvPr>
            <p:ph type="body" idx="1"/>
          </p:nvPr>
        </p:nvSpPr>
        <p:spPr/>
        <p:txBody>
          <a:bodyPr/>
          <a:lstStyle/>
          <a:p>
            <a:pPr marL="114300" indent="0">
              <a:buNone/>
            </a:pPr>
            <a:r>
              <a:rPr lang="en-US" b="1" dirty="0">
                <a:solidFill>
                  <a:schemeClr val="bg1"/>
                </a:solidFill>
              </a:rPr>
              <a:t>Drop duplicated instances from both the Data Frames.</a:t>
            </a:r>
          </a:p>
          <a:p>
            <a:pPr>
              <a:buClr>
                <a:schemeClr val="tx1"/>
              </a:buClr>
              <a:buFont typeface="Wingdings" panose="05000000000000000000" pitchFamily="2" charset="2"/>
              <a:buChar char="Ø"/>
            </a:pPr>
            <a:endParaRPr lang="en-US" b="1" dirty="0">
              <a:solidFill>
                <a:schemeClr val="bg1"/>
              </a:solidFill>
            </a:endParaRPr>
          </a:p>
          <a:p>
            <a:pPr>
              <a:lnSpc>
                <a:spcPct val="100000"/>
              </a:lnSpc>
              <a:buClr>
                <a:schemeClr val="tx1"/>
              </a:buClr>
              <a:buFont typeface="Wingdings" panose="05000000000000000000" pitchFamily="2" charset="2"/>
              <a:buChar char="Ø"/>
            </a:pPr>
            <a:r>
              <a:rPr lang="en-US" sz="1600" dirty="0">
                <a:solidFill>
                  <a:schemeClr val="bg1"/>
                </a:solidFill>
              </a:rPr>
              <a:t>We have used the drop duplicate method to eliminate duplicate rows and instances from the dataset in order to prevent errors in calculation and double counting of the data.</a:t>
            </a:r>
            <a:endParaRPr lang="en-US" sz="1600" b="1" dirty="0">
              <a:solidFill>
                <a:schemeClr val="bg1"/>
              </a:solidFill>
            </a:endParaRPr>
          </a:p>
        </p:txBody>
      </p:sp>
      <p:pic>
        <p:nvPicPr>
          <p:cNvPr id="6" name="Picture 5">
            <a:extLst>
              <a:ext uri="{FF2B5EF4-FFF2-40B4-BE49-F238E27FC236}">
                <a16:creationId xmlns:a16="http://schemas.microsoft.com/office/drawing/2014/main" xmlns="" id="{68C1732A-22BB-4564-AE63-F02FCFB31687}"/>
              </a:ext>
            </a:extLst>
          </p:cNvPr>
          <p:cNvPicPr>
            <a:picLocks noChangeAspect="1"/>
          </p:cNvPicPr>
          <p:nvPr/>
        </p:nvPicPr>
        <p:blipFill>
          <a:blip r:embed="rId2"/>
          <a:stretch>
            <a:fillRect/>
          </a:stretch>
        </p:blipFill>
        <p:spPr>
          <a:xfrm>
            <a:off x="5760374" y="2431312"/>
            <a:ext cx="2059033" cy="1960984"/>
          </a:xfrm>
          <a:prstGeom prst="rect">
            <a:avLst/>
          </a:prstGeom>
        </p:spPr>
      </p:pic>
    </p:spTree>
    <p:extLst>
      <p:ext uri="{BB962C8B-B14F-4D97-AF65-F5344CB8AC3E}">
        <p14:creationId xmlns:p14="http://schemas.microsoft.com/office/powerpoint/2010/main" val="3646744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B53480-7629-4A06-AABA-C5F5DD778149}"/>
              </a:ext>
            </a:extLst>
          </p:cNvPr>
          <p:cNvSpPr>
            <a:spLocks noGrp="1"/>
          </p:cNvSpPr>
          <p:nvPr>
            <p:ph type="title"/>
          </p:nvPr>
        </p:nvSpPr>
        <p:spPr>
          <a:xfrm>
            <a:off x="311700" y="303028"/>
            <a:ext cx="8520600" cy="572700"/>
          </a:xfrm>
        </p:spPr>
        <p:txBody>
          <a:bodyPr/>
          <a:lstStyle/>
          <a:p>
            <a:r>
              <a:rPr lang="en-US" b="1" dirty="0"/>
              <a:t>Cleaning and Handling Dataset</a:t>
            </a:r>
            <a:endParaRPr lang="en-IN" b="1" dirty="0"/>
          </a:p>
        </p:txBody>
      </p:sp>
      <p:sp>
        <p:nvSpPr>
          <p:cNvPr id="3" name="Text Placeholder 2">
            <a:extLst>
              <a:ext uri="{FF2B5EF4-FFF2-40B4-BE49-F238E27FC236}">
                <a16:creationId xmlns:a16="http://schemas.microsoft.com/office/drawing/2014/main" xmlns="" id="{23F2DF22-AF8E-49EC-B173-D0A68B2B2482}"/>
              </a:ext>
            </a:extLst>
          </p:cNvPr>
          <p:cNvSpPr>
            <a:spLocks noGrp="1"/>
          </p:cNvSpPr>
          <p:nvPr>
            <p:ph type="body" idx="1"/>
          </p:nvPr>
        </p:nvSpPr>
        <p:spPr>
          <a:xfrm>
            <a:off x="311700" y="1017725"/>
            <a:ext cx="8520600" cy="3858437"/>
          </a:xfrm>
        </p:spPr>
        <p:txBody>
          <a:bodyPr/>
          <a:lstStyle/>
          <a:p>
            <a:pPr marL="114300" indent="0">
              <a:buNone/>
            </a:pPr>
            <a:r>
              <a:rPr lang="en-US" b="1" dirty="0">
                <a:solidFill>
                  <a:schemeClr val="bg1"/>
                </a:solidFill>
              </a:rPr>
              <a:t>Drop or Substitute null values</a:t>
            </a:r>
          </a:p>
          <a:p>
            <a:pPr>
              <a:buClr>
                <a:schemeClr val="tx1"/>
              </a:buClr>
              <a:buFont typeface="Wingdings" panose="05000000000000000000" pitchFamily="2" charset="2"/>
              <a:buChar char="Ø"/>
            </a:pPr>
            <a:r>
              <a:rPr lang="en-US" dirty="0">
                <a:solidFill>
                  <a:schemeClr val="bg1"/>
                </a:solidFill>
              </a:rPr>
              <a:t>Rating column had maximum number of null values i.e.1474 which was filled by 0.</a:t>
            </a:r>
          </a:p>
          <a:p>
            <a:pPr>
              <a:buClr>
                <a:schemeClr val="tx1"/>
              </a:buClr>
              <a:buFont typeface="Wingdings" panose="05000000000000000000" pitchFamily="2" charset="2"/>
              <a:buChar char="Ø"/>
            </a:pPr>
            <a:r>
              <a:rPr lang="en-US" dirty="0">
                <a:solidFill>
                  <a:schemeClr val="bg1"/>
                </a:solidFill>
              </a:rPr>
              <a:t>Converting the Reviews column into integer datatype after checking for Nan and replacing it with zero .</a:t>
            </a:r>
          </a:p>
          <a:p>
            <a:pPr>
              <a:buClr>
                <a:schemeClr val="tx1"/>
              </a:buClr>
              <a:buFont typeface="Wingdings" panose="05000000000000000000" pitchFamily="2" charset="2"/>
              <a:buChar char="Ø"/>
            </a:pPr>
            <a:r>
              <a:rPr lang="en-US" dirty="0">
                <a:solidFill>
                  <a:schemeClr val="bg1"/>
                </a:solidFill>
              </a:rPr>
              <a:t>The instances with null values in Content Rating and Type columns were dropped from the data frame.</a:t>
            </a:r>
          </a:p>
          <a:p>
            <a:pPr>
              <a:buClr>
                <a:schemeClr val="tx1"/>
              </a:buClr>
              <a:buFont typeface="Wingdings" panose="05000000000000000000" pitchFamily="2" charset="2"/>
              <a:buChar char="Ø"/>
            </a:pPr>
            <a:r>
              <a:rPr lang="en-US" dirty="0">
                <a:solidFill>
                  <a:schemeClr val="bg1"/>
                </a:solidFill>
              </a:rPr>
              <a:t>Replaced null values in Current Version with the mode(most frequent current version) i.e. ‘Varies with device’</a:t>
            </a:r>
          </a:p>
          <a:p>
            <a:pPr>
              <a:buClr>
                <a:schemeClr val="tx1"/>
              </a:buClr>
              <a:buFont typeface="Wingdings" panose="05000000000000000000" pitchFamily="2" charset="2"/>
              <a:buChar char="Ø"/>
            </a:pPr>
            <a:r>
              <a:rPr lang="en-US" dirty="0">
                <a:solidFill>
                  <a:schemeClr val="bg1"/>
                </a:solidFill>
              </a:rPr>
              <a:t>Replaced null values in Android Version with the mode(most frequent android version) i.e. ‘4.1 and up’.</a:t>
            </a:r>
          </a:p>
          <a:p>
            <a:pPr>
              <a:buClr>
                <a:schemeClr val="tx1"/>
              </a:buClr>
              <a:buFont typeface="Wingdings" panose="05000000000000000000" pitchFamily="2" charset="2"/>
              <a:buChar char="Ø"/>
            </a:pPr>
            <a:r>
              <a:rPr lang="en-US" dirty="0">
                <a:solidFill>
                  <a:schemeClr val="bg1"/>
                </a:solidFill>
              </a:rPr>
              <a:t>Dropped null values of the User Reviews </a:t>
            </a:r>
            <a:r>
              <a:rPr lang="en-US" dirty="0" err="1">
                <a:solidFill>
                  <a:schemeClr val="bg1"/>
                </a:solidFill>
              </a:rPr>
              <a:t>dataframe</a:t>
            </a:r>
            <a:r>
              <a:rPr lang="en-US" dirty="0">
                <a:solidFill>
                  <a:schemeClr val="bg1"/>
                </a:solidFill>
              </a:rPr>
              <a:t>.</a:t>
            </a: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US"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173631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44FDFB-09F5-4BF4-96AB-8DC3E7D1A0A1}"/>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xmlns="" id="{60395B59-B5B9-4C19-825F-7459A4A01D87}"/>
              </a:ext>
            </a:extLst>
          </p:cNvPr>
          <p:cNvSpPr>
            <a:spLocks noGrp="1"/>
          </p:cNvSpPr>
          <p:nvPr>
            <p:ph type="body" idx="1"/>
          </p:nvPr>
        </p:nvSpPr>
        <p:spPr/>
        <p:txBody>
          <a:bodyPr/>
          <a:lstStyle/>
          <a:p>
            <a:pPr marL="114300" indent="0">
              <a:buNone/>
            </a:pPr>
            <a:r>
              <a:rPr lang="en-US" b="1" dirty="0">
                <a:solidFill>
                  <a:schemeClr val="bg1"/>
                </a:solidFill>
              </a:rPr>
              <a:t>Converting to suitable data types</a:t>
            </a:r>
          </a:p>
          <a:p>
            <a:pPr>
              <a:buClr>
                <a:schemeClr val="tx1"/>
              </a:buClr>
              <a:buFont typeface="Wingdings" panose="05000000000000000000" pitchFamily="2" charset="2"/>
              <a:buChar char="Ø"/>
            </a:pPr>
            <a:r>
              <a:rPr lang="en-US" dirty="0">
                <a:solidFill>
                  <a:schemeClr val="bg1"/>
                </a:solidFill>
              </a:rPr>
              <a:t>Price column have ‘$’ for each prices. To convert it into numerical variable we substituted $ with an empty string “ ”.</a:t>
            </a:r>
          </a:p>
          <a:p>
            <a:pPr>
              <a:buClr>
                <a:schemeClr val="tx1"/>
              </a:buClr>
              <a:buFont typeface="Wingdings" panose="05000000000000000000" pitchFamily="2" charset="2"/>
              <a:buChar char="Ø"/>
            </a:pPr>
            <a:r>
              <a:rPr lang="en-US" dirty="0">
                <a:solidFill>
                  <a:schemeClr val="bg1"/>
                </a:solidFill>
              </a:rPr>
              <a:t>Installs column have ‘+’, ‘,’ for each installs which was replaced by an empty string ‘ ’ and then converted into float datatype.</a:t>
            </a:r>
          </a:p>
          <a:p>
            <a:pPr>
              <a:buClr>
                <a:schemeClr val="tx1"/>
              </a:buClr>
              <a:buFont typeface="Wingdings" panose="05000000000000000000" pitchFamily="2" charset="2"/>
              <a:buChar char="Ø"/>
            </a:pPr>
            <a:r>
              <a:rPr lang="en-US" dirty="0">
                <a:solidFill>
                  <a:schemeClr val="bg1"/>
                </a:solidFill>
              </a:rPr>
              <a:t>Size columns had values in megabytes(M) and kilobytes(k) which was first converted into kilobytes and then finally converted into float datatype.</a:t>
            </a:r>
          </a:p>
          <a:p>
            <a:pPr marL="114300" indent="0">
              <a:buNone/>
            </a:pPr>
            <a:endParaRPr lang="en-US" dirty="0">
              <a:solidFill>
                <a:schemeClr val="bg1"/>
              </a:solidFill>
            </a:endParaRPr>
          </a:p>
        </p:txBody>
      </p:sp>
    </p:spTree>
    <p:extLst>
      <p:ext uri="{BB962C8B-B14F-4D97-AF65-F5344CB8AC3E}">
        <p14:creationId xmlns:p14="http://schemas.microsoft.com/office/powerpoint/2010/main" val="2192908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239E0-BF0F-478A-9E05-BFDAC31D5D1D}"/>
              </a:ext>
            </a:extLst>
          </p:cNvPr>
          <p:cNvSpPr>
            <a:spLocks noGrp="1"/>
          </p:cNvSpPr>
          <p:nvPr>
            <p:ph type="title"/>
          </p:nvPr>
        </p:nvSpPr>
        <p:spPr/>
        <p:txBody>
          <a:bodyPr/>
          <a:lstStyle/>
          <a:p>
            <a:r>
              <a:rPr lang="en-US" b="1" dirty="0"/>
              <a:t>Cleaning and Handling Dataset</a:t>
            </a:r>
            <a:endParaRPr lang="en-IN" dirty="0"/>
          </a:p>
        </p:txBody>
      </p:sp>
      <p:sp>
        <p:nvSpPr>
          <p:cNvPr id="3" name="Text Placeholder 2">
            <a:extLst>
              <a:ext uri="{FF2B5EF4-FFF2-40B4-BE49-F238E27FC236}">
                <a16:creationId xmlns:a16="http://schemas.microsoft.com/office/drawing/2014/main" xmlns="" id="{E28C063B-2F22-4DDB-9782-10161D640795}"/>
              </a:ext>
            </a:extLst>
          </p:cNvPr>
          <p:cNvSpPr>
            <a:spLocks noGrp="1"/>
          </p:cNvSpPr>
          <p:nvPr>
            <p:ph type="body" idx="1"/>
          </p:nvPr>
        </p:nvSpPr>
        <p:spPr/>
        <p:txBody>
          <a:bodyPr/>
          <a:lstStyle/>
          <a:p>
            <a:pPr marL="114300" indent="0">
              <a:buNone/>
            </a:pPr>
            <a:r>
              <a:rPr lang="en-US" b="1" dirty="0">
                <a:solidFill>
                  <a:schemeClr val="bg1"/>
                </a:solidFill>
              </a:rPr>
              <a:t>Drop or replace wrongly entered data</a:t>
            </a:r>
          </a:p>
          <a:p>
            <a:pPr>
              <a:buClr>
                <a:schemeClr val="bg1"/>
              </a:buClr>
              <a:buFont typeface="Wingdings" panose="05000000000000000000" pitchFamily="2" charset="2"/>
              <a:buChar char="Ø"/>
            </a:pPr>
            <a:r>
              <a:rPr lang="en-US" dirty="0">
                <a:solidFill>
                  <a:schemeClr val="bg1"/>
                </a:solidFill>
              </a:rPr>
              <a:t>Rating variable had a wrongly entered average rating of 19 (ratings greater than 5 is not possible) which was replaced by 0.</a:t>
            </a:r>
          </a:p>
          <a:p>
            <a:pPr>
              <a:buClr>
                <a:schemeClr val="bg1"/>
              </a:buClr>
              <a:buFont typeface="Wingdings" panose="05000000000000000000" pitchFamily="2" charset="2"/>
              <a:buChar char="Ø"/>
            </a:pPr>
            <a:r>
              <a:rPr lang="en-US" dirty="0">
                <a:solidFill>
                  <a:schemeClr val="bg1"/>
                </a:solidFill>
              </a:rPr>
              <a:t>Price variable had a wrongly entered data i.e. ‘Everyone’ which was replaced by 0 and the variable was converted into a float datatype.</a:t>
            </a:r>
          </a:p>
          <a:p>
            <a:pPr>
              <a:buClr>
                <a:schemeClr val="bg1"/>
              </a:buClr>
              <a:buFont typeface="Wingdings" panose="05000000000000000000" pitchFamily="2" charset="2"/>
              <a:buChar char="Ø"/>
            </a:pPr>
            <a:r>
              <a:rPr lang="en-US" dirty="0">
                <a:solidFill>
                  <a:schemeClr val="bg1"/>
                </a:solidFill>
              </a:rPr>
              <a:t>Installs variable had a wrongly entered data i.e. ‘Free’ which was replaced by 0.</a:t>
            </a:r>
            <a:endParaRPr lang="en-IN" dirty="0">
              <a:solidFill>
                <a:schemeClr val="bg1"/>
              </a:solidFill>
            </a:endParaRPr>
          </a:p>
          <a:p>
            <a:pPr>
              <a:buClr>
                <a:schemeClr val="bg1"/>
              </a:buClr>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312649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DC913-7CD2-42C2-BC29-9A1F77095854}"/>
              </a:ext>
            </a:extLst>
          </p:cNvPr>
          <p:cNvSpPr>
            <a:spLocks noGrp="1"/>
          </p:cNvSpPr>
          <p:nvPr>
            <p:ph type="title"/>
          </p:nvPr>
        </p:nvSpPr>
        <p:spPr>
          <a:xfrm>
            <a:off x="311700" y="176081"/>
            <a:ext cx="8520600" cy="572700"/>
          </a:xfrm>
        </p:spPr>
        <p:txBody>
          <a:bodyPr/>
          <a:lstStyle/>
          <a:p>
            <a:r>
              <a:rPr lang="en-US" b="1" dirty="0"/>
              <a:t>Data Visualization</a:t>
            </a:r>
            <a:br>
              <a:rPr lang="en-US" b="1" dirty="0"/>
            </a:br>
            <a:r>
              <a:rPr lang="en-US" sz="1800" b="1" dirty="0">
                <a:solidFill>
                  <a:schemeClr val="bg1"/>
                </a:solidFill>
              </a:rPr>
              <a:t>Univariate Analysis</a:t>
            </a:r>
            <a:endParaRPr lang="en-IN" sz="1800" b="1" dirty="0">
              <a:solidFill>
                <a:schemeClr val="bg1"/>
              </a:solidFill>
            </a:endParaRPr>
          </a:p>
        </p:txBody>
      </p:sp>
      <p:sp>
        <p:nvSpPr>
          <p:cNvPr id="6" name="Text Placeholder 5">
            <a:extLst>
              <a:ext uri="{FF2B5EF4-FFF2-40B4-BE49-F238E27FC236}">
                <a16:creationId xmlns:a16="http://schemas.microsoft.com/office/drawing/2014/main" xmlns="" id="{C40C69E5-81FB-4E06-9958-F12EEEEEFB5B}"/>
              </a:ext>
            </a:extLst>
          </p:cNvPr>
          <p:cNvSpPr>
            <a:spLocks noGrp="1"/>
          </p:cNvSpPr>
          <p:nvPr>
            <p:ph type="body" idx="1"/>
          </p:nvPr>
        </p:nvSpPr>
        <p:spPr/>
        <p:txBody>
          <a:bodyPr/>
          <a:lstStyle/>
          <a:p>
            <a:endParaRPr lang="en-IN"/>
          </a:p>
        </p:txBody>
      </p:sp>
      <p:sp>
        <p:nvSpPr>
          <p:cNvPr id="7" name="Text Placeholder 6">
            <a:extLst>
              <a:ext uri="{FF2B5EF4-FFF2-40B4-BE49-F238E27FC236}">
                <a16:creationId xmlns:a16="http://schemas.microsoft.com/office/drawing/2014/main" xmlns="" id="{94FA5331-24A8-4AD1-A37F-15A8EFEEC5EB}"/>
              </a:ext>
            </a:extLst>
          </p:cNvPr>
          <p:cNvSpPr>
            <a:spLocks noGrp="1"/>
          </p:cNvSpPr>
          <p:nvPr>
            <p:ph type="body" idx="2"/>
          </p:nvPr>
        </p:nvSpPr>
        <p:spPr>
          <a:xfrm>
            <a:off x="4816354" y="1319187"/>
            <a:ext cx="4015946" cy="1721725"/>
          </a:xfrm>
        </p:spPr>
        <p:txBody>
          <a:bodyPr/>
          <a:lstStyle/>
          <a:p>
            <a:pPr marL="139700" indent="0">
              <a:buNone/>
            </a:pPr>
            <a:r>
              <a:rPr lang="en-US" b="1" dirty="0">
                <a:solidFill>
                  <a:schemeClr val="bg1"/>
                </a:solidFill>
              </a:rPr>
              <a:t>The Histograms of each numerical variables represents the distribution of the data.</a:t>
            </a:r>
          </a:p>
          <a:p>
            <a:pPr marL="139700" indent="0">
              <a:buNone/>
            </a:pPr>
            <a:r>
              <a:rPr lang="en-US" b="1" dirty="0">
                <a:solidFill>
                  <a:schemeClr val="bg1"/>
                </a:solidFill>
              </a:rPr>
              <a:t>For example: Most of the Ratings lies between 4 and 4.5 and since we replaced the null values with 0 we can see a slight bump near 0.</a:t>
            </a:r>
            <a:endParaRPr lang="en-IN" b="1" dirty="0">
              <a:solidFill>
                <a:schemeClr val="bg1"/>
              </a:solidFill>
            </a:endParaRPr>
          </a:p>
        </p:txBody>
      </p:sp>
      <p:pic>
        <p:nvPicPr>
          <p:cNvPr id="8" name="Picture 7">
            <a:extLst>
              <a:ext uri="{FF2B5EF4-FFF2-40B4-BE49-F238E27FC236}">
                <a16:creationId xmlns:a16="http://schemas.microsoft.com/office/drawing/2014/main" xmlns="" id="{23ABBF18-4B41-4C78-B8F7-88DF2C735493}"/>
              </a:ext>
            </a:extLst>
          </p:cNvPr>
          <p:cNvPicPr>
            <a:picLocks noChangeAspect="1"/>
          </p:cNvPicPr>
          <p:nvPr/>
        </p:nvPicPr>
        <p:blipFill>
          <a:blip r:embed="rId2"/>
          <a:stretch>
            <a:fillRect/>
          </a:stretch>
        </p:blipFill>
        <p:spPr>
          <a:xfrm>
            <a:off x="382511" y="1185862"/>
            <a:ext cx="4015946" cy="2266946"/>
          </a:xfrm>
          <a:prstGeom prst="rect">
            <a:avLst/>
          </a:prstGeom>
        </p:spPr>
      </p:pic>
      <p:pic>
        <p:nvPicPr>
          <p:cNvPr id="10" name="Picture 9">
            <a:extLst>
              <a:ext uri="{FF2B5EF4-FFF2-40B4-BE49-F238E27FC236}">
                <a16:creationId xmlns:a16="http://schemas.microsoft.com/office/drawing/2014/main" xmlns="" id="{FFDCC4D3-C9E3-467E-AF5F-3B55F599ACCB}"/>
              </a:ext>
            </a:extLst>
          </p:cNvPr>
          <p:cNvPicPr>
            <a:picLocks noChangeAspect="1"/>
          </p:cNvPicPr>
          <p:nvPr/>
        </p:nvPicPr>
        <p:blipFill>
          <a:blip r:embed="rId3"/>
          <a:stretch>
            <a:fillRect/>
          </a:stretch>
        </p:blipFill>
        <p:spPr>
          <a:xfrm>
            <a:off x="4832402" y="3342374"/>
            <a:ext cx="3319226" cy="1491896"/>
          </a:xfrm>
          <a:prstGeom prst="rect">
            <a:avLst/>
          </a:prstGeom>
        </p:spPr>
      </p:pic>
      <p:pic>
        <p:nvPicPr>
          <p:cNvPr id="12" name="Picture 11">
            <a:extLst>
              <a:ext uri="{FF2B5EF4-FFF2-40B4-BE49-F238E27FC236}">
                <a16:creationId xmlns:a16="http://schemas.microsoft.com/office/drawing/2014/main" xmlns="" id="{3907527C-AAA5-473F-84FA-79C6B4BDD582}"/>
              </a:ext>
            </a:extLst>
          </p:cNvPr>
          <p:cNvPicPr>
            <a:picLocks noChangeAspect="1"/>
          </p:cNvPicPr>
          <p:nvPr/>
        </p:nvPicPr>
        <p:blipFill>
          <a:blip r:embed="rId4"/>
          <a:stretch>
            <a:fillRect/>
          </a:stretch>
        </p:blipFill>
        <p:spPr>
          <a:xfrm>
            <a:off x="382511" y="3486195"/>
            <a:ext cx="3929088" cy="1400175"/>
          </a:xfrm>
          <a:prstGeom prst="rect">
            <a:avLst/>
          </a:prstGeom>
        </p:spPr>
      </p:pic>
    </p:spTree>
    <p:extLst>
      <p:ext uri="{BB962C8B-B14F-4D97-AF65-F5344CB8AC3E}">
        <p14:creationId xmlns:p14="http://schemas.microsoft.com/office/powerpoint/2010/main" val="53569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A62833-5B49-4115-A74B-9ACEE8FAD086}"/>
              </a:ext>
            </a:extLst>
          </p:cNvPr>
          <p:cNvSpPr>
            <a:spLocks noGrp="1"/>
          </p:cNvSpPr>
          <p:nvPr>
            <p:ph type="title"/>
          </p:nvPr>
        </p:nvSpPr>
        <p:spPr>
          <a:xfrm>
            <a:off x="143658" y="1151856"/>
            <a:ext cx="8734764" cy="711575"/>
          </a:xfrm>
        </p:spPr>
        <p:txBody>
          <a:bodyPr/>
          <a:lstStyle/>
          <a:p>
            <a:pPr>
              <a:lnSpc>
                <a:spcPct val="150000"/>
              </a:lnSpc>
            </a:pPr>
            <a:r>
              <a:rPr lang="en-US" b="1" dirty="0"/>
              <a:t/>
            </a:r>
            <a:br>
              <a:rPr lang="en-US" b="1" dirty="0"/>
            </a:br>
            <a:r>
              <a:rPr lang="en-US" b="1" dirty="0"/>
              <a:t/>
            </a:r>
            <a:br>
              <a:rPr lang="en-US" b="1" dirty="0"/>
            </a:br>
            <a:r>
              <a:rPr lang="en-US" b="1" dirty="0"/>
              <a:t>Data Visualization</a:t>
            </a:r>
            <a:br>
              <a:rPr lang="en-US" b="1" dirty="0"/>
            </a:br>
            <a:r>
              <a:rPr lang="en-US" sz="1600" b="1" dirty="0">
                <a:solidFill>
                  <a:schemeClr val="bg1"/>
                </a:solidFill>
              </a:rPr>
              <a:t>Problem Statement 1: Which Category has the maximum and lowest number of apps ?</a:t>
            </a:r>
            <a:r>
              <a:rPr lang="en-US" b="1" dirty="0">
                <a:solidFill>
                  <a:schemeClr val="bg1"/>
                </a:solidFill>
              </a:rPr>
              <a:t/>
            </a:r>
            <a:br>
              <a:rPr lang="en-US" b="1" dirty="0">
                <a:solidFill>
                  <a:schemeClr val="bg1"/>
                </a:solidFill>
              </a:rPr>
            </a:br>
            <a:endParaRPr lang="en-IN" dirty="0"/>
          </a:p>
        </p:txBody>
      </p:sp>
      <p:sp>
        <p:nvSpPr>
          <p:cNvPr id="6" name="Text Placeholder 5">
            <a:extLst>
              <a:ext uri="{FF2B5EF4-FFF2-40B4-BE49-F238E27FC236}">
                <a16:creationId xmlns:a16="http://schemas.microsoft.com/office/drawing/2014/main" xmlns="" id="{33342FC2-D448-4BB5-85CB-6F10C05F2C52}"/>
              </a:ext>
            </a:extLst>
          </p:cNvPr>
          <p:cNvSpPr>
            <a:spLocks noGrp="1"/>
          </p:cNvSpPr>
          <p:nvPr>
            <p:ph type="body" idx="1"/>
          </p:nvPr>
        </p:nvSpPr>
        <p:spPr>
          <a:xfrm>
            <a:off x="326539" y="1572768"/>
            <a:ext cx="2541228" cy="2718816"/>
          </a:xfrm>
        </p:spPr>
        <p:txBody>
          <a:bodyPr/>
          <a:lstStyle/>
          <a:p>
            <a:pPr marL="152400" indent="0">
              <a:buClr>
                <a:schemeClr val="bg1"/>
              </a:buClr>
              <a:buNone/>
            </a:pPr>
            <a:r>
              <a:rPr lang="en-US" b="1" dirty="0">
                <a:solidFill>
                  <a:schemeClr val="bg1"/>
                </a:solidFill>
              </a:rPr>
              <a:t>1. Top three categories with greatest number of apps are:</a:t>
            </a:r>
          </a:p>
          <a:p>
            <a:pPr algn="just">
              <a:buClr>
                <a:schemeClr val="tx1"/>
              </a:buClr>
              <a:buFont typeface="Wingdings" panose="05000000000000000000" pitchFamily="2" charset="2"/>
              <a:buChar char="§"/>
            </a:pPr>
            <a:r>
              <a:rPr lang="en-US" b="1" dirty="0">
                <a:solidFill>
                  <a:schemeClr val="bg1"/>
                </a:solidFill>
              </a:rPr>
              <a:t>Family </a:t>
            </a:r>
          </a:p>
          <a:p>
            <a:pPr algn="just">
              <a:buClr>
                <a:schemeClr val="tx1"/>
              </a:buClr>
              <a:buFont typeface="Wingdings" panose="05000000000000000000" pitchFamily="2" charset="2"/>
              <a:buChar char="§"/>
            </a:pPr>
            <a:r>
              <a:rPr lang="en-US" b="1" dirty="0">
                <a:solidFill>
                  <a:schemeClr val="bg1"/>
                </a:solidFill>
              </a:rPr>
              <a:t>Game</a:t>
            </a:r>
          </a:p>
          <a:p>
            <a:pPr algn="just">
              <a:buClr>
                <a:schemeClr val="tx1"/>
              </a:buClr>
              <a:buFont typeface="Wingdings" panose="05000000000000000000" pitchFamily="2" charset="2"/>
              <a:buChar char="§"/>
            </a:pPr>
            <a:r>
              <a:rPr lang="en-US" b="1" dirty="0">
                <a:solidFill>
                  <a:schemeClr val="bg1"/>
                </a:solidFill>
              </a:rPr>
              <a:t>Tools</a:t>
            </a:r>
          </a:p>
          <a:p>
            <a:pPr marL="152400" indent="0">
              <a:buClr>
                <a:schemeClr val="tx1"/>
              </a:buClr>
              <a:buNone/>
            </a:pPr>
            <a:endParaRPr lang="en-US" b="1" dirty="0">
              <a:solidFill>
                <a:schemeClr val="bg1"/>
              </a:solidFill>
            </a:endParaRPr>
          </a:p>
          <a:p>
            <a:pPr marL="152400" indent="0">
              <a:buNone/>
            </a:pPr>
            <a:r>
              <a:rPr lang="en-US" b="1" dirty="0">
                <a:solidFill>
                  <a:schemeClr val="bg1"/>
                </a:solidFill>
              </a:rPr>
              <a:t>2. Bottom three categories with least number of apps are:</a:t>
            </a:r>
          </a:p>
          <a:p>
            <a:pPr>
              <a:buClr>
                <a:schemeClr val="tx1"/>
              </a:buClr>
              <a:buFont typeface="Wingdings" panose="05000000000000000000" pitchFamily="2" charset="2"/>
              <a:buChar char="§"/>
            </a:pPr>
            <a:r>
              <a:rPr lang="en-US" b="1" dirty="0">
                <a:solidFill>
                  <a:schemeClr val="bg1"/>
                </a:solidFill>
              </a:rPr>
              <a:t>Parenting</a:t>
            </a:r>
          </a:p>
          <a:p>
            <a:pPr>
              <a:buClr>
                <a:schemeClr val="tx1"/>
              </a:buClr>
              <a:buFont typeface="Wingdings" panose="05000000000000000000" pitchFamily="2" charset="2"/>
              <a:buChar char="§"/>
            </a:pPr>
            <a:r>
              <a:rPr lang="en-US" b="1" dirty="0">
                <a:solidFill>
                  <a:schemeClr val="bg1"/>
                </a:solidFill>
              </a:rPr>
              <a:t>Comics</a:t>
            </a:r>
          </a:p>
          <a:p>
            <a:pPr>
              <a:buClr>
                <a:schemeClr val="tx1"/>
              </a:buClr>
              <a:buFont typeface="Wingdings" panose="05000000000000000000" pitchFamily="2" charset="2"/>
              <a:buChar char="§"/>
            </a:pPr>
            <a:r>
              <a:rPr lang="en-US" b="1" dirty="0">
                <a:solidFill>
                  <a:schemeClr val="bg1"/>
                </a:solidFill>
              </a:rPr>
              <a:t>Beauty</a:t>
            </a:r>
            <a:endParaRPr lang="en-IN" b="1" dirty="0">
              <a:solidFill>
                <a:schemeClr val="bg1"/>
              </a:solidFill>
            </a:endParaRPr>
          </a:p>
        </p:txBody>
      </p:sp>
      <p:pic>
        <p:nvPicPr>
          <p:cNvPr id="8" name="Picture 7">
            <a:extLst>
              <a:ext uri="{FF2B5EF4-FFF2-40B4-BE49-F238E27FC236}">
                <a16:creationId xmlns:a16="http://schemas.microsoft.com/office/drawing/2014/main" xmlns="" id="{D9E68F49-71E8-47EC-BBDD-2FE94C8E3E5F}"/>
              </a:ext>
            </a:extLst>
          </p:cNvPr>
          <p:cNvPicPr>
            <a:picLocks noChangeAspect="1"/>
          </p:cNvPicPr>
          <p:nvPr/>
        </p:nvPicPr>
        <p:blipFill>
          <a:blip r:embed="rId2"/>
          <a:stretch>
            <a:fillRect/>
          </a:stretch>
        </p:blipFill>
        <p:spPr>
          <a:xfrm>
            <a:off x="3194304" y="1507643"/>
            <a:ext cx="5543909" cy="3493430"/>
          </a:xfrm>
          <a:prstGeom prst="rect">
            <a:avLst/>
          </a:prstGeom>
        </p:spPr>
      </p:pic>
    </p:spTree>
    <p:extLst>
      <p:ext uri="{BB962C8B-B14F-4D97-AF65-F5344CB8AC3E}">
        <p14:creationId xmlns:p14="http://schemas.microsoft.com/office/powerpoint/2010/main" val="1806342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96B8EB3-2D5B-41F9-972F-575E49843217}"/>
              </a:ext>
            </a:extLst>
          </p:cNvPr>
          <p:cNvSpPr>
            <a:spLocks noGrp="1"/>
          </p:cNvSpPr>
          <p:nvPr>
            <p:ph type="title"/>
          </p:nvPr>
        </p:nvSpPr>
        <p:spPr>
          <a:xfrm>
            <a:off x="233303" y="1461903"/>
            <a:ext cx="8130976" cy="356118"/>
          </a:xfrm>
        </p:spPr>
        <p:txBody>
          <a:bodyPr/>
          <a:lstStyle/>
          <a:p>
            <a:pPr>
              <a:lnSpc>
                <a:spcPct val="150000"/>
              </a:lnSpc>
            </a:pPr>
            <a:r>
              <a:rPr lang="en-US" b="1" dirty="0"/>
              <a:t/>
            </a:r>
            <a:br>
              <a:rPr lang="en-US" b="1" dirty="0"/>
            </a:br>
            <a:r>
              <a:rPr lang="en-US" b="1" dirty="0"/>
              <a:t>Data Visualization</a:t>
            </a:r>
            <a:br>
              <a:rPr lang="en-US" b="1" dirty="0"/>
            </a:br>
            <a:r>
              <a:rPr lang="en-US" sz="1600" b="1" dirty="0">
                <a:solidFill>
                  <a:schemeClr val="bg1"/>
                </a:solidFill>
              </a:rPr>
              <a:t>Problem 2: Which is the most popular category among the users?</a:t>
            </a:r>
            <a:r>
              <a:rPr lang="en-US" b="1" dirty="0">
                <a:solidFill>
                  <a:schemeClr val="bg1"/>
                </a:solidFill>
              </a:rPr>
              <a:t/>
            </a:r>
            <a:br>
              <a:rPr lang="en-US" b="1" dirty="0">
                <a:solidFill>
                  <a:schemeClr val="bg1"/>
                </a:solidFill>
              </a:rPr>
            </a:br>
            <a:endParaRPr lang="en-IN" dirty="0"/>
          </a:p>
        </p:txBody>
      </p:sp>
      <p:sp>
        <p:nvSpPr>
          <p:cNvPr id="5" name="Text Placeholder 4">
            <a:extLst>
              <a:ext uri="{FF2B5EF4-FFF2-40B4-BE49-F238E27FC236}">
                <a16:creationId xmlns:a16="http://schemas.microsoft.com/office/drawing/2014/main" xmlns="" id="{D486BEB3-0D53-40F7-99DE-DA4AA62C90B5}"/>
              </a:ext>
            </a:extLst>
          </p:cNvPr>
          <p:cNvSpPr>
            <a:spLocks noGrp="1"/>
          </p:cNvSpPr>
          <p:nvPr>
            <p:ph type="body" idx="1"/>
          </p:nvPr>
        </p:nvSpPr>
        <p:spPr/>
        <p:txBody>
          <a:bodyPr/>
          <a:lstStyle/>
          <a:p>
            <a:pPr marL="381000" indent="-228600">
              <a:buClr>
                <a:schemeClr val="bg1"/>
              </a:buClr>
              <a:buAutoNum type="arabicPeriod"/>
            </a:pPr>
            <a:r>
              <a:rPr lang="en-US" b="1" dirty="0">
                <a:solidFill>
                  <a:schemeClr val="bg1"/>
                </a:solidFill>
              </a:rPr>
              <a:t>Top three categories which have most number of downloads are:</a:t>
            </a:r>
          </a:p>
          <a:p>
            <a:pPr>
              <a:buClr>
                <a:schemeClr val="tx1"/>
              </a:buClr>
              <a:buFont typeface="Wingdings" panose="05000000000000000000" pitchFamily="2" charset="2"/>
              <a:buChar char="§"/>
            </a:pPr>
            <a:r>
              <a:rPr lang="en-US" b="1" dirty="0">
                <a:solidFill>
                  <a:schemeClr val="bg1"/>
                </a:solidFill>
              </a:rPr>
              <a:t>Communication</a:t>
            </a:r>
          </a:p>
          <a:p>
            <a:pPr algn="just">
              <a:buClr>
                <a:schemeClr val="tx1"/>
              </a:buClr>
              <a:buFont typeface="Wingdings" panose="05000000000000000000" pitchFamily="2" charset="2"/>
              <a:buChar char="§"/>
            </a:pPr>
            <a:r>
              <a:rPr lang="en-US" b="1" dirty="0">
                <a:solidFill>
                  <a:schemeClr val="bg1"/>
                </a:solidFill>
              </a:rPr>
              <a:t>Social</a:t>
            </a:r>
          </a:p>
          <a:p>
            <a:pPr algn="just">
              <a:buClr>
                <a:schemeClr val="tx1"/>
              </a:buClr>
              <a:buFont typeface="Wingdings" panose="05000000000000000000" pitchFamily="2" charset="2"/>
              <a:buChar char="§"/>
            </a:pPr>
            <a:r>
              <a:rPr lang="en-US" b="1" dirty="0">
                <a:solidFill>
                  <a:schemeClr val="bg1"/>
                </a:solidFill>
              </a:rPr>
              <a:t>Video Players</a:t>
            </a:r>
          </a:p>
          <a:p>
            <a:pPr marL="152400" indent="0">
              <a:buClr>
                <a:schemeClr val="tx1"/>
              </a:buClr>
              <a:buNone/>
            </a:pPr>
            <a:endParaRPr lang="en-US" b="1" dirty="0">
              <a:solidFill>
                <a:schemeClr val="bg1"/>
              </a:solidFill>
            </a:endParaRPr>
          </a:p>
          <a:p>
            <a:pPr marL="381000" indent="-228600">
              <a:buClr>
                <a:schemeClr val="bg1"/>
              </a:buClr>
              <a:buAutoNum type="arabicPeriod" startAt="2"/>
            </a:pPr>
            <a:r>
              <a:rPr lang="en-US" b="1" dirty="0">
                <a:solidFill>
                  <a:schemeClr val="bg1"/>
                </a:solidFill>
              </a:rPr>
              <a:t>Bottom three categories with           least number of downloads are:</a:t>
            </a:r>
          </a:p>
          <a:p>
            <a:pPr>
              <a:buClr>
                <a:schemeClr val="tx1"/>
              </a:buClr>
              <a:buFont typeface="Wingdings" panose="05000000000000000000" pitchFamily="2" charset="2"/>
              <a:buChar char="§"/>
            </a:pPr>
            <a:r>
              <a:rPr lang="en-US" b="1" dirty="0">
                <a:solidFill>
                  <a:schemeClr val="bg1"/>
                </a:solidFill>
              </a:rPr>
              <a:t>Beauty</a:t>
            </a:r>
          </a:p>
          <a:p>
            <a:pPr>
              <a:buClr>
                <a:schemeClr val="tx1"/>
              </a:buClr>
              <a:buFont typeface="Wingdings" panose="05000000000000000000" pitchFamily="2" charset="2"/>
              <a:buChar char="§"/>
            </a:pPr>
            <a:r>
              <a:rPr lang="en-US" b="1" dirty="0">
                <a:solidFill>
                  <a:schemeClr val="bg1"/>
                </a:solidFill>
              </a:rPr>
              <a:t>Events</a:t>
            </a:r>
          </a:p>
          <a:p>
            <a:pPr>
              <a:buClr>
                <a:schemeClr val="tx1"/>
              </a:buClr>
              <a:buFont typeface="Wingdings" panose="05000000000000000000" pitchFamily="2" charset="2"/>
              <a:buChar char="§"/>
            </a:pPr>
            <a:r>
              <a:rPr lang="en-US" b="1" dirty="0">
                <a:solidFill>
                  <a:schemeClr val="bg1"/>
                </a:solidFill>
              </a:rPr>
              <a:t>Medical</a:t>
            </a:r>
            <a:endParaRPr lang="en-IN" b="1" dirty="0">
              <a:solidFill>
                <a:schemeClr val="bg1"/>
              </a:solidFill>
            </a:endParaRPr>
          </a:p>
          <a:p>
            <a:endParaRPr lang="en-IN" dirty="0"/>
          </a:p>
        </p:txBody>
      </p:sp>
      <p:pic>
        <p:nvPicPr>
          <p:cNvPr id="7" name="Picture 6">
            <a:extLst>
              <a:ext uri="{FF2B5EF4-FFF2-40B4-BE49-F238E27FC236}">
                <a16:creationId xmlns:a16="http://schemas.microsoft.com/office/drawing/2014/main" xmlns="" id="{0BC81614-2071-4865-BE85-0B072E12085E}"/>
              </a:ext>
            </a:extLst>
          </p:cNvPr>
          <p:cNvPicPr>
            <a:picLocks noChangeAspect="1"/>
          </p:cNvPicPr>
          <p:nvPr/>
        </p:nvPicPr>
        <p:blipFill>
          <a:blip r:embed="rId2"/>
          <a:stretch>
            <a:fillRect/>
          </a:stretch>
        </p:blipFill>
        <p:spPr>
          <a:xfrm>
            <a:off x="3714815" y="1341401"/>
            <a:ext cx="5145024" cy="3520488"/>
          </a:xfrm>
          <a:prstGeom prst="rect">
            <a:avLst/>
          </a:prstGeom>
        </p:spPr>
      </p:pic>
    </p:spTree>
    <p:extLst>
      <p:ext uri="{BB962C8B-B14F-4D97-AF65-F5344CB8AC3E}">
        <p14:creationId xmlns:p14="http://schemas.microsoft.com/office/powerpoint/2010/main" val="1001094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BD68FA-763C-42EB-9791-287DC78AEB20}"/>
              </a:ext>
            </a:extLst>
          </p:cNvPr>
          <p:cNvSpPr>
            <a:spLocks noGrp="1"/>
          </p:cNvSpPr>
          <p:nvPr>
            <p:ph type="title"/>
          </p:nvPr>
        </p:nvSpPr>
        <p:spPr>
          <a:xfrm>
            <a:off x="240532" y="1688592"/>
            <a:ext cx="8591768" cy="829056"/>
          </a:xfrm>
        </p:spPr>
        <p:txBody>
          <a:bodyPr/>
          <a:lstStyle/>
          <a:p>
            <a:pPr>
              <a:lnSpc>
                <a:spcPct val="150000"/>
              </a:lnSpc>
            </a:pPr>
            <a:r>
              <a:rPr lang="en-US" b="1" dirty="0"/>
              <a:t/>
            </a:r>
            <a:br>
              <a:rPr lang="en-US" b="1" dirty="0"/>
            </a:br>
            <a:r>
              <a:rPr lang="en-US" b="1" dirty="0"/>
              <a:t>Data Visualization</a:t>
            </a:r>
            <a:br>
              <a:rPr lang="en-US" b="1" dirty="0"/>
            </a:br>
            <a:r>
              <a:rPr lang="en-US" sz="1600" b="1" dirty="0">
                <a:solidFill>
                  <a:schemeClr val="bg1"/>
                </a:solidFill>
              </a:rPr>
              <a:t>Problem Statement 3: Is there any disparity in app installs and number of apps present in each category?</a:t>
            </a:r>
            <a:r>
              <a:rPr lang="en-US" b="1" dirty="0">
                <a:solidFill>
                  <a:schemeClr val="bg1"/>
                </a:solidFill>
              </a:rPr>
              <a:t/>
            </a:r>
            <a:br>
              <a:rPr lang="en-US" b="1" dirty="0">
                <a:solidFill>
                  <a:schemeClr val="bg1"/>
                </a:solidFill>
              </a:rPr>
            </a:br>
            <a:r>
              <a:rPr lang="en-US" dirty="0">
                <a:solidFill>
                  <a:schemeClr val="bg1"/>
                </a:solidFill>
              </a:rPr>
              <a:t/>
            </a:r>
            <a:br>
              <a:rPr lang="en-US" dirty="0">
                <a:solidFill>
                  <a:schemeClr val="bg1"/>
                </a:solidFill>
              </a:rPr>
            </a:br>
            <a:endParaRPr lang="en-IN" dirty="0"/>
          </a:p>
        </p:txBody>
      </p:sp>
      <p:sp>
        <p:nvSpPr>
          <p:cNvPr id="3" name="Text Placeholder 2">
            <a:extLst>
              <a:ext uri="{FF2B5EF4-FFF2-40B4-BE49-F238E27FC236}">
                <a16:creationId xmlns:a16="http://schemas.microsoft.com/office/drawing/2014/main" xmlns="" id="{9E0325A7-60BC-4A32-9D19-E748D20B3934}"/>
              </a:ext>
            </a:extLst>
          </p:cNvPr>
          <p:cNvSpPr>
            <a:spLocks noGrp="1"/>
          </p:cNvSpPr>
          <p:nvPr>
            <p:ph type="body" idx="1"/>
          </p:nvPr>
        </p:nvSpPr>
        <p:spPr>
          <a:xfrm>
            <a:off x="177021" y="1688592"/>
            <a:ext cx="2718012" cy="2359153"/>
          </a:xfrm>
        </p:spPr>
        <p:txBody>
          <a:bodyPr/>
          <a:lstStyle/>
          <a:p>
            <a:pPr>
              <a:buClr>
                <a:schemeClr val="tx1"/>
              </a:buClr>
              <a:buFont typeface="Wingdings" panose="05000000000000000000" pitchFamily="2" charset="2"/>
              <a:buChar char="§"/>
            </a:pPr>
            <a:r>
              <a:rPr lang="en-US" b="1" dirty="0">
                <a:solidFill>
                  <a:schemeClr val="bg1"/>
                </a:solidFill>
              </a:rPr>
              <a:t>Here, we can see that there is a disparity between the number of apps available in the market and their users in each category. For example, when compared to the quantity of apps in the market, the Medical category (Index4) has a high average installs.</a:t>
            </a:r>
          </a:p>
        </p:txBody>
      </p:sp>
      <p:pic>
        <p:nvPicPr>
          <p:cNvPr id="9" name="Picture 8">
            <a:extLst>
              <a:ext uri="{FF2B5EF4-FFF2-40B4-BE49-F238E27FC236}">
                <a16:creationId xmlns:a16="http://schemas.microsoft.com/office/drawing/2014/main" xmlns="" id="{E9B0857B-227E-4ABC-A379-FBE874F29230}"/>
              </a:ext>
            </a:extLst>
          </p:cNvPr>
          <p:cNvPicPr>
            <a:picLocks noChangeAspect="1"/>
          </p:cNvPicPr>
          <p:nvPr/>
        </p:nvPicPr>
        <p:blipFill>
          <a:blip r:embed="rId2"/>
          <a:stretch>
            <a:fillRect/>
          </a:stretch>
        </p:blipFill>
        <p:spPr>
          <a:xfrm>
            <a:off x="3398780" y="1284107"/>
            <a:ext cx="5644896" cy="2848981"/>
          </a:xfrm>
          <a:prstGeom prst="rect">
            <a:avLst/>
          </a:prstGeom>
        </p:spPr>
      </p:pic>
      <p:pic>
        <p:nvPicPr>
          <p:cNvPr id="4" name="Picture 3">
            <a:extLst>
              <a:ext uri="{FF2B5EF4-FFF2-40B4-BE49-F238E27FC236}">
                <a16:creationId xmlns:a16="http://schemas.microsoft.com/office/drawing/2014/main" xmlns="" id="{274CC72D-9D1A-4521-A15F-BA256BD1CC59}"/>
              </a:ext>
            </a:extLst>
          </p:cNvPr>
          <p:cNvPicPr>
            <a:picLocks noChangeAspect="1"/>
          </p:cNvPicPr>
          <p:nvPr/>
        </p:nvPicPr>
        <p:blipFill>
          <a:blip r:embed="rId3"/>
          <a:stretch>
            <a:fillRect/>
          </a:stretch>
        </p:blipFill>
        <p:spPr>
          <a:xfrm>
            <a:off x="3484111" y="4328040"/>
            <a:ext cx="5603819" cy="545712"/>
          </a:xfrm>
          <a:prstGeom prst="rect">
            <a:avLst/>
          </a:prstGeom>
        </p:spPr>
      </p:pic>
      <p:pic>
        <p:nvPicPr>
          <p:cNvPr id="8" name="Picture 7">
            <a:extLst>
              <a:ext uri="{FF2B5EF4-FFF2-40B4-BE49-F238E27FC236}">
                <a16:creationId xmlns:a16="http://schemas.microsoft.com/office/drawing/2014/main" xmlns="" id="{D9B76C91-E0EE-403A-8CF5-BE1497ADE142}"/>
              </a:ext>
            </a:extLst>
          </p:cNvPr>
          <p:cNvPicPr>
            <a:picLocks noChangeAspect="1"/>
          </p:cNvPicPr>
          <p:nvPr/>
        </p:nvPicPr>
        <p:blipFill>
          <a:blip r:embed="rId4"/>
          <a:stretch>
            <a:fillRect/>
          </a:stretch>
        </p:blipFill>
        <p:spPr>
          <a:xfrm>
            <a:off x="7617862" y="1437369"/>
            <a:ext cx="1214438" cy="276893"/>
          </a:xfrm>
          <a:prstGeom prst="rect">
            <a:avLst/>
          </a:prstGeom>
        </p:spPr>
      </p:pic>
    </p:spTree>
    <p:extLst>
      <p:ext uri="{BB962C8B-B14F-4D97-AF65-F5344CB8AC3E}">
        <p14:creationId xmlns:p14="http://schemas.microsoft.com/office/powerpoint/2010/main" val="220622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0"/>
            <a:ext cx="9235440" cy="515520"/>
          </a:xfrm>
        </p:spPr>
        <p:txBody>
          <a:bodyPr/>
          <a:lstStyle/>
          <a:p>
            <a:pPr>
              <a:lnSpc>
                <a:spcPct val="150000"/>
              </a:lnSpc>
            </a:pPr>
            <a:r>
              <a:rPr lang="en-US" b="1" dirty="0"/>
              <a:t>Data Visualization</a:t>
            </a:r>
            <a:br>
              <a:rPr lang="en-US" b="1" dirty="0"/>
            </a:br>
            <a:r>
              <a:rPr lang="en-US" sz="1600" b="1" dirty="0">
                <a:solidFill>
                  <a:schemeClr val="bg1"/>
                </a:solidFill>
              </a:rPr>
              <a:t>Problem Statement 4: How each category of apps perform in terms of customer sentiments?</a:t>
            </a:r>
            <a:r>
              <a:rPr lang="en-US" b="1" dirty="0">
                <a:solidFill>
                  <a:schemeClr val="bg1"/>
                </a:solidFill>
              </a:rPr>
              <a:t/>
            </a:r>
            <a:br>
              <a:rPr lang="en-US" b="1" dirty="0">
                <a:solidFill>
                  <a:schemeClr val="bg1"/>
                </a:solidFill>
              </a:rPr>
            </a:br>
            <a:r>
              <a:rPr lang="en-US" b="1" dirty="0"/>
              <a:t/>
            </a:r>
            <a:br>
              <a:rPr lang="en-US" b="1" dirty="0"/>
            </a:br>
            <a:endParaRPr lang="en-IN" dirty="0"/>
          </a:p>
        </p:txBody>
      </p:sp>
      <p:sp>
        <p:nvSpPr>
          <p:cNvPr id="3" name="Text Placeholder 2"/>
          <p:cNvSpPr>
            <a:spLocks noGrp="1"/>
          </p:cNvSpPr>
          <p:nvPr>
            <p:ph type="body" idx="1"/>
          </p:nvPr>
        </p:nvSpPr>
        <p:spPr>
          <a:xfrm>
            <a:off x="13988" y="2013097"/>
            <a:ext cx="2967948" cy="3021337"/>
          </a:xfrm>
        </p:spPr>
        <p:txBody>
          <a:bodyPr/>
          <a:lstStyle/>
          <a:p>
            <a:pPr>
              <a:buClr>
                <a:schemeClr val="tx1"/>
              </a:buClr>
              <a:buFont typeface="Wingdings" panose="05000000000000000000" pitchFamily="2" charset="2"/>
              <a:buChar char="§"/>
            </a:pPr>
            <a:r>
              <a:rPr lang="en-US" sz="1100" b="1" dirty="0">
                <a:solidFill>
                  <a:schemeClr val="bg1"/>
                </a:solidFill>
              </a:rPr>
              <a:t>Reviews for most categories are positive.</a:t>
            </a:r>
          </a:p>
          <a:p>
            <a:pPr>
              <a:buClr>
                <a:schemeClr val="tx1"/>
              </a:buClr>
              <a:buFont typeface="Wingdings" panose="05000000000000000000" pitchFamily="2" charset="2"/>
              <a:buChar char="§"/>
            </a:pPr>
            <a:r>
              <a:rPr lang="en-US" sz="1100" b="1" dirty="0">
                <a:solidFill>
                  <a:schemeClr val="bg1"/>
                </a:solidFill>
              </a:rPr>
              <a:t>There are comparatively more negative ratings in some categories, notably Family and Games. </a:t>
            </a:r>
          </a:p>
          <a:p>
            <a:pPr>
              <a:buClr>
                <a:schemeClr val="tx1"/>
              </a:buClr>
              <a:buFont typeface="Wingdings" panose="05000000000000000000" pitchFamily="2" charset="2"/>
              <a:buChar char="§"/>
            </a:pPr>
            <a:r>
              <a:rPr lang="en-US" sz="1100" b="1" dirty="0">
                <a:solidFill>
                  <a:schemeClr val="bg1"/>
                </a:solidFill>
              </a:rPr>
              <a:t>Comics is one of several categories with mixed sentiments</a:t>
            </a:r>
            <a:endParaRPr lang="en-IN" sz="1100" b="1" dirty="0">
              <a:solidFill>
                <a:schemeClr val="bg1"/>
              </a:solidFill>
            </a:endParaRPr>
          </a:p>
        </p:txBody>
      </p:sp>
      <p:sp>
        <p:nvSpPr>
          <p:cNvPr id="4" name="Text Placeholder 3"/>
          <p:cNvSpPr>
            <a:spLocks noGrp="1"/>
          </p:cNvSpPr>
          <p:nvPr>
            <p:ph type="body" idx="2"/>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088" y="1495010"/>
            <a:ext cx="5923516" cy="286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84D6F856-862A-4591-9540-6A1A03CD4F2C}"/>
              </a:ext>
            </a:extLst>
          </p:cNvPr>
          <p:cNvPicPr>
            <a:picLocks noChangeAspect="1"/>
          </p:cNvPicPr>
          <p:nvPr/>
        </p:nvPicPr>
        <p:blipFill>
          <a:blip r:embed="rId3"/>
          <a:stretch>
            <a:fillRect/>
          </a:stretch>
        </p:blipFill>
        <p:spPr>
          <a:xfrm>
            <a:off x="8257994" y="1679944"/>
            <a:ext cx="647458" cy="333153"/>
          </a:xfrm>
          <a:prstGeom prst="rect">
            <a:avLst/>
          </a:prstGeom>
        </p:spPr>
      </p:pic>
    </p:spTree>
    <p:extLst>
      <p:ext uri="{BB962C8B-B14F-4D97-AF65-F5344CB8AC3E}">
        <p14:creationId xmlns:p14="http://schemas.microsoft.com/office/powerpoint/2010/main" val="1508607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42" y="14119"/>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5: Comparison between the apps present in the market and number of installations based on Content Rating.</a:t>
            </a:r>
            <a:br>
              <a:rPr lang="en-US" sz="1600" b="1" dirty="0">
                <a:solidFill>
                  <a:schemeClr val="bg1"/>
                </a:solidFill>
              </a:rPr>
            </a:br>
            <a:r>
              <a:rPr lang="en-US" b="1" dirty="0"/>
              <a:t/>
            </a:r>
            <a:br>
              <a:rPr lang="en-US" b="1" dirty="0"/>
            </a:br>
            <a:endParaRPr lang="en-IN" dirty="0"/>
          </a:p>
        </p:txBody>
      </p:sp>
      <p:sp>
        <p:nvSpPr>
          <p:cNvPr id="3" name="Text Placeholder 2"/>
          <p:cNvSpPr>
            <a:spLocks noGrp="1"/>
          </p:cNvSpPr>
          <p:nvPr>
            <p:ph type="body" idx="1"/>
          </p:nvPr>
        </p:nvSpPr>
        <p:spPr>
          <a:xfrm>
            <a:off x="0" y="3480912"/>
            <a:ext cx="3821388" cy="1075769"/>
          </a:xfrm>
        </p:spPr>
        <p:txBody>
          <a:bodyPr/>
          <a:lstStyle/>
          <a:p>
            <a:pPr marL="139700" indent="0">
              <a:buNone/>
            </a:pPr>
            <a:r>
              <a:rPr lang="en-US" sz="1200" b="1" dirty="0">
                <a:solidFill>
                  <a:schemeClr val="bg1"/>
                </a:solidFill>
              </a:rPr>
              <a:t>The two graphs above show that while "Everyone" rated apps are widely available, "Teen" and "Mature 17+" rated apps have a sizable user base.</a:t>
            </a:r>
            <a:endParaRPr lang="en-IN" sz="1200" b="1" dirty="0"/>
          </a:p>
        </p:txBody>
      </p:sp>
      <p:sp>
        <p:nvSpPr>
          <p:cNvPr id="4" name="Text Placeholder 3"/>
          <p:cNvSpPr>
            <a:spLocks noGrp="1"/>
          </p:cNvSpPr>
          <p:nvPr>
            <p:ph type="body" idx="2"/>
          </p:nvPr>
        </p:nvSpPr>
        <p:spPr>
          <a:xfrm>
            <a:off x="5431536" y="1603248"/>
            <a:ext cx="3400764" cy="1286256"/>
          </a:xfrm>
        </p:spPr>
        <p:txBody>
          <a:bodyPr/>
          <a:lstStyle/>
          <a:p>
            <a:pPr marL="139700" indent="0">
              <a:buClr>
                <a:schemeClr val="tx1"/>
              </a:buClr>
              <a:buNone/>
            </a:pPr>
            <a:endParaRPr lang="en-IN"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524997"/>
            <a:ext cx="5760720" cy="170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xmlns="" id="{7AFFAAD4-343E-4D16-8154-9C8412203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176" y="3069578"/>
            <a:ext cx="5269930" cy="170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467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38CF9-B048-40C8-9775-5AE7882C0154}"/>
              </a:ext>
            </a:extLst>
          </p:cNvPr>
          <p:cNvSpPr>
            <a:spLocks noGrp="1"/>
          </p:cNvSpPr>
          <p:nvPr>
            <p:ph type="title"/>
          </p:nvPr>
        </p:nvSpPr>
        <p:spPr>
          <a:xfrm>
            <a:off x="311699" y="574500"/>
            <a:ext cx="2808000" cy="755700"/>
          </a:xfrm>
        </p:spPr>
        <p:txBody>
          <a:bodyPr/>
          <a:lstStyle/>
          <a:p>
            <a:r>
              <a:rPr lang="en-US" sz="3200" b="1" dirty="0">
                <a:solidFill>
                  <a:srgbClr val="CC0000"/>
                </a:solidFill>
                <a:latin typeface="Montserrat"/>
              </a:rPr>
              <a:t>Content</a:t>
            </a:r>
            <a:endParaRPr lang="en-IN" sz="3200" b="1" dirty="0">
              <a:solidFill>
                <a:srgbClr val="CC0000"/>
              </a:solidFill>
              <a:latin typeface="Montserrat"/>
            </a:endParaRPr>
          </a:p>
        </p:txBody>
      </p:sp>
      <p:sp>
        <p:nvSpPr>
          <p:cNvPr id="3" name="Text Placeholder 2">
            <a:extLst>
              <a:ext uri="{FF2B5EF4-FFF2-40B4-BE49-F238E27FC236}">
                <a16:creationId xmlns:a16="http://schemas.microsoft.com/office/drawing/2014/main" xmlns="" id="{30C285BB-91DD-4811-B70B-108E95E65986}"/>
              </a:ext>
            </a:extLst>
          </p:cNvPr>
          <p:cNvSpPr>
            <a:spLocks noGrp="1"/>
          </p:cNvSpPr>
          <p:nvPr>
            <p:ph type="body" idx="1"/>
          </p:nvPr>
        </p:nvSpPr>
        <p:spPr>
          <a:xfrm>
            <a:off x="311699" y="1389600"/>
            <a:ext cx="6829330" cy="3179400"/>
          </a:xfrm>
        </p:spPr>
        <p:txBody>
          <a:bodyPr/>
          <a:lstStyle/>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Introduction</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Data Pipeline</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Exploring Dataset</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Attribute Information</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Problem Statement</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Data Cleaning and Handling</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Data Visualization</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Key Insights</a:t>
            </a:r>
          </a:p>
          <a:p>
            <a:pPr indent="-342900">
              <a:lnSpc>
                <a:spcPct val="100000"/>
              </a:lnSpc>
              <a:buClr>
                <a:schemeClr val="tx1"/>
              </a:buClr>
              <a:buSzPts val="2800"/>
              <a:buFont typeface="Arial" panose="020B0604020202020204" pitchFamily="34" charset="0"/>
              <a:buChar char="•"/>
            </a:pPr>
            <a:r>
              <a:rPr lang="en-US" sz="2000" b="1" dirty="0">
                <a:solidFill>
                  <a:schemeClr val="bg1"/>
                </a:solidFill>
                <a:latin typeface="Montserrat"/>
              </a:rPr>
              <a:t>Conclusion/Recommendations</a:t>
            </a:r>
          </a:p>
          <a:p>
            <a:pPr indent="-342900">
              <a:lnSpc>
                <a:spcPct val="100000"/>
              </a:lnSpc>
              <a:buSzPts val="2800"/>
              <a:buNone/>
            </a:pPr>
            <a:endParaRPr lang="en-US" sz="2000" b="1" dirty="0">
              <a:solidFill>
                <a:schemeClr val="bg1"/>
              </a:solidFill>
              <a:latin typeface="Montserrat"/>
            </a:endParaRPr>
          </a:p>
          <a:p>
            <a:pPr indent="-342900">
              <a:lnSpc>
                <a:spcPct val="100000"/>
              </a:lnSpc>
              <a:buSzPts val="2800"/>
              <a:buNone/>
            </a:pPr>
            <a:endParaRPr lang="en-US" sz="2000" b="1" dirty="0">
              <a:solidFill>
                <a:schemeClr val="bg1"/>
              </a:solidFill>
              <a:latin typeface="Montserrat"/>
            </a:endParaRPr>
          </a:p>
          <a:p>
            <a:pPr indent="-342900">
              <a:lnSpc>
                <a:spcPct val="100000"/>
              </a:lnSpc>
              <a:buSzPts val="2800"/>
              <a:buNone/>
            </a:pPr>
            <a:endParaRPr lang="en-US" sz="2000" b="1" dirty="0">
              <a:solidFill>
                <a:schemeClr val="bg1"/>
              </a:solidFill>
              <a:latin typeface="Montserrat"/>
            </a:endParaRPr>
          </a:p>
          <a:p>
            <a:pPr indent="-342900">
              <a:lnSpc>
                <a:spcPct val="100000"/>
              </a:lnSpc>
              <a:buSzPts val="2800"/>
              <a:buNone/>
            </a:pPr>
            <a:endParaRPr lang="en-US" sz="2000" b="1" dirty="0">
              <a:solidFill>
                <a:schemeClr val="bg1"/>
              </a:solidFill>
              <a:latin typeface="Montserrat"/>
            </a:endParaRPr>
          </a:p>
          <a:p>
            <a:pPr indent="-342900">
              <a:lnSpc>
                <a:spcPct val="100000"/>
              </a:lnSpc>
              <a:buSzPts val="2800"/>
              <a:buNone/>
            </a:pPr>
            <a:endParaRPr lang="en-US" sz="2000" b="1" dirty="0">
              <a:solidFill>
                <a:schemeClr val="bg1"/>
              </a:solidFill>
              <a:latin typeface="Montserrat"/>
            </a:endParaRPr>
          </a:p>
          <a:p>
            <a:pPr marL="152400" indent="0">
              <a:buNone/>
            </a:pPr>
            <a:endParaRPr lang="en-US" dirty="0">
              <a:solidFill>
                <a:schemeClr val="bg1"/>
              </a:solidFill>
            </a:endParaRPr>
          </a:p>
          <a:p>
            <a:pPr marL="152400" indent="0">
              <a:buNone/>
            </a:pPr>
            <a:endParaRPr lang="en-IN" dirty="0">
              <a:solidFill>
                <a:schemeClr val="bg1"/>
              </a:solidFill>
            </a:endParaRPr>
          </a:p>
        </p:txBody>
      </p:sp>
    </p:spTree>
    <p:extLst>
      <p:ext uri="{BB962C8B-B14F-4D97-AF65-F5344CB8AC3E}">
        <p14:creationId xmlns:p14="http://schemas.microsoft.com/office/powerpoint/2010/main" val="4199505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56" y="131332"/>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6: What is the ratio of free and paid apps in each category.</a:t>
            </a:r>
            <a:r>
              <a:rPr lang="en-US" b="1" dirty="0">
                <a:solidFill>
                  <a:schemeClr val="bg1"/>
                </a:solidFill>
              </a:rPr>
              <a:t/>
            </a:r>
            <a:br>
              <a:rPr lang="en-US" b="1" dirty="0">
                <a:solidFill>
                  <a:schemeClr val="bg1"/>
                </a:solidFill>
              </a:rPr>
            </a:br>
            <a:endParaRPr lang="en-IN" dirty="0"/>
          </a:p>
        </p:txBody>
      </p:sp>
      <p:sp>
        <p:nvSpPr>
          <p:cNvPr id="3" name="Text Placeholder 2"/>
          <p:cNvSpPr>
            <a:spLocks noGrp="1"/>
          </p:cNvSpPr>
          <p:nvPr>
            <p:ph type="body" idx="1"/>
          </p:nvPr>
        </p:nvSpPr>
        <p:spPr>
          <a:xfrm>
            <a:off x="244644" y="1275484"/>
            <a:ext cx="4426593" cy="2926080"/>
          </a:xfrm>
        </p:spPr>
        <p:txBody>
          <a:bodyPr/>
          <a:lstStyle/>
          <a:p>
            <a:pPr>
              <a:buClr>
                <a:schemeClr val="bg1"/>
              </a:buClr>
              <a:buSzPct val="108000"/>
              <a:buFont typeface="Wingdings" panose="05000000000000000000" pitchFamily="2" charset="2"/>
              <a:buChar char="v"/>
            </a:pPr>
            <a:r>
              <a:rPr lang="en-US" b="1" dirty="0">
                <a:solidFill>
                  <a:schemeClr val="bg1"/>
                </a:solidFill>
              </a:rPr>
              <a:t>The majority of apps are free, and family has the most number of paid apps.</a:t>
            </a:r>
            <a:endParaRPr lang="en-IN" b="1" dirty="0">
              <a:solidFill>
                <a:schemeClr val="bg1"/>
              </a:solidFill>
            </a:endParaRPr>
          </a:p>
        </p:txBody>
      </p:sp>
      <p:sp>
        <p:nvSpPr>
          <p:cNvPr id="4" name="Text Placeholder 3"/>
          <p:cNvSpPr>
            <a:spLocks noGrp="1"/>
          </p:cNvSpPr>
          <p:nvPr>
            <p:ph type="body" idx="2"/>
          </p:nvPr>
        </p:nvSpPr>
        <p:spPr>
          <a:xfrm>
            <a:off x="4899456" y="1152475"/>
            <a:ext cx="3999900" cy="3416400"/>
          </a:xfrm>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56" y="2105247"/>
            <a:ext cx="8099124" cy="277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714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40" y="21648"/>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7: What is the category wise distribution of average ratings</a:t>
            </a:r>
            <a:r>
              <a:rPr lang="en-IN" sz="1600" b="1" dirty="0">
                <a:solidFill>
                  <a:schemeClr val="bg1"/>
                </a:solidFill>
              </a:rPr>
              <a:t>.</a:t>
            </a:r>
            <a:r>
              <a:rPr lang="en-IN" b="1" dirty="0">
                <a:solidFill>
                  <a:schemeClr val="bg1"/>
                </a:solidFill>
              </a:rPr>
              <a:t/>
            </a:r>
            <a:br>
              <a:rPr lang="en-IN" b="1" dirty="0">
                <a:solidFill>
                  <a:schemeClr val="bg1"/>
                </a:solidFill>
              </a:rPr>
            </a:br>
            <a:r>
              <a:rPr lang="en-US" b="1" dirty="0"/>
              <a:t/>
            </a:r>
            <a:br>
              <a:rPr lang="en-US" b="1" dirty="0"/>
            </a:br>
            <a:endParaRPr lang="en-IN" dirty="0"/>
          </a:p>
        </p:txBody>
      </p:sp>
      <p:sp>
        <p:nvSpPr>
          <p:cNvPr id="3" name="Text Placeholder 2"/>
          <p:cNvSpPr>
            <a:spLocks noGrp="1"/>
          </p:cNvSpPr>
          <p:nvPr>
            <p:ph type="body" idx="1"/>
          </p:nvPr>
        </p:nvSpPr>
        <p:spPr>
          <a:xfrm>
            <a:off x="-191692" y="1777037"/>
            <a:ext cx="2614887" cy="1589425"/>
          </a:xfrm>
        </p:spPr>
        <p:txBody>
          <a:bodyPr/>
          <a:lstStyle/>
          <a:p>
            <a:r>
              <a:rPr lang="en-US" sz="1100" b="1" dirty="0">
                <a:solidFill>
                  <a:schemeClr val="bg1"/>
                </a:solidFill>
              </a:rPr>
              <a:t>The quartiles and mean of the ratings for each category are displayed in this boxplot. For instance: The mean of the average rating is roughly 2.6%, and the median (i.e., 50% of the apps) for the business category has an average rating of 3.6%.</a:t>
            </a:r>
            <a:endParaRPr lang="en-IN" sz="1100" b="1" dirty="0">
              <a:solidFill>
                <a:schemeClr val="bg1"/>
              </a:solidFill>
            </a:endParaRPr>
          </a:p>
          <a:p>
            <a:endParaRPr lang="en-IN" sz="1200" b="1" dirty="0">
              <a:solidFill>
                <a:schemeClr val="bg1"/>
              </a:solidFill>
            </a:endParaRPr>
          </a:p>
        </p:txBody>
      </p:sp>
      <p:sp>
        <p:nvSpPr>
          <p:cNvPr id="4" name="Text Placeholder 3"/>
          <p:cNvSpPr>
            <a:spLocks noGrp="1"/>
          </p:cNvSpPr>
          <p:nvPr>
            <p:ph type="body" idx="2"/>
          </p:nvPr>
        </p:nvSpPr>
        <p:spPr>
          <a:xfrm>
            <a:off x="4832400" y="1017725"/>
            <a:ext cx="3999900" cy="3551150"/>
          </a:xfrm>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432" y="1261730"/>
            <a:ext cx="6524005" cy="35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410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21" y="-70603"/>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8: </a:t>
            </a:r>
            <a:r>
              <a:rPr lang="en-IN" sz="1600" b="1" dirty="0">
                <a:solidFill>
                  <a:schemeClr val="bg1"/>
                </a:solidFill>
              </a:rPr>
              <a:t>What percentage of apps is supported in higher Android Versions?</a:t>
            </a:r>
            <a:br>
              <a:rPr lang="en-IN" sz="1600" b="1" dirty="0">
                <a:solidFill>
                  <a:schemeClr val="bg1"/>
                </a:solidFill>
              </a:rPr>
            </a:br>
            <a:endParaRPr lang="en-IN" sz="1600" dirty="0">
              <a:solidFill>
                <a:schemeClr val="bg1"/>
              </a:solidFill>
            </a:endParaRPr>
          </a:p>
        </p:txBody>
      </p:sp>
      <p:sp>
        <p:nvSpPr>
          <p:cNvPr id="3" name="Text Placeholder 2"/>
          <p:cNvSpPr>
            <a:spLocks noGrp="1"/>
          </p:cNvSpPr>
          <p:nvPr>
            <p:ph type="body" idx="1"/>
          </p:nvPr>
        </p:nvSpPr>
        <p:spPr/>
        <p:txBody>
          <a:bodyPr/>
          <a:lstStyle/>
          <a:p>
            <a:endParaRPr lang="en-IN" dirty="0"/>
          </a:p>
        </p:txBody>
      </p:sp>
      <p:sp>
        <p:nvSpPr>
          <p:cNvPr id="4" name="Text Placeholder 3"/>
          <p:cNvSpPr>
            <a:spLocks noGrp="1"/>
          </p:cNvSpPr>
          <p:nvPr>
            <p:ph type="body" idx="2"/>
          </p:nvPr>
        </p:nvSpPr>
        <p:spPr>
          <a:xfrm>
            <a:off x="4260112" y="2768624"/>
            <a:ext cx="5351909" cy="3416400"/>
          </a:xfrm>
        </p:spPr>
        <p:txBody>
          <a:bodyPr/>
          <a:lstStyle/>
          <a:p>
            <a:pPr marL="139700" indent="0">
              <a:buClr>
                <a:schemeClr val="tx1"/>
              </a:buClr>
              <a:buNone/>
            </a:pPr>
            <a:r>
              <a:rPr lang="en-US" b="1" dirty="0">
                <a:solidFill>
                  <a:schemeClr val="bg1"/>
                </a:solidFill>
              </a:rPr>
              <a:t>According to the pie chart, over 60% of the apps are compatible with Android 4.0 and higher, while the remaining 40% require updating.</a:t>
            </a:r>
            <a:endParaRPr lang="en-IN" b="1"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77" y="1651590"/>
            <a:ext cx="3598211" cy="318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330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09" y="119035"/>
            <a:ext cx="8520600" cy="572700"/>
          </a:xfrm>
        </p:spPr>
        <p:txBody>
          <a:bodyPr/>
          <a:lstStyle/>
          <a:p>
            <a:pPr>
              <a:lnSpc>
                <a:spcPct val="150000"/>
              </a:lnSpc>
            </a:pPr>
            <a:r>
              <a:rPr lang="en-US" b="1" dirty="0"/>
              <a:t>Data Visualization</a:t>
            </a:r>
            <a:br>
              <a:rPr lang="en-US" b="1" dirty="0"/>
            </a:br>
            <a:r>
              <a:rPr lang="en-US" sz="1600" b="1" dirty="0">
                <a:solidFill>
                  <a:schemeClr val="bg1"/>
                </a:solidFill>
              </a:rPr>
              <a:t>Problem Statement 9: </a:t>
            </a:r>
            <a:r>
              <a:rPr lang="en-IN" sz="1600" b="1" dirty="0">
                <a:solidFill>
                  <a:schemeClr val="bg1"/>
                </a:solidFill>
              </a:rPr>
              <a:t>Which are the top 10 Genres in terms of </a:t>
            </a:r>
            <a:r>
              <a:rPr lang="en-IN" sz="1600" b="1" dirty="0">
                <a:solidFill>
                  <a:schemeClr val="bg1"/>
                </a:solidFill>
              </a:rPr>
              <a:t> </a:t>
            </a:r>
            <a:r>
              <a:rPr lang="en-IN" sz="1600" b="1" dirty="0" smtClean="0">
                <a:solidFill>
                  <a:schemeClr val="bg1"/>
                </a:solidFill>
              </a:rPr>
              <a:t>number of  </a:t>
            </a:r>
            <a:r>
              <a:rPr lang="en-IN" sz="1600" b="1" dirty="0" smtClean="0">
                <a:solidFill>
                  <a:schemeClr val="bg1"/>
                </a:solidFill>
              </a:rPr>
              <a:t>apps? </a:t>
            </a:r>
            <a:r>
              <a:rPr lang="en-US" sz="1600" b="1" dirty="0">
                <a:solidFill>
                  <a:schemeClr val="bg1"/>
                </a:solidFill>
              </a:rPr>
              <a:t/>
            </a:r>
            <a:br>
              <a:rPr lang="en-US" sz="1600" b="1" dirty="0">
                <a:solidFill>
                  <a:schemeClr val="bg1"/>
                </a:solidFill>
              </a:rPr>
            </a:br>
            <a:endParaRPr lang="en-IN" sz="1600" dirty="0"/>
          </a:p>
        </p:txBody>
      </p:sp>
      <p:sp>
        <p:nvSpPr>
          <p:cNvPr id="3" name="Text Placeholder 2"/>
          <p:cNvSpPr>
            <a:spLocks noGrp="1"/>
          </p:cNvSpPr>
          <p:nvPr>
            <p:ph type="body" idx="1"/>
          </p:nvPr>
        </p:nvSpPr>
        <p:spPr/>
        <p:txBody>
          <a:bodyPr/>
          <a:lstStyle/>
          <a:p>
            <a:endParaRPr lang="en-IN" dirty="0"/>
          </a:p>
        </p:txBody>
      </p:sp>
      <p:sp>
        <p:nvSpPr>
          <p:cNvPr id="4" name="Text Placeholder 3"/>
          <p:cNvSpPr>
            <a:spLocks noGrp="1"/>
          </p:cNvSpPr>
          <p:nvPr>
            <p:ph type="body" idx="2"/>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843" y="1566431"/>
            <a:ext cx="1580616"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256" y="2037852"/>
            <a:ext cx="5790251" cy="216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529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EA98834-9256-4FB7-8C15-E27733B1DB30}"/>
              </a:ext>
            </a:extLst>
          </p:cNvPr>
          <p:cNvSpPr>
            <a:spLocks noGrp="1"/>
          </p:cNvSpPr>
          <p:nvPr>
            <p:ph type="title"/>
          </p:nvPr>
        </p:nvSpPr>
        <p:spPr>
          <a:xfrm>
            <a:off x="311700" y="555600"/>
            <a:ext cx="6897174" cy="755700"/>
          </a:xfrm>
        </p:spPr>
        <p:txBody>
          <a:bodyPr/>
          <a:lstStyle/>
          <a:p>
            <a:pPr>
              <a:lnSpc>
                <a:spcPct val="150000"/>
              </a:lnSpc>
            </a:pPr>
            <a:r>
              <a:rPr lang="en-US" b="1" dirty="0"/>
              <a:t>Data Visualization</a:t>
            </a:r>
            <a:br>
              <a:rPr lang="en-US" b="1" dirty="0"/>
            </a:br>
            <a:r>
              <a:rPr lang="en-US" sz="1600" b="1" dirty="0">
                <a:solidFill>
                  <a:schemeClr val="bg1"/>
                </a:solidFill>
              </a:rPr>
              <a:t>Problem Statement 10: </a:t>
            </a:r>
            <a:r>
              <a:rPr lang="en-US" sz="1600" b="1" dirty="0" smtClean="0">
                <a:solidFill>
                  <a:schemeClr val="bg1"/>
                </a:solidFill>
              </a:rPr>
              <a:t>Is there any correlation among </a:t>
            </a:r>
            <a:r>
              <a:rPr lang="en-US" sz="1600" b="1" smtClean="0">
                <a:solidFill>
                  <a:schemeClr val="bg1"/>
                </a:solidFill>
              </a:rPr>
              <a:t>numerical columns </a:t>
            </a:r>
            <a:r>
              <a:rPr lang="en-US" sz="1600" b="1" dirty="0" smtClean="0">
                <a:solidFill>
                  <a:schemeClr val="bg1"/>
                </a:solidFill>
              </a:rPr>
              <a:t>? </a:t>
            </a:r>
            <a:endParaRPr lang="en-IN" sz="1600" b="1" dirty="0">
              <a:solidFill>
                <a:schemeClr val="bg1"/>
              </a:solidFill>
            </a:endParaRPr>
          </a:p>
        </p:txBody>
      </p:sp>
      <p:sp>
        <p:nvSpPr>
          <p:cNvPr id="6" name="AutoShape 2">
            <a:extLst>
              <a:ext uri="{FF2B5EF4-FFF2-40B4-BE49-F238E27FC236}">
                <a16:creationId xmlns:a16="http://schemas.microsoft.com/office/drawing/2014/main" xmlns="" id="{9A1BD005-51AC-4AC9-82FC-978202C78A77}"/>
              </a:ext>
            </a:extLst>
          </p:cNvPr>
          <p:cNvSpPr>
            <a:spLocks noGrp="1" noChangeAspect="1" noChangeArrowheads="1"/>
          </p:cNvSpPr>
          <p:nvPr>
            <p:ph type="body" idx="1"/>
          </p:nvPr>
        </p:nvSpPr>
        <p:spPr bwMode="auto">
          <a:xfrm>
            <a:off x="311700" y="1389600"/>
            <a:ext cx="3430960" cy="3179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52400" indent="0">
              <a:buNone/>
            </a:pPr>
            <a:r>
              <a:rPr lang="en-US" b="1" dirty="0">
                <a:solidFill>
                  <a:schemeClr val="bg1"/>
                </a:solidFill>
              </a:rPr>
              <a:t>This Heatmap displays the correlation between the numerical columns. As we can see, there is a high positive correlation between installs and reviews, meaning that more favorable reviews lead to more app installations. Reviews should therefore be regarded as one of the crucial elements influencing app downloads.</a:t>
            </a:r>
            <a:endParaRPr lang="en-IN" b="1" dirty="0">
              <a:solidFill>
                <a:schemeClr val="bg1"/>
              </a:solidFill>
            </a:endParaRPr>
          </a:p>
        </p:txBody>
      </p:sp>
      <p:pic>
        <p:nvPicPr>
          <p:cNvPr id="8" name="Picture 7">
            <a:extLst>
              <a:ext uri="{FF2B5EF4-FFF2-40B4-BE49-F238E27FC236}">
                <a16:creationId xmlns:a16="http://schemas.microsoft.com/office/drawing/2014/main" xmlns="" id="{B0E5269D-DA29-43A3-8A15-EC15BDEE15A6}"/>
              </a:ext>
            </a:extLst>
          </p:cNvPr>
          <p:cNvPicPr>
            <a:picLocks noChangeAspect="1"/>
          </p:cNvPicPr>
          <p:nvPr/>
        </p:nvPicPr>
        <p:blipFill>
          <a:blip r:embed="rId2"/>
          <a:stretch>
            <a:fillRect/>
          </a:stretch>
        </p:blipFill>
        <p:spPr>
          <a:xfrm>
            <a:off x="3853275" y="1389600"/>
            <a:ext cx="4671237" cy="2734750"/>
          </a:xfrm>
          <a:prstGeom prst="rect">
            <a:avLst/>
          </a:prstGeom>
        </p:spPr>
      </p:pic>
    </p:spTree>
    <p:extLst>
      <p:ext uri="{BB962C8B-B14F-4D97-AF65-F5344CB8AC3E}">
        <p14:creationId xmlns:p14="http://schemas.microsoft.com/office/powerpoint/2010/main" val="3163317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8CCE455C-53A6-4871-9125-ABE2B3805FEA}"/>
              </a:ext>
            </a:extLst>
          </p:cNvPr>
          <p:cNvSpPr>
            <a:spLocks noGrp="1"/>
          </p:cNvSpPr>
          <p:nvPr>
            <p:ph type="title"/>
          </p:nvPr>
        </p:nvSpPr>
        <p:spPr/>
        <p:txBody>
          <a:bodyPr/>
          <a:lstStyle/>
          <a:p>
            <a:r>
              <a:rPr lang="en-US" b="1" dirty="0"/>
              <a:t>Key Insights </a:t>
            </a:r>
            <a:endParaRPr lang="en-IN" b="1" dirty="0"/>
          </a:p>
        </p:txBody>
      </p:sp>
      <p:sp>
        <p:nvSpPr>
          <p:cNvPr id="12" name="Text Placeholder 11">
            <a:extLst>
              <a:ext uri="{FF2B5EF4-FFF2-40B4-BE49-F238E27FC236}">
                <a16:creationId xmlns:a16="http://schemas.microsoft.com/office/drawing/2014/main" xmlns="" id="{612B47F0-4018-43A6-B094-438F6744398A}"/>
              </a:ext>
            </a:extLst>
          </p:cNvPr>
          <p:cNvSpPr>
            <a:spLocks noGrp="1"/>
          </p:cNvSpPr>
          <p:nvPr>
            <p:ph type="body" idx="1"/>
          </p:nvPr>
        </p:nvSpPr>
        <p:spPr>
          <a:xfrm>
            <a:off x="311700" y="1152475"/>
            <a:ext cx="8520600" cy="3632176"/>
          </a:xfrm>
        </p:spPr>
        <p:txBody>
          <a:bodyPr/>
          <a:lstStyle/>
          <a:p>
            <a:pPr marL="425450" indent="-285750">
              <a:lnSpc>
                <a:spcPct val="150000"/>
              </a:lnSpc>
              <a:buClr>
                <a:schemeClr val="tx1"/>
              </a:buClr>
              <a:buFont typeface="Wingdings" panose="05000000000000000000" pitchFamily="2" charset="2"/>
              <a:buChar char="§"/>
            </a:pPr>
            <a:r>
              <a:rPr lang="en-US" sz="1400" b="1" dirty="0">
                <a:solidFill>
                  <a:schemeClr val="bg1"/>
                </a:solidFill>
              </a:rPr>
              <a:t>Most of the Ratings lie between 4 and 4.5. </a:t>
            </a:r>
          </a:p>
          <a:p>
            <a:pPr marL="425450" indent="-285750">
              <a:lnSpc>
                <a:spcPct val="150000"/>
              </a:lnSpc>
              <a:buClr>
                <a:schemeClr val="tx1"/>
              </a:buClr>
              <a:buFont typeface="Wingdings" panose="05000000000000000000" pitchFamily="2" charset="2"/>
              <a:buChar char="§"/>
            </a:pPr>
            <a:r>
              <a:rPr lang="en-US" sz="1400" b="1" dirty="0">
                <a:solidFill>
                  <a:schemeClr val="bg1"/>
                </a:solidFill>
              </a:rPr>
              <a:t>Top three categories which have most number of </a:t>
            </a:r>
            <a:r>
              <a:rPr lang="en-US" sz="1400" b="1" dirty="0" smtClean="0">
                <a:solidFill>
                  <a:schemeClr val="bg1"/>
                </a:solidFill>
              </a:rPr>
              <a:t>apps</a:t>
            </a:r>
            <a:r>
              <a:rPr lang="en-US" sz="1400" b="1" dirty="0" smtClean="0">
                <a:solidFill>
                  <a:schemeClr val="bg1"/>
                </a:solidFill>
              </a:rPr>
              <a:t> </a:t>
            </a:r>
            <a:r>
              <a:rPr lang="en-US" sz="1400" b="1" dirty="0">
                <a:solidFill>
                  <a:schemeClr val="bg1"/>
                </a:solidFill>
              </a:rPr>
              <a:t>are </a:t>
            </a:r>
            <a:r>
              <a:rPr lang="en-US" sz="1400" b="1" dirty="0" smtClean="0">
                <a:solidFill>
                  <a:schemeClr val="bg1"/>
                </a:solidFill>
              </a:rPr>
              <a:t>Family</a:t>
            </a:r>
            <a:r>
              <a:rPr lang="en-US" sz="1400" b="1" dirty="0" smtClean="0">
                <a:solidFill>
                  <a:schemeClr val="bg1"/>
                </a:solidFill>
              </a:rPr>
              <a:t>, Game &amp; Tools and  bottom </a:t>
            </a:r>
            <a:r>
              <a:rPr lang="en-US" sz="1400" b="1" dirty="0">
                <a:solidFill>
                  <a:schemeClr val="bg1"/>
                </a:solidFill>
              </a:rPr>
              <a:t>three categories are </a:t>
            </a:r>
            <a:r>
              <a:rPr lang="en-US" sz="1400" b="1" dirty="0" smtClean="0">
                <a:solidFill>
                  <a:schemeClr val="bg1"/>
                </a:solidFill>
              </a:rPr>
              <a:t>Parenting , Comics &amp; Beauty</a:t>
            </a:r>
            <a:r>
              <a:rPr lang="en-US" sz="1400" b="1" dirty="0" smtClean="0">
                <a:solidFill>
                  <a:schemeClr val="bg1"/>
                </a:solidFill>
              </a:rPr>
              <a:t>.</a:t>
            </a:r>
            <a:endParaRPr lang="en-IN" sz="1400" b="1" dirty="0">
              <a:solidFill>
                <a:schemeClr val="bg1"/>
              </a:solidFill>
            </a:endParaRPr>
          </a:p>
          <a:p>
            <a:pPr marL="438150" indent="-285750">
              <a:lnSpc>
                <a:spcPct val="150000"/>
              </a:lnSpc>
              <a:buClr>
                <a:schemeClr val="tx1"/>
              </a:buClr>
              <a:buFont typeface="Wingdings" panose="05000000000000000000" pitchFamily="2" charset="2"/>
              <a:buChar char="§"/>
            </a:pPr>
            <a:r>
              <a:rPr lang="en-US" sz="1400" b="1" dirty="0">
                <a:solidFill>
                  <a:schemeClr val="bg1"/>
                </a:solidFill>
              </a:rPr>
              <a:t>Top three categories which have most number of downloads are Communication, Social, Video Players and bottom three categories are Beauty, Events and Medical.</a:t>
            </a:r>
          </a:p>
          <a:p>
            <a:pPr>
              <a:lnSpc>
                <a:spcPct val="150000"/>
              </a:lnSpc>
              <a:buClr>
                <a:schemeClr val="tx1"/>
              </a:buClr>
              <a:buFont typeface="Wingdings" panose="05000000000000000000" pitchFamily="2" charset="2"/>
              <a:buChar char="§"/>
            </a:pPr>
            <a:r>
              <a:rPr lang="en-US" sz="1400" b="1" dirty="0">
                <a:solidFill>
                  <a:schemeClr val="bg1"/>
                </a:solidFill>
              </a:rPr>
              <a:t>There is a </a:t>
            </a:r>
            <a:r>
              <a:rPr lang="en-US" sz="1400" b="1" dirty="0" smtClean="0">
                <a:solidFill>
                  <a:schemeClr val="bg1"/>
                </a:solidFill>
              </a:rPr>
              <a:t>gap in the market as far as</a:t>
            </a:r>
            <a:r>
              <a:rPr lang="en-US" sz="1400" b="1" dirty="0" smtClean="0">
                <a:solidFill>
                  <a:schemeClr val="bg1"/>
                </a:solidFill>
              </a:rPr>
              <a:t> </a:t>
            </a:r>
            <a:r>
              <a:rPr lang="en-US" sz="1400" b="1" dirty="0">
                <a:solidFill>
                  <a:schemeClr val="bg1"/>
                </a:solidFill>
              </a:rPr>
              <a:t>the number of apps available in the market and their users in each </a:t>
            </a:r>
            <a:r>
              <a:rPr lang="en-US" sz="1400" b="1" dirty="0" smtClean="0">
                <a:solidFill>
                  <a:schemeClr val="bg1"/>
                </a:solidFill>
              </a:rPr>
              <a:t>category are concerned. </a:t>
            </a:r>
            <a:endParaRPr lang="en-US" sz="1400" b="1" dirty="0">
              <a:solidFill>
                <a:schemeClr val="bg1"/>
              </a:solidFill>
            </a:endParaRPr>
          </a:p>
          <a:p>
            <a:pPr>
              <a:lnSpc>
                <a:spcPct val="150000"/>
              </a:lnSpc>
              <a:buClr>
                <a:schemeClr val="tx1"/>
              </a:buClr>
              <a:buFont typeface="Wingdings" panose="05000000000000000000" pitchFamily="2" charset="2"/>
              <a:buChar char="§"/>
            </a:pPr>
            <a:r>
              <a:rPr lang="en-US" sz="1400" b="1" dirty="0">
                <a:solidFill>
                  <a:schemeClr val="bg1"/>
                </a:solidFill>
              </a:rPr>
              <a:t>Reviews for most categories are positive in comparison to negative and neutral sentiments</a:t>
            </a:r>
          </a:p>
          <a:p>
            <a:pPr>
              <a:lnSpc>
                <a:spcPct val="150000"/>
              </a:lnSpc>
              <a:buClr>
                <a:schemeClr val="tx1"/>
              </a:buClr>
              <a:buFont typeface="Wingdings" panose="05000000000000000000" pitchFamily="2" charset="2"/>
              <a:buChar char="§"/>
            </a:pPr>
            <a:r>
              <a:rPr lang="en-US" sz="1400" b="1" dirty="0">
                <a:solidFill>
                  <a:schemeClr val="bg1"/>
                </a:solidFill>
              </a:rPr>
              <a:t> The highest number of apps available is for "Everyone" type of audience but “Teen” and “Mature 17+” rated apps are widely downloaded.</a:t>
            </a:r>
          </a:p>
          <a:p>
            <a:pPr>
              <a:buClr>
                <a:schemeClr val="tx1"/>
              </a:buClr>
              <a:buFont typeface="Wingdings" panose="05000000000000000000" pitchFamily="2" charset="2"/>
              <a:buChar char="§"/>
            </a:pPr>
            <a:endParaRPr lang="en-IN" sz="1400" b="1" dirty="0">
              <a:solidFill>
                <a:schemeClr val="bg1"/>
              </a:solidFill>
            </a:endParaRPr>
          </a:p>
          <a:p>
            <a:pPr>
              <a:buClr>
                <a:schemeClr val="tx1"/>
              </a:buClr>
              <a:buFont typeface="Wingdings" panose="05000000000000000000" pitchFamily="2" charset="2"/>
              <a:buChar char="§"/>
            </a:pPr>
            <a:endParaRPr lang="en-US" sz="1400" b="1" dirty="0">
              <a:solidFill>
                <a:schemeClr val="bg1"/>
              </a:solidFill>
            </a:endParaRPr>
          </a:p>
          <a:p>
            <a:pPr>
              <a:buClr>
                <a:schemeClr val="tx1"/>
              </a:buClr>
              <a:buFont typeface="Wingdings" panose="05000000000000000000" pitchFamily="2" charset="2"/>
              <a:buChar char="§"/>
            </a:pPr>
            <a:endParaRPr lang="en-IN" sz="1400" b="1" dirty="0"/>
          </a:p>
          <a:p>
            <a:pPr marL="114300" indent="0">
              <a:buClr>
                <a:schemeClr val="tx1"/>
              </a:buClr>
              <a:buNone/>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US" sz="1400" b="1" dirty="0">
              <a:solidFill>
                <a:schemeClr val="bg1"/>
              </a:solidFill>
            </a:endParaRPr>
          </a:p>
          <a:p>
            <a:pPr marL="438150" indent="-285750">
              <a:lnSpc>
                <a:spcPct val="150000"/>
              </a:lnSpc>
              <a:buClr>
                <a:schemeClr val="tx1"/>
              </a:buClr>
              <a:buFont typeface="Wingdings" panose="05000000000000000000" pitchFamily="2" charset="2"/>
              <a:buChar char="§"/>
            </a:pPr>
            <a:endParaRPr lang="en-IN" sz="1400" b="1" dirty="0">
              <a:solidFill>
                <a:schemeClr val="bg1"/>
              </a:solidFill>
            </a:endParaRPr>
          </a:p>
          <a:p>
            <a:pPr marL="139700" indent="0">
              <a:buNone/>
            </a:pPr>
            <a:endParaRPr lang="en-IN" b="1" dirty="0">
              <a:solidFill>
                <a:schemeClr val="bg1"/>
              </a:solidFill>
            </a:endParaRPr>
          </a:p>
          <a:p>
            <a:endParaRPr lang="en-IN" dirty="0"/>
          </a:p>
        </p:txBody>
      </p:sp>
      <p:sp>
        <p:nvSpPr>
          <p:cNvPr id="5" name="Rectangle 4">
            <a:extLst>
              <a:ext uri="{FF2B5EF4-FFF2-40B4-BE49-F238E27FC236}">
                <a16:creationId xmlns:a16="http://schemas.microsoft.com/office/drawing/2014/main" xmlns="" id="{AB09C8B0-7140-4944-9414-A72B7191B04D}"/>
              </a:ext>
            </a:extLst>
          </p:cNvPr>
          <p:cNvSpPr/>
          <p:nvPr/>
        </p:nvSpPr>
        <p:spPr>
          <a:xfrm>
            <a:off x="3714233" y="2417862"/>
            <a:ext cx="184731" cy="307777"/>
          </a:xfrm>
          <a:prstGeom prst="rect">
            <a:avLst/>
          </a:prstGeom>
        </p:spPr>
        <p:txBody>
          <a:bodyPr wrap="none">
            <a:spAutoFit/>
          </a:bodyPr>
          <a:lstStyle/>
          <a:p>
            <a:endParaRPr lang="en-IN" dirty="0"/>
          </a:p>
        </p:txBody>
      </p:sp>
    </p:spTree>
    <p:extLst>
      <p:ext uri="{BB962C8B-B14F-4D97-AF65-F5344CB8AC3E}">
        <p14:creationId xmlns:p14="http://schemas.microsoft.com/office/powerpoint/2010/main" val="2216926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14027-8D0B-4949-A7AD-306B565CB586}"/>
              </a:ext>
            </a:extLst>
          </p:cNvPr>
          <p:cNvSpPr>
            <a:spLocks noGrp="1"/>
          </p:cNvSpPr>
          <p:nvPr>
            <p:ph type="title"/>
          </p:nvPr>
        </p:nvSpPr>
        <p:spPr/>
        <p:txBody>
          <a:bodyPr/>
          <a:lstStyle/>
          <a:p>
            <a:r>
              <a:rPr lang="en-US" b="1" dirty="0"/>
              <a:t>Key Insights</a:t>
            </a:r>
            <a:endParaRPr lang="en-IN" b="1" dirty="0"/>
          </a:p>
        </p:txBody>
      </p:sp>
      <p:sp>
        <p:nvSpPr>
          <p:cNvPr id="3" name="Text Placeholder 2">
            <a:extLst>
              <a:ext uri="{FF2B5EF4-FFF2-40B4-BE49-F238E27FC236}">
                <a16:creationId xmlns:a16="http://schemas.microsoft.com/office/drawing/2014/main" xmlns="" id="{6C32899D-9CC7-4CD0-A0E7-AD95290874D3}"/>
              </a:ext>
            </a:extLst>
          </p:cNvPr>
          <p:cNvSpPr>
            <a:spLocks noGrp="1"/>
          </p:cNvSpPr>
          <p:nvPr>
            <p:ph type="body" idx="1"/>
          </p:nvPr>
        </p:nvSpPr>
        <p:spPr/>
        <p:txBody>
          <a:bodyPr/>
          <a:lstStyle/>
          <a:p>
            <a:pPr>
              <a:lnSpc>
                <a:spcPct val="150000"/>
              </a:lnSpc>
              <a:buClr>
                <a:schemeClr val="tx1"/>
              </a:buClr>
              <a:buFont typeface="Wingdings" panose="05000000000000000000" pitchFamily="2" charset="2"/>
              <a:buChar char="§"/>
            </a:pPr>
            <a:r>
              <a:rPr lang="en-US" sz="1400" b="1" dirty="0">
                <a:solidFill>
                  <a:schemeClr val="bg1"/>
                </a:solidFill>
              </a:rPr>
              <a:t>Top 10 genres with highest number of apps are Tools, Entertainment, Education, Business, Medical, Productivity, Personalization, Lifestyle, Communication, Sports.</a:t>
            </a:r>
          </a:p>
          <a:p>
            <a:pPr>
              <a:lnSpc>
                <a:spcPct val="150000"/>
              </a:lnSpc>
              <a:buClr>
                <a:schemeClr val="tx1"/>
              </a:buClr>
              <a:buFont typeface="Wingdings" panose="05000000000000000000" pitchFamily="2" charset="2"/>
              <a:buChar char="§"/>
            </a:pPr>
            <a:r>
              <a:rPr lang="en-US" sz="1400" b="1" dirty="0">
                <a:solidFill>
                  <a:schemeClr val="bg1"/>
                </a:solidFill>
              </a:rPr>
              <a:t>Reviews and installs have a strong positive correlation of 0.64.</a:t>
            </a:r>
          </a:p>
          <a:p>
            <a:pPr>
              <a:lnSpc>
                <a:spcPct val="150000"/>
              </a:lnSpc>
              <a:buClr>
                <a:schemeClr val="tx1"/>
              </a:buClr>
              <a:buFont typeface="Wingdings" panose="05000000000000000000" pitchFamily="2" charset="2"/>
              <a:buChar char="§"/>
            </a:pPr>
            <a:r>
              <a:rPr lang="en-US" sz="1400" b="1" dirty="0">
                <a:solidFill>
                  <a:schemeClr val="bg1"/>
                </a:solidFill>
              </a:rPr>
              <a:t>The majority of apps are free, and “family” has the most number of paid apps.</a:t>
            </a:r>
          </a:p>
          <a:p>
            <a:pPr>
              <a:lnSpc>
                <a:spcPct val="150000"/>
              </a:lnSpc>
              <a:buClr>
                <a:schemeClr val="tx1"/>
              </a:buClr>
              <a:buFont typeface="Wingdings" panose="05000000000000000000" pitchFamily="2" charset="2"/>
              <a:buChar char="§"/>
            </a:pPr>
            <a:r>
              <a:rPr lang="en-US" sz="1400" b="1" dirty="0">
                <a:solidFill>
                  <a:schemeClr val="bg1"/>
                </a:solidFill>
              </a:rPr>
              <a:t>Over 60% of the apps are compatible with Android 4.0 and higher, while the remaining 40% require updating.</a:t>
            </a:r>
          </a:p>
          <a:p>
            <a:pPr>
              <a:buClr>
                <a:schemeClr val="tx1"/>
              </a:buClr>
              <a:buFont typeface="Wingdings" panose="05000000000000000000" pitchFamily="2" charset="2"/>
              <a:buChar char="§"/>
            </a:pPr>
            <a:endParaRPr lang="en-IN" sz="1600" b="1" dirty="0">
              <a:solidFill>
                <a:schemeClr val="bg1"/>
              </a:solidFill>
            </a:endParaRPr>
          </a:p>
        </p:txBody>
      </p:sp>
    </p:spTree>
    <p:extLst>
      <p:ext uri="{BB962C8B-B14F-4D97-AF65-F5344CB8AC3E}">
        <p14:creationId xmlns:p14="http://schemas.microsoft.com/office/powerpoint/2010/main" val="7550547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50E81-32A7-4456-940E-AA369040CD88}"/>
              </a:ext>
            </a:extLst>
          </p:cNvPr>
          <p:cNvSpPr>
            <a:spLocks noGrp="1"/>
          </p:cNvSpPr>
          <p:nvPr>
            <p:ph type="title"/>
          </p:nvPr>
        </p:nvSpPr>
        <p:spPr/>
        <p:txBody>
          <a:bodyPr/>
          <a:lstStyle/>
          <a:p>
            <a:r>
              <a:rPr lang="en-US" b="1" dirty="0"/>
              <a:t>Conclusions</a:t>
            </a:r>
            <a:endParaRPr lang="en-IN" b="1" dirty="0"/>
          </a:p>
        </p:txBody>
      </p:sp>
      <p:sp>
        <p:nvSpPr>
          <p:cNvPr id="3" name="Text Placeholder 2">
            <a:extLst>
              <a:ext uri="{FF2B5EF4-FFF2-40B4-BE49-F238E27FC236}">
                <a16:creationId xmlns:a16="http://schemas.microsoft.com/office/drawing/2014/main" xmlns="" id="{E70E59A3-7192-4CCC-B6AF-4466D4BDF5C3}"/>
              </a:ext>
            </a:extLst>
          </p:cNvPr>
          <p:cNvSpPr>
            <a:spLocks noGrp="1"/>
          </p:cNvSpPr>
          <p:nvPr>
            <p:ph type="body" idx="1"/>
          </p:nvPr>
        </p:nvSpPr>
        <p:spPr/>
        <p:txBody>
          <a:bodyPr/>
          <a:lstStyle/>
          <a:p>
            <a:pPr>
              <a:buClr>
                <a:schemeClr val="tx1"/>
              </a:buClr>
              <a:buFont typeface="Wingdings" panose="05000000000000000000" pitchFamily="2" charset="2"/>
              <a:buChar char="§"/>
            </a:pPr>
            <a:r>
              <a:rPr lang="en-US" sz="1400" dirty="0">
                <a:solidFill>
                  <a:schemeClr val="bg1"/>
                </a:solidFill>
              </a:rPr>
              <a:t>Some of the Categories like Communication, Social Media , Video Player and Gaming have a significant market gap as they are high in demand among users but there are a very few apps to fulfill this gap. So there is huge opportunity to expand business in these categories.</a:t>
            </a:r>
          </a:p>
          <a:p>
            <a:pPr>
              <a:buClr>
                <a:schemeClr val="tx1"/>
              </a:buClr>
              <a:buFont typeface="Wingdings" panose="05000000000000000000" pitchFamily="2" charset="2"/>
              <a:buChar char="§"/>
            </a:pPr>
            <a:r>
              <a:rPr lang="en-US" sz="1400" dirty="0">
                <a:solidFill>
                  <a:schemeClr val="bg1"/>
                </a:solidFill>
              </a:rPr>
              <a:t>Gaming is one of several categories which is popular among both the users and the service providers. However, it is observed that there are some negative sentiments among the users for this category. Therefore, Gaming firms need to improve their services and provide customers a hassle-free experience.</a:t>
            </a:r>
          </a:p>
          <a:p>
            <a:pPr>
              <a:buClr>
                <a:schemeClr val="tx1"/>
              </a:buClr>
              <a:buFont typeface="Wingdings" panose="05000000000000000000" pitchFamily="2" charset="2"/>
              <a:buChar char="§"/>
            </a:pPr>
            <a:r>
              <a:rPr lang="en-US" sz="1400" dirty="0">
                <a:solidFill>
                  <a:schemeClr val="bg1"/>
                </a:solidFill>
              </a:rPr>
              <a:t>Play store has the most apps with content that is rated for everyone, however users prefer to download teen and mature (17+and more) rated apps. There is therefore a room to develop a business around it.</a:t>
            </a:r>
          </a:p>
          <a:p>
            <a:pPr>
              <a:buClr>
                <a:schemeClr val="tx1"/>
              </a:buClr>
              <a:buFont typeface="Wingdings" panose="05000000000000000000" pitchFamily="2" charset="2"/>
              <a:buChar char="§"/>
            </a:pPr>
            <a:r>
              <a:rPr lang="en-US" sz="1400" dirty="0">
                <a:solidFill>
                  <a:schemeClr val="bg1"/>
                </a:solidFill>
              </a:rPr>
              <a:t>There is room to establish a business on a monthly or yearly subscription model because there aren't many paid apps in the app store. Ed-tech, gaming, and entertainment have a lot of potential in this area.</a:t>
            </a:r>
            <a:endParaRPr lang="en-IN" sz="1400" dirty="0">
              <a:solidFill>
                <a:schemeClr val="bg1"/>
              </a:solidFill>
            </a:endParaRPr>
          </a:p>
        </p:txBody>
      </p:sp>
    </p:spTree>
    <p:extLst>
      <p:ext uri="{BB962C8B-B14F-4D97-AF65-F5344CB8AC3E}">
        <p14:creationId xmlns:p14="http://schemas.microsoft.com/office/powerpoint/2010/main" val="2713574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12BD2-86CC-4F34-9BE6-29D39C6F2813}"/>
              </a:ext>
            </a:extLst>
          </p:cNvPr>
          <p:cNvSpPr>
            <a:spLocks noGrp="1"/>
          </p:cNvSpPr>
          <p:nvPr>
            <p:ph type="ctrTitle"/>
          </p:nvPr>
        </p:nvSpPr>
        <p:spPr>
          <a:xfrm>
            <a:off x="-285708" y="1433423"/>
            <a:ext cx="8520600" cy="706273"/>
          </a:xfrm>
        </p:spPr>
        <p:txBody>
          <a:bodyPr/>
          <a:lstStyle/>
          <a:p>
            <a:r>
              <a:rPr lang="en-US" dirty="0"/>
              <a:t>  Thank You!!</a:t>
            </a:r>
            <a:endParaRPr lang="en-IN" dirty="0"/>
          </a:p>
        </p:txBody>
      </p:sp>
      <p:sp>
        <p:nvSpPr>
          <p:cNvPr id="3" name="Subtitle 2">
            <a:extLst>
              <a:ext uri="{FF2B5EF4-FFF2-40B4-BE49-F238E27FC236}">
                <a16:creationId xmlns:a16="http://schemas.microsoft.com/office/drawing/2014/main" xmlns="" id="{97B1BE07-CFBF-4DFB-B718-9F921C8B4E65}"/>
              </a:ext>
            </a:extLst>
          </p:cNvPr>
          <p:cNvSpPr>
            <a:spLocks noGrp="1"/>
          </p:cNvSpPr>
          <p:nvPr>
            <p:ph type="subTitle" idx="1"/>
          </p:nvPr>
        </p:nvSpPr>
        <p:spPr>
          <a:xfrm>
            <a:off x="727445" y="1994255"/>
            <a:ext cx="6945398" cy="1005840"/>
          </a:xfrm>
        </p:spPr>
        <p:txBody>
          <a:bodyPr/>
          <a:lstStyle/>
          <a:p>
            <a:r>
              <a:rPr lang="en-US" sz="1400" b="1" dirty="0">
                <a:solidFill>
                  <a:schemeClr val="bg1"/>
                </a:solidFill>
                <a:latin typeface="Berlin Sans FB Demi" panose="020E0802020502020306" pitchFamily="34" charset="0"/>
              </a:rPr>
              <a:t>The End of a Story…..</a:t>
            </a:r>
          </a:p>
          <a:p>
            <a:r>
              <a:rPr lang="en-US" sz="1400" b="1" dirty="0">
                <a:solidFill>
                  <a:schemeClr val="bg1"/>
                </a:solidFill>
                <a:latin typeface="Berlin Sans FB Demi" panose="020E0802020502020306" pitchFamily="34" charset="0"/>
              </a:rPr>
              <a:t>The Beginning of Many</a:t>
            </a:r>
            <a:endParaRPr lang="en-IN" sz="14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193834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263B4-69AB-4567-A8DC-7F6E51E9DF0E}"/>
              </a:ext>
            </a:extLst>
          </p:cNvPr>
          <p:cNvSpPr>
            <a:spLocks noGrp="1"/>
          </p:cNvSpPr>
          <p:nvPr>
            <p:ph type="title"/>
          </p:nvPr>
        </p:nvSpPr>
        <p:spPr/>
        <p:txBody>
          <a:bodyPr/>
          <a:lstStyle/>
          <a:p>
            <a:r>
              <a:rPr lang="en-US" b="1" dirty="0"/>
              <a:t>Introduction</a:t>
            </a:r>
            <a:endParaRPr lang="en-IN" b="1" dirty="0"/>
          </a:p>
        </p:txBody>
      </p:sp>
      <p:sp>
        <p:nvSpPr>
          <p:cNvPr id="3" name="Text Placeholder 2">
            <a:extLst>
              <a:ext uri="{FF2B5EF4-FFF2-40B4-BE49-F238E27FC236}">
                <a16:creationId xmlns:a16="http://schemas.microsoft.com/office/drawing/2014/main" xmlns="" id="{398D2452-B57E-4A75-94FE-3453D0A5CEEC}"/>
              </a:ext>
            </a:extLst>
          </p:cNvPr>
          <p:cNvSpPr>
            <a:spLocks noGrp="1"/>
          </p:cNvSpPr>
          <p:nvPr>
            <p:ph type="body" idx="1"/>
          </p:nvPr>
        </p:nvSpPr>
        <p:spPr>
          <a:xfrm>
            <a:off x="311700" y="1272380"/>
            <a:ext cx="8520600" cy="3546000"/>
          </a:xfrm>
        </p:spPr>
        <p:txBody>
          <a:bodyPr/>
          <a:lstStyle/>
          <a:p>
            <a:pPr marL="114300" indent="0">
              <a:buNone/>
            </a:pPr>
            <a:r>
              <a:rPr lang="en-US" sz="1600" b="1" dirty="0">
                <a:solidFill>
                  <a:schemeClr val="bg1"/>
                </a:solidFill>
              </a:rPr>
              <a:t>Google Play, also branded as Google Play Store, is a digital distribution service operated and developed by Google. It is the official distribution storefront for Android applications and other digital media, such as music, movies and </a:t>
            </a:r>
            <a:r>
              <a:rPr lang="en-US" sz="1600" b="1" dirty="0" smtClean="0">
                <a:solidFill>
                  <a:schemeClr val="bg1"/>
                </a:solidFill>
              </a:rPr>
              <a:t>books</a:t>
            </a:r>
            <a:r>
              <a:rPr lang="en-US" sz="1600" b="1" dirty="0">
                <a:solidFill>
                  <a:schemeClr val="bg1"/>
                </a:solidFill>
              </a:rPr>
              <a:t> </a:t>
            </a:r>
            <a:r>
              <a:rPr lang="en-US" sz="1600" b="1" dirty="0" smtClean="0">
                <a:solidFill>
                  <a:schemeClr val="bg1"/>
                </a:solidFill>
              </a:rPr>
              <a:t>etc</a:t>
            </a:r>
            <a:r>
              <a:rPr lang="en-US" sz="1600" b="1" dirty="0" smtClean="0">
                <a:solidFill>
                  <a:schemeClr val="bg1"/>
                </a:solidFill>
              </a:rPr>
              <a:t>. The </a:t>
            </a:r>
            <a:r>
              <a:rPr lang="en-US" sz="1600" b="1" dirty="0">
                <a:solidFill>
                  <a:schemeClr val="bg1"/>
                </a:solidFill>
              </a:rPr>
              <a:t>Play Store apps data has enormous potential to drive app-making businesses to success</a:t>
            </a:r>
            <a:r>
              <a:rPr lang="en-US" sz="1600" b="1" dirty="0">
                <a:solidFill>
                  <a:schemeClr val="bg1"/>
                </a:solidFill>
              </a:rPr>
              <a:t>. Each </a:t>
            </a:r>
            <a:r>
              <a:rPr lang="en-US" sz="1600" b="1" dirty="0" smtClean="0">
                <a:solidFill>
                  <a:schemeClr val="bg1"/>
                </a:solidFill>
              </a:rPr>
              <a:t>instance </a:t>
            </a:r>
            <a:r>
              <a:rPr lang="en-US" sz="1600" b="1" dirty="0">
                <a:solidFill>
                  <a:schemeClr val="bg1"/>
                </a:solidFill>
              </a:rPr>
              <a:t>in the dataset contains information such as name of the apps, categories, genres, number of installs, size of the app, date of last update, reviews, sentiment polarity etc. </a:t>
            </a:r>
            <a:r>
              <a:rPr lang="en-US" sz="1600" b="1" dirty="0">
                <a:solidFill>
                  <a:schemeClr val="bg1"/>
                </a:solidFill>
              </a:rPr>
              <a:t>Actionable insights can be drawn for developers to work on and capture the Android market. We are here to explore a play store-review dataset to discover key factors responsible for app engagement and success.</a:t>
            </a:r>
            <a:endParaRPr lang="en-IN" sz="1600" b="1" dirty="0">
              <a:solidFill>
                <a:schemeClr val="bg1"/>
              </a:solidFill>
            </a:endParaRPr>
          </a:p>
        </p:txBody>
      </p:sp>
    </p:spTree>
    <p:extLst>
      <p:ext uri="{BB962C8B-B14F-4D97-AF65-F5344CB8AC3E}">
        <p14:creationId xmlns:p14="http://schemas.microsoft.com/office/powerpoint/2010/main" val="3416916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9E881-693D-4526-BF5F-07BC2664D26E}"/>
              </a:ext>
            </a:extLst>
          </p:cNvPr>
          <p:cNvSpPr>
            <a:spLocks noGrp="1"/>
          </p:cNvSpPr>
          <p:nvPr>
            <p:ph type="title" idx="4294967295"/>
          </p:nvPr>
        </p:nvSpPr>
        <p:spPr>
          <a:xfrm>
            <a:off x="219456" y="288924"/>
            <a:ext cx="8924544" cy="4600067"/>
          </a:xfrm>
        </p:spPr>
        <p:txBody>
          <a:bodyPr/>
          <a:lstStyle/>
          <a:p>
            <a:r>
              <a:rPr lang="en-US" b="1" dirty="0"/>
              <a:t>Data Pipeline</a:t>
            </a:r>
            <a:endParaRPr lang="en-IN" b="1" dirty="0"/>
          </a:p>
        </p:txBody>
      </p:sp>
      <p:graphicFrame>
        <p:nvGraphicFramePr>
          <p:cNvPr id="7" name="Diagram 6">
            <a:extLst>
              <a:ext uri="{FF2B5EF4-FFF2-40B4-BE49-F238E27FC236}">
                <a16:creationId xmlns:a16="http://schemas.microsoft.com/office/drawing/2014/main" xmlns="" id="{442EDD87-BA2B-48B1-928D-C421308DF41D}"/>
              </a:ext>
            </a:extLst>
          </p:cNvPr>
          <p:cNvGraphicFramePr/>
          <p:nvPr>
            <p:extLst>
              <p:ext uri="{D42A27DB-BD31-4B8C-83A1-F6EECF244321}">
                <p14:modId xmlns:p14="http://schemas.microsoft.com/office/powerpoint/2010/main" val="2166357323"/>
              </p:ext>
            </p:extLst>
          </p:nvPr>
        </p:nvGraphicFramePr>
        <p:xfrm>
          <a:off x="478465" y="850605"/>
          <a:ext cx="8306720" cy="3834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613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F489C8-0FFF-4661-926C-1221C7AFC79D}"/>
              </a:ext>
            </a:extLst>
          </p:cNvPr>
          <p:cNvSpPr>
            <a:spLocks noGrp="1"/>
          </p:cNvSpPr>
          <p:nvPr>
            <p:ph type="title"/>
          </p:nvPr>
        </p:nvSpPr>
        <p:spPr/>
        <p:txBody>
          <a:bodyPr/>
          <a:lstStyle/>
          <a:p>
            <a:r>
              <a:rPr lang="en-US" b="1" dirty="0"/>
              <a:t>Exploring Dataset</a:t>
            </a:r>
            <a:endParaRPr lang="en-IN" b="1" dirty="0"/>
          </a:p>
        </p:txBody>
      </p:sp>
      <p:sp>
        <p:nvSpPr>
          <p:cNvPr id="3" name="Text Placeholder 2">
            <a:extLst>
              <a:ext uri="{FF2B5EF4-FFF2-40B4-BE49-F238E27FC236}">
                <a16:creationId xmlns:a16="http://schemas.microsoft.com/office/drawing/2014/main" xmlns="" id="{031AE919-C7FB-4DD6-B6BD-22BF3E45E7FF}"/>
              </a:ext>
            </a:extLst>
          </p:cNvPr>
          <p:cNvSpPr>
            <a:spLocks noGrp="1"/>
          </p:cNvSpPr>
          <p:nvPr>
            <p:ph type="body" idx="1"/>
          </p:nvPr>
        </p:nvSpPr>
        <p:spPr>
          <a:xfrm>
            <a:off x="311700" y="1189051"/>
            <a:ext cx="8520600" cy="3509424"/>
          </a:xfrm>
          <a:noFill/>
        </p:spPr>
        <p:txBody>
          <a:bodyPr/>
          <a:lstStyle/>
          <a:p>
            <a:pPr>
              <a:buClr>
                <a:schemeClr val="tx1"/>
              </a:buClr>
              <a:buFont typeface="Wingdings" panose="05000000000000000000" pitchFamily="2" charset="2"/>
              <a:buChar char="ü"/>
            </a:pPr>
            <a:r>
              <a:rPr lang="en-US" b="1" dirty="0">
                <a:solidFill>
                  <a:schemeClr val="bg1"/>
                </a:solidFill>
              </a:rPr>
              <a:t>There are two datasets used in our analysis: Play Store dataset and User-Review dataset.</a:t>
            </a:r>
          </a:p>
          <a:p>
            <a:pPr>
              <a:buClr>
                <a:schemeClr val="tx1"/>
              </a:buClr>
              <a:buFont typeface="Wingdings" panose="05000000000000000000" pitchFamily="2" charset="2"/>
              <a:buChar char="ü"/>
            </a:pPr>
            <a:r>
              <a:rPr lang="en-US" b="1" dirty="0">
                <a:solidFill>
                  <a:schemeClr val="bg1"/>
                </a:solidFill>
              </a:rPr>
              <a:t>The Play store dataset contains 10,841 rows and 13 features and the User reviews dataset contains 64,295 and 5 columns.</a:t>
            </a:r>
          </a:p>
          <a:p>
            <a:pPr>
              <a:buClr>
                <a:schemeClr val="tx1"/>
              </a:buClr>
              <a:buFont typeface="Wingdings" panose="05000000000000000000" pitchFamily="2" charset="2"/>
              <a:buChar char="ü"/>
            </a:pPr>
            <a:r>
              <a:rPr lang="en-US" b="1" dirty="0">
                <a:solidFill>
                  <a:schemeClr val="bg1"/>
                </a:solidFill>
              </a:rPr>
              <a:t>The columns in the dataset are App, Category, Rating, Reviews, Size, Installs, Type, Price, Content Rating, Genres, Last Updated, Current Version, Android Version.</a:t>
            </a:r>
          </a:p>
          <a:p>
            <a:pPr>
              <a:buClr>
                <a:schemeClr val="tx1"/>
              </a:buClr>
              <a:buFont typeface="Wingdings" panose="05000000000000000000" pitchFamily="2" charset="2"/>
              <a:buChar char="ü"/>
            </a:pPr>
            <a:r>
              <a:rPr lang="en-US" b="1" dirty="0">
                <a:solidFill>
                  <a:schemeClr val="bg1"/>
                </a:solidFill>
              </a:rPr>
              <a:t>The columns in the User Reviews dataset are App, Translated Review, Sentiment, Sentiment </a:t>
            </a:r>
            <a:r>
              <a:rPr lang="en-US" b="1" dirty="0" smtClean="0">
                <a:solidFill>
                  <a:schemeClr val="bg1"/>
                </a:solidFill>
              </a:rPr>
              <a:t>Polarity and Sentiment </a:t>
            </a:r>
            <a:r>
              <a:rPr lang="en-US" b="1" dirty="0">
                <a:solidFill>
                  <a:schemeClr val="bg1"/>
                </a:solidFill>
              </a:rPr>
              <a:t>Subjectivity</a:t>
            </a:r>
            <a:r>
              <a:rPr lang="en-US" b="1" dirty="0" smtClean="0">
                <a:solidFill>
                  <a:schemeClr val="bg1"/>
                </a:solidFill>
              </a:rPr>
              <a:t>.</a:t>
            </a:r>
          </a:p>
          <a:p>
            <a:pPr>
              <a:buClr>
                <a:schemeClr val="tx1"/>
              </a:buClr>
              <a:buFont typeface="Wingdings" panose="05000000000000000000" pitchFamily="2" charset="2"/>
              <a:buChar char="ü"/>
            </a:pPr>
            <a:endParaRPr lang="en-US" b="1" dirty="0">
              <a:solidFill>
                <a:schemeClr val="bg1"/>
              </a:solidFill>
            </a:endParaRPr>
          </a:p>
          <a:p>
            <a:pPr>
              <a:buClr>
                <a:schemeClr val="tx1"/>
              </a:buClr>
              <a:buFont typeface="Wingdings" panose="05000000000000000000" pitchFamily="2" charset="2"/>
              <a:buChar char="ü"/>
            </a:pPr>
            <a:endParaRPr lang="en-US" b="1" dirty="0">
              <a:solidFill>
                <a:schemeClr val="bg1"/>
              </a:solidFill>
            </a:endParaRPr>
          </a:p>
          <a:p>
            <a:pPr>
              <a:buClr>
                <a:schemeClr val="bg1">
                  <a:lumMod val="75000"/>
                </a:schemeClr>
              </a:buClr>
              <a:buFont typeface="Wingdings" panose="05000000000000000000" pitchFamily="2" charset="2"/>
              <a:buChar char="§"/>
            </a:pPr>
            <a:endParaRPr lang="en-US" b="1" dirty="0">
              <a:solidFill>
                <a:schemeClr val="bg1"/>
              </a:solidFill>
            </a:endParaRPr>
          </a:p>
          <a:p>
            <a:pPr>
              <a:buFont typeface="Wingdings" panose="05000000000000000000" pitchFamily="2" charset="2"/>
              <a:buChar char="§"/>
            </a:pPr>
            <a:endParaRPr lang="en-US" b="1" dirty="0">
              <a:solidFill>
                <a:schemeClr val="bg1"/>
              </a:solidFill>
            </a:endParaRPr>
          </a:p>
          <a:p>
            <a:pPr>
              <a:buFont typeface="Wingdings" panose="05000000000000000000" pitchFamily="2" charset="2"/>
              <a:buChar char="§"/>
            </a:pPr>
            <a:endParaRPr lang="en-US" b="1" dirty="0">
              <a:solidFill>
                <a:schemeClr val="bg1"/>
              </a:solidFill>
            </a:endParaRPr>
          </a:p>
          <a:p>
            <a:pPr>
              <a:buFont typeface="Wingdings" panose="05000000000000000000" pitchFamily="2" charset="2"/>
              <a:buChar char="§"/>
            </a:pPr>
            <a:endParaRPr lang="en-IN" b="1" dirty="0">
              <a:solidFill>
                <a:schemeClr val="bg1"/>
              </a:solidFill>
            </a:endParaRPr>
          </a:p>
        </p:txBody>
      </p:sp>
    </p:spTree>
    <p:extLst>
      <p:ext uri="{BB962C8B-B14F-4D97-AF65-F5344CB8AC3E}">
        <p14:creationId xmlns:p14="http://schemas.microsoft.com/office/powerpoint/2010/main" val="2752932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BD255-F539-4F25-B710-A19FF6E55D63}"/>
              </a:ext>
            </a:extLst>
          </p:cNvPr>
          <p:cNvSpPr>
            <a:spLocks noGrp="1"/>
          </p:cNvSpPr>
          <p:nvPr>
            <p:ph type="title"/>
          </p:nvPr>
        </p:nvSpPr>
        <p:spPr/>
        <p:txBody>
          <a:bodyPr/>
          <a:lstStyle/>
          <a:p>
            <a:r>
              <a:rPr lang="en-US" b="1" dirty="0"/>
              <a:t>Exploring Dataset</a:t>
            </a:r>
            <a:endParaRPr lang="en-IN" dirty="0"/>
          </a:p>
        </p:txBody>
      </p:sp>
      <p:sp>
        <p:nvSpPr>
          <p:cNvPr id="3" name="Text Placeholder 2">
            <a:extLst>
              <a:ext uri="{FF2B5EF4-FFF2-40B4-BE49-F238E27FC236}">
                <a16:creationId xmlns:a16="http://schemas.microsoft.com/office/drawing/2014/main" xmlns="" id="{7473026D-F030-4F82-BB42-5E8077291C5A}"/>
              </a:ext>
            </a:extLst>
          </p:cNvPr>
          <p:cNvSpPr>
            <a:spLocks noGrp="1"/>
          </p:cNvSpPr>
          <p:nvPr>
            <p:ph type="body" idx="1"/>
          </p:nvPr>
        </p:nvSpPr>
        <p:spPr/>
        <p:txBody>
          <a:bodyPr/>
          <a:lstStyle/>
          <a:p>
            <a:pPr>
              <a:buClr>
                <a:schemeClr val="tx1"/>
              </a:buClr>
              <a:buFont typeface="Wingdings" panose="05000000000000000000" pitchFamily="2" charset="2"/>
              <a:buChar char="ü"/>
            </a:pPr>
            <a:r>
              <a:rPr lang="en-US" b="1" dirty="0">
                <a:solidFill>
                  <a:schemeClr val="bg1"/>
                </a:solidFill>
              </a:rPr>
              <a:t>There are 4 columns in both the dataset which contains null values </a:t>
            </a:r>
            <a:r>
              <a:rPr lang="en-US" b="1" dirty="0" err="1">
                <a:solidFill>
                  <a:schemeClr val="bg1"/>
                </a:solidFill>
              </a:rPr>
              <a:t>i.e</a:t>
            </a:r>
            <a:r>
              <a:rPr lang="en-US" b="1" dirty="0">
                <a:solidFill>
                  <a:schemeClr val="bg1"/>
                </a:solidFill>
              </a:rPr>
              <a:t> Rating, Current Version, Android Version, Type and Content Rating in 1</a:t>
            </a:r>
            <a:r>
              <a:rPr lang="en-US" b="1" baseline="30000" dirty="0">
                <a:solidFill>
                  <a:schemeClr val="bg1"/>
                </a:solidFill>
              </a:rPr>
              <a:t>st</a:t>
            </a:r>
            <a:r>
              <a:rPr lang="en-US" b="1" dirty="0">
                <a:solidFill>
                  <a:schemeClr val="bg1"/>
                </a:solidFill>
              </a:rPr>
              <a:t> dataset and Translated Review, Sentiment, Sentiment Polarity, Sentiment Subjectivity</a:t>
            </a:r>
            <a:r>
              <a:rPr lang="en-US" b="1" dirty="0" smtClean="0">
                <a:solidFill>
                  <a:schemeClr val="bg1"/>
                </a:solidFill>
              </a:rPr>
              <a:t>.</a:t>
            </a:r>
            <a:endParaRPr lang="en-US" b="1" dirty="0" smtClean="0">
              <a:solidFill>
                <a:schemeClr val="bg1"/>
              </a:solidFill>
            </a:endParaRPr>
          </a:p>
          <a:p>
            <a:pPr>
              <a:buClr>
                <a:schemeClr val="tx1"/>
              </a:buClr>
              <a:buFont typeface="Wingdings" panose="05000000000000000000" pitchFamily="2" charset="2"/>
              <a:buChar char="ü"/>
            </a:pPr>
            <a:r>
              <a:rPr lang="en-US" b="1" dirty="0" smtClean="0">
                <a:solidFill>
                  <a:schemeClr val="bg1"/>
                </a:solidFill>
              </a:rPr>
              <a:t>All </a:t>
            </a:r>
            <a:r>
              <a:rPr lang="en-US" b="1" dirty="0">
                <a:solidFill>
                  <a:schemeClr val="bg1"/>
                </a:solidFill>
              </a:rPr>
              <a:t>the columns in the Play store dataset are of object datatype except for Ratings with float values in the 1</a:t>
            </a:r>
            <a:r>
              <a:rPr lang="en-US" b="1" baseline="30000" dirty="0">
                <a:solidFill>
                  <a:schemeClr val="bg1"/>
                </a:solidFill>
              </a:rPr>
              <a:t>st</a:t>
            </a:r>
            <a:r>
              <a:rPr lang="en-US" b="1" dirty="0">
                <a:solidFill>
                  <a:schemeClr val="bg1"/>
                </a:solidFill>
              </a:rPr>
              <a:t> dataset.</a:t>
            </a:r>
          </a:p>
          <a:p>
            <a:pPr>
              <a:buClr>
                <a:schemeClr val="tx1"/>
              </a:buClr>
              <a:buFont typeface="Wingdings" panose="05000000000000000000" pitchFamily="2" charset="2"/>
              <a:buChar char="ü"/>
            </a:pPr>
            <a:r>
              <a:rPr lang="en-US" b="1" dirty="0">
                <a:solidFill>
                  <a:schemeClr val="bg1"/>
                </a:solidFill>
              </a:rPr>
              <a:t>All the columns are of object data type except Sentiment Polarity and Sentiment Subjectivity with float64 datatype.</a:t>
            </a:r>
          </a:p>
          <a:p>
            <a:pPr>
              <a:buClr>
                <a:schemeClr val="bg1"/>
              </a:buClr>
              <a:buFont typeface="Wingdings" panose="05000000000000000000" pitchFamily="2" charset="2"/>
              <a:buChar char="§"/>
            </a:pPr>
            <a:endParaRPr lang="en-US" b="1" dirty="0">
              <a:solidFill>
                <a:schemeClr val="bg1"/>
              </a:solidFill>
            </a:endParaRPr>
          </a:p>
          <a:p>
            <a:endParaRPr lang="en-IN" dirty="0"/>
          </a:p>
        </p:txBody>
      </p:sp>
    </p:spTree>
    <p:extLst>
      <p:ext uri="{BB962C8B-B14F-4D97-AF65-F5344CB8AC3E}">
        <p14:creationId xmlns:p14="http://schemas.microsoft.com/office/powerpoint/2010/main" val="1044135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A6139-15F9-44FD-B95E-7E3B620DA2CF}"/>
              </a:ext>
            </a:extLst>
          </p:cNvPr>
          <p:cNvSpPr>
            <a:spLocks noGrp="1"/>
          </p:cNvSpPr>
          <p:nvPr>
            <p:ph type="title"/>
          </p:nvPr>
        </p:nvSpPr>
        <p:spPr/>
        <p:txBody>
          <a:bodyPr/>
          <a:lstStyle/>
          <a:p>
            <a:r>
              <a:rPr lang="en-US" b="1" dirty="0"/>
              <a:t>Attribute Information</a:t>
            </a:r>
            <a:endParaRPr lang="en-IN" b="1" dirty="0"/>
          </a:p>
        </p:txBody>
      </p:sp>
      <p:sp>
        <p:nvSpPr>
          <p:cNvPr id="3" name="Text Placeholder 2">
            <a:extLst>
              <a:ext uri="{FF2B5EF4-FFF2-40B4-BE49-F238E27FC236}">
                <a16:creationId xmlns:a16="http://schemas.microsoft.com/office/drawing/2014/main" xmlns="" id="{5DF2CAA4-F7C8-4D4B-8F15-A3D7E260D990}"/>
              </a:ext>
            </a:extLst>
          </p:cNvPr>
          <p:cNvSpPr>
            <a:spLocks noGrp="1"/>
          </p:cNvSpPr>
          <p:nvPr>
            <p:ph type="body" idx="1"/>
          </p:nvPr>
        </p:nvSpPr>
        <p:spPr>
          <a:xfrm>
            <a:off x="311700" y="1152474"/>
            <a:ext cx="8520600" cy="3775125"/>
          </a:xfrm>
        </p:spPr>
        <p:txBody>
          <a:bodyPr/>
          <a:lstStyle/>
          <a:p>
            <a:pPr>
              <a:buClr>
                <a:schemeClr val="tx1"/>
              </a:buClr>
              <a:buFont typeface="Arial" panose="020B0604020202020204" pitchFamily="34" charset="0"/>
              <a:buChar char="•"/>
            </a:pPr>
            <a:r>
              <a:rPr lang="en-US" b="1" dirty="0">
                <a:solidFill>
                  <a:schemeClr val="bg1"/>
                </a:solidFill>
              </a:rPr>
              <a:t>App: Name of the application</a:t>
            </a:r>
          </a:p>
          <a:p>
            <a:pPr>
              <a:buClr>
                <a:schemeClr val="tx1"/>
              </a:buClr>
              <a:buFont typeface="Arial" panose="020B0604020202020204" pitchFamily="34" charset="0"/>
              <a:buChar char="•"/>
            </a:pPr>
            <a:r>
              <a:rPr lang="en-US" b="1" dirty="0">
                <a:solidFill>
                  <a:schemeClr val="bg1"/>
                </a:solidFill>
              </a:rPr>
              <a:t>Category: Name of the broad category the app falls under.</a:t>
            </a:r>
          </a:p>
          <a:p>
            <a:pPr>
              <a:buClr>
                <a:schemeClr val="tx1"/>
              </a:buClr>
              <a:buFont typeface="Arial" panose="020B0604020202020204" pitchFamily="34" charset="0"/>
              <a:buChar char="•"/>
            </a:pPr>
            <a:r>
              <a:rPr lang="en-US" b="1" dirty="0">
                <a:solidFill>
                  <a:schemeClr val="bg1"/>
                </a:solidFill>
              </a:rPr>
              <a:t>Rating: Average user Ratings on a scale of 0 to 5.</a:t>
            </a:r>
          </a:p>
          <a:p>
            <a:pPr>
              <a:buClr>
                <a:schemeClr val="tx1"/>
              </a:buClr>
              <a:buFont typeface="Arial" panose="020B0604020202020204" pitchFamily="34" charset="0"/>
              <a:buChar char="•"/>
            </a:pPr>
            <a:r>
              <a:rPr lang="en-US" b="1" dirty="0">
                <a:solidFill>
                  <a:schemeClr val="bg1"/>
                </a:solidFill>
              </a:rPr>
              <a:t>Reviews: Total number of reviews on each app.</a:t>
            </a:r>
          </a:p>
          <a:p>
            <a:pPr>
              <a:buClr>
                <a:schemeClr val="tx1"/>
              </a:buClr>
              <a:buFont typeface="Arial" panose="020B0604020202020204" pitchFamily="34" charset="0"/>
              <a:buChar char="•"/>
            </a:pPr>
            <a:r>
              <a:rPr lang="en-US" b="1" dirty="0">
                <a:solidFill>
                  <a:schemeClr val="bg1"/>
                </a:solidFill>
              </a:rPr>
              <a:t>Size: Size of the app in Megabytes and Kilobytes (represented as M and K in the dataset respectively).</a:t>
            </a:r>
          </a:p>
          <a:p>
            <a:pPr>
              <a:buClr>
                <a:schemeClr val="tx1"/>
              </a:buClr>
              <a:buFont typeface="Arial" panose="020B0604020202020204" pitchFamily="34" charset="0"/>
              <a:buChar char="•"/>
            </a:pPr>
            <a:r>
              <a:rPr lang="en-US" b="1" dirty="0">
                <a:solidFill>
                  <a:schemeClr val="bg1"/>
                </a:solidFill>
              </a:rPr>
              <a:t>Installs: Total number of downloads for each app.</a:t>
            </a:r>
          </a:p>
          <a:p>
            <a:pPr>
              <a:buClr>
                <a:schemeClr val="tx1"/>
              </a:buClr>
              <a:buFont typeface="Arial" panose="020B0604020202020204" pitchFamily="34" charset="0"/>
              <a:buChar char="•"/>
            </a:pPr>
            <a:r>
              <a:rPr lang="en-US" b="1" dirty="0">
                <a:solidFill>
                  <a:schemeClr val="bg1"/>
                </a:solidFill>
              </a:rPr>
              <a:t>Type: Label stating whether the application is free or paid</a:t>
            </a:r>
          </a:p>
          <a:p>
            <a:pPr>
              <a:buClr>
                <a:schemeClr val="tx1"/>
              </a:buClr>
              <a:buFont typeface="Arial" panose="020B0604020202020204" pitchFamily="34" charset="0"/>
              <a:buChar char="•"/>
            </a:pPr>
            <a:r>
              <a:rPr lang="en-US" b="1" dirty="0">
                <a:solidFill>
                  <a:schemeClr val="bg1"/>
                </a:solidFill>
              </a:rPr>
              <a:t>Content Rating: Audience for which the content of the app is intended for such as Teen, Mature, Everyone etc.</a:t>
            </a:r>
          </a:p>
          <a:p>
            <a:pPr marL="114300" indent="0">
              <a:buNone/>
            </a:pPr>
            <a:endParaRPr lang="en-US" dirty="0">
              <a:solidFill>
                <a:schemeClr val="bg2">
                  <a:lumMod val="25000"/>
                </a:schemeClr>
              </a:solidFill>
            </a:endParaRPr>
          </a:p>
        </p:txBody>
      </p:sp>
    </p:spTree>
    <p:extLst>
      <p:ext uri="{BB962C8B-B14F-4D97-AF65-F5344CB8AC3E}">
        <p14:creationId xmlns:p14="http://schemas.microsoft.com/office/powerpoint/2010/main" val="967932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880B6F-4F45-4AD4-9B87-1B5DD79A7F2E}"/>
              </a:ext>
            </a:extLst>
          </p:cNvPr>
          <p:cNvSpPr>
            <a:spLocks noGrp="1"/>
          </p:cNvSpPr>
          <p:nvPr>
            <p:ph type="title"/>
          </p:nvPr>
        </p:nvSpPr>
        <p:spPr/>
        <p:txBody>
          <a:bodyPr/>
          <a:lstStyle/>
          <a:p>
            <a:r>
              <a:rPr lang="en-US" b="1" dirty="0"/>
              <a:t>Attribute Information</a:t>
            </a:r>
            <a:endParaRPr lang="en-IN" dirty="0"/>
          </a:p>
        </p:txBody>
      </p:sp>
      <p:sp>
        <p:nvSpPr>
          <p:cNvPr id="5" name="Text Placeholder 4">
            <a:extLst>
              <a:ext uri="{FF2B5EF4-FFF2-40B4-BE49-F238E27FC236}">
                <a16:creationId xmlns:a16="http://schemas.microsoft.com/office/drawing/2014/main" xmlns="" id="{4384429A-BCB3-47B4-92B8-BF68F475843B}"/>
              </a:ext>
            </a:extLst>
          </p:cNvPr>
          <p:cNvSpPr>
            <a:spLocks noGrp="1"/>
          </p:cNvSpPr>
          <p:nvPr>
            <p:ph type="body" idx="1"/>
          </p:nvPr>
        </p:nvSpPr>
        <p:spPr>
          <a:xfrm>
            <a:off x="311700" y="1152475"/>
            <a:ext cx="8520600" cy="3546000"/>
          </a:xfrm>
        </p:spPr>
        <p:txBody>
          <a:bodyPr/>
          <a:lstStyle/>
          <a:p>
            <a:pPr>
              <a:buClr>
                <a:schemeClr val="tx1"/>
              </a:buClr>
              <a:buFont typeface="Arial" panose="020B0604020202020204" pitchFamily="34" charset="0"/>
              <a:buChar char="•"/>
            </a:pPr>
            <a:r>
              <a:rPr lang="en-US" b="1" dirty="0">
                <a:solidFill>
                  <a:schemeClr val="bg1"/>
                </a:solidFill>
              </a:rPr>
              <a:t>Genres: Groups according to the characteristics is the Genres. This column includes various Genres to which the app belongs.</a:t>
            </a:r>
          </a:p>
          <a:p>
            <a:pPr>
              <a:buClr>
                <a:schemeClr val="tx1"/>
              </a:buClr>
              <a:buFont typeface="Arial" panose="020B0604020202020204" pitchFamily="34" charset="0"/>
              <a:buChar char="•"/>
            </a:pPr>
            <a:r>
              <a:rPr lang="en-US" b="1" dirty="0">
                <a:solidFill>
                  <a:schemeClr val="bg1"/>
                </a:solidFill>
              </a:rPr>
              <a:t>Last Updated: Date on which the app was last updated.</a:t>
            </a:r>
          </a:p>
          <a:p>
            <a:pPr>
              <a:buClr>
                <a:schemeClr val="tx1"/>
              </a:buClr>
              <a:buFont typeface="Arial" panose="020B0604020202020204" pitchFamily="34" charset="0"/>
              <a:buChar char="•"/>
            </a:pPr>
            <a:r>
              <a:rPr lang="en-US" b="1" dirty="0">
                <a:solidFill>
                  <a:schemeClr val="bg1"/>
                </a:solidFill>
              </a:rPr>
              <a:t>Current Ver: Current android version of the app.</a:t>
            </a:r>
          </a:p>
          <a:p>
            <a:pPr>
              <a:buClr>
                <a:schemeClr val="tx1"/>
              </a:buClr>
              <a:buFont typeface="Arial" panose="020B0604020202020204" pitchFamily="34" charset="0"/>
              <a:buChar char="•"/>
            </a:pPr>
            <a:r>
              <a:rPr lang="en-US" b="1" dirty="0">
                <a:solidFill>
                  <a:schemeClr val="bg1"/>
                </a:solidFill>
              </a:rPr>
              <a:t>Android Ver: The Android operating system the app is compatible with.</a:t>
            </a:r>
            <a:endParaRPr lang="en-IN" b="1" dirty="0">
              <a:solidFill>
                <a:schemeClr val="bg1"/>
              </a:solidFill>
            </a:endParaRPr>
          </a:p>
          <a:p>
            <a:pPr>
              <a:buClr>
                <a:schemeClr val="tx1"/>
              </a:buClr>
              <a:buFont typeface="Arial" panose="020B0604020202020204" pitchFamily="34" charset="0"/>
              <a:buChar char="•"/>
            </a:pPr>
            <a:r>
              <a:rPr lang="en-US" b="1" dirty="0" err="1">
                <a:solidFill>
                  <a:schemeClr val="bg1"/>
                </a:solidFill>
              </a:rPr>
              <a:t>Translated_Review</a:t>
            </a:r>
            <a:r>
              <a:rPr lang="en-US" b="1" dirty="0">
                <a:solidFill>
                  <a:schemeClr val="bg1"/>
                </a:solidFill>
              </a:rPr>
              <a:t>: Customer reviews written in text.</a:t>
            </a:r>
          </a:p>
          <a:p>
            <a:pPr>
              <a:buClr>
                <a:schemeClr val="tx1"/>
              </a:buClr>
              <a:buFont typeface="Arial" panose="020B0604020202020204" pitchFamily="34" charset="0"/>
              <a:buChar char="•"/>
            </a:pPr>
            <a:r>
              <a:rPr lang="en-US" b="1" dirty="0">
                <a:solidFill>
                  <a:schemeClr val="bg1"/>
                </a:solidFill>
              </a:rPr>
              <a:t>Sentiment: The sentiment of the review, positive, negative or neutral.</a:t>
            </a:r>
          </a:p>
          <a:p>
            <a:pPr>
              <a:buClr>
                <a:schemeClr val="tx1"/>
              </a:buClr>
              <a:buFont typeface="Arial" panose="020B0604020202020204" pitchFamily="34" charset="0"/>
              <a:buChar char="•"/>
            </a:pPr>
            <a:r>
              <a:rPr lang="en-US" b="1" dirty="0" err="1">
                <a:solidFill>
                  <a:schemeClr val="bg1"/>
                </a:solidFill>
              </a:rPr>
              <a:t>Sentiment_Polarity</a:t>
            </a:r>
            <a:r>
              <a:rPr lang="en-US" b="1" dirty="0">
                <a:solidFill>
                  <a:schemeClr val="bg1"/>
                </a:solidFill>
              </a:rPr>
              <a:t>: The sentiment in numerical form ranging from -1.0 to +1.0.</a:t>
            </a:r>
          </a:p>
          <a:p>
            <a:pPr>
              <a:buClr>
                <a:schemeClr val="tx1"/>
              </a:buClr>
              <a:buFont typeface="Arial" panose="020B0604020202020204" pitchFamily="34" charset="0"/>
              <a:buChar char="•"/>
            </a:pPr>
            <a:r>
              <a:rPr lang="en-US" b="1" dirty="0" err="1">
                <a:solidFill>
                  <a:schemeClr val="bg1"/>
                </a:solidFill>
              </a:rPr>
              <a:t>Sentiment_Subjectivity</a:t>
            </a:r>
            <a:r>
              <a:rPr lang="en-US" b="1" dirty="0">
                <a:solidFill>
                  <a:schemeClr val="bg1"/>
                </a:solidFill>
              </a:rPr>
              <a:t>: The measure of expression of opinion, evaluation, feeling and speculation. </a:t>
            </a:r>
          </a:p>
          <a:p>
            <a:endParaRPr lang="en-US" dirty="0">
              <a:solidFill>
                <a:schemeClr val="bg1">
                  <a:lumMod val="50000"/>
                </a:schemeClr>
              </a:solidFill>
            </a:endParaRPr>
          </a:p>
          <a:p>
            <a:endParaRPr lang="en-IN" dirty="0">
              <a:solidFill>
                <a:schemeClr val="bg1">
                  <a:lumMod val="50000"/>
                </a:schemeClr>
              </a:solidFill>
            </a:endParaRPr>
          </a:p>
        </p:txBody>
      </p:sp>
    </p:spTree>
    <p:extLst>
      <p:ext uri="{BB962C8B-B14F-4D97-AF65-F5344CB8AC3E}">
        <p14:creationId xmlns:p14="http://schemas.microsoft.com/office/powerpoint/2010/main" val="3228979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09FD8B-1677-4088-AB8B-C1132A519DC4}"/>
              </a:ext>
            </a:extLst>
          </p:cNvPr>
          <p:cNvSpPr>
            <a:spLocks noGrp="1"/>
          </p:cNvSpPr>
          <p:nvPr>
            <p:ph type="title"/>
          </p:nvPr>
        </p:nvSpPr>
        <p:spPr/>
        <p:txBody>
          <a:bodyPr/>
          <a:lstStyle/>
          <a:p>
            <a:r>
              <a:rPr lang="en-US" b="1" dirty="0"/>
              <a:t>Problem </a:t>
            </a:r>
            <a:r>
              <a:rPr lang="en-US" b="1" dirty="0" smtClean="0"/>
              <a:t>Statements</a:t>
            </a:r>
            <a:endParaRPr lang="en-IN" b="1" dirty="0"/>
          </a:p>
        </p:txBody>
      </p:sp>
      <p:sp>
        <p:nvSpPr>
          <p:cNvPr id="3" name="Text Placeholder 2">
            <a:extLst>
              <a:ext uri="{FF2B5EF4-FFF2-40B4-BE49-F238E27FC236}">
                <a16:creationId xmlns:a16="http://schemas.microsoft.com/office/drawing/2014/main" xmlns="" id="{7BE0E784-2D4D-4B13-96CD-757AC2005B45}"/>
              </a:ext>
            </a:extLst>
          </p:cNvPr>
          <p:cNvSpPr>
            <a:spLocks noGrp="1"/>
          </p:cNvSpPr>
          <p:nvPr>
            <p:ph type="body" idx="1"/>
          </p:nvPr>
        </p:nvSpPr>
        <p:spPr>
          <a:xfrm>
            <a:off x="55952" y="1188384"/>
            <a:ext cx="8520600" cy="3416400"/>
          </a:xfrm>
        </p:spPr>
        <p:txBody>
          <a:bodyPr/>
          <a:lstStyle/>
          <a:p>
            <a:pPr>
              <a:buClr>
                <a:schemeClr val="tx1"/>
              </a:buClr>
              <a:buFont typeface="Wingdings" panose="05000000000000000000" pitchFamily="2" charset="2"/>
              <a:buChar char="§"/>
            </a:pPr>
            <a:r>
              <a:rPr lang="en-US" sz="1600" b="1" dirty="0">
                <a:solidFill>
                  <a:schemeClr val="bg1"/>
                </a:solidFill>
              </a:rPr>
              <a:t>Which Category has the maximum and lowest number of apps ?</a:t>
            </a:r>
          </a:p>
          <a:p>
            <a:pPr>
              <a:buClr>
                <a:schemeClr val="tx1"/>
              </a:buClr>
              <a:buFont typeface="Wingdings" panose="05000000000000000000" pitchFamily="2" charset="2"/>
              <a:buChar char="§"/>
            </a:pPr>
            <a:r>
              <a:rPr lang="en-US" sz="1600" b="1" dirty="0">
                <a:solidFill>
                  <a:schemeClr val="bg1"/>
                </a:solidFill>
              </a:rPr>
              <a:t>Which is the most popular category among the users?</a:t>
            </a:r>
          </a:p>
          <a:p>
            <a:pPr>
              <a:buClr>
                <a:schemeClr val="tx1"/>
              </a:buClr>
              <a:buFont typeface="Wingdings" panose="05000000000000000000" pitchFamily="2" charset="2"/>
              <a:buChar char="§"/>
            </a:pPr>
            <a:r>
              <a:rPr lang="en-US" sz="1600" b="1" dirty="0">
                <a:solidFill>
                  <a:schemeClr val="bg1"/>
                </a:solidFill>
              </a:rPr>
              <a:t>Is there any disparity in app installs and number of apps present in each category?</a:t>
            </a:r>
          </a:p>
          <a:p>
            <a:pPr>
              <a:buClr>
                <a:schemeClr val="tx1"/>
              </a:buClr>
              <a:buFont typeface="Wingdings" panose="05000000000000000000" pitchFamily="2" charset="2"/>
              <a:buChar char="§"/>
            </a:pPr>
            <a:r>
              <a:rPr lang="en-US" sz="1600" b="1" dirty="0">
                <a:solidFill>
                  <a:schemeClr val="bg1"/>
                </a:solidFill>
              </a:rPr>
              <a:t>How each category of apps perform in terms of customer sentiments?</a:t>
            </a:r>
          </a:p>
          <a:p>
            <a:pPr>
              <a:buClr>
                <a:schemeClr val="tx1"/>
              </a:buClr>
              <a:buFont typeface="Wingdings" panose="05000000000000000000" pitchFamily="2" charset="2"/>
              <a:buChar char="§"/>
            </a:pPr>
            <a:r>
              <a:rPr lang="en-US" sz="1600" b="1" dirty="0">
                <a:solidFill>
                  <a:schemeClr val="bg1"/>
                </a:solidFill>
              </a:rPr>
              <a:t>Comparison between the apps present in the market and number of installations based on Content Rating.</a:t>
            </a:r>
          </a:p>
          <a:p>
            <a:pPr>
              <a:buClr>
                <a:schemeClr val="tx1"/>
              </a:buClr>
              <a:buFont typeface="Wingdings" panose="05000000000000000000" pitchFamily="2" charset="2"/>
              <a:buChar char="§"/>
            </a:pPr>
            <a:r>
              <a:rPr lang="en-US" sz="1600" b="1" dirty="0">
                <a:solidFill>
                  <a:schemeClr val="bg1"/>
                </a:solidFill>
              </a:rPr>
              <a:t>What are the top 10 apps that is mostly installed.</a:t>
            </a:r>
          </a:p>
          <a:p>
            <a:pPr>
              <a:buClr>
                <a:schemeClr val="tx1"/>
              </a:buClr>
              <a:buFont typeface="Wingdings" panose="05000000000000000000" pitchFamily="2" charset="2"/>
              <a:buChar char="§"/>
            </a:pPr>
            <a:r>
              <a:rPr lang="en-US" sz="1600" b="1" dirty="0">
                <a:solidFill>
                  <a:schemeClr val="bg1"/>
                </a:solidFill>
              </a:rPr>
              <a:t>What is the ratio of free and paid apps in each category.</a:t>
            </a:r>
          </a:p>
          <a:p>
            <a:pPr>
              <a:buClr>
                <a:schemeClr val="tx1"/>
              </a:buClr>
              <a:buFont typeface="Wingdings" panose="05000000000000000000" pitchFamily="2" charset="2"/>
              <a:buChar char="§"/>
            </a:pPr>
            <a:r>
              <a:rPr lang="en-US" sz="1600" b="1" dirty="0">
                <a:solidFill>
                  <a:schemeClr val="bg1"/>
                </a:solidFill>
              </a:rPr>
              <a:t>What is the category wise distribution of average ratings</a:t>
            </a:r>
            <a:r>
              <a:rPr lang="en-IN" sz="1600" b="1" dirty="0">
                <a:solidFill>
                  <a:schemeClr val="bg1"/>
                </a:solidFill>
              </a:rPr>
              <a:t>.</a:t>
            </a:r>
          </a:p>
          <a:p>
            <a:pPr>
              <a:buClr>
                <a:schemeClr val="tx1"/>
              </a:buClr>
              <a:buFont typeface="Wingdings" panose="05000000000000000000" pitchFamily="2" charset="2"/>
              <a:buChar char="§"/>
            </a:pPr>
            <a:r>
              <a:rPr lang="en-IN" sz="1600" b="1" dirty="0">
                <a:solidFill>
                  <a:schemeClr val="bg1"/>
                </a:solidFill>
              </a:rPr>
              <a:t>What percentage of apps is supported in higher Android Versions?</a:t>
            </a:r>
          </a:p>
          <a:p>
            <a:pPr>
              <a:buClr>
                <a:schemeClr val="tx1"/>
              </a:buClr>
              <a:buFont typeface="Wingdings" panose="05000000000000000000" pitchFamily="2" charset="2"/>
              <a:buChar char="§"/>
            </a:pPr>
            <a:r>
              <a:rPr lang="en-IN" sz="1600" b="1" dirty="0">
                <a:solidFill>
                  <a:schemeClr val="bg1"/>
                </a:solidFill>
              </a:rPr>
              <a:t>Which are the top 10 Genres in terms of app availability?</a:t>
            </a:r>
            <a:endParaRPr lang="en-US" sz="1600" b="1" dirty="0">
              <a:solidFill>
                <a:schemeClr val="bg1"/>
              </a:solidFill>
            </a:endParaRPr>
          </a:p>
          <a:p>
            <a:pPr>
              <a:buClr>
                <a:schemeClr val="bg1"/>
              </a:buClr>
              <a:buFont typeface="Wingdings" panose="05000000000000000000" pitchFamily="2" charset="2"/>
              <a:buChar char="§"/>
            </a:pPr>
            <a:endParaRPr lang="en-US" b="1" dirty="0">
              <a:solidFill>
                <a:schemeClr val="bg1"/>
              </a:solidFill>
            </a:endParaRPr>
          </a:p>
          <a:p>
            <a:pPr marL="114300" indent="0">
              <a:buNone/>
            </a:pPr>
            <a:endParaRPr lang="en-US" b="1" dirty="0">
              <a:solidFill>
                <a:schemeClr val="bg1"/>
              </a:solidFill>
            </a:endParaRPr>
          </a:p>
        </p:txBody>
      </p:sp>
    </p:spTree>
    <p:extLst>
      <p:ext uri="{BB962C8B-B14F-4D97-AF65-F5344CB8AC3E}">
        <p14:creationId xmlns:p14="http://schemas.microsoft.com/office/powerpoint/2010/main" val="3564785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2252</TotalTime>
  <Words>1816</Words>
  <Application>Microsoft Office PowerPoint</Application>
  <PresentationFormat>On-screen Show (16:9)</PresentationFormat>
  <Paragraphs>166</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Montserrat</vt:lpstr>
      <vt:lpstr>Berlin Sans FB Demi</vt:lpstr>
      <vt:lpstr>Wingdings</vt:lpstr>
      <vt:lpstr>Simple Light</vt:lpstr>
      <vt:lpstr>Capstone Project  Play Store App Review Analysis (Exploratory data analysis) </vt:lpstr>
      <vt:lpstr>Content</vt:lpstr>
      <vt:lpstr>Introduction</vt:lpstr>
      <vt:lpstr>Data Pipeline</vt:lpstr>
      <vt:lpstr>Exploring Dataset</vt:lpstr>
      <vt:lpstr>Exploring Dataset</vt:lpstr>
      <vt:lpstr>Attribute Information</vt:lpstr>
      <vt:lpstr>Attribute Information</vt:lpstr>
      <vt:lpstr>Problem Statements</vt:lpstr>
      <vt:lpstr>Cleaning and Handling Dataset</vt:lpstr>
      <vt:lpstr>Cleaning and Handling Dataset</vt:lpstr>
      <vt:lpstr>Cleaning and Handling Dataset</vt:lpstr>
      <vt:lpstr>Cleaning and Handling Dataset</vt:lpstr>
      <vt:lpstr>Data Visualization Univariate Analysis</vt:lpstr>
      <vt:lpstr>  Data Visualization Problem Statement 1: Which Category has the maximum and lowest number of apps ? </vt:lpstr>
      <vt:lpstr> Data Visualization Problem 2: Which is the most popular category among the users? </vt:lpstr>
      <vt:lpstr> Data Visualization Problem Statement 3: Is there any disparity in app installs and number of apps present in each category?  </vt:lpstr>
      <vt:lpstr>Data Visualization Problem Statement 4: How each category of apps perform in terms of customer sentiments?  </vt:lpstr>
      <vt:lpstr>Data Visualization Problem Statement 5: Comparison between the apps present in the market and number of installations based on Content Rating.  </vt:lpstr>
      <vt:lpstr>Data Visualization Problem Statement 6: What is the ratio of free and paid apps in each category. </vt:lpstr>
      <vt:lpstr>Data Visualization Problem Statement 7: What is the category wise distribution of average ratings.  </vt:lpstr>
      <vt:lpstr>Data Visualization Problem Statement 8: What percentage of apps is supported in higher Android Versions? </vt:lpstr>
      <vt:lpstr>Data Visualization Problem Statement 9: Which are the top 10 Genres in terms of  number of  apps?  </vt:lpstr>
      <vt:lpstr>Data Visualization Problem Statement 10: Is there any correlation among numerical columns ? </vt:lpstr>
      <vt:lpstr>Key Insights </vt:lpstr>
      <vt:lpstr>Key Insights</vt:lpstr>
      <vt:lpstr>Conclusions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(Exploratory data analysis)</dc:title>
  <dc:creator>User</dc:creator>
  <cp:lastModifiedBy>User</cp:lastModifiedBy>
  <cp:revision>15</cp:revision>
  <dcterms:modified xsi:type="dcterms:W3CDTF">2022-09-09T21:07:54Z</dcterms:modified>
</cp:coreProperties>
</file>