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Amasis MT Pro Black" panose="02040A04050005020304" pitchFamily="18" charset="0"/>
      <p:bold r:id="rId14"/>
    </p:embeddedFont>
    <p:embeddedFont>
      <p:font typeface="Barlow Bold" panose="020B0604020202020204" charset="0"/>
      <p:bold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9:04.4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5:55.122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 0,'3752'-29'0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6:07.118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 0,'4070'-57'0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6:20.972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 0,'4098'-88'0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7:10.041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0,'4245'0'0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08:47:21.590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08:47:22.888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0,'0'5,"0"11,10 18,3 8,0 7,2-1,-2-3,-2 1,-4-3,-2 1,-3-2,-1-3,-1 2,-1-2,1-7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50:44.7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32"/>
      <inkml:brushProperty name="anchorY" value="-2032"/>
      <inkml:brushProperty name="scaleFactor" value="0.5"/>
    </inkml:brush>
  </inkml:definitions>
  <inkml:trace contextRef="#ctx0" brushRef="#br0">1 0 24575,'0'0'0,"5"0"0,13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5:01.453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3 0,'4214'0'0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08:43:22.780"/>
    </inkml:context>
    <inkml:brush xml:id="br0">
      <inkml:brushProperty name="width" value="0.4" units="cm"/>
      <inkml:brushProperty name="height" value="0.8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0,'5'0,"2"5,4 7,0 5,9 11,0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3:28.563"/>
    </inkml:context>
    <inkml:brush xml:id="br0">
      <inkml:brushProperty name="width" value="0.4" units="cm"/>
      <inkml:brushProperty name="height" value="0.8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 0,'4244'-173'0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5:14.290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 0,'4014'0'0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9:32.7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5:26.932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 0,'3983'-60'0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8:45:36.574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1 3 0,'4012'0'0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6T08:45:47.062"/>
    </inkml:context>
    <inkml:brush xml:id="br0">
      <inkml:brushProperty name="width" value="0.4" units="cm"/>
      <inkml:brushProperty name="height" value="0.8" units="cm"/>
      <inkml:brushProperty name="color" value="#0033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0 147,'20'0,"0"2,0 0,-1 1,37 11,68 34,-70-26,94 40,221 80,-340-134,56 11,-76-18,1 0,0 0,-1-1,1-1,0 1,0-1,-1-1,1 0,15-5,-21 5,0 0,0-1,-1 1,1-1,-1 1,1-1,-1 0,0 0,0-1,3-4,25-42,-10 14,-15 25,1 1,0 0,1 1,0-1,1 2,0-1,0 1,0 1,1-1,0 2,1-1,0 1,0 1,18-7,17-4,83-41,-82 34,-33 18,0 0,1 1,-1 0,1 2,0-1,20 0,-16 2,0-1,-1-1,23-6,12-9,-18 5,-1 2,1 2,1 1,70-7,129 15,-104 1,-116 0,0 1,0 0,0 1,0 0,-1 1,29 12,83 48,-96-47,5 2,157 93,-179-104,1-1,0-1,0 0,1-1,0 0,0-1,0-1,0 0,19 0,22 0,69-7,-37 1,-55 1,0-1,-1-1,1-2,-1-1,-1-2,1-1,-1-1,40-22,-36 17,0 1,2 1,-1 3,1 0,70-8,-75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12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41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0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277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1663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228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521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872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64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460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057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40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2504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81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50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394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852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59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853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288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148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02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92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559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330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96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00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png"/><Relationship Id="rId5" Type="http://schemas.openxmlformats.org/officeDocument/2006/relationships/customXml" Target="../ink/ink13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5" Type="http://schemas.openxmlformats.org/officeDocument/2006/relationships/customXml" Target="../ink/ink4.xml"/><Relationship Id="rId10" Type="http://schemas.openxmlformats.org/officeDocument/2006/relationships/image" Target="../media/image8.png"/><Relationship Id="rId4" Type="http://schemas.openxmlformats.org/officeDocument/2006/relationships/image" Target="../media/image40.png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0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10.xml"/><Relationship Id="rId5" Type="http://schemas.openxmlformats.org/officeDocument/2006/relationships/image" Target="../media/image100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501805"/>
            <a:ext cx="7627382" cy="2950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Sentimental Analysis on Mental Health 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en-US" sz="2400" b="1" dirty="0">
                <a:latin typeface="Barlow Bold" pitchFamily="34" charset="0"/>
              </a:rPr>
              <a:t>Project Group no: G297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en-US" sz="2400" b="1" dirty="0">
                <a:latin typeface="Barlow Bold" pitchFamily="34" charset="0"/>
              </a:rPr>
              <a:t>Project Supervisor: Prof. MD. Aijaz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858643" y="3676412"/>
            <a:ext cx="7527047" cy="427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Presented By: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4348043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Name: Abhinay Kumar, Ashvanee Kumar, Lokesh Dwivedi, Kuldeep Dixit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309" y="528518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Roll no: 2401560002, 2401560022, 2401560026, 2401560033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8309" y="587561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Course:  MCA  2nd  - A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</a:rPr>
              <a:t>Session: 2024-26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199C8C-9627-2C5F-8CFD-6993DE4E8AB4}"/>
                  </a:ext>
                </a:extLst>
              </p14:cNvPr>
              <p14:cNvContentPartPr/>
              <p14:nvPr/>
            </p14:nvContentPartPr>
            <p14:xfrm>
              <a:off x="2306405" y="24725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199C8C-9627-2C5F-8CFD-6993DE4E8A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7765" y="24639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94" y="384281"/>
            <a:ext cx="4839235" cy="353942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309" y="432304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Additional Notes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58309" y="536067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146232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Visuals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6232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Confusion matrices and ROC curves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5219819" y="536948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592383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Code Snippets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23836" y="5921216"/>
            <a:ext cx="348674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Highlight SMOTE application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9681329" y="536067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1038534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Metrics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38534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Emphasize early suicidal text detection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B5D8D7-83ED-9917-4280-5D424AB706B9}"/>
                  </a:ext>
                </a:extLst>
              </p14:cNvPr>
              <p14:cNvContentPartPr/>
              <p14:nvPr/>
            </p14:nvContentPartPr>
            <p14:xfrm>
              <a:off x="12957005" y="7948555"/>
              <a:ext cx="1528560" cy="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B5D8D7-83ED-9917-4280-5D424AB706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85365" y="7660555"/>
                <a:ext cx="167220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C66EF3-3760-68AB-35F8-EF8A43FE38D1}"/>
                  </a:ext>
                </a:extLst>
              </p14:cNvPr>
              <p14:cNvContentPartPr/>
              <p14:nvPr/>
            </p14:nvContentPartPr>
            <p14:xfrm>
              <a:off x="15056165" y="650459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BC66EF3-3760-68AB-35F8-EF8A43FE38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84525" y="636059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DDF0D2-21E1-E212-CC75-16A39675F203}"/>
                  </a:ext>
                </a:extLst>
              </p14:cNvPr>
              <p14:cNvContentPartPr/>
              <p14:nvPr/>
            </p14:nvContentPartPr>
            <p14:xfrm>
              <a:off x="15024845" y="6723115"/>
              <a:ext cx="32760" cy="20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DDF0D2-21E1-E212-CC75-16A39675F2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53205" y="6579115"/>
                <a:ext cx="176400" cy="49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0AB2F8-10DC-F6D2-7CEC-F6ED227C8573}"/>
                  </a:ext>
                </a:extLst>
              </p14:cNvPr>
              <p14:cNvContentPartPr/>
              <p14:nvPr/>
            </p14:nvContentPartPr>
            <p14:xfrm>
              <a:off x="1963685" y="3356395"/>
              <a:ext cx="1512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0AB2F8-10DC-F6D2-7CEC-F6ED227C85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045" y="3347395"/>
                <a:ext cx="327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FC4079-17BA-3F3F-571F-5EF42A8FECFA}"/>
              </a:ext>
            </a:extLst>
          </p:cNvPr>
          <p:cNvSpPr txBox="1"/>
          <p:nvPr/>
        </p:nvSpPr>
        <p:spPr>
          <a:xfrm>
            <a:off x="1014762" y="1851102"/>
            <a:ext cx="1245591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200" b="1" baseline="-25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masis MT Pro Black" panose="020F0502020204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533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4456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39054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462326" y="34649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62326" y="3951089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Classify text into mental health categories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19819" y="339054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923836" y="34649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Text Preprocessing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23836" y="3951089"/>
            <a:ext cx="348674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Cleaning and lemmatization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81329" y="339054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385346" y="34649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85346" y="3951089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Logistic Regression, Random Forest, RNN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58309" y="50777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1462326" y="51521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Transformer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462326" y="5638324"/>
            <a:ext cx="571750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Handled with SMOTE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450574" y="50777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8154591" y="51521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54591" y="5638324"/>
            <a:ext cx="571750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Ready pipeline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241B28-04A6-8F16-E8F7-4AABB2DE5638}"/>
                  </a:ext>
                </a:extLst>
              </p14:cNvPr>
              <p14:cNvContentPartPr/>
              <p14:nvPr/>
            </p14:nvContentPartPr>
            <p14:xfrm>
              <a:off x="12946925" y="7958995"/>
              <a:ext cx="1517400" cy="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241B28-04A6-8F16-E8F7-4AABB2DE56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74925" y="7670995"/>
                <a:ext cx="1661040" cy="57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2027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 Summary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47447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Source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047286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Combined Data.csv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36105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Entries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09" y="418338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51,068 total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47466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Labels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309" y="531947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Normal (16,039)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309" y="574190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Depression (15,085)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309" y="616434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Suicidal (10,638)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309" y="6586776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Anxiety (3,617)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7139" y="247447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87139" y="3047286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Contraction expansion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587139" y="346971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Stopword removal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587139" y="389215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Lemmatization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41F827-21AA-15ED-FB92-42BB6990599D}"/>
                  </a:ext>
                </a:extLst>
              </p14:cNvPr>
              <p14:cNvContentPartPr/>
              <p14:nvPr/>
            </p14:nvContentPartPr>
            <p14:xfrm>
              <a:off x="12988685" y="7876195"/>
              <a:ext cx="26640" cy="32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41F827-21AA-15ED-FB92-42BB69905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16685" y="7732195"/>
                <a:ext cx="1702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6ABDD27-03D2-5319-E821-28304B260862}"/>
                  </a:ext>
                </a:extLst>
              </p14:cNvPr>
              <p14:cNvContentPartPr/>
              <p14:nvPr/>
            </p14:nvContentPartPr>
            <p14:xfrm>
              <a:off x="13008845" y="7938475"/>
              <a:ext cx="1528200" cy="62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6ABDD27-03D2-5319-E821-28304B2608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37205" y="7794475"/>
                <a:ext cx="16718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0578A0-9EC4-8E19-F31A-189FD67AB783}"/>
                  </a:ext>
                </a:extLst>
              </p14:cNvPr>
              <p14:cNvContentPartPr/>
              <p14:nvPr/>
            </p14:nvContentPartPr>
            <p14:xfrm>
              <a:off x="12988685" y="7980185"/>
              <a:ext cx="1445400" cy="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0578A0-9EC4-8E19-F31A-189FD67AB7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16685" y="7692185"/>
                <a:ext cx="158904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174E99-985A-BD3E-5831-787806B5E0E4}"/>
                  </a:ext>
                </a:extLst>
              </p14:cNvPr>
              <p14:cNvContentPartPr/>
              <p14:nvPr/>
            </p14:nvContentPartPr>
            <p14:xfrm>
              <a:off x="2992205" y="222337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174E99-985A-BD3E-5831-787806B5E0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3565" y="22147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22892" r="5382"/>
          <a:stretch/>
        </p:blipFill>
        <p:spPr>
          <a:xfrm>
            <a:off x="0" y="0"/>
            <a:ext cx="624470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69199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Performance Comparison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442335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61284" y="365891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1284" y="4145042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77 % accuracy, best for imbalanced data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3442335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383322" y="3658910"/>
            <a:ext cx="304169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Random Forest + SMOTE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83322" y="4145042"/>
            <a:ext cx="32723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69.2% accuracy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271611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461284" y="54881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RNN (LSTM)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1284" y="5974318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progress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3D015D-B2F9-29D8-38B0-478327FFFBCA}"/>
                  </a:ext>
                </a:extLst>
              </p14:cNvPr>
              <p14:cNvContentPartPr/>
              <p14:nvPr/>
            </p14:nvContentPartPr>
            <p14:xfrm>
              <a:off x="12988685" y="7948555"/>
              <a:ext cx="1434240" cy="2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3D015D-B2F9-29D8-38B0-478327FFFB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6685" y="7804555"/>
                <a:ext cx="1577880" cy="30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28374"/>
            <a:ext cx="637972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Deployment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37435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submits text via web interface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79678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Preprocessing: clean text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21921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extraction: TF-IDF vectorizer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641652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4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Prediction: Logistic Regression model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06408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5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Return result and confidence score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309" y="565451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Tools: Google Colab, Jupyter notebook,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streamlit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BEE924-DA08-F252-48B1-6902E6B85B0C}"/>
                  </a:ext>
                </a:extLst>
              </p14:cNvPr>
              <p14:cNvContentPartPr/>
              <p14:nvPr/>
            </p14:nvContentPartPr>
            <p14:xfrm>
              <a:off x="12998765" y="7958995"/>
              <a:ext cx="1444680" cy="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BEE924-DA08-F252-48B1-6902E6B85B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7125" y="7670995"/>
                <a:ext cx="1588320" cy="57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496395"/>
            <a:ext cx="57851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Challenges &amp; Solutions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53402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462326" y="560843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Text Variability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6094571"/>
            <a:ext cx="348674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Text preprocessing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19819" y="553402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923836" y="560843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23836" y="6094571"/>
            <a:ext cx="348674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TF-IDF + Logistic Regression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81329" y="553402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385346" y="560843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Class Imbalance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85346" y="6094571"/>
            <a:ext cx="348674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SMOTE oversampling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54C171-7AAC-43CC-97CC-2C6974B45D18}"/>
                  </a:ext>
                </a:extLst>
              </p14:cNvPr>
              <p14:cNvContentPartPr/>
              <p14:nvPr/>
            </p14:nvContentPartPr>
            <p14:xfrm>
              <a:off x="12988685" y="7917235"/>
              <a:ext cx="1441800" cy="169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54C171-7AAC-43CC-97CC-2C6974B45D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6685" y="7773595"/>
                <a:ext cx="1585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0F3F43-7AFE-8EB3-F0B0-DC6B971C61BF}"/>
                  </a:ext>
                </a:extLst>
              </p14:cNvPr>
              <p14:cNvContentPartPr/>
              <p14:nvPr/>
            </p14:nvContentPartPr>
            <p14:xfrm>
              <a:off x="13050605" y="7948882"/>
              <a:ext cx="135108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0F3F43-7AFE-8EB3-F0B0-DC6B971C6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78965" y="7804882"/>
                <a:ext cx="1494720" cy="29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00013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Future Work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03776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 RNN/LSTM with Word2Vec embeddings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4460200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API for apps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309" y="488263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Explainability via SHAP values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Demo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Input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Today my result is declared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 Prediction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58414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"I can't sleep, my mind is racing" → Anxiety (82% confidence)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53F561-8683-A742-B285-5F0BD8D09FA6}"/>
                  </a:ext>
                </a:extLst>
              </p14:cNvPr>
              <p14:cNvContentPartPr/>
              <p14:nvPr/>
            </p14:nvContentPartPr>
            <p14:xfrm>
              <a:off x="12946925" y="7938475"/>
              <a:ext cx="1465560" cy="2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53F561-8683-A742-B285-5F0BD8D09F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74925" y="7794475"/>
                <a:ext cx="1609200" cy="30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83214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Transformer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869769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Optimize model accuracy 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460200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More hyper perameter tune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44709" y="505063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Maintenance</a:t>
            </a: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1541F1-B366-7A47-00FF-F493E239526A}"/>
                  </a:ext>
                </a:extLst>
              </p14:cNvPr>
              <p14:cNvContentPartPr/>
              <p14:nvPr/>
            </p14:nvContentPartPr>
            <p14:xfrm>
              <a:off x="12988685" y="7938475"/>
              <a:ext cx="147564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1541F1-B366-7A47-00FF-F493E23952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6685" y="7794475"/>
                <a:ext cx="1619280" cy="31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279</Words>
  <Application>Microsoft Office PowerPoint</Application>
  <PresentationFormat>Custom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 Bold</vt:lpstr>
      <vt:lpstr>Amasis MT Pro Black</vt:lpstr>
      <vt:lpstr>Montserrat</vt:lpstr>
      <vt:lpstr>Wingdings 3</vt:lpstr>
      <vt:lpstr>Century Gothic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lokesh Dwivedi</cp:lastModifiedBy>
  <cp:revision>7</cp:revision>
  <dcterms:created xsi:type="dcterms:W3CDTF">2025-05-06T08:39:05Z</dcterms:created>
  <dcterms:modified xsi:type="dcterms:W3CDTF">2025-05-06T10:04:19Z</dcterms:modified>
</cp:coreProperties>
</file>