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/>
          <p:cNvSpPr/>
          <p:nvPr>
            <p:ph type="pic" sz="quarter" idx="21"/>
          </p:nvPr>
        </p:nvSpPr>
        <p:spPr>
          <a:xfrm>
            <a:off x="3023467" y="2744786"/>
            <a:ext cx="3097066" cy="13684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988764" y="4221086"/>
            <a:ext cx="5166472" cy="57682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500"/>
              </a:spcBef>
              <a:buSzTx/>
              <a:buFontTx/>
              <a:buNone/>
              <a:defRPr b="1" sz="24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b="1" sz="24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b="1" sz="24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b="1" sz="24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b="1" sz="24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raight Connector 3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traight Connector 4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traight Connector 5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Picture Placeholder 2"/>
          <p:cNvSpPr/>
          <p:nvPr>
            <p:ph type="pic" idx="21"/>
          </p:nvPr>
        </p:nvSpPr>
        <p:spPr>
          <a:xfrm>
            <a:off x="467543" y="1412775"/>
            <a:ext cx="8208914" cy="48245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4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traight Connector 5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traight Connector 6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Picture Placeholder 2"/>
          <p:cNvSpPr/>
          <p:nvPr>
            <p:ph type="pic" idx="21"/>
          </p:nvPr>
        </p:nvSpPr>
        <p:spPr>
          <a:xfrm>
            <a:off x="539551" y="1268759"/>
            <a:ext cx="8147249" cy="374441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498376" y="5085184"/>
            <a:ext cx="8147248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b="0" sz="4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598205" y="6385242"/>
            <a:ext cx="301908" cy="3073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598205" y="6385242"/>
            <a:ext cx="301908" cy="3073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defRPr b="0" sz="4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598205" y="6385242"/>
            <a:ext cx="301908" cy="3073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traight Connector 3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Straight Connector 4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Straight Connector 5"/>
          <p:cNvSpPr/>
          <p:nvPr/>
        </p:nvSpPr>
        <p:spPr>
          <a:xfrm>
            <a:off x="971550" y="6381749"/>
            <a:ext cx="0" cy="360365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539750" y="1484312"/>
            <a:ext cx="8064500" cy="40322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20485" indent="-163285">
              <a:spcBef>
                <a:spcPts val="300"/>
              </a:spcBef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66800" indent="-152400">
              <a:spcBef>
                <a:spcPts val="300"/>
              </a:spcBef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554480" indent="-182880">
              <a:spcBef>
                <a:spcPts val="300"/>
              </a:spcBef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11679" indent="-182879">
              <a:spcBef>
                <a:spcPts val="300"/>
              </a:spcBef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3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traight Connector 4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Straight Connector 5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indent="-28575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indent="-22860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indent="-22860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indent="-22860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traight Connector 3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traight Connector 4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5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traight Connector 4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traight Connector 5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Straight Connector 7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Body Level One…"/>
          <p:cNvSpPr txBox="1"/>
          <p:nvPr>
            <p:ph type="body" idx="1"/>
          </p:nvPr>
        </p:nvSpPr>
        <p:spPr>
          <a:xfrm>
            <a:off x="457200" y="2852935"/>
            <a:ext cx="8229600" cy="327322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indent="-28575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indent="-22860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indent="-22860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indent="-228600">
              <a:spcBef>
                <a:spcPts val="400"/>
              </a:spcBef>
              <a:buFontTx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traight Connector 4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traight Connector 5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traight Connector 6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900"/>
            </a:lvl1pPr>
            <a:lvl2pPr marL="564356" indent="-107156">
              <a:spcBef>
                <a:spcPts val="200"/>
              </a:spcBef>
              <a:defRPr sz="900"/>
            </a:lvl2pPr>
            <a:lvl3pPr marL="1017269" indent="-102869">
              <a:spcBef>
                <a:spcPts val="200"/>
              </a:spcBef>
              <a:defRPr sz="900"/>
            </a:lvl3pPr>
            <a:lvl4pPr marL="1485900" indent="-114300">
              <a:spcBef>
                <a:spcPts val="200"/>
              </a:spcBef>
              <a:defRPr sz="900"/>
            </a:lvl4pPr>
            <a:lvl5pPr marL="1943100" indent="-114300">
              <a:spcBef>
                <a:spcPts val="2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traight Connector 6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traight Connector 7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traight Connector 8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b="1"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b="1"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b="1"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b="1"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b="1"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18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traight Connector 4"/>
          <p:cNvSpPr/>
          <p:nvPr/>
        </p:nvSpPr>
        <p:spPr>
          <a:xfrm>
            <a:off x="395287" y="6308725"/>
            <a:ext cx="6192839" cy="0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Straight Connector 6"/>
          <p:cNvSpPr/>
          <p:nvPr/>
        </p:nvSpPr>
        <p:spPr>
          <a:xfrm>
            <a:off x="971550" y="6381749"/>
            <a:ext cx="1" cy="360364"/>
          </a:xfrm>
          <a:prstGeom prst="line">
            <a:avLst/>
          </a:prstGeom>
          <a:ln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traight Connector 7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263" y="5780087"/>
            <a:ext cx="2471738" cy="1090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/>
          <p:nvPr>
            <p:ph type="body" sz="half" idx="1"/>
          </p:nvPr>
        </p:nvSpPr>
        <p:spPr>
          <a:xfrm>
            <a:off x="457200" y="1556791"/>
            <a:ext cx="4040188" cy="45693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1C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0" r="7087" b="8002"/>
          <a:stretch>
            <a:fillRect/>
          </a:stretch>
        </p:blipFill>
        <p:spPr>
          <a:xfrm>
            <a:off x="-90488" y="-1"/>
            <a:ext cx="9234489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traight Connector 3"/>
          <p:cNvSpPr/>
          <p:nvPr/>
        </p:nvSpPr>
        <p:spPr>
          <a:xfrm>
            <a:off x="395288" y="1125537"/>
            <a:ext cx="8353426" cy="1"/>
          </a:xfrm>
          <a:prstGeom prst="line">
            <a:avLst/>
          </a:prstGeom>
          <a:ln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332655"/>
            <a:ext cx="8229600" cy="822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FFFFFF"/>
          </a:solidFill>
          <a:uFillTx/>
          <a:latin typeface="Minion Pro"/>
          <a:ea typeface="Minion Pro"/>
          <a:cs typeface="Minion Pro"/>
          <a:sym typeface="Minion Pro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F1C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nt Placeholder 4"/>
          <p:cNvSpPr txBox="1"/>
          <p:nvPr>
            <p:ph type="subTitle" idx="1"/>
          </p:nvPr>
        </p:nvSpPr>
        <p:spPr>
          <a:xfrm>
            <a:off x="338831" y="55563"/>
            <a:ext cx="8339140" cy="4076701"/>
          </a:xfrm>
          <a:prstGeom prst="rect">
            <a:avLst/>
          </a:prstGeom>
        </p:spPr>
        <p:txBody>
          <a:bodyPr/>
          <a:lstStyle/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  <a:r>
              <a:t>           </a:t>
            </a: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  <a:r>
              <a:t>       </a:t>
            </a: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  <a:r>
              <a:t>        </a:t>
            </a:r>
          </a:p>
          <a:p>
            <a:pPr defTabSz="365760">
              <a:spcBef>
                <a:spcPts val="200"/>
              </a:spcBef>
              <a:defRPr sz="112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12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120">
                <a:solidFill>
                  <a:srgbClr val="FFFFFF"/>
                </a:solidFill>
              </a:defRPr>
            </a:pPr>
            <a:r>
              <a:t>Ramrao Adik Institute of Technology</a:t>
            </a:r>
          </a:p>
          <a:p>
            <a:pPr algn="l" defTabSz="365760">
              <a:spcBef>
                <a:spcPts val="200"/>
              </a:spcBef>
              <a:defRPr sz="1120">
                <a:solidFill>
                  <a:srgbClr val="FFFFFF"/>
                </a:solidFill>
              </a:defRPr>
            </a:pPr>
            <a:r>
              <a:t>         Department of Computer Engineering</a:t>
            </a:r>
          </a:p>
          <a:p>
            <a:pPr defTabSz="365760">
              <a:spcBef>
                <a:spcPts val="200"/>
              </a:spcBef>
              <a:defRPr i="1" sz="1120">
                <a:solidFill>
                  <a:srgbClr val="FFFFFF"/>
                </a:solidFill>
              </a:defRPr>
            </a:pPr>
            <a:r>
              <a:t>M.Tech MINI Project Presentation </a:t>
            </a:r>
          </a:p>
          <a:p>
            <a:pPr defTabSz="365760">
              <a:spcBef>
                <a:spcPts val="200"/>
              </a:spcBef>
              <a:defRPr i="1" sz="1120">
                <a:solidFill>
                  <a:srgbClr val="FFFFFF"/>
                </a:solidFill>
              </a:defRPr>
            </a:pPr>
            <a:r>
              <a:t>On</a:t>
            </a:r>
          </a:p>
          <a:p>
            <a:pPr defTabSz="365760">
              <a:spcBef>
                <a:spcPts val="200"/>
              </a:spcBef>
              <a:defRPr i="1" sz="1120">
                <a:solidFill>
                  <a:srgbClr val="FFFFFF"/>
                </a:solidFill>
              </a:defRPr>
            </a:pPr>
            <a:r>
              <a:t>“Buffer Overflow attack”</a:t>
            </a:r>
          </a:p>
          <a:p>
            <a:pPr defTabSz="365760">
              <a:spcBef>
                <a:spcPts val="200"/>
              </a:spcBef>
              <a:defRPr sz="1120">
                <a:solidFill>
                  <a:srgbClr val="FFFFFF"/>
                </a:solidFill>
              </a:defRPr>
            </a:pPr>
            <a:r>
              <a:t>By </a:t>
            </a: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  <a:r>
              <a:t>					</a:t>
            </a: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</a:p>
          <a:p>
            <a:pPr defTabSz="365760">
              <a:spcBef>
                <a:spcPts val="200"/>
              </a:spcBef>
              <a:defRPr sz="1000">
                <a:solidFill>
                  <a:srgbClr val="FFFFFF"/>
                </a:solidFill>
              </a:defRPr>
            </a:pPr>
            <a:r>
              <a:t>   </a:t>
            </a:r>
          </a:p>
        </p:txBody>
      </p:sp>
      <p:sp>
        <p:nvSpPr>
          <p:cNvPr id="176" name="TextBox 1"/>
          <p:cNvSpPr txBox="1"/>
          <p:nvPr/>
        </p:nvSpPr>
        <p:spPr>
          <a:xfrm>
            <a:off x="477519" y="4132262"/>
            <a:ext cx="818896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Abhinavkumar Yadav</a:t>
            </a:r>
          </a:p>
          <a:p>
            <a:pPr algn="ctr"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24CO1011</a:t>
            </a:r>
          </a:p>
        </p:txBody>
      </p:sp>
      <p:sp>
        <p:nvSpPr>
          <p:cNvPr id="177" name="TextBox 4"/>
          <p:cNvSpPr txBox="1"/>
          <p:nvPr/>
        </p:nvSpPr>
        <p:spPr>
          <a:xfrm>
            <a:off x="1809433" y="5580062"/>
            <a:ext cx="5525136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Guided by </a:t>
            </a:r>
          </a:p>
          <a:p>
            <a:pPr algn="ctr"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Dr. Puja Padiya</a:t>
            </a:r>
          </a:p>
        </p:txBody>
      </p:sp>
      <p:pic>
        <p:nvPicPr>
          <p:cNvPr id="17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575" y="130175"/>
            <a:ext cx="2663825" cy="94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223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Prevention &amp; Mitigation</a:t>
            </a:r>
          </a:p>
        </p:txBody>
      </p:sp>
      <p:sp>
        <p:nvSpPr>
          <p:cNvPr id="224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25" y="1244126"/>
            <a:ext cx="8086350" cy="5027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F1C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tent Placeholder 4"/>
          <p:cNvSpPr txBox="1"/>
          <p:nvPr>
            <p:ph type="subTitle" sz="quarter" idx="1"/>
          </p:nvPr>
        </p:nvSpPr>
        <p:spPr>
          <a:xfrm>
            <a:off x="1989138" y="3068638"/>
            <a:ext cx="5165726" cy="576263"/>
          </a:xfrm>
          <a:prstGeom prst="rect">
            <a:avLst/>
          </a:prstGeom>
        </p:spPr>
        <p:txBody>
          <a:bodyPr/>
          <a:lstStyle>
            <a:lvl1pPr defTabSz="822959">
              <a:spcBef>
                <a:spcPts val="700"/>
              </a:spcBef>
              <a:defRPr sz="3239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22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8537" y="5780087"/>
            <a:ext cx="3065463" cy="1090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181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Buffer Overflow attack</a:t>
            </a:r>
          </a:p>
        </p:txBody>
      </p:sp>
      <p:sp>
        <p:nvSpPr>
          <p:cNvPr id="182" name="Content Placeholder 2"/>
          <p:cNvSpPr txBox="1"/>
          <p:nvPr>
            <p:ph type="body" sz="half" idx="1"/>
          </p:nvPr>
        </p:nvSpPr>
        <p:spPr>
          <a:xfrm>
            <a:off x="323850" y="1412875"/>
            <a:ext cx="4104134" cy="4032250"/>
          </a:xfrm>
          <a:prstGeom prst="rect">
            <a:avLst/>
          </a:prstGeom>
        </p:spPr>
        <p:txBody>
          <a:bodyPr/>
          <a:lstStyle/>
          <a:p>
            <a:pPr/>
            <a:r>
              <a:t>A buffer overflow occurs when data exceeds a buffer’s allocated memory space and spills over into adjacent memory, leading to potential program errors or security vulnerabilities.</a:t>
            </a:r>
          </a:p>
        </p:txBody>
      </p:sp>
      <p:sp>
        <p:nvSpPr>
          <p:cNvPr id="183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3094" y="3290175"/>
            <a:ext cx="4381625" cy="1929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187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Types of Buffer Overflow</a:t>
            </a:r>
          </a:p>
        </p:txBody>
      </p:sp>
      <p:sp>
        <p:nvSpPr>
          <p:cNvPr id="188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193" y="1681411"/>
            <a:ext cx="5331614" cy="331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192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Stages of Buffer Overflow Attack</a:t>
            </a:r>
          </a:p>
        </p:txBody>
      </p:sp>
      <p:sp>
        <p:nvSpPr>
          <p:cNvPr id="193" name="Content Placeholder 2"/>
          <p:cNvSpPr txBox="1"/>
          <p:nvPr>
            <p:ph type="body" sz="half" idx="1"/>
          </p:nvPr>
        </p:nvSpPr>
        <p:spPr>
          <a:xfrm>
            <a:off x="539749" y="1412875"/>
            <a:ext cx="4896348" cy="439261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lnSpc>
                <a:spcPct val="150000"/>
              </a:lnSpc>
              <a:buFontTx/>
              <a:buAutoNum type="arabicPeriod" startAt="1"/>
              <a:defRPr sz="1520"/>
            </a:pPr>
            <a:r>
              <a:rPr b="1"/>
              <a:t>Vulnerability Identification</a:t>
            </a:r>
            <a:r>
              <a:t>: Locate a program with weak input validation and insufficient memory bounds checking.</a:t>
            </a:r>
            <a:endParaRPr>
              <a:solidFill>
                <a:srgbClr val="3D3838"/>
              </a:solidFill>
            </a:endParaRPr>
          </a:p>
          <a:p>
            <a:pPr marL="325754" indent="-325754" defTabSz="868680">
              <a:lnSpc>
                <a:spcPct val="150000"/>
              </a:lnSpc>
              <a:buFontTx/>
              <a:buAutoNum type="arabicPeriod" startAt="2"/>
              <a:defRPr sz="1520"/>
            </a:pPr>
            <a:r>
              <a:rPr b="1"/>
              <a:t>Payload Crafting</a:t>
            </a:r>
            <a:r>
              <a:t>: Design malicious input specifically engineered to overflow buffer limits and overwrite memory.</a:t>
            </a:r>
            <a:endParaRPr>
              <a:solidFill>
                <a:srgbClr val="3D3838"/>
              </a:solidFill>
            </a:endParaRPr>
          </a:p>
          <a:p>
            <a:pPr marL="325754" indent="-325754" defTabSz="868680">
              <a:lnSpc>
                <a:spcPct val="150000"/>
              </a:lnSpc>
              <a:buFontTx/>
              <a:buAutoNum type="arabicPeriod" startAt="3"/>
              <a:defRPr sz="1520"/>
            </a:pPr>
            <a:r>
              <a:rPr b="1"/>
              <a:t>Memory Overwrite</a:t>
            </a:r>
            <a:r>
              <a:t>: Inject input larger than allocated buffer, corrupting adjacent memory locations.</a:t>
            </a:r>
          </a:p>
          <a:p>
            <a:pPr marL="325754" indent="-325754" defTabSz="868680">
              <a:lnSpc>
                <a:spcPct val="150000"/>
              </a:lnSpc>
              <a:buFontTx/>
              <a:buAutoNum type="arabicPeriod" startAt="3"/>
              <a:defRPr sz="1520"/>
            </a:pPr>
            <a:r>
              <a:rPr b="1"/>
              <a:t>Payload Execution</a:t>
            </a:r>
            <a:r>
              <a:t>: Run the injected code to gain unauthorised system access or execute privileged commands.</a:t>
            </a:r>
          </a:p>
        </p:txBody>
      </p:sp>
      <p:sp>
        <p:nvSpPr>
          <p:cNvPr id="194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0175" y="5773737"/>
            <a:ext cx="2663825" cy="94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ooter Placeholder 3"/>
          <p:cNvSpPr txBox="1"/>
          <p:nvPr/>
        </p:nvSpPr>
        <p:spPr>
          <a:xfrm>
            <a:off x="1074420" y="6277292"/>
            <a:ext cx="330784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198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Stage 1: Vulnerability Identification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Scanning for programs with poor memory management</a:t>
            </a: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Targeting applications written in languages like C/C++ that allow direct memory manipulation</a:t>
            </a: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Typical Weak Points </a:t>
            </a:r>
          </a:p>
          <a:p>
            <a:pPr lvl="1" marL="800100" indent="-342900">
              <a:buChar char="•"/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 Input length Validations</a:t>
            </a:r>
          </a:p>
          <a:p>
            <a:pPr lvl="1" marL="800100" indent="-342900">
              <a:buChar char="•"/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Improper memory management</a:t>
            </a:r>
          </a:p>
          <a:p>
            <a:pPr lvl="1" marL="800100" indent="-342900">
              <a:buChar char="•"/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Fixed Size Static Buffer</a:t>
            </a:r>
          </a:p>
          <a:p>
            <a:pPr lvl="1" marL="800100" indent="-342900">
              <a:buChar char="•"/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Direct memory pointer manipulations</a:t>
            </a:r>
          </a:p>
          <a:p>
            <a:pPr lvl="1" marL="800100" indent="-342900">
              <a:buChar char="•"/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lvl="1" marL="800100" indent="-342900">
              <a:buChar char="•"/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</p:txBody>
      </p:sp>
      <p:sp>
        <p:nvSpPr>
          <p:cNvPr id="200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203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Stage 2: Payload Crafting</a:t>
            </a:r>
          </a:p>
        </p:txBody>
      </p:sp>
      <p:sp>
        <p:nvSpPr>
          <p:cNvPr id="20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Developing platform-specific shellcode</a:t>
            </a: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Generating executable Assembly code</a:t>
            </a: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Creating compact instruction sets</a:t>
            </a: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Designing multi-stage payload mechanisms</a:t>
            </a:r>
          </a:p>
        </p:txBody>
      </p:sp>
      <p:sp>
        <p:nvSpPr>
          <p:cNvPr id="205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208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Stage 3: Memory Overwrite &amp; Payload Execution</a:t>
            </a:r>
          </a:p>
        </p:txBody>
      </p:sp>
      <p:sp>
        <p:nvSpPr>
          <p:cNvPr id="20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Injecting input larger than allocated buffer space</a:t>
            </a: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Manipulating memory boundaries</a:t>
            </a: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Controlling execution flow</a:t>
            </a: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Executing unauthorized system commands</a:t>
            </a:r>
          </a:p>
        </p:txBody>
      </p:sp>
      <p:sp>
        <p:nvSpPr>
          <p:cNvPr id="210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213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Tools </a:t>
            </a:r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Fortify</a:t>
            </a: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SonarQube</a:t>
            </a: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Metasploit Framework</a:t>
            </a: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>
              <a:defRPr b="1" spc="-10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Shellcode Generation</a:t>
            </a:r>
          </a:p>
        </p:txBody>
      </p:sp>
      <p:sp>
        <p:nvSpPr>
          <p:cNvPr id="215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ooter Placeholder 3"/>
          <p:cNvSpPr txBox="1"/>
          <p:nvPr/>
        </p:nvSpPr>
        <p:spPr>
          <a:xfrm>
            <a:off x="1074419" y="6277292"/>
            <a:ext cx="33078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404040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/>
            <a:r>
              <a:t>MTech Mini Project-IV Mock 2 Presentation</a:t>
            </a:r>
          </a:p>
        </p:txBody>
      </p:sp>
      <p:sp>
        <p:nvSpPr>
          <p:cNvPr id="218" name="Title 1"/>
          <p:cNvSpPr txBox="1"/>
          <p:nvPr>
            <p:ph type="title"/>
          </p:nvPr>
        </p:nvSpPr>
        <p:spPr>
          <a:xfrm>
            <a:off x="457200" y="274638"/>
            <a:ext cx="8229600" cy="850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Performing the Cyber Attack</a:t>
            </a:r>
          </a:p>
        </p:txBody>
      </p:sp>
      <p:sp>
        <p:nvSpPr>
          <p:cNvPr id="219" name="Slide Number Placeholder 4"/>
          <p:cNvSpPr txBox="1"/>
          <p:nvPr>
            <p:ph type="sldNum" sz="quarter" idx="2"/>
          </p:nvPr>
        </p:nvSpPr>
        <p:spPr>
          <a:xfrm>
            <a:off x="468312" y="638524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282700"/>
            <a:ext cx="76454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