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05BB"/>
    <a:srgbClr val="81922E"/>
    <a:srgbClr val="294024"/>
    <a:srgbClr val="000000"/>
    <a:srgbClr val="CC66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6" autoAdjust="0"/>
    <p:restoredTop sz="94434" autoAdjust="0"/>
  </p:normalViewPr>
  <p:slideViewPr>
    <p:cSldViewPr>
      <p:cViewPr>
        <p:scale>
          <a:sx n="63" d="100"/>
          <a:sy n="63" d="100"/>
        </p:scale>
        <p:origin x="169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2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7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AA76EB5-DBA3-4FDD-8736-DF3248ED10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42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901C6-0A54-463C-94AD-2D392B7B3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4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57942-CAAF-4989-95AA-BC5BA54587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4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EFF23-14D9-4C05-92F4-50C11D970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4E6F0-8999-47CF-93F2-49915E003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12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42902-5CC4-43D3-9D8A-17D8FC7ECE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10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14458-4364-44A3-8EDE-30486FCB4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35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5216B-AD2C-4252-92F8-8951727DE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43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0286A-9D92-4C7C-A38B-D0790D7D83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13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99B2A-F736-44BF-B31D-9848D44716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5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09E6F-21D8-4AF5-9526-6530C19D4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0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760F9-3EEA-4695-8FB2-C6D0563BB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245225"/>
            <a:ext cx="8153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245225"/>
            <a:ext cx="381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40812D1-0D27-4AB0-AE34-A0080635E7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54AFBF-A7F2-44BA-B7FB-D085A89833E9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8001000" cy="147002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sz="3600" dirty="0">
                <a:solidFill>
                  <a:srgbClr val="3905BB"/>
                </a:solidFill>
              </a:rPr>
              <a:t>Measuring Cluster Goodness</a:t>
            </a:r>
            <a:br>
              <a:rPr lang="en-US" sz="4000" dirty="0">
                <a:solidFill>
                  <a:srgbClr val="3905BB"/>
                </a:solidFill>
              </a:rPr>
            </a:br>
            <a:endParaRPr lang="en-US" sz="2400" dirty="0">
              <a:solidFill>
                <a:srgbClr val="3905B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229600" cy="4800600"/>
          </a:xfrm>
        </p:spPr>
        <p:txBody>
          <a:bodyPr/>
          <a:lstStyle/>
          <a:p>
            <a:pPr marL="457200" lvl="1" indent="0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None/>
              <a:defRPr/>
            </a:pPr>
            <a:r>
              <a:rPr lang="en-US" sz="2400" dirty="0">
                <a:solidFill>
                  <a:srgbClr val="00B050"/>
                </a:solidFill>
                <a:effectLst/>
              </a:rPr>
              <a:t>Calculations for individual data values: </a:t>
            </a:r>
          </a:p>
          <a:p>
            <a:pPr marL="457200" lvl="1" indent="0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None/>
              <a:defRPr/>
            </a:pPr>
            <a:endParaRPr lang="en-US" sz="2400" dirty="0">
              <a:solidFill>
                <a:srgbClr val="00B050"/>
              </a:solidFill>
              <a:effectLst/>
            </a:endParaRPr>
          </a:p>
          <a:p>
            <a:pPr marL="457200" lvl="1" indent="0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None/>
              <a:defRPr/>
            </a:pPr>
            <a:endParaRPr lang="en-US" sz="2400" dirty="0">
              <a:solidFill>
                <a:srgbClr val="00B050"/>
              </a:solidFill>
              <a:effectLst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4326" y="-16042"/>
            <a:ext cx="91440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3200" kern="0" dirty="0">
                <a:solidFill>
                  <a:srgbClr val="3905BB"/>
                </a:solidFill>
              </a:rPr>
              <a:t>Silhouette Example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4966360"/>
                  </p:ext>
                </p:extLst>
              </p:nvPr>
            </p:nvGraphicFramePr>
            <p:xfrm>
              <a:off x="914400" y="1828803"/>
              <a:ext cx="7391399" cy="4190998"/>
            </p:xfrm>
            <a:graphic>
              <a:graphicData uri="http://schemas.openxmlformats.org/drawingml/2006/table">
                <a:tbl>
                  <a:tblPr firstRow="1" firstCol="1" bandRow="1">
                    <a:tableStyleId>{68D230F3-CF80-4859-8CE7-A43EE81993B5}</a:tableStyleId>
                  </a:tblPr>
                  <a:tblGrid>
                    <a:gridCol w="7757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5679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5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547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4734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13600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𝑴𝒂𝒙</m:t>
                                    </m:r>
                                    <m: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𝐒𝐢𝐥𝐡𝐨𝐮𝐞𝐭𝐭𝐞</m:t>
                                    </m:r>
                                    <m: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sz="20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sz="20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𝐌𝐚𝐱</m:t>
                                    </m:r>
                                    <m: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sz="20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sz="20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732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8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8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effectLst/>
                                      <a:latin typeface="Cambria Math"/>
                                    </a:rPr>
                                    <m:t>8−2</m:t>
                                  </m:r>
                                </m:num>
                                <m:den>
                                  <m:r>
                                    <a:rPr lang="en-US" sz="2000">
                                      <a:effectLst/>
                                      <a:latin typeface="Cambria Math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sz="2000">
                                  <a:effectLst/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000">
                              <a:effectLst/>
                            </a:rPr>
                            <a:t>0.75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732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6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6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effectLst/>
                                      <a:latin typeface="Cambria Math"/>
                                    </a:rPr>
                                    <m:t>6−0</m:t>
                                  </m:r>
                                </m:num>
                                <m:den>
                                  <m:r>
                                    <a:rPr lang="en-US" sz="2000">
                                      <a:effectLst/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sz="2000">
                                  <a:effectLst/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000">
                              <a:effectLst/>
                            </a:rPr>
                            <a:t>1.00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3551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4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4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4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effectLst/>
                                      <a:latin typeface="Cambria Math"/>
                                    </a:rPr>
                                    <m:t>4−2</m:t>
                                  </m:r>
                                </m:num>
                                <m:den>
                                  <m:r>
                                    <a:rPr lang="en-US" sz="2000">
                                      <a:effectLst/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2000">
                                  <a:effectLst/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000">
                              <a:effectLst/>
                            </a:rPr>
                            <a:t>0.50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3551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6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4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4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effectLst/>
                                      <a:latin typeface="Cambria Math"/>
                                    </a:rPr>
                                    <m:t>4−2</m:t>
                                  </m:r>
                                </m:num>
                                <m:den>
                                  <m:r>
                                    <a:rPr lang="en-US" sz="2000">
                                      <a:effectLst/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2000">
                                  <a:effectLst/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000">
                              <a:effectLst/>
                            </a:rPr>
                            <a:t>0.50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3732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10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8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8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effectLst/>
                                      <a:latin typeface="Cambria Math"/>
                                    </a:rPr>
                                    <m:t>8−2</m:t>
                                  </m:r>
                                </m:num>
                                <m:den>
                                  <m:r>
                                    <a:rPr lang="en-US" sz="2000">
                                      <a:effectLst/>
                                      <a:latin typeface="Cambria Math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sz="2000">
                                  <a:effectLst/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000">
                              <a:effectLst/>
                            </a:rPr>
                            <a:t>0.75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199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 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 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 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 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Mean Silhouette = 0.7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4966360"/>
                  </p:ext>
                </p:extLst>
              </p:nvPr>
            </p:nvGraphicFramePr>
            <p:xfrm>
              <a:off x="914400" y="1828803"/>
              <a:ext cx="7391399" cy="4190998"/>
            </p:xfrm>
            <a:graphic>
              <a:graphicData uri="http://schemas.openxmlformats.org/drawingml/2006/table">
                <a:tbl>
                  <a:tblPr firstRow="1" firstCol="1" bandRow="1">
                    <a:tableStyleId>{68D230F3-CF80-4859-8CE7-A43EE81993B5}</a:tableStyleId>
                  </a:tblPr>
                  <a:tblGrid>
                    <a:gridCol w="775719"/>
                    <a:gridCol w="756798"/>
                    <a:gridCol w="756798"/>
                    <a:gridCol w="1454735"/>
                    <a:gridCol w="3647349"/>
                  </a:tblGrid>
                  <a:tr h="11360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t="-1075" r="-855906" b="-276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1600" t="-1075" r="-769600" b="-276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3226" t="-1075" r="-675806" b="-276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57983" t="-1075" r="-252101" b="-276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2504" t="-1075" r="-167" b="-276882"/>
                          </a:stretch>
                        </a:blipFill>
                      </a:tcPr>
                    </a:tc>
                  </a:tr>
                  <a:tr h="53732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8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8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2504" t="-211236" r="-167" b="-478652"/>
                          </a:stretch>
                        </a:blipFill>
                      </a:tcPr>
                    </a:tc>
                  </a:tr>
                  <a:tr h="53732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6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6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2504" t="-314773" r="-167" b="-384091"/>
                          </a:stretch>
                        </a:blipFill>
                      </a:tcPr>
                    </a:tc>
                  </a:tr>
                  <a:tr h="53551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4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4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4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2504" t="-414773" r="-167" b="-284091"/>
                          </a:stretch>
                        </a:blipFill>
                      </a:tcPr>
                    </a:tc>
                  </a:tr>
                  <a:tr h="53551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6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4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4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2504" t="-514773" r="-167" b="-184091"/>
                          </a:stretch>
                        </a:blipFill>
                      </a:tcPr>
                    </a:tc>
                  </a:tr>
                  <a:tr h="53732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10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8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8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2504" t="-614773" r="-167" b="-84091"/>
                          </a:stretch>
                        </a:blipFill>
                      </a:tcPr>
                    </a:tc>
                  </a:tr>
                  <a:tr h="37199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 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 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 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 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Mean Silhouette = 0.7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042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229600" cy="4800600"/>
          </a:xfrm>
        </p:spPr>
        <p:txBody>
          <a:bodyPr/>
          <a:lstStyle/>
          <a:p>
            <a:pPr marL="457200" lvl="1" indent="0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None/>
              <a:defRPr/>
            </a:pPr>
            <a:r>
              <a:rPr lang="en-US" sz="2400" dirty="0">
                <a:solidFill>
                  <a:srgbClr val="00B050"/>
                </a:solidFill>
                <a:effectLst/>
              </a:rPr>
              <a:t>Scatterplot of petal width vs. petal length by species, where two of the species seem to blend into one another</a:t>
            </a:r>
          </a:p>
          <a:p>
            <a:pPr marL="457200" lvl="1" indent="0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None/>
              <a:defRPr/>
            </a:pPr>
            <a:endParaRPr lang="en-US" sz="2400" dirty="0">
              <a:solidFill>
                <a:srgbClr val="00B050"/>
              </a:solidFill>
              <a:effectLst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4326" y="-16042"/>
            <a:ext cx="91440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3200" kern="0" dirty="0">
                <a:solidFill>
                  <a:srgbClr val="3905BB"/>
                </a:solidFill>
              </a:rPr>
              <a:t>Silhouette Analysis of Iris Data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362200"/>
            <a:ext cx="5562600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2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229600" cy="4800600"/>
          </a:xfrm>
        </p:spPr>
        <p:txBody>
          <a:bodyPr/>
          <a:lstStyle/>
          <a:p>
            <a:pPr marL="457200" lvl="1" indent="0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None/>
              <a:defRPr/>
            </a:pPr>
            <a:r>
              <a:rPr lang="en-US" sz="2400" dirty="0">
                <a:solidFill>
                  <a:srgbClr val="00B050"/>
                </a:solidFill>
                <a:effectLst/>
              </a:rPr>
              <a:t>Results of </a:t>
            </a:r>
            <a:r>
              <a:rPr lang="en-US" sz="2400" i="1" dirty="0">
                <a:solidFill>
                  <a:srgbClr val="FF0000"/>
                </a:solidFill>
                <a:effectLst/>
              </a:rPr>
              <a:t>k=3</a:t>
            </a:r>
            <a:r>
              <a:rPr lang="en-US" sz="2400" dirty="0">
                <a:solidFill>
                  <a:srgbClr val="00B050"/>
                </a:solidFill>
                <a:effectLst/>
              </a:rPr>
              <a:t> </a:t>
            </a:r>
            <a:r>
              <a:rPr lang="en-US" sz="2400" i="1" dirty="0">
                <a:solidFill>
                  <a:srgbClr val="00B050"/>
                </a:solidFill>
                <a:effectLst/>
              </a:rPr>
              <a:t>k</a:t>
            </a:r>
            <a:r>
              <a:rPr lang="en-US" sz="2400" dirty="0">
                <a:solidFill>
                  <a:srgbClr val="00B050"/>
                </a:solidFill>
                <a:effectLst/>
              </a:rPr>
              <a:t>-means clustering do not match perfectly with species:</a:t>
            </a:r>
          </a:p>
          <a:p>
            <a:pPr marL="457200" lvl="1" indent="0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None/>
              <a:defRPr/>
            </a:pPr>
            <a:endParaRPr lang="en-US" sz="2400" dirty="0">
              <a:solidFill>
                <a:srgbClr val="00B050"/>
              </a:solidFill>
              <a:effectLst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4326" y="-16042"/>
            <a:ext cx="91440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3200" kern="0" dirty="0">
                <a:solidFill>
                  <a:srgbClr val="3905BB"/>
                </a:solidFill>
              </a:rPr>
              <a:t>Silhouette Analysis of Iris Data (cont.)</a:t>
            </a: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2224639"/>
            <a:ext cx="5549900" cy="37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58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229600" cy="4800600"/>
          </a:xfrm>
        </p:spPr>
        <p:txBody>
          <a:bodyPr/>
          <a:lstStyle/>
          <a:p>
            <a:pPr marL="457200" lvl="1" indent="0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None/>
              <a:defRPr/>
            </a:pPr>
            <a:r>
              <a:rPr lang="en-US" sz="2400" dirty="0">
                <a:solidFill>
                  <a:srgbClr val="00B050"/>
                </a:solidFill>
                <a:effectLst/>
              </a:rPr>
              <a:t>Values of silhouette for each flower calculated and shown sorted from highest to lowest for each cluster:</a:t>
            </a:r>
          </a:p>
          <a:p>
            <a:pPr marL="457200" lvl="1" indent="0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None/>
              <a:defRPr/>
            </a:pPr>
            <a:endParaRPr lang="en-US" sz="2400" dirty="0">
              <a:solidFill>
                <a:srgbClr val="00B050"/>
              </a:solidFill>
              <a:effectLst/>
            </a:endParaRPr>
          </a:p>
          <a:p>
            <a:pPr marL="457200" lvl="1" indent="0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None/>
              <a:defRPr/>
            </a:pPr>
            <a:endParaRPr lang="en-US" sz="2400" dirty="0">
              <a:solidFill>
                <a:srgbClr val="00B050"/>
              </a:solidFill>
              <a:effectLst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4326" y="-16042"/>
            <a:ext cx="91440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3200" kern="0" dirty="0">
                <a:solidFill>
                  <a:srgbClr val="3905BB"/>
                </a:solidFill>
              </a:rPr>
              <a:t>Silhouette Analysis of Iris Data (cont.)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25" y="2214862"/>
            <a:ext cx="5845175" cy="399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77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229600" cy="4800600"/>
          </a:xfrm>
        </p:spPr>
        <p:txBody>
          <a:bodyPr/>
          <a:lstStyle/>
          <a:p>
            <a:pPr lvl="1" eaLnBrk="1" hangingPunct="1">
              <a:spcBef>
                <a:spcPts val="600"/>
              </a:spcBef>
              <a:spcAft>
                <a:spcPts val="18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B050"/>
                </a:solidFill>
                <a:effectLst/>
              </a:rPr>
              <a:t>Cluster 1 is the best defined with most values rather high</a:t>
            </a:r>
          </a:p>
          <a:p>
            <a:pPr lvl="1" eaLnBrk="1" hangingPunct="1">
              <a:spcBef>
                <a:spcPts val="600"/>
              </a:spcBef>
              <a:spcAft>
                <a:spcPts val="18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B050"/>
                </a:solidFill>
                <a:effectLst/>
              </a:rPr>
              <a:t>Clusters 2 and 3 have some high and some low values</a:t>
            </a:r>
          </a:p>
          <a:p>
            <a:pPr lvl="1" eaLnBrk="1" hangingPunct="1">
              <a:spcBef>
                <a:spcPts val="600"/>
              </a:spcBef>
              <a:spcAft>
                <a:spcPts val="18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B050"/>
                </a:solidFill>
                <a:effectLst/>
              </a:rPr>
              <a:t>The mean silhouette values for each cluster suggest that Cluster 1 is well defined, and that Clusters 2 and 3 are not so well defined: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-6350"/>
            <a:ext cx="91440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3200" kern="0" dirty="0">
                <a:solidFill>
                  <a:srgbClr val="3905BB"/>
                </a:solidFill>
              </a:rPr>
              <a:t>Silhouette Analysis of Iris Data (cont.)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83625"/>
              </p:ext>
            </p:extLst>
          </p:nvPr>
        </p:nvGraphicFramePr>
        <p:xfrm>
          <a:off x="489285" y="4648200"/>
          <a:ext cx="8209547" cy="1143000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2494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90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Cluster 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Cluster 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Cluster 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Overall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9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 Silhouette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0.8002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0.5593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0.5254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0.6258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61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229600" cy="4800600"/>
          </a:xfrm>
        </p:spPr>
        <p:txBody>
          <a:bodyPr/>
          <a:lstStyle/>
          <a:p>
            <a:pPr marL="457200" lvl="1" indent="0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None/>
              <a:defRPr/>
            </a:pPr>
            <a:r>
              <a:rPr lang="en-US" sz="2400" dirty="0">
                <a:solidFill>
                  <a:srgbClr val="00B050"/>
                </a:solidFill>
                <a:effectLst/>
              </a:rPr>
              <a:t>Low silhouette values come from the boundary area between Clusters 2 and 3:</a:t>
            </a:r>
          </a:p>
          <a:p>
            <a:pPr marL="457200" lvl="1" indent="0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None/>
              <a:defRPr/>
            </a:pPr>
            <a:endParaRPr lang="en-US" sz="2400" dirty="0">
              <a:solidFill>
                <a:srgbClr val="00B050"/>
              </a:solidFill>
              <a:effectLst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4326" y="-16042"/>
            <a:ext cx="91440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3200" kern="0" dirty="0">
                <a:solidFill>
                  <a:srgbClr val="3905BB"/>
                </a:solidFill>
              </a:rPr>
              <a:t>Silhouette Analysis of Iris Data (cont.)</a:t>
            </a:r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362200"/>
            <a:ext cx="5547360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6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229600" cy="4800600"/>
          </a:xfrm>
        </p:spPr>
        <p:txBody>
          <a:bodyPr/>
          <a:lstStyle/>
          <a:p>
            <a:pPr marL="457200" lvl="1" indent="0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None/>
              <a:defRPr/>
            </a:pPr>
            <a:r>
              <a:rPr lang="en-US" sz="2400" dirty="0">
                <a:solidFill>
                  <a:srgbClr val="00B050"/>
                </a:solidFill>
                <a:effectLst/>
              </a:rPr>
              <a:t>Results of </a:t>
            </a:r>
            <a:r>
              <a:rPr lang="en-US" sz="2400" i="1" dirty="0">
                <a:solidFill>
                  <a:srgbClr val="FF0000"/>
                </a:solidFill>
                <a:effectLst/>
              </a:rPr>
              <a:t>k=2</a:t>
            </a:r>
            <a:r>
              <a:rPr lang="en-US" sz="2400" dirty="0">
                <a:solidFill>
                  <a:srgbClr val="00B050"/>
                </a:solidFill>
                <a:effectLst/>
              </a:rPr>
              <a:t> </a:t>
            </a:r>
            <a:r>
              <a:rPr lang="en-US" sz="2400" i="1" dirty="0">
                <a:solidFill>
                  <a:srgbClr val="00B050"/>
                </a:solidFill>
                <a:effectLst/>
              </a:rPr>
              <a:t>k</a:t>
            </a:r>
            <a:r>
              <a:rPr lang="en-US" sz="2400" dirty="0">
                <a:solidFill>
                  <a:srgbClr val="00B050"/>
                </a:solidFill>
                <a:effectLst/>
              </a:rPr>
              <a:t>-means clustering combine the </a:t>
            </a:r>
            <a:r>
              <a:rPr lang="en-US" sz="2400" dirty="0" err="1">
                <a:solidFill>
                  <a:srgbClr val="00B050"/>
                </a:solidFill>
                <a:effectLst/>
              </a:rPr>
              <a:t>Versicolor</a:t>
            </a:r>
            <a:r>
              <a:rPr lang="en-US" sz="2400" dirty="0">
                <a:solidFill>
                  <a:srgbClr val="00B050"/>
                </a:solidFill>
                <a:effectLst/>
              </a:rPr>
              <a:t> and </a:t>
            </a:r>
            <a:r>
              <a:rPr lang="en-US" sz="2400" dirty="0" err="1">
                <a:solidFill>
                  <a:srgbClr val="00B050"/>
                </a:solidFill>
                <a:effectLst/>
              </a:rPr>
              <a:t>Virginica</a:t>
            </a:r>
            <a:r>
              <a:rPr lang="en-US" sz="2400" dirty="0">
                <a:solidFill>
                  <a:srgbClr val="00B050"/>
                </a:solidFill>
                <a:effectLst/>
              </a:rPr>
              <a:t> into a single cluster:</a:t>
            </a:r>
          </a:p>
          <a:p>
            <a:pPr marL="457200" lvl="1" indent="0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None/>
              <a:defRPr/>
            </a:pPr>
            <a:endParaRPr lang="en-US" sz="2400" dirty="0">
              <a:solidFill>
                <a:srgbClr val="00B050"/>
              </a:solidFill>
              <a:effectLst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4326" y="-16042"/>
            <a:ext cx="91440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3200" kern="0" dirty="0">
                <a:solidFill>
                  <a:srgbClr val="3905BB"/>
                </a:solidFill>
              </a:rPr>
              <a:t>Silhouette Analysis of Iris Data (cont.)</a:t>
            </a: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438400"/>
            <a:ext cx="5791200" cy="381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87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229600" cy="4800600"/>
          </a:xfrm>
        </p:spPr>
        <p:txBody>
          <a:bodyPr/>
          <a:lstStyle/>
          <a:p>
            <a:pPr marL="457200" lvl="1" indent="0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None/>
              <a:defRPr/>
            </a:pPr>
            <a:r>
              <a:rPr lang="en-US" sz="2400" dirty="0">
                <a:solidFill>
                  <a:srgbClr val="00B050"/>
                </a:solidFill>
                <a:effectLst/>
              </a:rPr>
              <a:t>The silhouette plot has fewer lower values than for </a:t>
            </a:r>
            <a:r>
              <a:rPr lang="en-US" sz="2400" i="1" dirty="0">
                <a:solidFill>
                  <a:srgbClr val="00B050"/>
                </a:solidFill>
                <a:effectLst/>
              </a:rPr>
              <a:t>k=3 </a:t>
            </a:r>
            <a:r>
              <a:rPr lang="en-US" sz="2400" dirty="0">
                <a:solidFill>
                  <a:srgbClr val="00B050"/>
                </a:solidFill>
                <a:effectLst/>
              </a:rPr>
              <a:t>and higher mean values </a:t>
            </a:r>
          </a:p>
          <a:p>
            <a:pPr marL="457200" lvl="1" indent="0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None/>
              <a:defRPr/>
            </a:pPr>
            <a:endParaRPr lang="en-US" sz="2400" dirty="0">
              <a:solidFill>
                <a:srgbClr val="00B050"/>
              </a:solidFill>
              <a:effectLst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4326" y="-16042"/>
            <a:ext cx="91440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3200" kern="0" dirty="0">
                <a:solidFill>
                  <a:srgbClr val="3905BB"/>
                </a:solidFill>
              </a:rPr>
              <a:t>Silhouette Analysis of Iris Data (cont.)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2119461"/>
            <a:ext cx="4724400" cy="2909739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187578"/>
              </p:ext>
            </p:extLst>
          </p:nvPr>
        </p:nvGraphicFramePr>
        <p:xfrm>
          <a:off x="838201" y="5360114"/>
          <a:ext cx="7467599" cy="745580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Cluster 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Cluster 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Overall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7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 Silhouette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0.8285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0.6838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0.7321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292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1"/>
                <a:ext cx="8229600" cy="4800600"/>
              </a:xfrm>
            </p:spPr>
            <p:txBody>
              <a:bodyPr/>
              <a:lstStyle/>
              <a:p>
                <a:pPr marL="457200" lvl="1" indent="0" eaLnBrk="1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Let:</a:t>
                </a:r>
              </a:p>
              <a:p>
                <a:pPr marL="857250" lvl="2" indent="0" eaLnBrk="1" hangingPunct="1">
                  <a:spcBef>
                    <a:spcPts val="0"/>
                  </a:spcBef>
                  <a:spcAft>
                    <a:spcPts val="1800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:r>
                  <a:rPr lang="en-US" i="1" dirty="0">
                    <a:solidFill>
                      <a:srgbClr val="FF0000"/>
                    </a:solidFill>
                    <a:effectLst/>
                  </a:rPr>
                  <a:t>k</a:t>
                </a:r>
                <a:r>
                  <a:rPr lang="en-US" dirty="0">
                    <a:solidFill>
                      <a:srgbClr val="00B050"/>
                    </a:solidFill>
                    <a:effectLst/>
                  </a:rPr>
                  <a:t> be number of clusters</a:t>
                </a:r>
              </a:p>
              <a:p>
                <a:pPr marL="857250" lvl="2" indent="0" eaLnBrk="1" hangingPunct="1">
                  <a:spcBef>
                    <a:spcPts val="0"/>
                  </a:spcBef>
                  <a:spcAft>
                    <a:spcPts val="1800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𝑁</m:t>
                        </m:r>
                      </m:e>
                    </m:nary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  <a:effectLst/>
                  </a:rPr>
                  <a:t>betotal sample size</a:t>
                </a:r>
              </a:p>
              <a:p>
                <a:pPr marL="857250" lvl="2" indent="0" eaLnBrk="1" hangingPunct="1">
                  <a:spcBef>
                    <a:spcPts val="0"/>
                  </a:spcBef>
                  <a:spcAft>
                    <a:spcPts val="1800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50"/>
                    </a:solidFill>
                    <a:effectLst/>
                  </a:rPr>
                  <a:t> refer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B050"/>
                    </a:solidFill>
                    <a:effectLst/>
                  </a:rPr>
                  <a:t> data value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B050"/>
                    </a:solidFill>
                    <a:effectLst/>
                  </a:rPr>
                  <a:t> cluster</a:t>
                </a:r>
              </a:p>
              <a:p>
                <a:pPr marL="857250" lvl="2" indent="0" eaLnBrk="1" hangingPunct="1">
                  <a:spcBef>
                    <a:spcPts val="0"/>
                  </a:spcBef>
                  <a:spcAft>
                    <a:spcPts val="1800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50"/>
                    </a:solidFill>
                    <a:effectLst/>
                  </a:rPr>
                  <a:t> refer to cluster center (centroid)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B050"/>
                    </a:solidFill>
                    <a:effectLst/>
                  </a:rPr>
                  <a:t> cluster</a:t>
                </a:r>
              </a:p>
              <a:p>
                <a:pPr marL="857250" lvl="2" indent="0" eaLnBrk="1" hangingPunct="1">
                  <a:spcBef>
                    <a:spcPts val="0"/>
                  </a:spcBef>
                  <a:spcAft>
                    <a:spcPts val="1800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:r>
                  <a:rPr lang="en-US" i="1" dirty="0">
                    <a:solidFill>
                      <a:srgbClr val="FF0000"/>
                    </a:solidFill>
                    <a:effectLst/>
                  </a:rPr>
                  <a:t>M</a:t>
                </a:r>
                <a:r>
                  <a:rPr lang="en-US" dirty="0">
                    <a:solidFill>
                      <a:srgbClr val="00B050"/>
                    </a:solidFill>
                    <a:effectLst/>
                  </a:rPr>
                  <a:t> represent the grand mean of all the data</a:t>
                </a:r>
              </a:p>
              <a:p>
                <a:pPr marL="857250" lvl="2" indent="0" eaLnBrk="1" hangingPunct="1">
                  <a:spcBef>
                    <a:spcPts val="0"/>
                  </a:spcBef>
                  <a:spcAft>
                    <a:spcPts val="1800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:r>
                  <a:rPr lang="en-US" dirty="0">
                    <a:solidFill>
                      <a:srgbClr val="00B050"/>
                    </a:solidFill>
                    <a:effectLst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𝐷𝑖𝑠𝑡𝑎𝑛𝑐𝑒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>
                  <a:solidFill>
                    <a:srgbClr val="00B05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1"/>
                <a:ext cx="8229600" cy="4800600"/>
              </a:xfrm>
              <a:blipFill rotWithShape="0">
                <a:blip r:embed="rId2"/>
                <a:stretch>
                  <a:fillRect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4326" y="-16042"/>
            <a:ext cx="91440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3200" kern="0" dirty="0">
                <a:solidFill>
                  <a:srgbClr val="3905BB"/>
                </a:solidFill>
              </a:rPr>
              <a:t>The pseudo-</a:t>
            </a:r>
            <a:r>
              <a:rPr lang="en-US" sz="3200" i="1" kern="0" dirty="0">
                <a:solidFill>
                  <a:srgbClr val="3905BB"/>
                </a:solidFill>
              </a:rPr>
              <a:t>F</a:t>
            </a:r>
            <a:r>
              <a:rPr lang="en-US" sz="3200" kern="0" dirty="0">
                <a:solidFill>
                  <a:srgbClr val="3905BB"/>
                </a:solidFill>
              </a:rPr>
              <a:t> Statistic</a:t>
            </a:r>
          </a:p>
        </p:txBody>
      </p:sp>
    </p:spTree>
    <p:extLst>
      <p:ext uri="{BB962C8B-B14F-4D97-AF65-F5344CB8AC3E}">
        <p14:creationId xmlns:p14="http://schemas.microsoft.com/office/powerpoint/2010/main" val="2647132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1"/>
                <a:ext cx="8229600" cy="4800600"/>
              </a:xfrm>
            </p:spPr>
            <p:txBody>
              <a:bodyPr/>
              <a:lstStyle/>
              <a:p>
                <a:pPr marL="457200" lvl="1" indent="0" eaLnBrk="1" hangingPunct="1">
                  <a:spcBef>
                    <a:spcPts val="600"/>
                  </a:spcBef>
                  <a:spcAft>
                    <a:spcPts val="1200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Then the </a:t>
                </a:r>
                <a:r>
                  <a:rPr lang="en-US" sz="2400" i="1" dirty="0">
                    <a:solidFill>
                      <a:srgbClr val="00B050"/>
                    </a:solidFill>
                    <a:effectLst/>
                  </a:rPr>
                  <a:t>sum of squares between 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the clusters is:</a:t>
                </a:r>
                <a:endParaRPr lang="en-US" sz="2400" i="1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457200" lvl="1" indent="0" eaLnBrk="1" hangingPunct="1">
                  <a:spcBef>
                    <a:spcPts val="600"/>
                  </a:spcBef>
                  <a:spcAft>
                    <a:spcPts val="1200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𝐷𝑖𝑠𝑡𝑎𝑛𝑐𝑒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effectLst/>
                </a:endParaRPr>
              </a:p>
              <a:p>
                <a:pPr marL="457200" lvl="1" indent="0" eaLnBrk="1" hangingPunct="1">
                  <a:spcBef>
                    <a:spcPts val="600"/>
                  </a:spcBef>
                  <a:spcAft>
                    <a:spcPts val="1200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And the </a:t>
                </a:r>
                <a:r>
                  <a:rPr lang="en-US" sz="2400" i="1" dirty="0">
                    <a:solidFill>
                      <a:srgbClr val="00B050"/>
                    </a:solidFill>
                    <a:effectLst/>
                  </a:rPr>
                  <a:t>sum of squares error, 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or the </a:t>
                </a:r>
                <a:r>
                  <a:rPr lang="en-US" sz="2400" i="1" dirty="0">
                    <a:solidFill>
                      <a:srgbClr val="00B050"/>
                    </a:solidFill>
                    <a:effectLst/>
                  </a:rPr>
                  <a:t>sum of squares within 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the clusters is:</a:t>
                </a:r>
                <a:endParaRPr lang="en-US" sz="2400" i="1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457200" lvl="1" indent="0" eaLnBrk="1" hangingPunct="1">
                  <a:spcBef>
                    <a:spcPts val="600"/>
                  </a:spcBef>
                  <a:spcAft>
                    <a:spcPts val="1200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𝑆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𝐸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𝐷𝑖𝑠𝑡𝑎𝑛𝑐𝑒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/>
                </a:endParaRPr>
              </a:p>
              <a:p>
                <a:pPr marL="457200" lvl="1" indent="0" eaLnBrk="1" hangingPunct="1">
                  <a:spcBef>
                    <a:spcPts val="600"/>
                  </a:spcBef>
                  <a:spcAft>
                    <a:spcPts val="1200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And the </a:t>
                </a:r>
                <a:r>
                  <a:rPr lang="en-US" sz="2400" i="1" dirty="0">
                    <a:solidFill>
                      <a:srgbClr val="00B050"/>
                    </a:solidFill>
                    <a:effectLst/>
                  </a:rPr>
                  <a:t>pseudo-F statistic 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is:</a:t>
                </a:r>
                <a:endParaRPr lang="en-US" sz="2400" i="1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457200" lvl="1" indent="0" eaLnBrk="1" hangingPunct="1">
                  <a:spcBef>
                    <a:spcPts val="600"/>
                  </a:spcBef>
                  <a:spcAft>
                    <a:spcPts val="1200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𝐹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𝑀𝑆𝐵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𝑀𝑆𝐸</m:t>
                          </m:r>
                        </m:den>
                      </m:f>
                      <m:r>
                        <a:rPr lang="en-US" sz="200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</a:rPr>
                                <m:t>𝑆𝑆𝐵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/>
                </a:endParaRPr>
              </a:p>
            </p:txBody>
          </p:sp>
        </mc:Choice>
        <mc:Fallback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1"/>
                <a:ext cx="8229600" cy="4800600"/>
              </a:xfrm>
              <a:blipFill>
                <a:blip r:embed="rId2"/>
                <a:stretch>
                  <a:fillRect t="-11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4326" y="-16042"/>
            <a:ext cx="91440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3200" kern="0" dirty="0">
                <a:solidFill>
                  <a:srgbClr val="3905BB"/>
                </a:solidFill>
              </a:rPr>
              <a:t>The pseudo-</a:t>
            </a:r>
            <a:r>
              <a:rPr lang="en-US" sz="3200" i="1" kern="0" dirty="0">
                <a:solidFill>
                  <a:srgbClr val="3905BB"/>
                </a:solidFill>
              </a:rPr>
              <a:t>F</a:t>
            </a:r>
            <a:r>
              <a:rPr lang="en-US" sz="3200" kern="0" dirty="0">
                <a:solidFill>
                  <a:srgbClr val="3905BB"/>
                </a:solidFill>
              </a:rPr>
              <a:t> Statistic (cont.)</a:t>
            </a:r>
          </a:p>
        </p:txBody>
      </p:sp>
    </p:spTree>
    <p:extLst>
      <p:ext uri="{BB962C8B-B14F-4D97-AF65-F5344CB8AC3E}">
        <p14:creationId xmlns:p14="http://schemas.microsoft.com/office/powerpoint/2010/main" val="173976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229600" cy="4800600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  <a:spcAft>
                <a:spcPts val="12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B050"/>
                </a:solidFill>
                <a:effectLst/>
              </a:rPr>
              <a:t>Do clusters correspond to reality or are they simply artifacts of mathematical convenience?</a:t>
            </a:r>
          </a:p>
          <a:p>
            <a:pPr lvl="1" eaLnBrk="1" hangingPunct="1">
              <a:spcBef>
                <a:spcPts val="1200"/>
              </a:spcBef>
              <a:spcAft>
                <a:spcPts val="12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B050"/>
                </a:solidFill>
                <a:effectLst/>
              </a:rPr>
              <a:t>What are the optimal number of cluster to identify?</a:t>
            </a:r>
          </a:p>
          <a:p>
            <a:pPr lvl="1" eaLnBrk="1" hangingPunct="1">
              <a:spcBef>
                <a:spcPts val="1200"/>
              </a:spcBef>
              <a:spcAft>
                <a:spcPts val="12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B050"/>
                </a:solidFill>
                <a:effectLst/>
              </a:rPr>
              <a:t>How do I measure </a:t>
            </a:r>
            <a:r>
              <a:rPr lang="en-US" sz="2400" dirty="0" err="1">
                <a:solidFill>
                  <a:srgbClr val="00B050"/>
                </a:solidFill>
                <a:effectLst/>
              </a:rPr>
              <a:t>wheather</a:t>
            </a:r>
            <a:r>
              <a:rPr lang="en-US" sz="2400" dirty="0">
                <a:solidFill>
                  <a:srgbClr val="00B050"/>
                </a:solidFill>
                <a:effectLst/>
              </a:rPr>
              <a:t> one set of clusters is preferable to another?</a:t>
            </a:r>
          </a:p>
          <a:p>
            <a:pPr lvl="1" eaLnBrk="1" hangingPunct="1">
              <a:spcBef>
                <a:spcPts val="1200"/>
              </a:spcBef>
              <a:spcAft>
                <a:spcPts val="12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B050"/>
                </a:solidFill>
                <a:effectLst/>
              </a:rPr>
              <a:t>The </a:t>
            </a:r>
            <a:r>
              <a:rPr lang="en-US" sz="2400" i="1" dirty="0">
                <a:solidFill>
                  <a:srgbClr val="FF0000"/>
                </a:solidFill>
                <a:effectLst/>
              </a:rPr>
              <a:t>silhouette</a:t>
            </a:r>
            <a:r>
              <a:rPr lang="en-US" sz="2400" dirty="0">
                <a:solidFill>
                  <a:srgbClr val="00B050"/>
                </a:solidFill>
                <a:effectLst/>
              </a:rPr>
              <a:t> method and the </a:t>
            </a:r>
            <a:r>
              <a:rPr lang="en-US" sz="2400" i="1" dirty="0">
                <a:solidFill>
                  <a:srgbClr val="FF0000"/>
                </a:solidFill>
                <a:effectLst/>
              </a:rPr>
              <a:t>pseudo-F</a:t>
            </a:r>
            <a:r>
              <a:rPr lang="en-US" sz="2400" dirty="0">
                <a:solidFill>
                  <a:srgbClr val="00B050"/>
                </a:solidFill>
                <a:effectLst/>
              </a:rPr>
              <a:t> statistic will help us address these questions by measuring cluster goodness</a:t>
            </a:r>
          </a:p>
          <a:p>
            <a:pPr lvl="1" eaLnBrk="1" hangingPunct="1">
              <a:spcBef>
                <a:spcPts val="1200"/>
              </a:spcBef>
              <a:spcAft>
                <a:spcPts val="12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endParaRPr lang="en-US" sz="2400" i="1" dirty="0">
              <a:solidFill>
                <a:srgbClr val="00B050"/>
              </a:solidFill>
              <a:effectLst/>
            </a:endParaRPr>
          </a:p>
          <a:p>
            <a:pPr marL="457200" lvl="1" indent="0" eaLnBrk="1" hangingPunct="1"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75000"/>
              <a:buNone/>
              <a:defRPr/>
            </a:pPr>
            <a:endParaRPr lang="en-US" sz="2400" dirty="0">
              <a:solidFill>
                <a:srgbClr val="C00000"/>
              </a:solidFill>
              <a:effectLst/>
            </a:endParaRPr>
          </a:p>
          <a:p>
            <a:pPr marL="457200" lvl="1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Font typeface="Tahoma" panose="020B0604030504040204" pitchFamily="34" charset="0"/>
              <a:buNone/>
              <a:defRPr/>
            </a:pPr>
            <a:endParaRPr lang="en-US" dirty="0">
              <a:solidFill>
                <a:srgbClr val="C00000"/>
              </a:solidFill>
              <a:effectLst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-6350"/>
            <a:ext cx="9144000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3200" kern="0" dirty="0">
                <a:solidFill>
                  <a:srgbClr val="3905BB"/>
                </a:solidFill>
              </a:rPr>
              <a:t>Rational for Measuring Cluster Goodness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1"/>
                <a:ext cx="8229600" cy="4800600"/>
              </a:xfrm>
            </p:spPr>
            <p:txBody>
              <a:bodyPr/>
              <a:lstStyle/>
              <a:p>
                <a:pPr lvl="1" eaLnBrk="1" hangingPunct="1">
                  <a:spcBef>
                    <a:spcPts val="1200"/>
                  </a:spcBef>
                  <a:spcAft>
                    <a:spcPts val="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The hypotheses being tested are:</a:t>
                </a:r>
              </a:p>
              <a:p>
                <a:pPr marL="457200" lvl="1" indent="0" eaLnBrk="1" hangingPunct="1">
                  <a:spcBef>
                    <a:spcPts val="1200"/>
                  </a:spcBef>
                  <a:spcAft>
                    <a:spcPts val="0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There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are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no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clusters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in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the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data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effectLst/>
                </a:endParaRPr>
              </a:p>
              <a:p>
                <a:pPr marL="457200" lvl="1" indent="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There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are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𝑘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clusters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in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the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data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effectLst/>
                </a:endParaRPr>
              </a:p>
              <a:p>
                <a:pPr lvl="1" eaLnBrk="1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Reject </a:t>
                </a:r>
                <a:r>
                  <a:rPr lang="en-US" sz="2400" i="1" dirty="0">
                    <a:solidFill>
                      <a:srgbClr val="00B050"/>
                    </a:solidFill>
                    <a:effectLst/>
                  </a:rPr>
                  <a:t>H</a:t>
                </a:r>
                <a:r>
                  <a:rPr lang="en-US" sz="2400" i="1" baseline="-25000" dirty="0">
                    <a:solidFill>
                      <a:srgbClr val="00B050"/>
                    </a:solidFill>
                    <a:effectLst/>
                  </a:rPr>
                  <a:t>0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 for sufficiently small p-value where:</a:t>
                </a:r>
              </a:p>
              <a:p>
                <a:pPr marL="857250" lvl="2" indent="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:r>
                  <a:rPr lang="en-US" i="1" dirty="0">
                    <a:solidFill>
                      <a:srgbClr val="FF0000"/>
                    </a:solidFill>
                    <a:effectLst/>
                  </a:rPr>
                  <a:t>p-value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𝑃</m:t>
                    </m:r>
                    <m:r>
                      <a:rPr lang="en-US" i="1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−1,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&gt;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Pseudo</m:t>
                    </m:r>
                    <m:r>
                      <a:rPr lang="en-US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F</m:t>
                    </m:r>
                    <m:r>
                      <a:rPr lang="en-US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value</m:t>
                    </m:r>
                    <m:r>
                      <a:rPr lang="en-US" i="1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00B050"/>
                  </a:solidFill>
                  <a:effectLst/>
                </a:endParaRPr>
              </a:p>
              <a:p>
                <a:pPr lvl="1" eaLnBrk="1" hangingPunct="1">
                  <a:spcBef>
                    <a:spcPts val="1200"/>
                  </a:spcBef>
                  <a:spcAft>
                    <a:spcPts val="24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The pseudo-F statistic rejects the null hypothesis too easily.  A </a:t>
                </a:r>
                <a:r>
                  <a:rPr lang="en-US" sz="2400" i="1" dirty="0">
                    <a:solidFill>
                      <a:srgbClr val="00B050"/>
                    </a:solidFill>
                    <a:effectLst/>
                  </a:rPr>
                  <a:t>k-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means cluster on 100 Uniform(0,1) 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</a:rPr>
                  <a:t>variates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 yields a pseudo-</a:t>
                </a:r>
                <a:r>
                  <a:rPr lang="en-US" sz="2400" i="1" dirty="0">
                    <a:solidFill>
                      <a:srgbClr val="00B050"/>
                    </a:solidFill>
                    <a:effectLst/>
                  </a:rPr>
                  <a:t>F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 values of 278.61 with p-value near 0</a:t>
                </a:r>
              </a:p>
              <a:p>
                <a:pPr lvl="1" eaLnBrk="1" hangingPunct="1">
                  <a:spcBef>
                    <a:spcPts val="1200"/>
                  </a:spcBef>
                  <a:spcAft>
                    <a:spcPts val="24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endParaRPr lang="en-US" sz="2400" dirty="0">
                  <a:solidFill>
                    <a:srgbClr val="00B050"/>
                  </a:solidFill>
                  <a:effectLst/>
                </a:endParaRPr>
              </a:p>
              <a:p>
                <a:pPr marL="457200" lvl="1" indent="0" eaLnBrk="1" hangingPunct="1">
                  <a:spcBef>
                    <a:spcPts val="600"/>
                  </a:spcBef>
                  <a:spcAft>
                    <a:spcPts val="1200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:endParaRPr lang="en-US" sz="2400" dirty="0">
                  <a:solidFill>
                    <a:srgbClr val="00B05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1"/>
                <a:ext cx="8229600" cy="4800600"/>
              </a:xfrm>
              <a:blipFill rotWithShape="0">
                <a:blip r:embed="rId2"/>
                <a:stretch>
                  <a:fillRect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4326" y="-16042"/>
            <a:ext cx="91440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3200" kern="0" dirty="0">
                <a:solidFill>
                  <a:srgbClr val="3905BB"/>
                </a:solidFill>
              </a:rPr>
              <a:t>The pseudo-</a:t>
            </a:r>
            <a:r>
              <a:rPr lang="en-US" sz="3200" i="1" kern="0" dirty="0">
                <a:solidFill>
                  <a:srgbClr val="3905BB"/>
                </a:solidFill>
              </a:rPr>
              <a:t>F</a:t>
            </a:r>
            <a:r>
              <a:rPr lang="en-US" sz="3200" kern="0" dirty="0">
                <a:solidFill>
                  <a:srgbClr val="3905BB"/>
                </a:solidFill>
              </a:rPr>
              <a:t> Statistic (cont.)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1" y="4962694"/>
            <a:ext cx="4571999" cy="1143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61786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229600" cy="4800600"/>
          </a:xfrm>
        </p:spPr>
        <p:txBody>
          <a:bodyPr/>
          <a:lstStyle/>
          <a:p>
            <a:pPr marL="457200" lvl="1" indent="0" eaLnBrk="1" hangingPunct="1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ct val="75000"/>
              <a:buNone/>
              <a:defRPr/>
            </a:pPr>
            <a:r>
              <a:rPr lang="en-US" sz="2400" dirty="0">
                <a:solidFill>
                  <a:srgbClr val="00B050"/>
                </a:solidFill>
                <a:effectLst/>
              </a:rPr>
              <a:t>The pseudo-F statistic should not be used to determine the presence of clusters but can be used to select the optimal number of clusters as follows:</a:t>
            </a:r>
          </a:p>
          <a:p>
            <a:pPr marL="457200" lvl="1" indent="0" eaLnBrk="1" hangingPunct="1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ct val="75000"/>
              <a:buNone/>
              <a:defRPr/>
            </a:pPr>
            <a:endParaRPr lang="en-US" sz="2400" dirty="0">
              <a:solidFill>
                <a:srgbClr val="00B050"/>
              </a:solidFill>
              <a:effectLst/>
            </a:endParaRPr>
          </a:p>
          <a:p>
            <a:pPr marL="914400" lvl="1" indent="-514350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  <a:effectLst/>
              </a:rPr>
              <a:t>Use a clustering algorithm to develop a clustering solution for a variety of values of k.</a:t>
            </a:r>
          </a:p>
          <a:p>
            <a:pPr marL="914400" lvl="1" indent="-514350">
              <a:spcBef>
                <a:spcPts val="18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  <a:effectLst/>
              </a:rPr>
              <a:t>Calculate the pseudo-F statistic and p-value for each candidate, and select the candidate with the smallest p-value as the best clustering solution.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00B050"/>
              </a:solidFill>
              <a:effectLst/>
            </a:endParaRPr>
          </a:p>
          <a:p>
            <a:pPr marL="457200" lvl="1" indent="0" eaLnBrk="1" hangingPunct="1">
              <a:spcBef>
                <a:spcPts val="600"/>
              </a:spcBef>
              <a:spcAft>
                <a:spcPts val="1200"/>
              </a:spcAft>
              <a:buClr>
                <a:srgbClr val="FF0000"/>
              </a:buClr>
              <a:buSzPct val="75000"/>
              <a:buNone/>
              <a:defRPr/>
            </a:pPr>
            <a:endParaRPr lang="en-US" sz="2400" dirty="0">
              <a:solidFill>
                <a:srgbClr val="00B050"/>
              </a:solidFill>
              <a:effectLst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4326" y="-16042"/>
            <a:ext cx="91440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3200" kern="0" dirty="0">
                <a:solidFill>
                  <a:srgbClr val="3905BB"/>
                </a:solidFill>
              </a:rPr>
              <a:t>The pseudo-</a:t>
            </a:r>
            <a:r>
              <a:rPr lang="en-US" sz="3200" i="1" kern="0" dirty="0">
                <a:solidFill>
                  <a:srgbClr val="3905BB"/>
                </a:solidFill>
              </a:rPr>
              <a:t>F</a:t>
            </a:r>
            <a:r>
              <a:rPr lang="en-US" sz="3200" kern="0" dirty="0">
                <a:solidFill>
                  <a:srgbClr val="3905BB"/>
                </a:solidFill>
              </a:rPr>
              <a:t> Statistic (cont.)</a:t>
            </a:r>
          </a:p>
        </p:txBody>
      </p:sp>
    </p:spTree>
    <p:extLst>
      <p:ext uri="{BB962C8B-B14F-4D97-AF65-F5344CB8AC3E}">
        <p14:creationId xmlns:p14="http://schemas.microsoft.com/office/powerpoint/2010/main" val="4277747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1"/>
                <a:ext cx="8229600" cy="4800600"/>
              </a:xfrm>
            </p:spPr>
            <p:txBody>
              <a:bodyPr/>
              <a:lstStyle/>
              <a:p>
                <a:pPr lvl="1" eaLnBrk="1" hangingPunct="1">
                  <a:spcBef>
                    <a:spcPts val="1200"/>
                  </a:spcBef>
                  <a:spcAft>
                    <a:spcPts val="24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Apply </a:t>
                </a:r>
                <a:r>
                  <a:rPr lang="en-US" sz="2400" i="1" dirty="0">
                    <a:solidFill>
                      <a:srgbClr val="00B050"/>
                    </a:solidFill>
                    <a:effectLst/>
                  </a:rPr>
                  <a:t>k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-means clustering to the following data set: </a:t>
                </a:r>
              </a:p>
              <a:p>
                <a:pPr marL="457200" lvl="1" indent="0" eaLnBrk="1" hangingPunct="1">
                  <a:spcBef>
                    <a:spcPts val="1200"/>
                  </a:spcBef>
                  <a:spcAft>
                    <a:spcPts val="2400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ffectLst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=2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ffectLst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=4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ffectLst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=6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ffectLst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=10</m:t>
                    </m:r>
                  </m:oMath>
                </a14:m>
                <a:endParaRPr lang="en-US" sz="2400" dirty="0">
                  <a:effectLst/>
                </a:endParaRPr>
              </a:p>
              <a:p>
                <a:pPr lvl="1" eaLnBrk="1" hangingPunct="1">
                  <a:spcBef>
                    <a:spcPts val="600"/>
                  </a:spcBef>
                  <a:spcAft>
                    <a:spcPts val="18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The first three data values are assigned to Cluster 1 and the last two to Cluster 2</a:t>
                </a:r>
              </a:p>
              <a:p>
                <a:pPr lvl="1" eaLnBrk="1" hangingPunct="1">
                  <a:spcBef>
                    <a:spcPts val="600"/>
                  </a:spcBef>
                  <a:spcAft>
                    <a:spcPts val="18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Center for Cluster 1 is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=2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 and for Cluster 2 is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=8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effectLst/>
                </a:endParaRPr>
              </a:p>
              <a:p>
                <a:pPr lvl="1" eaLnBrk="1" hangingPunct="1">
                  <a:spcBef>
                    <a:spcPts val="600"/>
                  </a:spcBef>
                  <a:spcAft>
                    <a:spcPts val="18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=3</m:t>
                    </m:r>
                  </m:oMath>
                </a14:m>
                <a:r>
                  <a:rPr lang="en-US" sz="2400" dirty="0">
                    <a:effectLst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and</a:t>
                </a:r>
                <a:r>
                  <a:rPr lang="en-US" sz="2400" dirty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=2</m:t>
                    </m:r>
                  </m:oMath>
                </a14:m>
                <a:r>
                  <a:rPr lang="en-US" sz="2400" dirty="0">
                    <a:effectLst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data values, and </a:t>
                </a:r>
                <a:r>
                  <a:rPr lang="en-US" sz="2400" i="1" dirty="0">
                    <a:solidFill>
                      <a:srgbClr val="FF0000"/>
                    </a:solidFill>
                    <a:effectLst/>
                  </a:rPr>
                  <a:t>N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</a:rPr>
                  <a:t> = 5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, the grand mean is </a:t>
                </a:r>
                <a:r>
                  <a:rPr lang="en-US" sz="2400" i="1" dirty="0">
                    <a:solidFill>
                      <a:srgbClr val="FF0000"/>
                    </a:solidFill>
                    <a:effectLst/>
                  </a:rPr>
                  <a:t>M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</a:rPr>
                  <a:t>= 4.4</a:t>
                </a:r>
                <a:r>
                  <a:rPr lang="en-US" sz="2400" dirty="0">
                    <a:effectLst/>
                  </a:rPr>
                  <a:t>.  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And, because we are in one dimension,</a:t>
                </a:r>
                <a:r>
                  <a:rPr lang="en-US" sz="2400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𝐷𝑖𝑠𝑡𝑎𝑛𝑐𝑒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,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𝑀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00B05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1"/>
                <a:ext cx="8229600" cy="4800600"/>
              </a:xfrm>
              <a:blipFill rotWithShape="0">
                <a:blip r:embed="rId2"/>
                <a:stretch>
                  <a:fillRect t="-1015" b="-3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-6350"/>
            <a:ext cx="91440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3200" kern="0" dirty="0">
                <a:solidFill>
                  <a:srgbClr val="3905BB"/>
                </a:solidFill>
              </a:rPr>
              <a:t>Pseudo-</a:t>
            </a:r>
            <a:r>
              <a:rPr lang="en-US" sz="3200" i="1" kern="0" dirty="0">
                <a:solidFill>
                  <a:srgbClr val="3905BB"/>
                </a:solidFill>
              </a:rPr>
              <a:t>F</a:t>
            </a:r>
            <a:r>
              <a:rPr lang="en-US" sz="3200" kern="0" dirty="0">
                <a:solidFill>
                  <a:srgbClr val="3905BB"/>
                </a:solidFill>
              </a:rPr>
              <a:t> Statistic Example</a:t>
            </a:r>
          </a:p>
        </p:txBody>
      </p:sp>
    </p:spTree>
    <p:extLst>
      <p:ext uri="{BB962C8B-B14F-4D97-AF65-F5344CB8AC3E}">
        <p14:creationId xmlns:p14="http://schemas.microsoft.com/office/powerpoint/2010/main" val="1359104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1"/>
                <a:ext cx="8229600" cy="4800600"/>
              </a:xfrm>
            </p:spPr>
            <p:txBody>
              <a:bodyPr/>
              <a:lstStyle/>
              <a:p>
                <a:pPr marL="57150" indent="0" eaLnBrk="1" hangingPunct="1">
                  <a:spcBef>
                    <a:spcPts val="1200"/>
                  </a:spcBef>
                  <a:spcAft>
                    <a:spcPts val="0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Then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𝑆𝑆𝐵</m:t>
                    </m:r>
                    <m:r>
                      <a:rPr lang="en-US" sz="2000">
                        <a:solidFill>
                          <a:srgbClr val="00B050"/>
                        </a:solidFill>
                        <a:effectLst/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>
                            <a:solidFill>
                              <a:srgbClr val="00B050"/>
                            </a:solidFill>
                            <a:effectLst/>
                            <a:latin typeface="Cambria Math"/>
                          </a:rPr>
                          <m:t>𝑖</m:t>
                        </m:r>
                        <m:r>
                          <a:rPr lang="en-US" sz="2000">
                            <a:solidFill>
                              <a:srgbClr val="00B050"/>
                            </a:solidFill>
                            <a:effectLst/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>
                            <a:solidFill>
                              <a:srgbClr val="00B050"/>
                            </a:solidFill>
                            <a:effectLst/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>
                            <a:solidFill>
                              <a:srgbClr val="00B050"/>
                            </a:solidFill>
                            <a:effectLst/>
                            <a:latin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</a:rPr>
                              <m:t>𝐷𝑖𝑠𝑡𝑎𝑛𝑐𝑒</m:t>
                            </m:r>
                          </m:e>
                          <m:sup>
                            <m:r>
                              <a:rPr lang="en-US" sz="20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</a:rPr>
                              <m:t>, </m:t>
                            </m:r>
                            <m:r>
                              <a:rPr lang="en-US" sz="20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</a:rPr>
                              <m:t>𝑀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>
                    <a:solidFill>
                      <a:srgbClr val="00B050"/>
                    </a:solidFill>
                    <a:effectLst/>
                  </a:rPr>
                  <a:t>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000" dirty="0">
                    <a:solidFill>
                      <a:srgbClr val="00B050"/>
                    </a:solidFill>
                    <a:effectLst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=3∙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2−4.4</m:t>
                            </m:r>
                          </m:e>
                        </m:d>
                      </m:e>
                      <m:sup>
                        <m:r>
                          <a:rPr lang="en-US" sz="2000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+2∙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8−4.4</m:t>
                            </m:r>
                          </m:e>
                        </m:d>
                      </m:e>
                      <m:sup>
                        <m:r>
                          <a:rPr lang="en-US" sz="2000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=43.2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effectLst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𝑆𝑆𝐸</m:t>
                    </m:r>
                    <m:r>
                      <a:rPr lang="en-US" sz="2000">
                        <a:solidFill>
                          <a:srgbClr val="00B050"/>
                        </a:solidFill>
                        <a:effectLst/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>
                            <a:solidFill>
                              <a:srgbClr val="00B050"/>
                            </a:solidFill>
                            <a:effectLst/>
                            <a:latin typeface="Cambria Math"/>
                          </a:rPr>
                          <m:t>𝑖</m:t>
                        </m:r>
                        <m:r>
                          <a:rPr lang="en-US" sz="2000">
                            <a:solidFill>
                              <a:srgbClr val="00B050"/>
                            </a:solidFill>
                            <a:effectLst/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>
                            <a:solidFill>
                              <a:srgbClr val="00B050"/>
                            </a:solidFill>
                            <a:effectLst/>
                            <a:latin typeface="Cambria Math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</a:rPr>
                                  <m:t>𝐷𝑖𝑠𝑡𝑎𝑛𝑐𝑒</m:t>
                                </m:r>
                              </m:e>
                              <m:sup>
                                <m:r>
                                  <a:rPr lang="en-US" sz="200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2000" dirty="0">
                    <a:solidFill>
                      <a:srgbClr val="00B050"/>
                    </a:solidFill>
                    <a:effectLst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B050"/>
                    </a:solidFill>
                    <a:effectLst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0−2</m:t>
                            </m:r>
                          </m:e>
                        </m:d>
                      </m:e>
                      <m:sup>
                        <m:r>
                          <a:rPr lang="en-US" sz="2000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2−2</m:t>
                            </m:r>
                          </m:e>
                        </m:d>
                      </m:e>
                      <m:sup>
                        <m:r>
                          <a:rPr lang="en-US" sz="2000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4−2</m:t>
                            </m:r>
                          </m:e>
                        </m:d>
                      </m:e>
                      <m:sup>
                        <m:r>
                          <a:rPr lang="en-US" sz="2000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6−8</m:t>
                            </m:r>
                          </m:e>
                        </m:d>
                      </m:e>
                      <m:sup>
                        <m:r>
                          <a:rPr lang="en-US" sz="2000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10−8</m:t>
                            </m:r>
                          </m:e>
                        </m:d>
                      </m:e>
                      <m:sup>
                        <m:r>
                          <a:rPr lang="en-US" sz="2000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=16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effectLst/>
                  </a:rPr>
                  <a:t> </a:t>
                </a:r>
                <a:endParaRPr lang="en-US" sz="2000" dirty="0">
                  <a:solidFill>
                    <a:srgbClr val="00B050"/>
                  </a:solidFill>
                  <a:effectLst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000" dirty="0">
                    <a:solidFill>
                      <a:srgbClr val="00B050"/>
                    </a:solidFill>
                    <a:effectLst/>
                  </a:rPr>
                  <a:t> 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𝐹</m:t>
                      </m:r>
                      <m:r>
                        <a:rPr lang="en-US" sz="2000">
                          <a:solidFill>
                            <a:srgbClr val="00B050"/>
                          </a:solidFill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solidFill>
                                <a:srgbClr val="00B050"/>
                              </a:solidFill>
                              <a:effectLst/>
                              <a:latin typeface="Cambria Math"/>
                            </a:rPr>
                            <m:t>𝑀𝑆𝐵</m:t>
                          </m:r>
                        </m:num>
                        <m:den>
                          <m:r>
                            <a:rPr lang="en-US" sz="2000">
                              <a:solidFill>
                                <a:srgbClr val="00B050"/>
                              </a:solidFill>
                              <a:effectLst/>
                              <a:latin typeface="Cambria Math"/>
                            </a:rPr>
                            <m:t>𝑀𝑆𝐸</m:t>
                          </m:r>
                        </m:den>
                      </m:f>
                      <m:r>
                        <a:rPr lang="en-US" sz="2000">
                          <a:solidFill>
                            <a:srgbClr val="00B050"/>
                          </a:solidFill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</a:rPr>
                                <m:t>𝑆𝑆𝐵</m:t>
                              </m:r>
                            </m:num>
                            <m:den>
                              <m:r>
                                <a:rPr lang="en-US" sz="2000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lang="en-US" sz="2000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sz="2000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den>
                      </m:f>
                      <m:r>
                        <a:rPr lang="en-US" sz="2000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</a:rPr>
                                <m:t>43.2</m:t>
                              </m:r>
                            </m:num>
                            <m:den>
                              <m:r>
                                <a:rPr lang="en-US" sz="2000"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</a:rPr>
                                <m:t>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sz="2000"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den>
                      </m:f>
                      <m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43.2</m:t>
                          </m:r>
                        </m:num>
                        <m:den>
                          <m:r>
                            <a:rPr lang="en-US" sz="200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5.33</m:t>
                          </m:r>
                        </m:den>
                      </m:f>
                      <m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=8.1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effectLst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B050"/>
                  </a:solidFill>
                  <a:effectLst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B05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1"/>
                <a:ext cx="8229600" cy="4800600"/>
              </a:xfrm>
              <a:blipFill rotWithShape="0">
                <a:blip r:embed="rId2"/>
                <a:stretch>
                  <a:fillRect l="-1111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-6350"/>
            <a:ext cx="91440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3200" kern="0" dirty="0">
                <a:solidFill>
                  <a:srgbClr val="3905BB"/>
                </a:solidFill>
              </a:rPr>
              <a:t>Pseudo-</a:t>
            </a:r>
            <a:r>
              <a:rPr lang="en-US" sz="3200" i="1" kern="0" dirty="0">
                <a:solidFill>
                  <a:srgbClr val="3905BB"/>
                </a:solidFill>
              </a:rPr>
              <a:t>F</a:t>
            </a:r>
            <a:r>
              <a:rPr lang="en-US" sz="3200" kern="0" dirty="0">
                <a:solidFill>
                  <a:srgbClr val="3905BB"/>
                </a:solidFill>
              </a:rPr>
              <a:t> Statistic Example (cont.)</a:t>
            </a:r>
          </a:p>
        </p:txBody>
      </p:sp>
    </p:spTree>
    <p:extLst>
      <p:ext uri="{BB962C8B-B14F-4D97-AF65-F5344CB8AC3E}">
        <p14:creationId xmlns:p14="http://schemas.microsoft.com/office/powerpoint/2010/main" val="1197644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229600" cy="4800600"/>
          </a:xfrm>
        </p:spPr>
        <p:txBody>
          <a:bodyPr/>
          <a:lstStyle/>
          <a:p>
            <a:pPr marL="457200" lvl="1" indent="0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None/>
              <a:defRPr/>
            </a:pPr>
            <a:r>
              <a:rPr lang="en-US" sz="2400" dirty="0">
                <a:solidFill>
                  <a:srgbClr val="00B050"/>
                </a:solidFill>
                <a:effectLst/>
              </a:rPr>
              <a:t>Distribution of the F statistic shows </a:t>
            </a:r>
            <a:r>
              <a:rPr lang="en-US" sz="2400" dirty="0" err="1">
                <a:solidFill>
                  <a:srgbClr val="00B050"/>
                </a:solidFill>
                <a:effectLst/>
              </a:rPr>
              <a:t>tht</a:t>
            </a:r>
            <a:r>
              <a:rPr lang="en-US" sz="2400" dirty="0">
                <a:solidFill>
                  <a:srgbClr val="00B050"/>
                </a:solidFill>
                <a:effectLst/>
              </a:rPr>
              <a:t> p-value of 0.06532 does not indicate strong evidence of clusters:</a:t>
            </a:r>
          </a:p>
          <a:p>
            <a:pPr marL="457200" lvl="1" indent="0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None/>
              <a:defRPr/>
            </a:pPr>
            <a:endParaRPr lang="en-US" sz="2400" dirty="0">
              <a:solidFill>
                <a:srgbClr val="00B050"/>
              </a:solidFill>
              <a:effectLst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4326" y="-16042"/>
            <a:ext cx="91440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3200" kern="0" dirty="0">
                <a:solidFill>
                  <a:srgbClr val="3905BB"/>
                </a:solidFill>
              </a:rPr>
              <a:t>Pseudo-</a:t>
            </a:r>
            <a:r>
              <a:rPr lang="en-US" sz="3200" i="1" kern="0" dirty="0">
                <a:solidFill>
                  <a:srgbClr val="3905BB"/>
                </a:solidFill>
              </a:rPr>
              <a:t>F</a:t>
            </a:r>
            <a:r>
              <a:rPr lang="en-US" sz="3200" kern="0" dirty="0">
                <a:solidFill>
                  <a:srgbClr val="3905BB"/>
                </a:solidFill>
              </a:rPr>
              <a:t> Statistic Example (cont.)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544" y="2102802"/>
            <a:ext cx="5723255" cy="376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72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1"/>
                <a:ext cx="8382000" cy="4800600"/>
              </a:xfrm>
            </p:spPr>
            <p:txBody>
              <a:bodyPr/>
              <a:lstStyle/>
              <a:p>
                <a:pPr lvl="1" eaLnBrk="1" hangingPunct="1">
                  <a:spcBef>
                    <a:spcPts val="600"/>
                  </a:spcBef>
                  <a:spcAft>
                    <a:spcPts val="18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r>
                  <a:rPr lang="en-US" sz="2400" i="1" dirty="0">
                    <a:solidFill>
                      <a:srgbClr val="FF0000"/>
                    </a:solidFill>
                    <a:effectLst/>
                  </a:rPr>
                  <a:t>N = 150 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data values</a:t>
                </a:r>
              </a:p>
              <a:p>
                <a:pPr lvl="1" eaLnBrk="1" hangingPunct="1">
                  <a:spcBef>
                    <a:spcPts val="600"/>
                  </a:spcBef>
                  <a:spcAft>
                    <a:spcPts val="18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r>
                  <a:rPr lang="en-US" sz="2400" i="1" dirty="0">
                    <a:solidFill>
                      <a:srgbClr val="FF0000"/>
                    </a:solidFill>
                    <a:effectLst/>
                  </a:rPr>
                  <a:t>M =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0" smtClean="0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0.4287, 0.4392, 0.4676, 0.4578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ffectLst/>
                  </a:rPr>
                  <a:t>)</a:t>
                </a:r>
              </a:p>
              <a:p>
                <a:pPr lvl="1" eaLnBrk="1" hangingPunct="1">
                  <a:spcBef>
                    <a:spcPts val="600"/>
                  </a:spcBef>
                  <a:spcAft>
                    <a:spcPts val="18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Cluster 1: </a:t>
                </a:r>
                <a:r>
                  <a:rPr lang="en-US" sz="2400" i="1" dirty="0">
                    <a:solidFill>
                      <a:srgbClr val="FF0000"/>
                    </a:solidFill>
                    <a:effectLst/>
                  </a:rPr>
                  <a:t>n</a:t>
                </a:r>
                <a:r>
                  <a:rPr lang="en-US" sz="2400" i="1" baseline="-25000" dirty="0">
                    <a:solidFill>
                      <a:srgbClr val="FF0000"/>
                    </a:solidFill>
                    <a:effectLst/>
                  </a:rPr>
                  <a:t>1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</a:rPr>
                  <a:t> = 50 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and </a:t>
                </a:r>
                <a:r>
                  <a:rPr lang="en-US" sz="2400" i="1" dirty="0">
                    <a:solidFill>
                      <a:srgbClr val="FF0000"/>
                    </a:solidFill>
                    <a:effectLst/>
                  </a:rPr>
                  <a:t>m</a:t>
                </a:r>
                <a:r>
                  <a:rPr lang="en-US" sz="2400" i="1" baseline="-25000" dirty="0">
                    <a:solidFill>
                      <a:srgbClr val="FF0000"/>
                    </a:solidFill>
                    <a:effectLst/>
                  </a:rPr>
                  <a:t>1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</a:rPr>
                  <a:t>=(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0.1961, 0.5908, 0.0786, 0.06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ffectLst/>
                  </a:rPr>
                  <a:t>)</a:t>
                </a:r>
              </a:p>
              <a:p>
                <a:pPr lvl="1" eaLnBrk="1" hangingPunct="1">
                  <a:spcBef>
                    <a:spcPts val="600"/>
                  </a:spcBef>
                  <a:spcAft>
                    <a:spcPts val="18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Cluster 2: </a:t>
                </a:r>
                <a:r>
                  <a:rPr lang="en-US" sz="2400" i="1" dirty="0">
                    <a:solidFill>
                      <a:srgbClr val="FF0000"/>
                    </a:solidFill>
                    <a:effectLst/>
                  </a:rPr>
                  <a:t>n</a:t>
                </a:r>
                <a:r>
                  <a:rPr lang="en-US" sz="2400" i="1" baseline="-25000" dirty="0">
                    <a:solidFill>
                      <a:srgbClr val="FF0000"/>
                    </a:solidFill>
                    <a:effectLst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</a:rPr>
                  <a:t> = 39 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and </a:t>
                </a:r>
                <a:r>
                  <a:rPr lang="en-US" sz="2400" i="1" dirty="0">
                    <a:solidFill>
                      <a:srgbClr val="FF0000"/>
                    </a:solidFill>
                    <a:effectLst/>
                  </a:rPr>
                  <a:t>m</a:t>
                </a:r>
                <a:r>
                  <a:rPr lang="en-US" sz="2400" i="1" baseline="-25000" dirty="0">
                    <a:solidFill>
                      <a:srgbClr val="FF0000"/>
                    </a:solidFill>
                    <a:effectLst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</a:rPr>
                  <a:t>=(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0.7073, 0.4509, 0.7970, 0.8248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ffectLst/>
                  </a:rPr>
                  <a:t>)</a:t>
                </a:r>
              </a:p>
              <a:p>
                <a:pPr lvl="1" eaLnBrk="1" hangingPunct="1">
                  <a:spcBef>
                    <a:spcPts val="600"/>
                  </a:spcBef>
                  <a:spcAft>
                    <a:spcPts val="18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Cluster 3: </a:t>
                </a:r>
                <a:r>
                  <a:rPr lang="en-US" sz="2400" i="1" dirty="0">
                    <a:solidFill>
                      <a:srgbClr val="FF0000"/>
                    </a:solidFill>
                    <a:effectLst/>
                  </a:rPr>
                  <a:t>n</a:t>
                </a:r>
                <a:r>
                  <a:rPr lang="en-US" sz="2400" i="1" baseline="-25000" dirty="0">
                    <a:solidFill>
                      <a:srgbClr val="FF0000"/>
                    </a:solidFill>
                    <a:effectLst/>
                  </a:rPr>
                  <a:t>3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</a:rPr>
                  <a:t> = 61 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and </a:t>
                </a:r>
                <a:r>
                  <a:rPr lang="en-US" sz="2400" i="1" dirty="0">
                    <a:solidFill>
                      <a:srgbClr val="FF0000"/>
                    </a:solidFill>
                    <a:effectLst/>
                  </a:rPr>
                  <a:t>m</a:t>
                </a:r>
                <a:r>
                  <a:rPr lang="en-US" sz="2400" i="1" baseline="-25000" dirty="0">
                    <a:solidFill>
                      <a:srgbClr val="FF0000"/>
                    </a:solidFill>
                    <a:effectLst/>
                  </a:rPr>
                  <a:t>3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</a:rPr>
                  <a:t>=(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0.4413, 0.3074, 0.5757, 0.5492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ffectLst/>
                  </a:rPr>
                  <a:t>)</a:t>
                </a:r>
              </a:p>
              <a:p>
                <a:pPr lvl="1" eaLnBrk="1" hangingPunct="1">
                  <a:spcBef>
                    <a:spcPts val="600"/>
                  </a:spcBef>
                  <a:spcAft>
                    <a:spcPts val="18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endParaRPr lang="en-US" sz="2200" dirty="0">
                  <a:solidFill>
                    <a:srgbClr val="00B05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1"/>
                <a:ext cx="8382000" cy="4800600"/>
              </a:xfrm>
              <a:blipFill rotWithShape="0">
                <a:blip r:embed="rId2"/>
                <a:stretch>
                  <a:fillRect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4326" y="-16042"/>
            <a:ext cx="91440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3200" kern="0" dirty="0">
                <a:solidFill>
                  <a:srgbClr val="3905BB"/>
                </a:solidFill>
              </a:rPr>
              <a:t>Pseudo-</a:t>
            </a:r>
            <a:r>
              <a:rPr lang="en-US" sz="3200" i="1" kern="0" dirty="0">
                <a:solidFill>
                  <a:srgbClr val="3905BB"/>
                </a:solidFill>
              </a:rPr>
              <a:t>F</a:t>
            </a:r>
            <a:r>
              <a:rPr lang="en-US" sz="3200" kern="0" dirty="0">
                <a:solidFill>
                  <a:srgbClr val="3905BB"/>
                </a:solidFill>
              </a:rPr>
              <a:t> Statistic Applied to Iris Data</a:t>
            </a:r>
          </a:p>
        </p:txBody>
      </p:sp>
    </p:spTree>
    <p:extLst>
      <p:ext uri="{BB962C8B-B14F-4D97-AF65-F5344CB8AC3E}">
        <p14:creationId xmlns:p14="http://schemas.microsoft.com/office/powerpoint/2010/main" val="4134211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1"/>
                <a:ext cx="8229600" cy="4800600"/>
              </a:xfrm>
            </p:spPr>
            <p:txBody>
              <a:bodyPr/>
              <a:lstStyle/>
              <a:p>
                <a:pPr marL="457200" lvl="1" indent="0" eaLnBrk="1" hangingPunct="1">
                  <a:spcBef>
                    <a:spcPts val="1200"/>
                  </a:spcBef>
                  <a:spcAft>
                    <a:spcPts val="2400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And we have SSB for each cluster of:</a:t>
                </a:r>
              </a:p>
              <a:p>
                <a:pPr lvl="1" eaLnBrk="1" hangingPunct="1">
                  <a:spcBef>
                    <a:spcPts val="1200"/>
                  </a:spcBef>
                  <a:spcAft>
                    <a:spcPts val="24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Cluster 1: </a:t>
                </a:r>
                <a14:m>
                  <m:oMath xmlns:m="http://schemas.openxmlformats.org/officeDocument/2006/math">
                    <m:r>
                      <a:rPr lang="en-US" sz="2400" smtClean="0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50×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0.1961−0.4287</m:t>
                                </m:r>
                              </m:e>
                            </m:d>
                          </m:e>
                          <m:sup>
                            <m:r>
                              <a:rPr lang="en-US" sz="240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0.5908−0.4392</m:t>
                                </m:r>
                              </m:e>
                            </m:d>
                          </m:e>
                          <m:sup>
                            <m:r>
                              <a:rPr lang="en-US" sz="240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0.0786−0.4676</m:t>
                                </m:r>
                              </m:e>
                            </m:d>
                          </m:e>
                          <m:sup>
                            <m:r>
                              <a:rPr lang="en-US" sz="240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0.1961−0.4578</m:t>
                                </m:r>
                              </m:e>
                            </m:d>
                          </m:e>
                          <m:sup>
                            <m:r>
                              <a:rPr lang="en-US" sz="240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rgbClr val="00B050"/>
                  </a:solidFill>
                  <a:effectLst/>
                </a:endParaRPr>
              </a:p>
              <a:p>
                <a:pPr lvl="1" eaLnBrk="1" hangingPunct="1">
                  <a:spcBef>
                    <a:spcPts val="1200"/>
                  </a:spcBef>
                  <a:spcAft>
                    <a:spcPts val="24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Cluster 2: </a:t>
                </a:r>
                <a14:m>
                  <m:oMath xmlns:m="http://schemas.openxmlformats.org/officeDocument/2006/math">
                    <m:r>
                      <a:rPr lang="en-US" sz="2400" smtClean="0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39×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0.7073−0.4287</m:t>
                                </m:r>
                              </m:e>
                            </m:d>
                          </m:e>
                          <m:sup>
                            <m:r>
                              <a:rPr lang="en-US" sz="240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0.4509−0.4392</m:t>
                                </m:r>
                              </m:e>
                            </m:d>
                          </m:e>
                          <m:sup>
                            <m:r>
                              <a:rPr lang="en-US" sz="240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0.7970−0.4676</m:t>
                                </m:r>
                              </m:e>
                            </m:d>
                          </m:e>
                          <m:sup>
                            <m:r>
                              <a:rPr lang="en-US" sz="240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0.8248−0.4578</m:t>
                                </m:r>
                              </m:e>
                            </m:d>
                          </m:e>
                          <m:sup>
                            <m:r>
                              <a:rPr lang="en-US" sz="240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rgbClr val="00B050"/>
                  </a:solidFill>
                  <a:effectLst/>
                </a:endParaRPr>
              </a:p>
              <a:p>
                <a:pPr lvl="1" eaLnBrk="1" hangingPunct="1">
                  <a:spcBef>
                    <a:spcPts val="1200"/>
                  </a:spcBef>
                  <a:spcAft>
                    <a:spcPts val="24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Cluster 3: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</a:rPr>
                      <m:t> </m:t>
                    </m:r>
                    <m:r>
                      <a:rPr lang="en-US" sz="2400" smtClean="0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61×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0.4413−0.4287</m:t>
                                </m:r>
                              </m:e>
                            </m:d>
                          </m:e>
                          <m:sup>
                            <m:r>
                              <a:rPr lang="en-US" sz="240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0.3074−0.4392</m:t>
                                </m:r>
                              </m:e>
                            </m:d>
                          </m:e>
                          <m:sup>
                            <m:r>
                              <a:rPr lang="en-US" sz="240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0.5757−0.4676</m:t>
                                </m:r>
                              </m:e>
                            </m:d>
                          </m:e>
                          <m:sup>
                            <m:r>
                              <a:rPr lang="en-US" sz="240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0.5492−0.4578</m:t>
                                </m:r>
                              </m:e>
                            </m:d>
                          </m:e>
                          <m:sup>
                            <m:r>
                              <a:rPr lang="en-US" sz="240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rgbClr val="00B050"/>
                  </a:solidFill>
                  <a:effectLst/>
                </a:endParaRPr>
              </a:p>
              <a:p>
                <a:pPr marL="457200" lvl="1" indent="0" eaLnBrk="1" hangingPunct="1">
                  <a:spcBef>
                    <a:spcPts val="1200"/>
                  </a:spcBef>
                  <a:spcAft>
                    <a:spcPts val="2400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:endParaRPr lang="en-US" sz="2400" dirty="0">
                  <a:solidFill>
                    <a:srgbClr val="00B05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1"/>
                <a:ext cx="8229600" cy="4800600"/>
              </a:xfrm>
              <a:blipFill rotWithShape="0">
                <a:blip r:embed="rId2"/>
                <a:stretch>
                  <a:fillRect t="-1015" r="-8963" b="-13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4326" y="-16042"/>
            <a:ext cx="91440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3200" kern="0" dirty="0">
                <a:solidFill>
                  <a:srgbClr val="3905BB"/>
                </a:solidFill>
              </a:rPr>
              <a:t>Pseudo-</a:t>
            </a:r>
            <a:r>
              <a:rPr lang="en-US" sz="3200" i="1" kern="0" dirty="0">
                <a:solidFill>
                  <a:srgbClr val="3905BB"/>
                </a:solidFill>
              </a:rPr>
              <a:t>F</a:t>
            </a:r>
            <a:r>
              <a:rPr lang="en-US" sz="3200" kern="0" dirty="0">
                <a:solidFill>
                  <a:srgbClr val="3905BB"/>
                </a:solidFill>
              </a:rPr>
              <a:t> Statistic Applied to Iris Data (cont.)</a:t>
            </a:r>
          </a:p>
        </p:txBody>
      </p:sp>
    </p:spTree>
    <p:extLst>
      <p:ext uri="{BB962C8B-B14F-4D97-AF65-F5344CB8AC3E}">
        <p14:creationId xmlns:p14="http://schemas.microsoft.com/office/powerpoint/2010/main" val="1493298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1"/>
                <a:ext cx="8229600" cy="4800600"/>
              </a:xfrm>
            </p:spPr>
            <p:txBody>
              <a:bodyPr/>
              <a:lstStyle/>
              <a:p>
                <a:pPr lvl="1" eaLnBrk="1" hangingPunct="1">
                  <a:spcBef>
                    <a:spcPts val="2400"/>
                  </a:spcBef>
                  <a:spcAft>
                    <a:spcPts val="24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r>
                  <a:rPr lang="en-US" sz="2400" i="1" dirty="0">
                    <a:solidFill>
                      <a:srgbClr val="FF0000"/>
                    </a:solidFill>
                    <a:effectLst/>
                  </a:rPr>
                  <a:t>SSB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effectLst/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effectLst/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effectLst/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B050"/>
                            </a:solidFill>
                            <a:effectLst/>
                            <a:latin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</a:rPr>
                              <m:t>𝐷𝑖𝑠𝑡𝑎𝑛𝑐𝑒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</a:rPr>
                              <m:t>𝑀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 =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</a:rPr>
                  <a:t>34.1397</a:t>
                </a:r>
              </a:p>
              <a:p>
                <a:pPr lvl="1" eaLnBrk="1" hangingPunct="1">
                  <a:spcBef>
                    <a:spcPts val="2400"/>
                  </a:spcBef>
                  <a:spcAft>
                    <a:spcPts val="24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𝑆𝑆𝐸</m:t>
                    </m:r>
                    <m:r>
                      <a:rPr lang="en-US" sz="2400" i="1">
                        <a:solidFill>
                          <a:srgbClr val="00B050"/>
                        </a:solidFill>
                        <a:effectLst/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effectLst/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effectLst/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effectLst/>
                            <a:latin typeface="Cambria Math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</a:rPr>
                              <m:t>𝑗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</a:rPr>
                                  <m:t>𝐷𝑖𝑠𝑡𝑎𝑛𝑐𝑒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effectLst/>
                        <a:latin typeface="Cambria Math"/>
                      </a:rPr>
                      <m:t>=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6.9981</m:t>
                    </m:r>
                  </m:oMath>
                </a14:m>
                <a:endParaRPr lang="en-US" sz="2400" i="1" dirty="0">
                  <a:solidFill>
                    <a:srgbClr val="FF0000"/>
                  </a:solidFill>
                  <a:effectLst/>
                </a:endParaRPr>
              </a:p>
              <a:p>
                <a:pPr lvl="1" eaLnBrk="1" hangingPunct="1">
                  <a:spcBef>
                    <a:spcPts val="2400"/>
                  </a:spcBef>
                  <a:spcAft>
                    <a:spcPts val="24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𝐹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effectLst/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B050"/>
                            </a:solidFill>
                            <a:effectLst/>
                            <a:latin typeface="Cambria Math"/>
                          </a:rPr>
                          <m:t>𝑀𝑆𝐵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effectLst/>
                            <a:latin typeface="Cambria Math"/>
                          </a:rPr>
                          <m:t>𝑀𝑆𝐸</m:t>
                        </m:r>
                      </m:den>
                    </m:f>
                    <m:r>
                      <a:rPr lang="en-US" sz="2400" i="1">
                        <a:solidFill>
                          <a:srgbClr val="00B050"/>
                        </a:solidFill>
                        <a:effectLst/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</a:rPr>
                              <m:t>𝑆𝑆𝐵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</a:rPr>
                              <m:t>𝑘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num>
                      <m:den>
                        <m:f>
                          <m:fPr>
                            <m:type m:val="lin"/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</a:rPr>
                              <m:t>𝑆𝑆𝐸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</a:rPr>
                              <m:t>𝑁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den>
                    </m:f>
                    <m:r>
                      <a:rPr lang="en-US" sz="2400" i="1">
                        <a:solidFill>
                          <a:srgbClr val="00B050"/>
                        </a:solidFill>
                        <a:effectLst/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</a:rPr>
                              <m:t>34.1397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</a:rPr>
                              <m:t>2</m:t>
                            </m:r>
                          </m:den>
                        </m:f>
                      </m:num>
                      <m:den>
                        <m:f>
                          <m:fPr>
                            <m:type m:val="lin"/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</a:rPr>
                              <m:t>6.9981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</a:rPr>
                              <m:t>147</m:t>
                            </m:r>
                          </m:den>
                        </m:f>
                      </m:den>
                    </m:f>
                    <m:r>
                      <a:rPr lang="en-US" sz="2400" i="1">
                        <a:solidFill>
                          <a:srgbClr val="00B050"/>
                        </a:solidFill>
                        <a:effectLst/>
                        <a:latin typeface="Cambria Math"/>
                      </a:rPr>
                      <m:t>=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358.5</m:t>
                    </m:r>
                  </m:oMath>
                </a14:m>
                <a:endParaRPr lang="en-US" sz="2400" i="1" dirty="0">
                  <a:solidFill>
                    <a:srgbClr val="00B050"/>
                  </a:solidFill>
                  <a:effectLst/>
                </a:endParaRPr>
              </a:p>
              <a:p>
                <a:pPr lvl="1" eaLnBrk="1" hangingPunct="1">
                  <a:spcBef>
                    <a:spcPts val="2400"/>
                  </a:spcBef>
                  <a:spcAft>
                    <a:spcPts val="24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With </a:t>
                </a:r>
                <a:r>
                  <a:rPr lang="en-US" sz="2400" i="1" dirty="0">
                    <a:solidFill>
                      <a:srgbClr val="FF0000"/>
                    </a:solidFill>
                    <a:effectLst/>
                  </a:rPr>
                  <a:t>p-value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 =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</a:rPr>
                  <a:t>0.00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 to 57</a:t>
                </a:r>
                <a:r>
                  <a:rPr lang="en-US" sz="2400" baseline="30000" dirty="0">
                    <a:solidFill>
                      <a:srgbClr val="00B050"/>
                    </a:solidFill>
                    <a:effectLst/>
                  </a:rPr>
                  <a:t>th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 decimal place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rgbClr val="00B050"/>
                    </a:solidFill>
                    <a:effectLst/>
                  </a:rPr>
                  <a:t> </a:t>
                </a:r>
              </a:p>
              <a:p>
                <a:pPr lvl="1" eaLnBrk="1" hangingPunct="1">
                  <a:spcBef>
                    <a:spcPts val="1200"/>
                  </a:spcBef>
                  <a:spcAft>
                    <a:spcPts val="24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endParaRPr lang="en-US" sz="2400" dirty="0">
                  <a:solidFill>
                    <a:srgbClr val="00B05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1"/>
                <a:ext cx="8229600" cy="4800600"/>
              </a:xfrm>
              <a:blipFill rotWithShape="0">
                <a:blip r:embed="rId2"/>
                <a:stretch>
                  <a:fillRect t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4326" y="-16042"/>
            <a:ext cx="91440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3200" kern="0" dirty="0">
                <a:solidFill>
                  <a:srgbClr val="3905BB"/>
                </a:solidFill>
              </a:rPr>
              <a:t>Pseudo-</a:t>
            </a:r>
            <a:r>
              <a:rPr lang="en-US" sz="3200" i="1" kern="0" dirty="0">
                <a:solidFill>
                  <a:srgbClr val="3905BB"/>
                </a:solidFill>
              </a:rPr>
              <a:t>F</a:t>
            </a:r>
            <a:r>
              <a:rPr lang="en-US" sz="3200" kern="0" dirty="0">
                <a:solidFill>
                  <a:srgbClr val="3905BB"/>
                </a:solidFill>
              </a:rPr>
              <a:t> Statistic Applied to Iris Data (cont.)</a:t>
            </a:r>
          </a:p>
        </p:txBody>
      </p:sp>
    </p:spTree>
    <p:extLst>
      <p:ext uri="{BB962C8B-B14F-4D97-AF65-F5344CB8AC3E}">
        <p14:creationId xmlns:p14="http://schemas.microsoft.com/office/powerpoint/2010/main" val="2147776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229600" cy="4800600"/>
          </a:xfrm>
        </p:spPr>
        <p:txBody>
          <a:bodyPr/>
          <a:lstStyle/>
          <a:p>
            <a:pPr lvl="1" eaLnBrk="1" hangingPunct="1">
              <a:spcBef>
                <a:spcPts val="0"/>
              </a:spcBef>
              <a:spcAft>
                <a:spcPts val="18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B050"/>
                </a:solidFill>
                <a:effectLst/>
              </a:rPr>
              <a:t>As with any other data mining modeling technique, cluster analysis should be subject to cross-validation to ensure the clusters are real</a:t>
            </a:r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B050"/>
                </a:solidFill>
                <a:effectLst/>
              </a:rPr>
              <a:t>A simple graphical and statistical approach with the goal of confirming the clusters found in the test data match those in the training data is:</a:t>
            </a:r>
          </a:p>
          <a:p>
            <a:pPr marL="1314450" lvl="2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75000"/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B050"/>
                </a:solidFill>
                <a:effectLst/>
              </a:rPr>
              <a:t>Apply cluster analysis to training data</a:t>
            </a:r>
          </a:p>
          <a:p>
            <a:pPr marL="1314450" lvl="2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75000"/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B050"/>
                </a:solidFill>
                <a:effectLst/>
              </a:rPr>
              <a:t>Apply cluster analysis to test data</a:t>
            </a:r>
          </a:p>
          <a:p>
            <a:pPr marL="1314450" lvl="2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75000"/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B050"/>
                </a:solidFill>
                <a:effectLst/>
              </a:rPr>
              <a:t>Use graphics and statistics to confirm the clusters in the training data match those in the test data</a:t>
            </a:r>
            <a:endParaRPr lang="en-US" sz="2000" dirty="0">
              <a:effectLst/>
            </a:endParaRPr>
          </a:p>
          <a:p>
            <a:pPr lvl="1" eaLnBrk="1" hangingPunct="1">
              <a:spcBef>
                <a:spcPts val="2400"/>
              </a:spcBef>
              <a:spcAft>
                <a:spcPts val="24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endParaRPr lang="en-US" sz="2400" i="1" dirty="0">
              <a:solidFill>
                <a:srgbClr val="00B050"/>
              </a:solidFill>
              <a:effectLst/>
            </a:endParaRPr>
          </a:p>
          <a:p>
            <a:pPr lvl="1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00B050"/>
              </a:solidFill>
              <a:effectLst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4326" y="-16042"/>
            <a:ext cx="91440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3200" kern="0" dirty="0">
                <a:solidFill>
                  <a:srgbClr val="3905BB"/>
                </a:solidFill>
              </a:rPr>
              <a:t>Cluster Validation</a:t>
            </a:r>
          </a:p>
        </p:txBody>
      </p:sp>
    </p:spTree>
    <p:extLst>
      <p:ext uri="{BB962C8B-B14F-4D97-AF65-F5344CB8AC3E}">
        <p14:creationId xmlns:p14="http://schemas.microsoft.com/office/powerpoint/2010/main" val="4217382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229600" cy="4800600"/>
          </a:xfrm>
        </p:spPr>
        <p:txBody>
          <a:bodyPr/>
          <a:lstStyle/>
          <a:p>
            <a:pPr lvl="1" eaLnBrk="1" hangingPunct="1">
              <a:spcBef>
                <a:spcPts val="0"/>
              </a:spcBef>
              <a:spcAft>
                <a:spcPts val="18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B050"/>
                </a:solidFill>
                <a:effectLst/>
              </a:rPr>
              <a:t>Bank loan approval analyst is using </a:t>
            </a:r>
            <a:r>
              <a:rPr lang="en-US" sz="2400" i="1" dirty="0">
                <a:solidFill>
                  <a:srgbClr val="00B050"/>
                </a:solidFill>
                <a:effectLst/>
              </a:rPr>
              <a:t>Loans</a:t>
            </a:r>
            <a:r>
              <a:rPr lang="en-US" sz="2400" dirty="0">
                <a:solidFill>
                  <a:srgbClr val="00B050"/>
                </a:solidFill>
                <a:effectLst/>
              </a:rPr>
              <a:t> data fields </a:t>
            </a:r>
            <a:r>
              <a:rPr lang="en-US" sz="2400" i="1" dirty="0">
                <a:solidFill>
                  <a:srgbClr val="00B050"/>
                </a:solidFill>
                <a:effectLst/>
              </a:rPr>
              <a:t>debt-to-income ratio, FICO score</a:t>
            </a:r>
            <a:r>
              <a:rPr lang="en-US" sz="2400" dirty="0">
                <a:solidFill>
                  <a:srgbClr val="00B050"/>
                </a:solidFill>
                <a:effectLst/>
              </a:rPr>
              <a:t>, and </a:t>
            </a:r>
            <a:r>
              <a:rPr lang="en-US" sz="2400" i="1" dirty="0">
                <a:solidFill>
                  <a:srgbClr val="00B050"/>
                </a:solidFill>
                <a:effectLst/>
              </a:rPr>
              <a:t>request amount</a:t>
            </a:r>
            <a:r>
              <a:rPr lang="en-US" sz="2400" dirty="0">
                <a:solidFill>
                  <a:srgbClr val="00B050"/>
                </a:solidFill>
                <a:effectLst/>
              </a:rPr>
              <a:t> to predict </a:t>
            </a:r>
            <a:r>
              <a:rPr lang="en-US" sz="2400" i="1" dirty="0">
                <a:solidFill>
                  <a:srgbClr val="00B050"/>
                </a:solidFill>
                <a:effectLst/>
              </a:rPr>
              <a:t>approval</a:t>
            </a:r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2400" i="1" dirty="0">
                <a:solidFill>
                  <a:srgbClr val="00B050"/>
                </a:solidFill>
                <a:effectLst/>
              </a:rPr>
              <a:t>k</a:t>
            </a:r>
            <a:r>
              <a:rPr lang="en-US" sz="2400" dirty="0">
                <a:solidFill>
                  <a:srgbClr val="00B050"/>
                </a:solidFill>
                <a:effectLst/>
              </a:rPr>
              <a:t>-means with </a:t>
            </a:r>
            <a:r>
              <a:rPr lang="en-US" sz="2400" i="1" dirty="0">
                <a:solidFill>
                  <a:srgbClr val="00B050"/>
                </a:solidFill>
                <a:effectLst/>
              </a:rPr>
              <a:t>k</a:t>
            </a:r>
            <a:r>
              <a:rPr lang="en-US" sz="2400" dirty="0">
                <a:solidFill>
                  <a:srgbClr val="00B050"/>
                </a:solidFill>
                <a:effectLst/>
              </a:rPr>
              <a:t>=3 was applied to each of the training and test data sets.</a:t>
            </a:r>
          </a:p>
          <a:p>
            <a:pPr marL="1314450" lvl="2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3905BB"/>
              </a:buClr>
              <a:buSzPct val="75000"/>
              <a:defRPr/>
            </a:pPr>
            <a:r>
              <a:rPr lang="en-US" sz="2000" dirty="0">
                <a:solidFill>
                  <a:srgbClr val="00B050"/>
                </a:solidFill>
                <a:effectLst/>
              </a:rPr>
              <a:t>Cluster 1 is the smallest and contains high debt-to-income applicants with low FICO scores and low loan amounts</a:t>
            </a:r>
          </a:p>
          <a:p>
            <a:pPr marL="1314450" lvl="2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3905BB"/>
              </a:buClr>
              <a:buSzPct val="75000"/>
              <a:defRPr/>
            </a:pPr>
            <a:r>
              <a:rPr lang="en-US" sz="2000" dirty="0">
                <a:solidFill>
                  <a:srgbClr val="00B050"/>
                </a:solidFill>
                <a:effectLst/>
              </a:rPr>
              <a:t>Cluster 2 contains moderate debt-to-income applicants with moderate/high FICO scores and high request amounts</a:t>
            </a:r>
          </a:p>
          <a:p>
            <a:pPr marL="1314450" lvl="2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3905BB"/>
              </a:buClr>
              <a:buSzPct val="75000"/>
              <a:defRPr/>
            </a:pPr>
            <a:r>
              <a:rPr lang="en-US" sz="2000" dirty="0">
                <a:solidFill>
                  <a:srgbClr val="00B050"/>
                </a:solidFill>
                <a:effectLst/>
              </a:rPr>
              <a:t>Cluster 3 is the largest and contains low debt-to-income applicants with high FICO scores and low request amounts</a:t>
            </a:r>
          </a:p>
          <a:p>
            <a:pPr lvl="1" eaLnBrk="1" hangingPunct="1">
              <a:spcBef>
                <a:spcPts val="2400"/>
              </a:spcBef>
              <a:spcAft>
                <a:spcPts val="24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endParaRPr lang="en-US" sz="2400" i="1" dirty="0">
              <a:solidFill>
                <a:srgbClr val="00B050"/>
              </a:solidFill>
              <a:effectLst/>
            </a:endParaRPr>
          </a:p>
          <a:p>
            <a:pPr lvl="1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00B050"/>
              </a:solidFill>
              <a:effectLst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4326" y="-16042"/>
            <a:ext cx="91440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3200" kern="0" dirty="0">
                <a:solidFill>
                  <a:srgbClr val="3905BB"/>
                </a:solidFill>
              </a:rPr>
              <a:t>Cluster Validation – Loans Data</a:t>
            </a:r>
          </a:p>
        </p:txBody>
      </p:sp>
    </p:spTree>
    <p:extLst>
      <p:ext uri="{BB962C8B-B14F-4D97-AF65-F5344CB8AC3E}">
        <p14:creationId xmlns:p14="http://schemas.microsoft.com/office/powerpoint/2010/main" val="344332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229600" cy="4800600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  <a:spcAft>
                <a:spcPts val="12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B050"/>
                </a:solidFill>
                <a:effectLst/>
              </a:rPr>
              <a:t>Cluster </a:t>
            </a:r>
            <a:r>
              <a:rPr lang="en-US" sz="2400" i="1" dirty="0">
                <a:solidFill>
                  <a:srgbClr val="FF0000"/>
                </a:solidFill>
                <a:effectLst/>
              </a:rPr>
              <a:t>separation </a:t>
            </a:r>
            <a:r>
              <a:rPr lang="en-US" sz="2400" dirty="0">
                <a:solidFill>
                  <a:srgbClr val="00B050"/>
                </a:solidFill>
                <a:effectLst/>
              </a:rPr>
              <a:t>represents how distant the clusters are from each other </a:t>
            </a:r>
          </a:p>
          <a:p>
            <a:pPr lvl="1" eaLnBrk="1" hangingPunct="1">
              <a:spcBef>
                <a:spcPts val="1200"/>
              </a:spcBef>
              <a:spcAft>
                <a:spcPts val="12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B050"/>
                </a:solidFill>
                <a:effectLst/>
              </a:rPr>
              <a:t>Cluster </a:t>
            </a:r>
            <a:r>
              <a:rPr lang="en-US" sz="2400" i="1" dirty="0">
                <a:solidFill>
                  <a:srgbClr val="FF0000"/>
                </a:solidFill>
                <a:effectLst/>
              </a:rPr>
              <a:t>cohesion </a:t>
            </a:r>
            <a:r>
              <a:rPr lang="en-US" sz="2400" dirty="0">
                <a:solidFill>
                  <a:srgbClr val="00B050"/>
                </a:solidFill>
                <a:effectLst/>
              </a:rPr>
              <a:t>refers to how tightly related the records within the individual clusters are</a:t>
            </a:r>
          </a:p>
          <a:p>
            <a:pPr lvl="1" eaLnBrk="1" hangingPunct="1">
              <a:spcBef>
                <a:spcPts val="1200"/>
              </a:spcBef>
              <a:spcAft>
                <a:spcPts val="12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B050"/>
                </a:solidFill>
                <a:effectLst/>
              </a:rPr>
              <a:t>Good measures should incorporate both as do the </a:t>
            </a:r>
            <a:r>
              <a:rPr lang="en-US" sz="2400" i="1" dirty="0">
                <a:solidFill>
                  <a:srgbClr val="00B050"/>
                </a:solidFill>
                <a:effectLst/>
              </a:rPr>
              <a:t>silhouette</a:t>
            </a:r>
            <a:r>
              <a:rPr lang="en-US" sz="2400" dirty="0">
                <a:solidFill>
                  <a:srgbClr val="00B050"/>
                </a:solidFill>
                <a:effectLst/>
              </a:rPr>
              <a:t> and </a:t>
            </a:r>
            <a:r>
              <a:rPr lang="en-US" sz="2400" i="1" dirty="0">
                <a:solidFill>
                  <a:srgbClr val="00B050"/>
                </a:solidFill>
                <a:effectLst/>
              </a:rPr>
              <a:t>pseudo-F statistic </a:t>
            </a:r>
            <a:endParaRPr lang="en-US" sz="2400" dirty="0">
              <a:solidFill>
                <a:srgbClr val="00B050"/>
              </a:solidFill>
              <a:effectLst/>
            </a:endParaRPr>
          </a:p>
          <a:p>
            <a:pPr lvl="1" eaLnBrk="1" hangingPunct="1">
              <a:spcBef>
                <a:spcPts val="1200"/>
              </a:spcBef>
              <a:spcAft>
                <a:spcPts val="12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B050"/>
                </a:solidFill>
                <a:effectLst/>
              </a:rPr>
              <a:t>However, the </a:t>
            </a:r>
            <a:r>
              <a:rPr lang="en-US" sz="2400" i="1" dirty="0">
                <a:solidFill>
                  <a:srgbClr val="FF0000"/>
                </a:solidFill>
                <a:effectLst/>
              </a:rPr>
              <a:t>sum of squares error (SSE) </a:t>
            </a:r>
            <a:r>
              <a:rPr lang="en-US" sz="2400" dirty="0">
                <a:solidFill>
                  <a:srgbClr val="00B050"/>
                </a:solidFill>
                <a:effectLst/>
              </a:rPr>
              <a:t>only accounts for cluster </a:t>
            </a:r>
            <a:r>
              <a:rPr lang="en-US" sz="2400" i="1" dirty="0">
                <a:solidFill>
                  <a:srgbClr val="00B050"/>
                </a:solidFill>
                <a:effectLst/>
              </a:rPr>
              <a:t>cohesion</a:t>
            </a:r>
            <a:r>
              <a:rPr lang="en-US" sz="2400" dirty="0">
                <a:solidFill>
                  <a:srgbClr val="00B050"/>
                </a:solidFill>
                <a:effectLst/>
              </a:rPr>
              <a:t> and is monotonically decreasing with increasing numbers of clusters</a:t>
            </a:r>
          </a:p>
          <a:p>
            <a:pPr lvl="1" eaLnBrk="1" hangingPunct="1">
              <a:spcBef>
                <a:spcPts val="1200"/>
              </a:spcBef>
              <a:spcAft>
                <a:spcPts val="12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endParaRPr lang="en-US" sz="2400" i="1" dirty="0">
              <a:solidFill>
                <a:srgbClr val="00B050"/>
              </a:solidFill>
              <a:effectLst/>
            </a:endParaRPr>
          </a:p>
          <a:p>
            <a:pPr marL="457200" lvl="1" indent="0" eaLnBrk="1" hangingPunct="1"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75000"/>
              <a:buNone/>
              <a:defRPr/>
            </a:pPr>
            <a:endParaRPr lang="en-US" sz="2400" dirty="0">
              <a:solidFill>
                <a:srgbClr val="C00000"/>
              </a:solidFill>
              <a:effectLst/>
            </a:endParaRPr>
          </a:p>
          <a:p>
            <a:pPr marL="457200" lvl="1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Font typeface="Tahoma" panose="020B0604030504040204" pitchFamily="34" charset="0"/>
              <a:buNone/>
              <a:defRPr/>
            </a:pPr>
            <a:endParaRPr lang="en-US" dirty="0">
              <a:solidFill>
                <a:srgbClr val="C00000"/>
              </a:solidFill>
              <a:effectLst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-6350"/>
            <a:ext cx="9144000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3200" kern="0" dirty="0">
                <a:solidFill>
                  <a:srgbClr val="3905BB"/>
                </a:solidFill>
              </a:rPr>
              <a:t>Concepts Measures Should Address </a:t>
            </a:r>
          </a:p>
        </p:txBody>
      </p:sp>
    </p:spTree>
    <p:extLst>
      <p:ext uri="{BB962C8B-B14F-4D97-AF65-F5344CB8AC3E}">
        <p14:creationId xmlns:p14="http://schemas.microsoft.com/office/powerpoint/2010/main" val="1695184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229600" cy="4800600"/>
          </a:xfrm>
        </p:spPr>
        <p:txBody>
          <a:bodyPr/>
          <a:lstStyle/>
          <a:p>
            <a:pPr marL="457200" lvl="1" indent="0" eaLnBrk="1" hangingPunct="1">
              <a:spcBef>
                <a:spcPts val="0"/>
              </a:spcBef>
              <a:spcAft>
                <a:spcPts val="1800"/>
              </a:spcAft>
              <a:buClr>
                <a:srgbClr val="FF0000"/>
              </a:buClr>
              <a:buSzPct val="75000"/>
              <a:buNone/>
              <a:defRPr/>
            </a:pPr>
            <a:r>
              <a:rPr lang="en-US" sz="2400" dirty="0">
                <a:solidFill>
                  <a:srgbClr val="00B050"/>
                </a:solidFill>
                <a:effectLst/>
              </a:rPr>
              <a:t>Summary graphics of clusters generated on training data set:</a:t>
            </a:r>
          </a:p>
          <a:p>
            <a:pPr marL="457200" lvl="1" indent="0" eaLnBrk="1" hangingPunct="1">
              <a:spcBef>
                <a:spcPts val="0"/>
              </a:spcBef>
              <a:spcAft>
                <a:spcPts val="1800"/>
              </a:spcAft>
              <a:buClr>
                <a:srgbClr val="FF0000"/>
              </a:buClr>
              <a:buSzPct val="75000"/>
              <a:buNone/>
              <a:defRPr/>
            </a:pPr>
            <a:endParaRPr lang="en-US" sz="2400" i="1" dirty="0">
              <a:solidFill>
                <a:srgbClr val="00B050"/>
              </a:solidFill>
              <a:effectLst/>
            </a:endParaRPr>
          </a:p>
          <a:p>
            <a:pPr lvl="1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00B050"/>
              </a:solidFill>
              <a:effectLst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4326" y="-16042"/>
            <a:ext cx="91440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3200" kern="0" dirty="0">
                <a:solidFill>
                  <a:srgbClr val="3905BB"/>
                </a:solidFill>
              </a:rPr>
              <a:t>Cluster Validation – Loans Data (cont.)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2348547"/>
            <a:ext cx="4940300" cy="298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4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229600" cy="4800600"/>
          </a:xfrm>
        </p:spPr>
        <p:txBody>
          <a:bodyPr/>
          <a:lstStyle/>
          <a:p>
            <a:pPr marL="457200" lvl="1" indent="0" eaLnBrk="1" hangingPunct="1">
              <a:spcBef>
                <a:spcPts val="0"/>
              </a:spcBef>
              <a:spcAft>
                <a:spcPts val="1800"/>
              </a:spcAft>
              <a:buClr>
                <a:srgbClr val="FF0000"/>
              </a:buClr>
              <a:buSzPct val="75000"/>
              <a:buNone/>
              <a:defRPr/>
            </a:pPr>
            <a:r>
              <a:rPr lang="en-US" sz="2400" dirty="0">
                <a:solidFill>
                  <a:srgbClr val="00B050"/>
                </a:solidFill>
                <a:effectLst/>
              </a:rPr>
              <a:t>Summary graphics of clusters generated on test data set:</a:t>
            </a:r>
          </a:p>
          <a:p>
            <a:pPr marL="457200" lvl="1" indent="0" eaLnBrk="1" hangingPunct="1">
              <a:spcBef>
                <a:spcPts val="0"/>
              </a:spcBef>
              <a:spcAft>
                <a:spcPts val="1800"/>
              </a:spcAft>
              <a:buClr>
                <a:srgbClr val="FF0000"/>
              </a:buClr>
              <a:buSzPct val="75000"/>
              <a:buNone/>
              <a:defRPr/>
            </a:pPr>
            <a:endParaRPr lang="en-US" sz="2400" i="1" dirty="0">
              <a:solidFill>
                <a:srgbClr val="00B050"/>
              </a:solidFill>
              <a:effectLst/>
            </a:endParaRPr>
          </a:p>
          <a:p>
            <a:pPr lvl="1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00B050"/>
              </a:solidFill>
              <a:effectLst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4326" y="-16042"/>
            <a:ext cx="91440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3200" kern="0" dirty="0">
                <a:solidFill>
                  <a:srgbClr val="3905BB"/>
                </a:solidFill>
              </a:rPr>
              <a:t>Cluster Validation – Loans Data (cont.)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02" y="2349500"/>
            <a:ext cx="4869498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95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229600" cy="4800600"/>
          </a:xfrm>
        </p:spPr>
        <p:txBody>
          <a:bodyPr/>
          <a:lstStyle/>
          <a:p>
            <a:pPr marL="457200" lvl="1" indent="0" eaLnBrk="1" hangingPunct="1">
              <a:spcBef>
                <a:spcPts val="0"/>
              </a:spcBef>
              <a:spcAft>
                <a:spcPts val="1800"/>
              </a:spcAft>
              <a:buClr>
                <a:srgbClr val="FF0000"/>
              </a:buClr>
              <a:buSzPct val="75000"/>
              <a:buNone/>
              <a:defRPr/>
            </a:pPr>
            <a:r>
              <a:rPr lang="en-US" sz="2400" dirty="0">
                <a:solidFill>
                  <a:srgbClr val="00B050"/>
                </a:solidFill>
                <a:effectLst/>
              </a:rPr>
              <a:t>Summary statistics of clusters generated on training and test data sets:</a:t>
            </a:r>
          </a:p>
          <a:p>
            <a:pPr marL="457200" lvl="1" indent="0" eaLnBrk="1" hangingPunct="1">
              <a:spcBef>
                <a:spcPts val="0"/>
              </a:spcBef>
              <a:spcAft>
                <a:spcPts val="1800"/>
              </a:spcAft>
              <a:buClr>
                <a:srgbClr val="FF0000"/>
              </a:buClr>
              <a:buSzPct val="75000"/>
              <a:buNone/>
              <a:defRPr/>
            </a:pPr>
            <a:endParaRPr lang="en-US" sz="2400" dirty="0">
              <a:solidFill>
                <a:srgbClr val="00B050"/>
              </a:solidFill>
              <a:effectLst/>
            </a:endParaRPr>
          </a:p>
          <a:p>
            <a:pPr marL="457200" lvl="1" indent="0" eaLnBrk="1" hangingPunct="1">
              <a:spcBef>
                <a:spcPts val="0"/>
              </a:spcBef>
              <a:spcAft>
                <a:spcPts val="1800"/>
              </a:spcAft>
              <a:buClr>
                <a:srgbClr val="FF0000"/>
              </a:buClr>
              <a:buSzPct val="75000"/>
              <a:buNone/>
              <a:defRPr/>
            </a:pPr>
            <a:endParaRPr lang="en-US" sz="2400" i="1" dirty="0">
              <a:solidFill>
                <a:srgbClr val="00B050"/>
              </a:solidFill>
              <a:effectLst/>
            </a:endParaRPr>
          </a:p>
          <a:p>
            <a:pPr lvl="1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00B050"/>
              </a:solidFill>
              <a:effectLst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4326" y="-16042"/>
            <a:ext cx="91440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3200" kern="0" dirty="0">
                <a:solidFill>
                  <a:srgbClr val="3905BB"/>
                </a:solidFill>
              </a:rPr>
              <a:t>Cluster Validation – Loans Data (cont.)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232234"/>
              </p:ext>
            </p:extLst>
          </p:nvPr>
        </p:nvGraphicFramePr>
        <p:xfrm>
          <a:off x="1600200" y="2133600"/>
          <a:ext cx="6476999" cy="121920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134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6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Cluster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FICO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FICO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Amount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Amount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0.195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0.399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0.385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Stand. Dev.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0.170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0.171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0.104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Records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28,160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8543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28,160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8543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28,160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8543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302643"/>
              </p:ext>
            </p:extLst>
          </p:nvPr>
        </p:nvGraphicFramePr>
        <p:xfrm>
          <a:off x="1600200" y="3429000"/>
          <a:ext cx="6431914" cy="114300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126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9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19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7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Cluster 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FICO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FICO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Amount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Amount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0.628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0.591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0.587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Stand. Dev.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0.147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0.139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0.140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Records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41,970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14,198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41,970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14,198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41,970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14,198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190186"/>
              </p:ext>
            </p:extLst>
          </p:nvPr>
        </p:nvGraphicFramePr>
        <p:xfrm>
          <a:off x="1600200" y="4724400"/>
          <a:ext cx="6553199" cy="114300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147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1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3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Cluster 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FICO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FICO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Amount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Amount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0.153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0.156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0.664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0.662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0.202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0.196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Stand. Dev.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0.102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0.107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0.076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0.077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0.105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Records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80,172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26,957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80,172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26,957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80,172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26,957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285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229600" cy="4800600"/>
          </a:xfrm>
        </p:spPr>
        <p:txBody>
          <a:bodyPr/>
          <a:lstStyle/>
          <a:p>
            <a:pPr marL="57150" indent="0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5000"/>
              <a:buNone/>
              <a:defRPr/>
            </a:pPr>
            <a:r>
              <a:rPr lang="en-US" sz="2400" dirty="0">
                <a:solidFill>
                  <a:srgbClr val="00B050"/>
                </a:solidFill>
                <a:effectLst/>
              </a:rPr>
              <a:t>Difference between variables with results from two-sample hypothesis test:</a:t>
            </a:r>
          </a:p>
          <a:p>
            <a:pPr marL="457200" lvl="1" indent="0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5000"/>
              <a:buNone/>
              <a:defRPr/>
            </a:pPr>
            <a:endParaRPr lang="en-US" sz="2400" dirty="0">
              <a:solidFill>
                <a:srgbClr val="00B050"/>
              </a:solidFill>
              <a:effectLst/>
            </a:endParaRPr>
          </a:p>
          <a:p>
            <a:pPr marL="457200" lvl="1" indent="0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5000"/>
              <a:buNone/>
              <a:defRPr/>
            </a:pPr>
            <a:endParaRPr lang="en-US" sz="2400" dirty="0">
              <a:solidFill>
                <a:srgbClr val="00B050"/>
              </a:solidFill>
              <a:effectLst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00B050"/>
              </a:solidFill>
              <a:effectLst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rgbClr val="00B050"/>
                </a:solidFill>
                <a:effectLst/>
              </a:rPr>
              <a:t>Practically all of the p-values are small; however, the null hypothesis is very easily rejected for very large sample sizes making it of limited usefulness for big data applications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rgbClr val="00B050"/>
                </a:solidFill>
                <a:effectLst/>
              </a:rPr>
              <a:t>The analyst should concentrate on the big picture.  </a:t>
            </a:r>
            <a:r>
              <a:rPr lang="en-US" sz="2000">
                <a:solidFill>
                  <a:srgbClr val="00B050"/>
                </a:solidFill>
                <a:effectLst/>
              </a:rPr>
              <a:t>The clusters </a:t>
            </a:r>
            <a:r>
              <a:rPr lang="en-US" sz="2000" dirty="0">
                <a:solidFill>
                  <a:srgbClr val="00B050"/>
                </a:solidFill>
                <a:effectLst/>
              </a:rPr>
              <a:t>are broadly similar, with similar profiles and variable means close to each other, thus we judge them validated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00B050"/>
              </a:solidFill>
              <a:effectLst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00B050"/>
              </a:solidFill>
              <a:effectLst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00B050"/>
              </a:solidFill>
              <a:effectLst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4326" y="-16042"/>
            <a:ext cx="91440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3200" kern="0" dirty="0">
                <a:solidFill>
                  <a:srgbClr val="3905BB"/>
                </a:solidFill>
              </a:rPr>
              <a:t>Cluster Validation – Loans Data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015684"/>
              </p:ext>
            </p:extLst>
          </p:nvPr>
        </p:nvGraphicFramePr>
        <p:xfrm>
          <a:off x="685800" y="2209800"/>
          <a:ext cx="7315199" cy="1219199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85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5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5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7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57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41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1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Cluster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Cluster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Cluster 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FICO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FICO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FICO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Diff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–0.004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–0.002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–0.003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t-stat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9.76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–3.12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–1.85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2.95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–4.03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3.70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1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p-value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0.161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04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1"/>
                <a:ext cx="8229600" cy="4800600"/>
              </a:xfrm>
            </p:spPr>
            <p:txBody>
              <a:bodyPr/>
              <a:lstStyle/>
              <a:p>
                <a:pPr marL="457200" lvl="1" indent="0" eaLnBrk="1" hangingPunct="1">
                  <a:spcBef>
                    <a:spcPts val="1200"/>
                  </a:spcBef>
                  <a:spcAft>
                    <a:spcPts val="1200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For each data value </a:t>
                </a:r>
                <a:r>
                  <a:rPr lang="en-US" sz="2400" i="1" dirty="0" err="1">
                    <a:solidFill>
                      <a:srgbClr val="FF0000"/>
                    </a:solidFill>
                    <a:effectLst/>
                  </a:rPr>
                  <a:t>i</a:t>
                </a:r>
                <a:r>
                  <a:rPr lang="en-US" sz="2400" i="1" dirty="0">
                    <a:solidFill>
                      <a:srgbClr val="FF0000"/>
                    </a:solidFill>
                    <a:effectLst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 the silhouette is used to 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</a:rPr>
                  <a:t>guage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 how good the cluster assignment is for that point:</a:t>
                </a:r>
                <a:endParaRPr lang="en-US" sz="2400" i="1" dirty="0">
                  <a:solidFill>
                    <a:srgbClr val="FF0000"/>
                  </a:solidFill>
                  <a:effectLst/>
                </a:endParaRPr>
              </a:p>
              <a:p>
                <a:pPr marL="457200" lvl="1" indent="0" eaLnBrk="1" hangingPunct="1">
                  <a:spcBef>
                    <a:spcPts val="1200"/>
                  </a:spcBef>
                  <a:spcAft>
                    <a:spcPts val="1200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:r>
                  <a:rPr lang="en-US" sz="2400" dirty="0">
                    <a:solidFill>
                      <a:srgbClr val="FF0000"/>
                    </a:solidFill>
                    <a:effectLst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𝑆𝑖𝑙h𝑜𝑢𝑒𝑡𝑡𝑒</m:t>
                        </m:r>
                      </m:e>
                      <m:sub>
                        <m:r>
                          <a:rPr lang="en-US" sz="32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max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00B050"/>
                  </a:solidFill>
                  <a:effectLst/>
                </a:endParaRPr>
              </a:p>
              <a:p>
                <a:pPr marL="457200" lvl="1" indent="0" eaLnBrk="1" hangingPunct="1">
                  <a:spcBef>
                    <a:spcPts val="2400"/>
                  </a:spcBef>
                  <a:spcAft>
                    <a:spcPts val="1200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where </a:t>
                </a:r>
                <a:r>
                  <a:rPr lang="en-US" sz="2400" i="1" dirty="0" err="1">
                    <a:solidFill>
                      <a:srgbClr val="FF0000"/>
                    </a:solidFill>
                    <a:effectLst/>
                  </a:rPr>
                  <a:t>a</a:t>
                </a:r>
                <a:r>
                  <a:rPr lang="en-US" sz="2400" i="1" baseline="-25000" dirty="0" err="1">
                    <a:solidFill>
                      <a:srgbClr val="FF0000"/>
                    </a:solidFill>
                    <a:effectLst/>
                  </a:rPr>
                  <a:t>i</a:t>
                </a:r>
                <a:r>
                  <a:rPr lang="en-US" sz="2400" baseline="-25000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is the distance between the data value and its cluster center and represents </a:t>
                </a:r>
                <a:r>
                  <a:rPr lang="en-US" sz="2400" i="1" dirty="0">
                    <a:solidFill>
                      <a:srgbClr val="00B050"/>
                    </a:solidFill>
                    <a:effectLst/>
                  </a:rPr>
                  <a:t>cohesion</a:t>
                </a:r>
              </a:p>
              <a:p>
                <a:pPr marL="457200" lvl="1" indent="0" eaLnBrk="1" hangingPunct="1">
                  <a:spcBef>
                    <a:spcPts val="2400"/>
                  </a:spcBef>
                  <a:spcAft>
                    <a:spcPts val="1200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and </a:t>
                </a:r>
                <a:r>
                  <a:rPr lang="en-US" sz="2400" i="1" dirty="0">
                    <a:solidFill>
                      <a:srgbClr val="FF0000"/>
                    </a:solidFill>
                    <a:effectLst/>
                  </a:rPr>
                  <a:t>b</a:t>
                </a:r>
                <a:r>
                  <a:rPr lang="en-US" sz="2400" i="1" baseline="-25000" dirty="0">
                    <a:solidFill>
                      <a:srgbClr val="FF0000"/>
                    </a:solidFill>
                    <a:effectLst/>
                  </a:rPr>
                  <a:t>i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 is the distance between the data value and the next closest cluster center and represents </a:t>
                </a:r>
                <a:r>
                  <a:rPr lang="en-US" sz="2400" i="1" dirty="0">
                    <a:solidFill>
                      <a:srgbClr val="00B050"/>
                    </a:solidFill>
                    <a:effectLst/>
                  </a:rPr>
                  <a:t>separation</a:t>
                </a:r>
              </a:p>
              <a:p>
                <a:pPr marL="457200" lvl="1" indent="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chemeClr val="accent6">
                      <a:lumMod val="60000"/>
                      <a:lumOff val="40000"/>
                    </a:schemeClr>
                  </a:buClr>
                  <a:buSzPct val="75000"/>
                  <a:buNone/>
                  <a:defRPr/>
                </a:pPr>
                <a:endParaRPr lang="en-US" sz="2400" dirty="0">
                  <a:solidFill>
                    <a:srgbClr val="C00000"/>
                  </a:solidFill>
                  <a:effectLst/>
                </a:endParaRPr>
              </a:p>
              <a:p>
                <a:pPr marL="457200" lvl="1" indent="0" eaLnBrk="1" hangingPunct="1">
                  <a:spcBef>
                    <a:spcPts val="1200"/>
                  </a:spcBef>
                  <a:spcAft>
                    <a:spcPts val="1200"/>
                  </a:spcAft>
                  <a:buClr>
                    <a:srgbClr val="000000"/>
                  </a:buClr>
                  <a:buFont typeface="Tahoma" panose="020B0604030504040204" pitchFamily="34" charset="0"/>
                  <a:buNone/>
                  <a:defRPr/>
                </a:pPr>
                <a:endParaRPr lang="en-US" dirty="0">
                  <a:solidFill>
                    <a:srgbClr val="C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1"/>
                <a:ext cx="8229600" cy="4800600"/>
              </a:xfrm>
              <a:blipFill rotWithShape="0">
                <a:blip r:embed="rId2"/>
                <a:stretch>
                  <a:fillRect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-6350"/>
            <a:ext cx="9144000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3200" kern="0" dirty="0">
                <a:solidFill>
                  <a:srgbClr val="3905BB"/>
                </a:solidFill>
              </a:rPr>
              <a:t>The Silhouette Method</a:t>
            </a:r>
          </a:p>
        </p:txBody>
      </p:sp>
    </p:spTree>
    <p:extLst>
      <p:ext uri="{BB962C8B-B14F-4D97-AF65-F5344CB8AC3E}">
        <p14:creationId xmlns:p14="http://schemas.microsoft.com/office/powerpoint/2010/main" val="279831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229600" cy="4800600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B050"/>
                </a:solidFill>
                <a:effectLst/>
              </a:rPr>
              <a:t>A positive value indicates that the assignment is good, with higher values better than lower values</a:t>
            </a:r>
          </a:p>
          <a:p>
            <a:pPr lvl="1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B050"/>
                </a:solidFill>
                <a:effectLst/>
              </a:rPr>
              <a:t>A value close to zero is considered to be weak since the observation could have been assigned to the next cluster with little negative consequence</a:t>
            </a:r>
          </a:p>
          <a:p>
            <a:pPr lvl="1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B050"/>
                </a:solidFill>
                <a:effectLst/>
              </a:rPr>
              <a:t>A negative value is considered to be misclassified since assignment to the next closest cluster would have been better</a:t>
            </a:r>
          </a:p>
          <a:p>
            <a:pPr marL="457200" lvl="1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Font typeface="Tahoma" panose="020B0604030504040204" pitchFamily="34" charset="0"/>
              <a:buNone/>
              <a:defRPr/>
            </a:pPr>
            <a:endParaRPr lang="en-US" dirty="0">
              <a:solidFill>
                <a:srgbClr val="C00000"/>
              </a:solidFill>
              <a:effectLst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-6350"/>
            <a:ext cx="9144000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3200" kern="0" dirty="0">
                <a:solidFill>
                  <a:srgbClr val="3905BB"/>
                </a:solidFill>
              </a:rPr>
              <a:t>The Silhouette Method (cont.)</a:t>
            </a:r>
          </a:p>
        </p:txBody>
      </p:sp>
    </p:spTree>
    <p:extLst>
      <p:ext uri="{BB962C8B-B14F-4D97-AF65-F5344CB8AC3E}">
        <p14:creationId xmlns:p14="http://schemas.microsoft.com/office/powerpoint/2010/main" val="382842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229600" cy="4800600"/>
          </a:xfrm>
        </p:spPr>
        <p:txBody>
          <a:bodyPr/>
          <a:lstStyle/>
          <a:p>
            <a:pPr marL="457200" lvl="1" indent="0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None/>
              <a:defRPr/>
            </a:pPr>
            <a:r>
              <a:rPr lang="en-US" sz="2400" dirty="0">
                <a:solidFill>
                  <a:srgbClr val="00B050"/>
                </a:solidFill>
                <a:effectLst/>
              </a:rPr>
              <a:t>Each data value in Cluster 1 has its values of </a:t>
            </a:r>
            <a:r>
              <a:rPr lang="en-US" sz="2400" i="1" dirty="0" err="1">
                <a:solidFill>
                  <a:srgbClr val="00B050"/>
                </a:solidFill>
                <a:effectLst/>
              </a:rPr>
              <a:t>a</a:t>
            </a:r>
            <a:r>
              <a:rPr lang="en-US" sz="2400" i="1" baseline="-25000" dirty="0" err="1">
                <a:solidFill>
                  <a:srgbClr val="00B050"/>
                </a:solidFill>
                <a:effectLst/>
              </a:rPr>
              <a:t>i</a:t>
            </a:r>
            <a:r>
              <a:rPr lang="en-US" sz="2400" dirty="0">
                <a:solidFill>
                  <a:srgbClr val="00B050"/>
                </a:solidFill>
                <a:effectLst/>
              </a:rPr>
              <a:t> and </a:t>
            </a:r>
            <a:r>
              <a:rPr lang="en-US" sz="2400" i="1" dirty="0">
                <a:solidFill>
                  <a:srgbClr val="00B050"/>
                </a:solidFill>
                <a:effectLst/>
              </a:rPr>
              <a:t>b</a:t>
            </a:r>
            <a:r>
              <a:rPr lang="en-US" sz="2400" i="1" baseline="-25000" dirty="0">
                <a:solidFill>
                  <a:srgbClr val="00B050"/>
                </a:solidFill>
                <a:effectLst/>
              </a:rPr>
              <a:t>i</a:t>
            </a:r>
            <a:r>
              <a:rPr lang="en-US" sz="2400" dirty="0">
                <a:solidFill>
                  <a:srgbClr val="00B050"/>
                </a:solidFill>
                <a:effectLst/>
              </a:rPr>
              <a:t> represented by solid and dotted lines, respectively</a:t>
            </a:r>
          </a:p>
          <a:p>
            <a:pPr lvl="1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00B050"/>
              </a:solidFill>
              <a:effectLst/>
            </a:endParaRPr>
          </a:p>
          <a:p>
            <a:pPr lvl="1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00B050"/>
              </a:solidFill>
              <a:effectLst/>
            </a:endParaRPr>
          </a:p>
          <a:p>
            <a:pPr lvl="1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endParaRPr lang="en-US" sz="2400" dirty="0">
              <a:solidFill>
                <a:srgbClr val="00B050"/>
              </a:solidFill>
              <a:effectLst/>
            </a:endParaRPr>
          </a:p>
          <a:p>
            <a:pPr marL="457200" lvl="1" indent="0" eaLnBrk="1" hangingPunct="1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None/>
              <a:defRPr/>
            </a:pPr>
            <a:r>
              <a:rPr lang="en-US" sz="2400" i="1" dirty="0">
                <a:solidFill>
                  <a:srgbClr val="00B050"/>
                </a:solidFill>
                <a:effectLst/>
              </a:rPr>
              <a:t>b</a:t>
            </a:r>
            <a:r>
              <a:rPr lang="en-US" sz="2400" i="1" baseline="-25000" dirty="0">
                <a:solidFill>
                  <a:srgbClr val="00B050"/>
                </a:solidFill>
                <a:effectLst/>
              </a:rPr>
              <a:t>i</a:t>
            </a:r>
            <a:r>
              <a:rPr lang="en-US" sz="2400" dirty="0">
                <a:solidFill>
                  <a:srgbClr val="00B050"/>
                </a:solidFill>
                <a:effectLst/>
              </a:rPr>
              <a:t> &gt; </a:t>
            </a:r>
            <a:r>
              <a:rPr lang="en-US" sz="2400" i="1" dirty="0" err="1">
                <a:solidFill>
                  <a:srgbClr val="00B050"/>
                </a:solidFill>
                <a:effectLst/>
              </a:rPr>
              <a:t>a</a:t>
            </a:r>
            <a:r>
              <a:rPr lang="en-US" sz="2400" i="1" baseline="-25000" dirty="0" err="1">
                <a:solidFill>
                  <a:srgbClr val="00B050"/>
                </a:solidFill>
                <a:effectLst/>
              </a:rPr>
              <a:t>i</a:t>
            </a:r>
            <a:r>
              <a:rPr lang="en-US" sz="2400" dirty="0">
                <a:solidFill>
                  <a:srgbClr val="00B050"/>
                </a:solidFill>
                <a:effectLst/>
              </a:rPr>
              <a:t> for each data value, thus each data value’s silhouette is positive, indicating the data are not misclassified</a:t>
            </a:r>
            <a:endParaRPr lang="en-US" sz="2400" dirty="0">
              <a:solidFill>
                <a:srgbClr val="C00000"/>
              </a:solidFill>
              <a:effectLst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-6350"/>
            <a:ext cx="9144000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3200" kern="0" dirty="0">
                <a:solidFill>
                  <a:srgbClr val="3905BB"/>
                </a:solidFill>
              </a:rPr>
              <a:t>Silhouette Accounts for Separation &amp; Cohesion 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33600"/>
            <a:ext cx="528828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5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229600" cy="4800600"/>
          </a:xfrm>
        </p:spPr>
        <p:txBody>
          <a:bodyPr/>
          <a:lstStyle/>
          <a:p>
            <a:pPr marL="457200" lvl="1" indent="0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None/>
              <a:defRPr/>
            </a:pPr>
            <a:r>
              <a:rPr lang="en-US" sz="2400" dirty="0">
                <a:solidFill>
                  <a:srgbClr val="00B050"/>
                </a:solidFill>
                <a:effectLst/>
              </a:rPr>
              <a:t>The </a:t>
            </a:r>
            <a:r>
              <a:rPr lang="en-US" sz="2400" i="1" dirty="0">
                <a:solidFill>
                  <a:srgbClr val="00B050"/>
                </a:solidFill>
                <a:effectLst/>
              </a:rPr>
              <a:t>average silhouette value</a:t>
            </a:r>
            <a:r>
              <a:rPr lang="en-US" sz="2400" dirty="0">
                <a:solidFill>
                  <a:srgbClr val="00B050"/>
                </a:solidFill>
                <a:effectLst/>
              </a:rPr>
              <a:t> over all records yields a measure of how well the cluster solution fits.  A thumbnail interpretation, meant as a guide only:</a:t>
            </a:r>
          </a:p>
          <a:p>
            <a:pPr lvl="1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FF0000"/>
                </a:solidFill>
                <a:effectLst/>
              </a:rPr>
              <a:t>0.5</a:t>
            </a:r>
            <a:r>
              <a:rPr lang="en-US" sz="2400" dirty="0">
                <a:solidFill>
                  <a:srgbClr val="00B050"/>
                </a:solidFill>
                <a:effectLst/>
              </a:rPr>
              <a:t> or better provides good evidence of the reality of the clusters in the data</a:t>
            </a:r>
          </a:p>
          <a:p>
            <a:pPr lvl="1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FF0000"/>
                </a:solidFill>
                <a:effectLst/>
              </a:rPr>
              <a:t>0.25 – 0.5 </a:t>
            </a:r>
            <a:r>
              <a:rPr lang="en-US" sz="2400" dirty="0">
                <a:solidFill>
                  <a:srgbClr val="00B050"/>
                </a:solidFill>
                <a:effectLst/>
              </a:rPr>
              <a:t>provides some evidence of the reality of the clusters in the data.</a:t>
            </a:r>
          </a:p>
          <a:p>
            <a:pPr lvl="1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FF0000"/>
                </a:solidFill>
                <a:effectLst/>
              </a:rPr>
              <a:t>Less than 0.25 </a:t>
            </a:r>
            <a:r>
              <a:rPr lang="en-US" sz="2400" dirty="0">
                <a:solidFill>
                  <a:srgbClr val="00B050"/>
                </a:solidFill>
                <a:effectLst/>
              </a:rPr>
              <a:t>provides scant evidence of cluster reality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-6350"/>
            <a:ext cx="91440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3200" kern="0" dirty="0">
                <a:solidFill>
                  <a:srgbClr val="3905BB"/>
                </a:solidFill>
              </a:rPr>
              <a:t>The Average Silhouette Value</a:t>
            </a:r>
          </a:p>
        </p:txBody>
      </p:sp>
    </p:spTree>
    <p:extLst>
      <p:ext uri="{BB962C8B-B14F-4D97-AF65-F5344CB8AC3E}">
        <p14:creationId xmlns:p14="http://schemas.microsoft.com/office/powerpoint/2010/main" val="163223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1"/>
                <a:ext cx="8229600" cy="4800600"/>
              </a:xfrm>
            </p:spPr>
            <p:txBody>
              <a:bodyPr/>
              <a:lstStyle/>
              <a:p>
                <a:pPr lvl="1" eaLnBrk="1" hangingPunct="1">
                  <a:spcBef>
                    <a:spcPts val="1200"/>
                  </a:spcBef>
                  <a:spcAft>
                    <a:spcPts val="24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Apply </a:t>
                </a:r>
                <a:r>
                  <a:rPr lang="en-US" sz="2400" i="1" dirty="0">
                    <a:solidFill>
                      <a:srgbClr val="00B050"/>
                    </a:solidFill>
                    <a:effectLst/>
                  </a:rPr>
                  <a:t>k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-means clustering to the following data set: </a:t>
                </a:r>
              </a:p>
              <a:p>
                <a:pPr marL="457200" lvl="1" indent="0" eaLnBrk="1" hangingPunct="1">
                  <a:spcBef>
                    <a:spcPts val="1200"/>
                  </a:spcBef>
                  <a:spcAft>
                    <a:spcPts val="2400"/>
                  </a:spcAft>
                  <a:buClr>
                    <a:srgbClr val="FF0000"/>
                  </a:buClr>
                  <a:buSzPct val="75000"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ffectLst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=2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ffectLst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=4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ffectLst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=6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ffectLst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=10</m:t>
                    </m:r>
                  </m:oMath>
                </a14:m>
                <a:endParaRPr lang="en-US" sz="2400" dirty="0">
                  <a:effectLst/>
                </a:endParaRPr>
              </a:p>
              <a:p>
                <a:pPr lvl="1" eaLnBrk="1" hangingPunct="1">
                  <a:spcBef>
                    <a:spcPts val="600"/>
                  </a:spcBef>
                  <a:spcAft>
                    <a:spcPts val="18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The first three data values are assigned to Cluster 1 and the last two to Cluster 2</a:t>
                </a:r>
              </a:p>
              <a:p>
                <a:pPr lvl="1" eaLnBrk="1" hangingPunct="1">
                  <a:spcBef>
                    <a:spcPts val="600"/>
                  </a:spcBef>
                  <a:spcAft>
                    <a:spcPts val="18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Center for Cluster 1 is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=2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 and for Cluster 2 is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=8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effectLst/>
                </a:endParaRPr>
              </a:p>
              <a:p>
                <a:pPr lvl="1" eaLnBrk="1" hangingPunct="1">
                  <a:spcBef>
                    <a:spcPts val="600"/>
                  </a:spcBef>
                  <a:spcAft>
                    <a:spcPts val="18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§"/>
                  <a:defRPr/>
                </a:pPr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Values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baseline="-250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 are distance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 and its cluster center; values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baseline="-250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 are distance between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 and the other cluster center</a:t>
                </a:r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1"/>
                <a:ext cx="8229600" cy="4800600"/>
              </a:xfrm>
              <a:blipFill rotWithShape="0">
                <a:blip r:embed="rId2"/>
                <a:stretch>
                  <a:fillRect t="-1015" b="-3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-6350"/>
            <a:ext cx="91440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3200" kern="0" dirty="0">
                <a:solidFill>
                  <a:srgbClr val="3905BB"/>
                </a:solidFill>
              </a:rPr>
              <a:t>Silhouette Example (cont.)</a:t>
            </a:r>
          </a:p>
        </p:txBody>
      </p:sp>
    </p:spTree>
    <p:extLst>
      <p:ext uri="{BB962C8B-B14F-4D97-AF65-F5344CB8AC3E}">
        <p14:creationId xmlns:p14="http://schemas.microsoft.com/office/powerpoint/2010/main" val="172877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60C2C-96B1-4CF7-98C5-5859232D309E}" type="slidenum"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229600" cy="4800600"/>
          </a:xfrm>
        </p:spPr>
        <p:txBody>
          <a:bodyPr/>
          <a:lstStyle/>
          <a:p>
            <a:pPr marL="457200" lvl="1" indent="0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None/>
              <a:defRPr/>
            </a:pPr>
            <a:r>
              <a:rPr lang="en-US" sz="2400" dirty="0">
                <a:solidFill>
                  <a:srgbClr val="00B050"/>
                </a:solidFill>
                <a:effectLst/>
              </a:rPr>
              <a:t>Distances between the data values and cluster centers: </a:t>
            </a:r>
          </a:p>
          <a:p>
            <a:pPr marL="457200" lvl="1" indent="0" eaLnBrk="1" hangingPunct="1">
              <a:spcBef>
                <a:spcPts val="1200"/>
              </a:spcBef>
              <a:spcAft>
                <a:spcPts val="2400"/>
              </a:spcAft>
              <a:buClr>
                <a:srgbClr val="FF0000"/>
              </a:buClr>
              <a:buSzPct val="75000"/>
              <a:buNone/>
              <a:defRPr/>
            </a:pPr>
            <a:endParaRPr lang="en-US" sz="2400" dirty="0">
              <a:solidFill>
                <a:srgbClr val="00B050"/>
              </a:solidFill>
              <a:effectLst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-6350"/>
            <a:ext cx="91440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sz="3200" kern="0" dirty="0">
                <a:solidFill>
                  <a:srgbClr val="3905BB"/>
                </a:solidFill>
              </a:rPr>
              <a:t>Silhouette Example (cont.)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00579"/>
            <a:ext cx="4972050" cy="39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9321"/>
      </p:ext>
    </p:extLst>
  </p:cSld>
  <p:clrMapOvr>
    <a:masterClrMapping/>
  </p:clrMapOvr>
</p:sld>
</file>

<file path=ppt/theme/theme1.xml><?xml version="1.0" encoding="utf-8"?>
<a:theme xmlns:a="http://schemas.openxmlformats.org/drawingml/2006/main" name="Ocean">
  <a:themeElements>
    <a:clrScheme name="Ocea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cean 1">
    <a:dk1>
      <a:srgbClr val="010199"/>
    </a:dk1>
    <a:lt1>
      <a:srgbClr val="FFFFFF"/>
    </a:lt1>
    <a:dk2>
      <a:srgbClr val="000099"/>
    </a:dk2>
    <a:lt2>
      <a:srgbClr val="FFFFFF"/>
    </a:lt2>
    <a:accent1>
      <a:srgbClr val="33CCCC"/>
    </a:accent1>
    <a:accent2>
      <a:srgbClr val="00C600"/>
    </a:accent2>
    <a:accent3>
      <a:srgbClr val="AAAACA"/>
    </a:accent3>
    <a:accent4>
      <a:srgbClr val="DADADA"/>
    </a:accent4>
    <a:accent5>
      <a:srgbClr val="ADE2E2"/>
    </a:accent5>
    <a:accent6>
      <a:srgbClr val="00B300"/>
    </a:accent6>
    <a:hlink>
      <a:srgbClr val="FFCC00"/>
    </a:hlink>
    <a:folHlink>
      <a:srgbClr val="6699FF"/>
    </a:folHlink>
  </a:clrScheme>
</a:themeOverride>
</file>

<file path=ppt/theme/themeOverride2.xml><?xml version="1.0" encoding="utf-8"?>
<a:themeOverride xmlns:a="http://schemas.openxmlformats.org/drawingml/2006/main">
  <a:clrScheme name="Ocean 1">
    <a:dk1>
      <a:srgbClr val="010199"/>
    </a:dk1>
    <a:lt1>
      <a:srgbClr val="FFFFFF"/>
    </a:lt1>
    <a:dk2>
      <a:srgbClr val="000099"/>
    </a:dk2>
    <a:lt2>
      <a:srgbClr val="FFFFFF"/>
    </a:lt2>
    <a:accent1>
      <a:srgbClr val="33CCCC"/>
    </a:accent1>
    <a:accent2>
      <a:srgbClr val="00C600"/>
    </a:accent2>
    <a:accent3>
      <a:srgbClr val="AAAACA"/>
    </a:accent3>
    <a:accent4>
      <a:srgbClr val="DADADA"/>
    </a:accent4>
    <a:accent5>
      <a:srgbClr val="ADE2E2"/>
    </a:accent5>
    <a:accent6>
      <a:srgbClr val="00B300"/>
    </a:accent6>
    <a:hlink>
      <a:srgbClr val="FFCC00"/>
    </a:hlink>
    <a:folHlink>
      <a:srgbClr val="6699FF"/>
    </a:folHlink>
  </a:clrScheme>
</a:themeOverride>
</file>

<file path=ppt/theme/themeOverride3.xml><?xml version="1.0" encoding="utf-8"?>
<a:themeOverride xmlns:a="http://schemas.openxmlformats.org/drawingml/2006/main">
  <a:clrScheme name="Ocean 1">
    <a:dk1>
      <a:srgbClr val="010199"/>
    </a:dk1>
    <a:lt1>
      <a:srgbClr val="FFFFFF"/>
    </a:lt1>
    <a:dk2>
      <a:srgbClr val="000099"/>
    </a:dk2>
    <a:lt2>
      <a:srgbClr val="FFFFFF"/>
    </a:lt2>
    <a:accent1>
      <a:srgbClr val="33CCCC"/>
    </a:accent1>
    <a:accent2>
      <a:srgbClr val="00C600"/>
    </a:accent2>
    <a:accent3>
      <a:srgbClr val="AAAACA"/>
    </a:accent3>
    <a:accent4>
      <a:srgbClr val="DADADA"/>
    </a:accent4>
    <a:accent5>
      <a:srgbClr val="ADE2E2"/>
    </a:accent5>
    <a:accent6>
      <a:srgbClr val="00B300"/>
    </a:accent6>
    <a:hlink>
      <a:srgbClr val="FFCC00"/>
    </a:hlink>
    <a:folHlink>
      <a:srgbClr val="6699FF"/>
    </a:folHlink>
  </a:clrScheme>
</a:themeOverride>
</file>

<file path=ppt/theme/themeOverride4.xml><?xml version="1.0" encoding="utf-8"?>
<a:themeOverride xmlns:a="http://schemas.openxmlformats.org/drawingml/2006/main">
  <a:clrScheme name="Ocean 1">
    <a:dk1>
      <a:srgbClr val="010199"/>
    </a:dk1>
    <a:lt1>
      <a:srgbClr val="FFFFFF"/>
    </a:lt1>
    <a:dk2>
      <a:srgbClr val="000099"/>
    </a:dk2>
    <a:lt2>
      <a:srgbClr val="FFFFFF"/>
    </a:lt2>
    <a:accent1>
      <a:srgbClr val="33CCCC"/>
    </a:accent1>
    <a:accent2>
      <a:srgbClr val="00C600"/>
    </a:accent2>
    <a:accent3>
      <a:srgbClr val="AAAACA"/>
    </a:accent3>
    <a:accent4>
      <a:srgbClr val="DADADA"/>
    </a:accent4>
    <a:accent5>
      <a:srgbClr val="ADE2E2"/>
    </a:accent5>
    <a:accent6>
      <a:srgbClr val="00B300"/>
    </a:accent6>
    <a:hlink>
      <a:srgbClr val="FFCC00"/>
    </a:hlink>
    <a:folHlink>
      <a:srgbClr val="6699FF"/>
    </a:folHlink>
  </a:clrScheme>
</a:themeOverride>
</file>

<file path=ppt/theme/themeOverride5.xml><?xml version="1.0" encoding="utf-8"?>
<a:themeOverride xmlns:a="http://schemas.openxmlformats.org/drawingml/2006/main">
  <a:clrScheme name="Ocean 1">
    <a:dk1>
      <a:srgbClr val="010199"/>
    </a:dk1>
    <a:lt1>
      <a:srgbClr val="FFFFFF"/>
    </a:lt1>
    <a:dk2>
      <a:srgbClr val="000099"/>
    </a:dk2>
    <a:lt2>
      <a:srgbClr val="FFFFFF"/>
    </a:lt2>
    <a:accent1>
      <a:srgbClr val="33CCCC"/>
    </a:accent1>
    <a:accent2>
      <a:srgbClr val="00C600"/>
    </a:accent2>
    <a:accent3>
      <a:srgbClr val="AAAACA"/>
    </a:accent3>
    <a:accent4>
      <a:srgbClr val="DADADA"/>
    </a:accent4>
    <a:accent5>
      <a:srgbClr val="ADE2E2"/>
    </a:accent5>
    <a:accent6>
      <a:srgbClr val="00B300"/>
    </a:accent6>
    <a:hlink>
      <a:srgbClr val="FFCC00"/>
    </a:hlink>
    <a:folHlink>
      <a:srgbClr val="6699FF"/>
    </a:folHlink>
  </a:clrScheme>
</a:themeOverride>
</file>

<file path=ppt/theme/themeOverride6.xml><?xml version="1.0" encoding="utf-8"?>
<a:themeOverride xmlns:a="http://schemas.openxmlformats.org/drawingml/2006/main">
  <a:clrScheme name="Ocean 1">
    <a:dk1>
      <a:srgbClr val="010199"/>
    </a:dk1>
    <a:lt1>
      <a:srgbClr val="FFFFFF"/>
    </a:lt1>
    <a:dk2>
      <a:srgbClr val="000099"/>
    </a:dk2>
    <a:lt2>
      <a:srgbClr val="FFFFFF"/>
    </a:lt2>
    <a:accent1>
      <a:srgbClr val="33CCCC"/>
    </a:accent1>
    <a:accent2>
      <a:srgbClr val="00C600"/>
    </a:accent2>
    <a:accent3>
      <a:srgbClr val="AAAACA"/>
    </a:accent3>
    <a:accent4>
      <a:srgbClr val="DADADA"/>
    </a:accent4>
    <a:accent5>
      <a:srgbClr val="ADE2E2"/>
    </a:accent5>
    <a:accent6>
      <a:srgbClr val="00B300"/>
    </a:accent6>
    <a:hlink>
      <a:srgbClr val="FFCC00"/>
    </a:hlink>
    <a:folHlink>
      <a:srgbClr val="6699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25283</TotalTime>
  <Words>1859</Words>
  <Application>Microsoft Office PowerPoint</Application>
  <PresentationFormat>On-screen Show (4:3)</PresentationFormat>
  <Paragraphs>382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Cambria Math</vt:lpstr>
      <vt:lpstr>Tahoma</vt:lpstr>
      <vt:lpstr>Times New Roman</vt:lpstr>
      <vt:lpstr>Wingdings</vt:lpstr>
      <vt:lpstr>Ocean</vt:lpstr>
      <vt:lpstr>Measuring Cluster Goodness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Knowledge in Data</dc:title>
  <dc:creator>Puffball</dc:creator>
  <cp:lastModifiedBy>pradipkumarbala@gmail.com</cp:lastModifiedBy>
  <cp:revision>757</cp:revision>
  <dcterms:created xsi:type="dcterms:W3CDTF">2004-09-29T21:03:30Z</dcterms:created>
  <dcterms:modified xsi:type="dcterms:W3CDTF">2022-08-22T12:26:15Z</dcterms:modified>
</cp:coreProperties>
</file>