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61" r:id="rId5"/>
    <p:sldId id="262" r:id="rId6"/>
    <p:sldId id="264" r:id="rId7"/>
    <p:sldId id="265" r:id="rId8"/>
    <p:sldId id="266" r:id="rId9"/>
    <p:sldId id="267"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0"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A7A"/>
    <a:srgbClr val="DE324C"/>
    <a:srgbClr val="183E4B"/>
    <a:srgbClr val="C45161"/>
    <a:srgbClr val="4C956C"/>
    <a:srgbClr val="FF6361"/>
    <a:srgbClr val="0085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9" d="100"/>
          <a:sy n="69" d="100"/>
        </p:scale>
        <p:origin x="9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ADB9E-9456-4B86-B93C-C05D7BE0ADAD}" type="datetimeFigureOut">
              <a:rPr lang="en-IN" smtClean="0"/>
              <a:t>11-08-2024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8CA8B-C11B-445E-BC04-7DAE5D315CA3}" type="slidenum">
              <a:rPr lang="en-IN" smtClean="0"/>
              <a:t>‹#›</a:t>
            </a:fld>
            <a:endParaRPr lang="en-IN"/>
          </a:p>
        </p:txBody>
      </p:sp>
    </p:spTree>
    <p:extLst>
      <p:ext uri="{BB962C8B-B14F-4D97-AF65-F5344CB8AC3E}">
        <p14:creationId xmlns:p14="http://schemas.microsoft.com/office/powerpoint/2010/main" val="394065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D306-36C6-A611-F9D9-0D19B1E57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6A5D71-E086-517D-0BA6-E9C863295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FB36A5-2E33-9F76-73C5-E21C4E81B86C}"/>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5" name="Footer Placeholder 4">
            <a:extLst>
              <a:ext uri="{FF2B5EF4-FFF2-40B4-BE49-F238E27FC236}">
                <a16:creationId xmlns:a16="http://schemas.microsoft.com/office/drawing/2014/main" id="{B0E7764C-1591-3113-B857-AB53D26E27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FAE3D-0D7D-11F0-755A-769C4B430E76}"/>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403455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A3C1-0FD7-A547-B20A-93103069BA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078269-6804-A470-5069-D73E3EC5E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D4466-E68F-E9D9-B47F-586C8E680060}"/>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5" name="Footer Placeholder 4">
            <a:extLst>
              <a:ext uri="{FF2B5EF4-FFF2-40B4-BE49-F238E27FC236}">
                <a16:creationId xmlns:a16="http://schemas.microsoft.com/office/drawing/2014/main" id="{742175D9-5A50-A9B9-13DF-299FC0515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CD2DD0-A84F-0363-F976-BC42F3942D31}"/>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296267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60539-05E0-2CE8-00F7-EE9BB450C9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BE2EF8-F5F1-B146-3D9E-E5B23322D8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CF67E-43E9-4FE9-91DB-EC64EE43DA4C}"/>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5" name="Footer Placeholder 4">
            <a:extLst>
              <a:ext uri="{FF2B5EF4-FFF2-40B4-BE49-F238E27FC236}">
                <a16:creationId xmlns:a16="http://schemas.microsoft.com/office/drawing/2014/main" id="{F6088114-3B37-E7CD-CCB2-6813B44F76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AC3CE-96C0-8014-FB6A-5C05A0B12232}"/>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310833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41A5-7A00-1DA8-8545-5879D208D3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3FFFCC-5F3A-6184-0EBF-89B0B5941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7BF5B7-7A4F-1CB7-B95F-C6ABDC485A1E}"/>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5" name="Footer Placeholder 4">
            <a:extLst>
              <a:ext uri="{FF2B5EF4-FFF2-40B4-BE49-F238E27FC236}">
                <a16:creationId xmlns:a16="http://schemas.microsoft.com/office/drawing/2014/main" id="{6A5A69CF-51CE-F9CB-2C31-5C43D4064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581D21-3860-FB4B-76B4-8241EDD2EBFA}"/>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260208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53A2-EC0F-A92B-F339-4EB703ED68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F66BA7-2568-384C-23BF-2A7792CC97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79FAA-35E1-BD89-3FA3-C1E379382E33}"/>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5" name="Footer Placeholder 4">
            <a:extLst>
              <a:ext uri="{FF2B5EF4-FFF2-40B4-BE49-F238E27FC236}">
                <a16:creationId xmlns:a16="http://schemas.microsoft.com/office/drawing/2014/main" id="{1070BDAF-474E-7DB8-8B97-63CDF02B7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5238F-0FCD-524B-4A4E-647914E4F334}"/>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126462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99D2-D937-C246-FA9D-BF830B00E6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A2DAA4-5771-B94C-4FAF-23A0EE5D4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D52CA2-A919-3C16-E204-E0BDDC1B7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FFB05E-A974-974E-81E5-2848202AB62F}"/>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6" name="Footer Placeholder 5">
            <a:extLst>
              <a:ext uri="{FF2B5EF4-FFF2-40B4-BE49-F238E27FC236}">
                <a16:creationId xmlns:a16="http://schemas.microsoft.com/office/drawing/2014/main" id="{6B306AF1-5838-6657-37DC-74835B9C68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C2A4C9-B975-D758-1907-AFB89EC9DE5F}"/>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212014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E6A9-42DA-102A-7BCB-150DFEEA3B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C8F6DB-24D2-0768-BD6E-F37C4EAF86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7B4DA5-FC79-C576-2FEE-A8B33EC54E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940A9B-8AD5-35EE-965D-45AF90879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1B7EC1-A349-85C1-843B-B67F8564B4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D5DB28-CF9C-41F2-6891-76263590417D}"/>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8" name="Footer Placeholder 7">
            <a:extLst>
              <a:ext uri="{FF2B5EF4-FFF2-40B4-BE49-F238E27FC236}">
                <a16:creationId xmlns:a16="http://schemas.microsoft.com/office/drawing/2014/main" id="{09718C61-9D39-D3A6-8BC7-2E092FC410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A65268-7F25-68EB-9938-BA93670FF352}"/>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321643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EBE4-3D24-758A-EE81-EB304ECF41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43F92F-65E1-848A-51A9-28B79FE23EDF}"/>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4" name="Footer Placeholder 3">
            <a:extLst>
              <a:ext uri="{FF2B5EF4-FFF2-40B4-BE49-F238E27FC236}">
                <a16:creationId xmlns:a16="http://schemas.microsoft.com/office/drawing/2014/main" id="{FDE0A023-4A26-19AF-DD4F-330F6FCC17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F42C3B-63F9-B35F-E755-321A5B362A50}"/>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421255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62FD2-4DD4-1E93-E42A-5554A72D7F7A}"/>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3" name="Footer Placeholder 2">
            <a:extLst>
              <a:ext uri="{FF2B5EF4-FFF2-40B4-BE49-F238E27FC236}">
                <a16:creationId xmlns:a16="http://schemas.microsoft.com/office/drawing/2014/main" id="{F5E43B22-B9D0-C9BE-9276-A8AFA5D4C9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0B9E04-86B4-9010-8552-BADB9F98D065}"/>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319443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2198-F978-DA7E-F381-48C272EC4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847C49-7A5D-FA0A-DC40-93367582B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746063-C769-1504-D262-0D67DF874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1F73C-F472-726F-9C81-A4190D905456}"/>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6" name="Footer Placeholder 5">
            <a:extLst>
              <a:ext uri="{FF2B5EF4-FFF2-40B4-BE49-F238E27FC236}">
                <a16:creationId xmlns:a16="http://schemas.microsoft.com/office/drawing/2014/main" id="{3356FB1A-F5ED-9E8B-9B3A-E472374C86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85A24-316C-01C9-8119-3AD2D7C745A9}"/>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412507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8458-EDED-ADCD-5B21-31190527D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496545-9A32-FD80-A710-AD55D49B3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51C1BD-B9A9-165B-8234-3A5610FDA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360C5-32F7-3843-1A36-B035460FB5C4}"/>
              </a:ext>
            </a:extLst>
          </p:cNvPr>
          <p:cNvSpPr>
            <a:spLocks noGrp="1"/>
          </p:cNvSpPr>
          <p:nvPr>
            <p:ph type="dt" sz="half" idx="10"/>
          </p:nvPr>
        </p:nvSpPr>
        <p:spPr/>
        <p:txBody>
          <a:bodyPr/>
          <a:lstStyle/>
          <a:p>
            <a:fld id="{2142AE0A-4439-4BCF-8AD6-EB36B81AA157}" type="datetimeFigureOut">
              <a:rPr lang="en-IN" smtClean="0"/>
              <a:t>11-08-2024</a:t>
            </a:fld>
            <a:endParaRPr lang="en-IN"/>
          </a:p>
        </p:txBody>
      </p:sp>
      <p:sp>
        <p:nvSpPr>
          <p:cNvPr id="6" name="Footer Placeholder 5">
            <a:extLst>
              <a:ext uri="{FF2B5EF4-FFF2-40B4-BE49-F238E27FC236}">
                <a16:creationId xmlns:a16="http://schemas.microsoft.com/office/drawing/2014/main" id="{59FC3F0D-8C3F-F782-8741-CEA5882FC7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1726DD-95CF-FAAB-96E6-139E615BA7BA}"/>
              </a:ext>
            </a:extLst>
          </p:cNvPr>
          <p:cNvSpPr>
            <a:spLocks noGrp="1"/>
          </p:cNvSpPr>
          <p:nvPr>
            <p:ph type="sldNum" sz="quarter" idx="12"/>
          </p:nvPr>
        </p:nvSpPr>
        <p:spPr/>
        <p:txBody>
          <a:bodyPr/>
          <a:lstStyle/>
          <a:p>
            <a:fld id="{932A3D9B-AF26-45FD-82B3-B52623E7399F}" type="slidenum">
              <a:rPr lang="en-IN" smtClean="0"/>
              <a:t>‹#›</a:t>
            </a:fld>
            <a:endParaRPr lang="en-IN"/>
          </a:p>
        </p:txBody>
      </p:sp>
    </p:spTree>
    <p:extLst>
      <p:ext uri="{BB962C8B-B14F-4D97-AF65-F5344CB8AC3E}">
        <p14:creationId xmlns:p14="http://schemas.microsoft.com/office/powerpoint/2010/main" val="50025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1BFA8-3286-6A5A-ACA7-5DFEFF960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0477DD-318D-E068-FACD-1D7C8FB88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8027E-DE86-24AC-BA2C-9EDC03767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42AE0A-4439-4BCF-8AD6-EB36B81AA157}" type="datetimeFigureOut">
              <a:rPr lang="en-IN" smtClean="0"/>
              <a:t>11-08-2024</a:t>
            </a:fld>
            <a:endParaRPr lang="en-IN"/>
          </a:p>
        </p:txBody>
      </p:sp>
      <p:sp>
        <p:nvSpPr>
          <p:cNvPr id="5" name="Footer Placeholder 4">
            <a:extLst>
              <a:ext uri="{FF2B5EF4-FFF2-40B4-BE49-F238E27FC236}">
                <a16:creationId xmlns:a16="http://schemas.microsoft.com/office/drawing/2014/main" id="{10A81AAD-7DE7-9D84-8CF7-86F5FFCA1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1E8482D-8482-B64F-08E6-066F55B1D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2A3D9B-AF26-45FD-82B3-B52623E7399F}" type="slidenum">
              <a:rPr lang="en-IN" smtClean="0"/>
              <a:t>‹#›</a:t>
            </a:fld>
            <a:endParaRPr lang="en-IN"/>
          </a:p>
        </p:txBody>
      </p:sp>
    </p:spTree>
    <p:extLst>
      <p:ext uri="{BB962C8B-B14F-4D97-AF65-F5344CB8AC3E}">
        <p14:creationId xmlns:p14="http://schemas.microsoft.com/office/powerpoint/2010/main" val="120179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stock.com/free-videos/construction-extravator-digging-ground-people-shot-3911879"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pngall.com/electric-car-png/"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B6DA0-3AD7-F07F-5D7C-6C211E1C0A9C}"/>
              </a:ext>
            </a:extLst>
          </p:cNvPr>
          <p:cNvSpPr>
            <a:spLocks noGrp="1"/>
          </p:cNvSpPr>
          <p:nvPr>
            <p:ph type="ctrTitle"/>
          </p:nvPr>
        </p:nvSpPr>
        <p:spPr>
          <a:xfrm>
            <a:off x="643468" y="643467"/>
            <a:ext cx="4620584" cy="4567137"/>
          </a:xfrm>
        </p:spPr>
        <p:txBody>
          <a:bodyPr>
            <a:normAutofit/>
          </a:bodyPr>
          <a:lstStyle/>
          <a:p>
            <a:pPr algn="l"/>
            <a:r>
              <a:rPr lang="en-IN" sz="4400" dirty="0">
                <a:latin typeface="Aharoni" panose="02010803020104030203" pitchFamily="2" charset="-79"/>
                <a:cs typeface="Aharoni" panose="02010803020104030203" pitchFamily="2" charset="-79"/>
              </a:rPr>
              <a:t>Business Insights on India’s Electric Vehicle Market (</a:t>
            </a:r>
            <a:r>
              <a:rPr lang="en-IN" sz="3200" dirty="0">
                <a:latin typeface="Aharoni" panose="02010803020104030203" pitchFamily="2" charset="-79"/>
                <a:cs typeface="Aharoni" panose="02010803020104030203" pitchFamily="2" charset="-79"/>
              </a:rPr>
              <a:t>FY22-FY24</a:t>
            </a:r>
            <a:r>
              <a:rPr lang="en-IN" sz="4400" dirty="0">
                <a:latin typeface="Aharoni" panose="02010803020104030203" pitchFamily="2" charset="-79"/>
                <a:cs typeface="Aharoni" panose="02010803020104030203" pitchFamily="2" charset="-79"/>
              </a:rPr>
              <a:t>)</a:t>
            </a:r>
          </a:p>
        </p:txBody>
      </p:sp>
      <p:sp>
        <p:nvSpPr>
          <p:cNvPr id="3" name="Subtitle 2">
            <a:extLst>
              <a:ext uri="{FF2B5EF4-FFF2-40B4-BE49-F238E27FC236}">
                <a16:creationId xmlns:a16="http://schemas.microsoft.com/office/drawing/2014/main" id="{6914621C-97E6-4CC8-A6B7-AFEF179FF2A8}"/>
              </a:ext>
            </a:extLst>
          </p:cNvPr>
          <p:cNvSpPr>
            <a:spLocks noGrp="1"/>
          </p:cNvSpPr>
          <p:nvPr>
            <p:ph type="subTitle" idx="1"/>
          </p:nvPr>
        </p:nvSpPr>
        <p:spPr>
          <a:xfrm>
            <a:off x="643467" y="5380424"/>
            <a:ext cx="4620584" cy="775494"/>
          </a:xfrm>
        </p:spPr>
        <p:txBody>
          <a:bodyPr>
            <a:normAutofit/>
          </a:bodyPr>
          <a:lstStyle/>
          <a:p>
            <a:pPr algn="l"/>
            <a:r>
              <a:rPr lang="en-IN" b="1" i="0" u="none" strike="noStrike" baseline="0" dirty="0" err="1">
                <a:latin typeface="Segoe UI Semibold" panose="020B0702040204020203" pitchFamily="34" charset="0"/>
                <a:cs typeface="Segoe UI Semibold" panose="020B0702040204020203" pitchFamily="34" charset="0"/>
              </a:rPr>
              <a:t>AtliQ</a:t>
            </a:r>
            <a:r>
              <a:rPr lang="en-IN" b="1" i="0" u="none" strike="noStrike" baseline="0" dirty="0">
                <a:latin typeface="Segoe UI Semibold" panose="020B0702040204020203" pitchFamily="34" charset="0"/>
                <a:cs typeface="Segoe UI Semibold" panose="020B0702040204020203" pitchFamily="34" charset="0"/>
              </a:rPr>
              <a:t> Motors</a:t>
            </a:r>
          </a:p>
        </p:txBody>
      </p:sp>
      <p:pic>
        <p:nvPicPr>
          <p:cNvPr id="6" name="Picture 5" descr="A car with a fuel nozzle">
            <a:extLst>
              <a:ext uri="{FF2B5EF4-FFF2-40B4-BE49-F238E27FC236}">
                <a16:creationId xmlns:a16="http://schemas.microsoft.com/office/drawing/2014/main" id="{974D72B5-3B7B-FB3A-2964-84AB1544C1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352" r="4074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24" name="Picture 23" descr="A logo with a black background&#10;&#10;Description automatically generated">
            <a:extLst>
              <a:ext uri="{FF2B5EF4-FFF2-40B4-BE49-F238E27FC236}">
                <a16:creationId xmlns:a16="http://schemas.microsoft.com/office/drawing/2014/main" id="{51A3B4EF-BEEC-AD38-5DD8-E17E53FFB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233" y="75357"/>
            <a:ext cx="675248" cy="660783"/>
          </a:xfrm>
          <a:prstGeom prst="rect">
            <a:avLst/>
          </a:prstGeom>
        </p:spPr>
      </p:pic>
      <p:pic>
        <p:nvPicPr>
          <p:cNvPr id="28" name="Picture 27" descr="A green car with a charging station&#10;&#10;Description automatically generated">
            <a:extLst>
              <a:ext uri="{FF2B5EF4-FFF2-40B4-BE49-F238E27FC236}">
                <a16:creationId xmlns:a16="http://schemas.microsoft.com/office/drawing/2014/main" id="{8BE6F5DA-7985-3A62-F0E1-D05F81BA28F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80886" y="-104642"/>
            <a:ext cx="1092215" cy="956829"/>
          </a:xfrm>
          <a:prstGeom prst="rect">
            <a:avLst/>
          </a:prstGeom>
        </p:spPr>
      </p:pic>
    </p:spTree>
    <p:extLst>
      <p:ext uri="{BB962C8B-B14F-4D97-AF65-F5344CB8AC3E}">
        <p14:creationId xmlns:p14="http://schemas.microsoft.com/office/powerpoint/2010/main" val="2827778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F8254C-FD79-2863-579B-6D4B86545682}"/>
              </a:ext>
            </a:extLst>
          </p:cNvPr>
          <p:cNvSpPr>
            <a:spLocks noGrp="1"/>
          </p:cNvSpPr>
          <p:nvPr>
            <p:ph type="title"/>
          </p:nvPr>
        </p:nvSpPr>
        <p:spPr>
          <a:xfrm>
            <a:off x="1238311" y="1027"/>
            <a:ext cx="9543405" cy="1146596"/>
          </a:xfrm>
        </p:spPr>
        <p:txBody>
          <a:bodyPr>
            <a:normAutofit/>
          </a:bodyPr>
          <a:lstStyle/>
          <a:p>
            <a:pPr algn="ctr"/>
            <a:r>
              <a:rPr kumimoji="0" lang="en-US" altLang="en-US" sz="4400" b="0" i="0" u="none" strike="noStrike" cap="none" normalizeH="0" baseline="0">
                <a:ln>
                  <a:noFill/>
                </a:ln>
                <a:solidFill>
                  <a:schemeClr val="tx1"/>
                </a:solidFill>
                <a:effectLst/>
                <a:latin typeface="Aharoni" panose="02010803020104030203" pitchFamily="2" charset="-79"/>
                <a:cs typeface="Aharoni" panose="02010803020104030203" pitchFamily="2" charset="-79"/>
              </a:rPr>
              <a:t>Compound Annual Growth Rate</a:t>
            </a:r>
            <a:endParaRPr lang="en-IN" dirty="0">
              <a:solidFill>
                <a:schemeClr val="tx1">
                  <a:lumMod val="85000"/>
                  <a:lumOff val="15000"/>
                </a:schemeClr>
              </a:solidFill>
              <a:latin typeface="Aharoni" panose="02010803020104030203" pitchFamily="2" charset="-79"/>
              <a:cs typeface="Aharoni" panose="02010803020104030203" pitchFamily="2" charset="-79"/>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
            <a:extLst>
              <a:ext uri="{FF2B5EF4-FFF2-40B4-BE49-F238E27FC236}">
                <a16:creationId xmlns:a16="http://schemas.microsoft.com/office/drawing/2014/main" id="{93A7EA08-465A-05E4-31F2-4B3958AFD942}"/>
              </a:ext>
            </a:extLst>
          </p:cNvPr>
          <p:cNvSpPr>
            <a:spLocks noGrp="1" noChangeArrowheads="1"/>
          </p:cNvSpPr>
          <p:nvPr>
            <p:ph idx="1"/>
          </p:nvPr>
        </p:nvSpPr>
        <p:spPr bwMode="auto">
          <a:xfrm>
            <a:off x="5363110" y="1337243"/>
            <a:ext cx="6569312"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rPr>
              <a:t>Rapid Growth Leaders</a:t>
            </a:r>
            <a:r>
              <a:rPr kumimoji="0" lang="en-US" altLang="en-US" sz="1600" b="0" i="0" u="none" strike="noStrike" cap="none" normalizeH="0" baseline="0" dirty="0">
                <a:ln>
                  <a:noFill/>
                </a:ln>
                <a:solidFill>
                  <a:schemeClr val="tx1"/>
                </a:solidFill>
                <a:effectLst/>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rPr>
              <a:t>BMW India</a:t>
            </a:r>
            <a:r>
              <a:rPr kumimoji="0" lang="en-US" altLang="en-US" sz="1400" b="0" i="0" u="none" strike="noStrike" cap="none" normalizeH="0" baseline="0" dirty="0">
                <a:ln>
                  <a:noFill/>
                </a:ln>
                <a:solidFill>
                  <a:schemeClr val="tx1"/>
                </a:solidFill>
                <a:effectLst/>
              </a:rPr>
              <a:t> exhibits the highest CAGR at </a:t>
            </a:r>
            <a:r>
              <a:rPr kumimoji="0" lang="en-US" altLang="en-US" sz="1400" b="1" i="0" u="none" strike="noStrike" cap="none" normalizeH="0" baseline="0" dirty="0">
                <a:ln>
                  <a:noFill/>
                </a:ln>
                <a:solidFill>
                  <a:schemeClr val="tx1"/>
                </a:solidFill>
                <a:effectLst/>
              </a:rPr>
              <a:t>1140.97%</a:t>
            </a:r>
            <a:r>
              <a:rPr kumimoji="0" lang="en-US" altLang="en-US" sz="1400" b="0" i="0" u="none" strike="noStrike" cap="none" normalizeH="0" baseline="0" dirty="0">
                <a:ln>
                  <a:noFill/>
                </a:ln>
                <a:solidFill>
                  <a:schemeClr val="tx1"/>
                </a:solidFill>
                <a:effectLst/>
              </a:rPr>
              <a:t>, indicating a massive expansion in their EV sales over this period.</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rPr>
              <a:t>Volvo Auto India</a:t>
            </a:r>
            <a:r>
              <a:rPr kumimoji="0" lang="en-US" altLang="en-US" sz="1400" b="0" i="0" u="none" strike="noStrike" cap="none" normalizeH="0" baseline="0" dirty="0">
                <a:ln>
                  <a:noFill/>
                </a:ln>
                <a:solidFill>
                  <a:schemeClr val="tx1"/>
                </a:solidFill>
                <a:effectLst/>
              </a:rPr>
              <a:t> follows closely with a CAGR of </a:t>
            </a:r>
            <a:r>
              <a:rPr kumimoji="0" lang="en-US" altLang="en-US" sz="1400" b="1" i="0" u="none" strike="noStrike" cap="none" normalizeH="0" baseline="0" dirty="0">
                <a:ln>
                  <a:noFill/>
                </a:ln>
                <a:solidFill>
                  <a:schemeClr val="tx1"/>
                </a:solidFill>
                <a:effectLst/>
              </a:rPr>
              <a:t>971.21%</a:t>
            </a:r>
            <a:r>
              <a:rPr kumimoji="0" lang="en-US" altLang="en-US" sz="1400" b="0" i="0" u="none" strike="noStrike" cap="none" normalizeH="0" baseline="0" dirty="0">
                <a:ln>
                  <a:noFill/>
                </a:ln>
                <a:solidFill>
                  <a:schemeClr val="tx1"/>
                </a:solidFill>
                <a:effectLst/>
              </a:rPr>
              <a:t>, reflecting a significant increase in their market presence.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rPr>
              <a:t>Strong Performers</a:t>
            </a:r>
            <a:r>
              <a:rPr kumimoji="0" lang="en-US" altLang="en-US" sz="1600" b="0" i="0" u="none" strike="noStrike" cap="none" normalizeH="0" baseline="0" dirty="0">
                <a:ln>
                  <a:noFill/>
                </a:ln>
                <a:solidFill>
                  <a:schemeClr val="tx1"/>
                </a:solidFill>
                <a:effectLst/>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rPr>
              <a:t>BYD India</a:t>
            </a:r>
            <a:r>
              <a:rPr kumimoji="0" lang="en-US" altLang="en-US" sz="1400" b="0" i="0" u="none" strike="noStrike" cap="none" normalizeH="0" baseline="0" dirty="0">
                <a:ln>
                  <a:noFill/>
                </a:ln>
                <a:solidFill>
                  <a:schemeClr val="tx1"/>
                </a:solidFill>
                <a:effectLst/>
              </a:rPr>
              <a:t> also shows a substantial CAGR of </a:t>
            </a:r>
            <a:r>
              <a:rPr kumimoji="0" lang="en-US" altLang="en-US" sz="1400" b="1" i="0" u="none" strike="noStrike" cap="none" normalizeH="0" baseline="0" dirty="0">
                <a:ln>
                  <a:noFill/>
                </a:ln>
                <a:solidFill>
                  <a:schemeClr val="tx1"/>
                </a:solidFill>
                <a:effectLst/>
              </a:rPr>
              <a:t>566.52%</a:t>
            </a:r>
            <a:r>
              <a:rPr kumimoji="0" lang="en-US" altLang="en-US" sz="1400" b="0" i="0" u="none" strike="noStrike" cap="none" normalizeH="0" baseline="0" dirty="0">
                <a:ln>
                  <a:noFill/>
                </a:ln>
                <a:solidFill>
                  <a:schemeClr val="tx1"/>
                </a:solidFill>
                <a:effectLst/>
              </a:rPr>
              <a:t>, demonstrating robust growth in the Indian market.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rPr>
              <a:t>OLA ELECTRIC</a:t>
            </a:r>
            <a:r>
              <a:rPr kumimoji="0" lang="en-US" altLang="en-US" sz="1400" b="0" i="0" u="none" strike="noStrike" cap="none" normalizeH="0" baseline="0" dirty="0">
                <a:ln>
                  <a:noFill/>
                </a:ln>
                <a:solidFill>
                  <a:schemeClr val="tx1"/>
                </a:solidFill>
                <a:effectLst/>
              </a:rPr>
              <a:t> and </a:t>
            </a:r>
            <a:r>
              <a:rPr kumimoji="0" lang="en-US" altLang="en-US" sz="1400" b="1" i="0" u="none" strike="noStrike" cap="none" normalizeH="0" baseline="0" dirty="0">
                <a:ln>
                  <a:noFill/>
                </a:ln>
                <a:solidFill>
                  <a:schemeClr val="tx1"/>
                </a:solidFill>
                <a:effectLst/>
              </a:rPr>
              <a:t>TVS</a:t>
            </a:r>
            <a:r>
              <a:rPr kumimoji="0" lang="en-US" altLang="en-US" sz="1400" b="0" i="0" u="none" strike="noStrike" cap="none" normalizeH="0" baseline="0" dirty="0">
                <a:ln>
                  <a:noFill/>
                </a:ln>
                <a:solidFill>
                  <a:schemeClr val="tx1"/>
                </a:solidFill>
                <a:effectLst/>
              </a:rPr>
              <a:t> round out the top five with CAGRs of </a:t>
            </a:r>
            <a:r>
              <a:rPr kumimoji="0" lang="en-US" altLang="en-US" sz="1400" b="1" i="0" u="none" strike="noStrike" cap="none" normalizeH="0" baseline="0" dirty="0">
                <a:ln>
                  <a:noFill/>
                </a:ln>
                <a:solidFill>
                  <a:schemeClr val="tx1"/>
                </a:solidFill>
                <a:effectLst/>
              </a:rPr>
              <a:t>373.22%</a:t>
            </a:r>
            <a:r>
              <a:rPr kumimoji="0" lang="en-US" altLang="en-US" sz="1400" b="0" i="0" u="none" strike="noStrike" cap="none" normalizeH="0" baseline="0" dirty="0">
                <a:ln>
                  <a:noFill/>
                </a:ln>
                <a:solidFill>
                  <a:schemeClr val="tx1"/>
                </a:solidFill>
                <a:effectLst/>
              </a:rPr>
              <a:t> and </a:t>
            </a:r>
            <a:r>
              <a:rPr kumimoji="0" lang="en-US" altLang="en-US" sz="1400" b="1" i="0" u="none" strike="noStrike" cap="none" normalizeH="0" baseline="0" dirty="0">
                <a:ln>
                  <a:noFill/>
                </a:ln>
                <a:solidFill>
                  <a:schemeClr val="tx1"/>
                </a:solidFill>
                <a:effectLst/>
              </a:rPr>
              <a:t>330.80%</a:t>
            </a:r>
            <a:r>
              <a:rPr kumimoji="0" lang="en-US" altLang="en-US" sz="1400" b="0" i="0" u="none" strike="noStrike" cap="none" normalizeH="0" baseline="0" dirty="0">
                <a:ln>
                  <a:noFill/>
                </a:ln>
                <a:solidFill>
                  <a:schemeClr val="tx1"/>
                </a:solidFill>
                <a:effectLst/>
              </a:rPr>
              <a:t> respectively, indicating strong but slightly more moderate growth compared to the top three.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rPr>
              <a:t>Market Implications</a:t>
            </a:r>
            <a:r>
              <a:rPr kumimoji="0" lang="en-US" altLang="en-US" sz="1600" b="0" i="0" u="none" strike="noStrike" cap="none" normalizeH="0" baseline="0" dirty="0">
                <a:ln>
                  <a:noFill/>
                </a:ln>
                <a:solidFill>
                  <a:schemeClr val="tx1"/>
                </a:solidFill>
                <a:effectLst/>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rPr>
              <a:t>The exceptionally high CAGRs for BMW India and Volvo Auto India suggest these companies are aggressively expanding their EV offerings and capturing a growing share of the market.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rPr>
              <a:t>The presence of both established automotive brands and newer players like OLA Electric and BYD India in this list indicates a dynamic and rapidly evolving market landscape.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These insights highlight the rapid growth and competitiveness within the Indian EV market, with both luxury and mainstream brands making significant strides in EV adoption.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pic>
        <p:nvPicPr>
          <p:cNvPr id="13" name="Picture 12" descr="A graph of a car sales&#10;&#10;Description automatically generated with medium confidence">
            <a:extLst>
              <a:ext uri="{FF2B5EF4-FFF2-40B4-BE49-F238E27FC236}">
                <a16:creationId xmlns:a16="http://schemas.microsoft.com/office/drawing/2014/main" id="{54C12A49-FF7F-AC70-134D-8DAFFBED5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78" y="1999912"/>
            <a:ext cx="4722414" cy="3662700"/>
          </a:xfrm>
          <a:prstGeom prst="rect">
            <a:avLst/>
          </a:prstGeom>
        </p:spPr>
      </p:pic>
    </p:spTree>
    <p:extLst>
      <p:ext uri="{BB962C8B-B14F-4D97-AF65-F5344CB8AC3E}">
        <p14:creationId xmlns:p14="http://schemas.microsoft.com/office/powerpoint/2010/main" val="320279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2F68B-A202-4CA4-E991-79BFDC404FD9}"/>
              </a:ext>
            </a:extLst>
          </p:cNvPr>
          <p:cNvSpPr>
            <a:spLocks noGrp="1"/>
          </p:cNvSpPr>
          <p:nvPr>
            <p:ph type="title"/>
          </p:nvPr>
        </p:nvSpPr>
        <p:spPr>
          <a:xfrm>
            <a:off x="6590662" y="4267832"/>
            <a:ext cx="4805996" cy="1297115"/>
          </a:xfrm>
        </p:spPr>
        <p:txBody>
          <a:bodyPr vert="horz" lIns="91440" tIns="45720" rIns="91440" bIns="45720" rtlCol="0" anchor="t">
            <a:noAutofit/>
          </a:bodyPr>
          <a:lstStyle/>
          <a:p>
            <a:pPr algn="l"/>
            <a:r>
              <a:rPr lang="en-IN" b="1" i="0" dirty="0">
                <a:solidFill>
                  <a:srgbClr val="111111"/>
                </a:solidFill>
                <a:effectLst/>
                <a:highlight>
                  <a:srgbClr val="F3F3F3"/>
                </a:highlight>
                <a:latin typeface="Aharoni" panose="02010803020104030203" pitchFamily="2" charset="-79"/>
                <a:cs typeface="Aharoni" panose="02010803020104030203" pitchFamily="2" charset="-79"/>
              </a:rPr>
              <a:t>State-wise Analysis</a:t>
            </a:r>
            <a:br>
              <a:rPr lang="en-IN" b="0" i="0" dirty="0">
                <a:solidFill>
                  <a:srgbClr val="1F1F1F"/>
                </a:solidFill>
                <a:effectLst/>
                <a:highlight>
                  <a:srgbClr val="FFFFFF"/>
                </a:highlight>
                <a:latin typeface="Arial" panose="020B0604020202020204" pitchFamily="34" charset="0"/>
              </a:rPr>
            </a:br>
            <a:br>
              <a:rPr lang="en-IN" dirty="0"/>
            </a:br>
            <a:endParaRPr lang="en-US" kern="1200" dirty="0">
              <a:solidFill>
                <a:schemeClr val="tx2"/>
              </a:solidFill>
              <a:latin typeface="Aharoni" panose="02010803020104030203" pitchFamily="2" charset="-79"/>
              <a:cs typeface="Aharoni" panose="02010803020104030203" pitchFamily="2" charset="-79"/>
            </a:endParaRPr>
          </a:p>
        </p:txBody>
      </p:sp>
      <p:grpSp>
        <p:nvGrpSpPr>
          <p:cNvPr id="43" name="Group 4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44" name="Freeform: Shape 4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magnifying glass and graph">
            <a:extLst>
              <a:ext uri="{FF2B5EF4-FFF2-40B4-BE49-F238E27FC236}">
                <a16:creationId xmlns:a16="http://schemas.microsoft.com/office/drawing/2014/main" id="{DAB8422C-369D-02DD-C7DF-DE34D20FB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44" y="1406168"/>
            <a:ext cx="4580019" cy="4580019"/>
          </a:xfrm>
          <a:prstGeom prst="rect">
            <a:avLst/>
          </a:prstGeom>
        </p:spPr>
      </p:pic>
    </p:spTree>
    <p:extLst>
      <p:ext uri="{BB962C8B-B14F-4D97-AF65-F5344CB8AC3E}">
        <p14:creationId xmlns:p14="http://schemas.microsoft.com/office/powerpoint/2010/main" val="88905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F8254C-FD79-2863-579B-6D4B86545682}"/>
              </a:ext>
            </a:extLst>
          </p:cNvPr>
          <p:cNvSpPr>
            <a:spLocks noGrp="1"/>
          </p:cNvSpPr>
          <p:nvPr>
            <p:ph type="title"/>
          </p:nvPr>
        </p:nvSpPr>
        <p:spPr>
          <a:xfrm>
            <a:off x="1238311" y="1027"/>
            <a:ext cx="9543405" cy="1146596"/>
          </a:xfrm>
        </p:spPr>
        <p:txBody>
          <a:bodyPr>
            <a:normAutofit/>
          </a:bodyPr>
          <a:lstStyle/>
          <a:p>
            <a:pPr algn="ctr"/>
            <a:r>
              <a:rPr lang="en-US" altLang="en-US">
                <a:latin typeface="Aharoni" panose="02010803020104030203" pitchFamily="2" charset="-79"/>
                <a:cs typeface="Aharoni" panose="02010803020104030203" pitchFamily="2" charset="-79"/>
              </a:rPr>
              <a:t>P</a:t>
            </a:r>
            <a:r>
              <a:rPr kumimoji="0" lang="en-US" altLang="en-US" sz="4400" b="0" i="0" u="none" strike="noStrike" cap="none" normalizeH="0" baseline="0">
                <a:ln>
                  <a:noFill/>
                </a:ln>
                <a:solidFill>
                  <a:schemeClr val="tx1"/>
                </a:solidFill>
                <a:effectLst/>
                <a:latin typeface="Aharoni" panose="02010803020104030203" pitchFamily="2" charset="-79"/>
                <a:cs typeface="Aharoni" panose="02010803020104030203" pitchFamily="2" charset="-79"/>
              </a:rPr>
              <a:t>enetration </a:t>
            </a:r>
            <a:r>
              <a:rPr lang="en-US" altLang="en-US">
                <a:latin typeface="Aharoni" panose="02010803020104030203" pitchFamily="2" charset="-79"/>
                <a:cs typeface="Aharoni" panose="02010803020104030203" pitchFamily="2" charset="-79"/>
              </a:rPr>
              <a:t>R</a:t>
            </a:r>
            <a:r>
              <a:rPr kumimoji="0" lang="en-US" altLang="en-US" sz="4400" b="0" i="0" u="none" strike="noStrike" cap="none" normalizeH="0" baseline="0">
                <a:ln>
                  <a:noFill/>
                </a:ln>
                <a:solidFill>
                  <a:schemeClr val="tx1"/>
                </a:solidFill>
                <a:effectLst/>
                <a:latin typeface="Aharoni" panose="02010803020104030203" pitchFamily="2" charset="-79"/>
                <a:cs typeface="Aharoni" panose="02010803020104030203" pitchFamily="2" charset="-79"/>
              </a:rPr>
              <a:t>ate in FY24</a:t>
            </a:r>
            <a:endParaRPr lang="en-IN" dirty="0">
              <a:solidFill>
                <a:schemeClr val="tx1">
                  <a:lumMod val="85000"/>
                  <a:lumOff val="15000"/>
                </a:schemeClr>
              </a:solidFill>
              <a:latin typeface="Aharoni" panose="02010803020104030203" pitchFamily="2" charset="-79"/>
              <a:cs typeface="Aharoni" panose="02010803020104030203" pitchFamily="2" charset="-79"/>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
            <a:extLst>
              <a:ext uri="{FF2B5EF4-FFF2-40B4-BE49-F238E27FC236}">
                <a16:creationId xmlns:a16="http://schemas.microsoft.com/office/drawing/2014/main" id="{93A7EA08-465A-05E4-31F2-4B3958AFD942}"/>
              </a:ext>
            </a:extLst>
          </p:cNvPr>
          <p:cNvSpPr>
            <a:spLocks noGrp="1" noChangeArrowheads="1"/>
          </p:cNvSpPr>
          <p:nvPr>
            <p:ph idx="1"/>
          </p:nvPr>
        </p:nvSpPr>
        <p:spPr bwMode="auto">
          <a:xfrm>
            <a:off x="3846045" y="1528642"/>
            <a:ext cx="8080223" cy="515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500" b="1" dirty="0"/>
              <a:t>1. 2-Wheeler Penetration Rate:</a:t>
            </a:r>
          </a:p>
          <a:p>
            <a:pPr>
              <a:buFont typeface="Wingdings" panose="05000000000000000000" pitchFamily="2" charset="2"/>
              <a:buChar char="v"/>
            </a:pPr>
            <a:r>
              <a:rPr lang="en-US" sz="1300" b="1" dirty="0"/>
              <a:t>Goa</a:t>
            </a:r>
            <a:r>
              <a:rPr lang="en-US" sz="1300" dirty="0"/>
              <a:t> has the highest penetration rate for 2-wheelers at </a:t>
            </a:r>
            <a:r>
              <a:rPr lang="en-US" sz="1300" b="1" dirty="0"/>
              <a:t>17.99%</a:t>
            </a:r>
            <a:r>
              <a:rPr lang="en-US" sz="1300" dirty="0"/>
              <a:t>, making it the leader in this category.</a:t>
            </a:r>
          </a:p>
          <a:p>
            <a:pPr>
              <a:buFont typeface="Wingdings" panose="05000000000000000000" pitchFamily="2" charset="2"/>
              <a:buChar char="v"/>
            </a:pPr>
            <a:r>
              <a:rPr lang="en-US" sz="1300" b="1" dirty="0"/>
              <a:t>Kerala</a:t>
            </a:r>
            <a:r>
              <a:rPr lang="en-US" sz="1300" dirty="0"/>
              <a:t> follows with a penetration rate of </a:t>
            </a:r>
            <a:r>
              <a:rPr lang="en-US" sz="1300" b="1" dirty="0"/>
              <a:t>13.52%</a:t>
            </a:r>
            <a:r>
              <a:rPr lang="en-US" sz="1300" dirty="0"/>
              <a:t>, indicating a strong presence of 2-wheelers in the state.</a:t>
            </a:r>
          </a:p>
          <a:p>
            <a:pPr>
              <a:buFont typeface="Wingdings" panose="05000000000000000000" pitchFamily="2" charset="2"/>
              <a:buChar char="v"/>
            </a:pPr>
            <a:r>
              <a:rPr lang="en-US" sz="1300" b="1" dirty="0"/>
              <a:t>Karnataka</a:t>
            </a:r>
            <a:r>
              <a:rPr lang="en-US" sz="1300" dirty="0"/>
              <a:t> comes in third at </a:t>
            </a:r>
            <a:r>
              <a:rPr lang="en-US" sz="1300" b="1" dirty="0"/>
              <a:t>11.57%</a:t>
            </a:r>
            <a:r>
              <a:rPr lang="en-US" sz="1300" dirty="0"/>
              <a:t>.</a:t>
            </a:r>
          </a:p>
          <a:p>
            <a:pPr>
              <a:buFont typeface="Wingdings" panose="05000000000000000000" pitchFamily="2" charset="2"/>
              <a:buChar char="v"/>
            </a:pPr>
            <a:r>
              <a:rPr lang="en-US" sz="1300" b="1" dirty="0"/>
              <a:t>Maharashtra</a:t>
            </a:r>
            <a:r>
              <a:rPr lang="en-US" sz="1300" dirty="0"/>
              <a:t> has a penetration rate of </a:t>
            </a:r>
            <a:r>
              <a:rPr lang="en-US" sz="1300" b="1" dirty="0"/>
              <a:t>10.07%</a:t>
            </a:r>
            <a:r>
              <a:rPr lang="en-US" sz="1300" dirty="0"/>
              <a:t>.</a:t>
            </a:r>
          </a:p>
          <a:p>
            <a:pPr>
              <a:buFont typeface="Wingdings" panose="05000000000000000000" pitchFamily="2" charset="2"/>
              <a:buChar char="v"/>
            </a:pPr>
            <a:r>
              <a:rPr lang="en-US" sz="1300" b="1" dirty="0"/>
              <a:t>Delhi</a:t>
            </a:r>
            <a:r>
              <a:rPr lang="en-US" sz="1300" dirty="0"/>
              <a:t> rounds out the top five with a penetration rate of </a:t>
            </a:r>
            <a:r>
              <a:rPr lang="en-US" sz="1300" b="1" dirty="0"/>
              <a:t>9.40%</a:t>
            </a:r>
            <a:r>
              <a:rPr lang="en-US" sz="1300" dirty="0"/>
              <a:t>.</a:t>
            </a:r>
          </a:p>
          <a:p>
            <a:pPr marL="0" indent="0">
              <a:buNone/>
            </a:pPr>
            <a:r>
              <a:rPr lang="en-US" sz="1500" b="1" dirty="0"/>
              <a:t>2. 4-Wheeler Penetration Rate:</a:t>
            </a:r>
          </a:p>
          <a:p>
            <a:pPr>
              <a:buFont typeface="Wingdings" panose="05000000000000000000" pitchFamily="2" charset="2"/>
              <a:buChar char="v"/>
            </a:pPr>
            <a:r>
              <a:rPr lang="en-US" sz="1300" b="1" dirty="0"/>
              <a:t>Kerala</a:t>
            </a:r>
            <a:r>
              <a:rPr lang="en-US" sz="1300" dirty="0"/>
              <a:t> also leads in the 4-wheeler category with a penetration rate of </a:t>
            </a:r>
            <a:r>
              <a:rPr lang="en-US" sz="1300" b="1" dirty="0"/>
              <a:t>5.76%</a:t>
            </a:r>
            <a:r>
              <a:rPr lang="en-US" sz="1300" dirty="0"/>
              <a:t>.</a:t>
            </a:r>
          </a:p>
          <a:p>
            <a:pPr>
              <a:buFont typeface="Wingdings" panose="05000000000000000000" pitchFamily="2" charset="2"/>
              <a:buChar char="v"/>
            </a:pPr>
            <a:r>
              <a:rPr lang="en-US" sz="1300" b="1" dirty="0"/>
              <a:t>Chandigarh</a:t>
            </a:r>
            <a:r>
              <a:rPr lang="en-US" sz="1300" dirty="0"/>
              <a:t> is second with </a:t>
            </a:r>
            <a:r>
              <a:rPr lang="en-US" sz="1300" b="1" dirty="0"/>
              <a:t>4.50%</a:t>
            </a:r>
            <a:r>
              <a:rPr lang="en-US" sz="1300" dirty="0"/>
              <a:t>.</a:t>
            </a:r>
          </a:p>
          <a:p>
            <a:pPr>
              <a:buFont typeface="Wingdings" panose="05000000000000000000" pitchFamily="2" charset="2"/>
              <a:buChar char="v"/>
            </a:pPr>
            <a:r>
              <a:rPr lang="en-US" sz="1300" b="1" dirty="0"/>
              <a:t>Delhi</a:t>
            </a:r>
            <a:r>
              <a:rPr lang="en-US" sz="1300" dirty="0"/>
              <a:t> has a penetration rate of </a:t>
            </a:r>
            <a:r>
              <a:rPr lang="en-US" sz="1300" b="1" dirty="0"/>
              <a:t>4.29%</a:t>
            </a:r>
            <a:r>
              <a:rPr lang="en-US" sz="1300" dirty="0"/>
              <a:t>, placing it third.</a:t>
            </a:r>
          </a:p>
          <a:p>
            <a:pPr>
              <a:buFont typeface="Wingdings" panose="05000000000000000000" pitchFamily="2" charset="2"/>
              <a:buChar char="v"/>
            </a:pPr>
            <a:r>
              <a:rPr lang="en-US" sz="1300" b="1" dirty="0"/>
              <a:t>Karnataka</a:t>
            </a:r>
            <a:r>
              <a:rPr lang="en-US" sz="1300" dirty="0"/>
              <a:t> is close behind with a penetration rate of </a:t>
            </a:r>
            <a:r>
              <a:rPr lang="en-US" sz="1300" b="1" dirty="0"/>
              <a:t>4.26%</a:t>
            </a:r>
            <a:r>
              <a:rPr lang="en-US" sz="1300" dirty="0"/>
              <a:t>.</a:t>
            </a:r>
          </a:p>
          <a:p>
            <a:pPr>
              <a:buFont typeface="Wingdings" panose="05000000000000000000" pitchFamily="2" charset="2"/>
              <a:buChar char="v"/>
            </a:pPr>
            <a:r>
              <a:rPr lang="en-US" sz="1300" b="1" dirty="0"/>
              <a:t>Goa</a:t>
            </a:r>
            <a:r>
              <a:rPr lang="en-US" sz="1300" dirty="0"/>
              <a:t> also features in the top five for 4-wheelers, with a penetration rate of </a:t>
            </a:r>
            <a:r>
              <a:rPr lang="en-US" sz="1300" b="1" dirty="0"/>
              <a:t>4.25%</a:t>
            </a:r>
            <a:r>
              <a:rPr lang="en-US" sz="1300" dirty="0"/>
              <a:t>.</a:t>
            </a:r>
          </a:p>
          <a:p>
            <a:pPr marL="0" indent="0">
              <a:buNone/>
            </a:pPr>
            <a:r>
              <a:rPr lang="en-US" sz="1500" b="1" dirty="0"/>
              <a:t>Key Takeaways:</a:t>
            </a:r>
          </a:p>
          <a:p>
            <a:pPr>
              <a:buFont typeface="Wingdings" panose="05000000000000000000" pitchFamily="2" charset="2"/>
              <a:buChar char="Ø"/>
            </a:pPr>
            <a:r>
              <a:rPr lang="en-US" sz="1300" b="1" dirty="0"/>
              <a:t>Goa and Kerala</a:t>
            </a:r>
            <a:r>
              <a:rPr lang="en-US" sz="1300" dirty="0"/>
              <a:t> show strong market penetration for both 2-wheelers and 4-wheelers.</a:t>
            </a:r>
          </a:p>
          <a:p>
            <a:pPr>
              <a:buFont typeface="Wingdings" panose="05000000000000000000" pitchFamily="2" charset="2"/>
              <a:buChar char="Ø"/>
            </a:pPr>
            <a:r>
              <a:rPr lang="en-US" sz="1300" b="1" dirty="0"/>
              <a:t>Delhi</a:t>
            </a:r>
            <a:r>
              <a:rPr lang="en-US" sz="1300" dirty="0"/>
              <a:t> and </a:t>
            </a:r>
            <a:r>
              <a:rPr lang="en-US" sz="1300" b="1" dirty="0"/>
              <a:t>Karnataka</a:t>
            </a:r>
            <a:r>
              <a:rPr lang="en-US" sz="1300" dirty="0"/>
              <a:t> also feature prominently in both categories, suggesting balanced growth across different vehicle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6" name="Picture 5" descr="A screenshot of a graph&#10;&#10;Description automatically generated">
            <a:extLst>
              <a:ext uri="{FF2B5EF4-FFF2-40B4-BE49-F238E27FC236}">
                <a16:creationId xmlns:a16="http://schemas.microsoft.com/office/drawing/2014/main" id="{96BE656C-BF8A-BE0E-AAB4-792B52D9C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12" y="1377713"/>
            <a:ext cx="3544585" cy="5362133"/>
          </a:xfrm>
          <a:prstGeom prst="rect">
            <a:avLst/>
          </a:prstGeom>
        </p:spPr>
      </p:pic>
    </p:spTree>
    <p:extLst>
      <p:ext uri="{BB962C8B-B14F-4D97-AF65-F5344CB8AC3E}">
        <p14:creationId xmlns:p14="http://schemas.microsoft.com/office/powerpoint/2010/main" val="76132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F8254C-FD79-2863-579B-6D4B86545682}"/>
              </a:ext>
            </a:extLst>
          </p:cNvPr>
          <p:cNvSpPr>
            <a:spLocks noGrp="1"/>
          </p:cNvSpPr>
          <p:nvPr>
            <p:ph type="title"/>
          </p:nvPr>
        </p:nvSpPr>
        <p:spPr>
          <a:xfrm>
            <a:off x="154112" y="1027"/>
            <a:ext cx="11772155" cy="1146596"/>
          </a:xfrm>
        </p:spPr>
        <p:txBody>
          <a:bodyPr>
            <a:normAutofit fontScale="90000"/>
          </a:bodyPr>
          <a:lstStyle/>
          <a:p>
            <a:pPr algn="ctr"/>
            <a:r>
              <a:rPr lang="en-US" altLang="en-US">
                <a:latin typeface="Aharoni" panose="02010803020104030203" pitchFamily="2" charset="-79"/>
                <a:cs typeface="Aharoni" panose="02010803020104030203" pitchFamily="2" charset="-79"/>
              </a:rPr>
              <a:t>Comparison Between Delhi &amp; Karnataka </a:t>
            </a:r>
            <a:r>
              <a:rPr kumimoji="0" lang="en-US" altLang="en-US" sz="4400" b="0" i="0" u="none" strike="noStrike" cap="none" normalizeH="0" baseline="0">
                <a:ln>
                  <a:noFill/>
                </a:ln>
                <a:solidFill>
                  <a:schemeClr val="tx1"/>
                </a:solidFill>
                <a:effectLst/>
                <a:latin typeface="Aharoni" panose="02010803020104030203" pitchFamily="2" charset="-79"/>
                <a:cs typeface="Aharoni" panose="02010803020104030203" pitchFamily="2" charset="-79"/>
              </a:rPr>
              <a:t>in FY24</a:t>
            </a:r>
            <a:endParaRPr lang="en-IN" dirty="0">
              <a:solidFill>
                <a:schemeClr val="tx1">
                  <a:lumMod val="85000"/>
                  <a:lumOff val="15000"/>
                </a:schemeClr>
              </a:solidFill>
              <a:latin typeface="Aharoni" panose="02010803020104030203" pitchFamily="2" charset="-79"/>
              <a:cs typeface="Aharoni" panose="02010803020104030203" pitchFamily="2" charset="-79"/>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9CE919AD-B1EA-D658-A295-3344DC6C747F}"/>
              </a:ext>
            </a:extLst>
          </p:cNvPr>
          <p:cNvSpPr>
            <a:spLocks noGrp="1" noChangeArrowheads="1"/>
          </p:cNvSpPr>
          <p:nvPr>
            <p:ph idx="1"/>
          </p:nvPr>
        </p:nvSpPr>
        <p:spPr bwMode="auto">
          <a:xfrm>
            <a:off x="154112" y="3566393"/>
            <a:ext cx="11772155"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Insights</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rPr>
              <a:t>EV Sales:</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Karnataka:</a:t>
            </a:r>
            <a:r>
              <a:rPr kumimoji="0" lang="en-US" altLang="en-US" sz="1600" b="0" i="0" u="none" strike="noStrike" cap="none" normalizeH="0" baseline="0" dirty="0">
                <a:ln>
                  <a:noFill/>
                </a:ln>
                <a:solidFill>
                  <a:schemeClr val="tx1"/>
                </a:solidFill>
                <a:effectLst/>
              </a:rPr>
              <a:t> Leads in EV sales with 161K units, representing 77.51% of the total sales.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Delhi:</a:t>
            </a:r>
            <a:r>
              <a:rPr kumimoji="0" lang="en-US" altLang="en-US" sz="1600" b="0" i="0" u="none" strike="noStrike" cap="none" normalizeH="0" baseline="0" dirty="0">
                <a:ln>
                  <a:noFill/>
                </a:ln>
                <a:solidFill>
                  <a:schemeClr val="tx1"/>
                </a:solidFill>
                <a:effectLst/>
              </a:rPr>
              <a:t> Accounts for 47K units, which is 22.49% of the total EV sales.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Conclusion:</a:t>
            </a:r>
            <a:r>
              <a:rPr kumimoji="0" lang="en-US" altLang="en-US" sz="1600" b="0" i="0" u="none" strike="noStrike" cap="none" normalizeH="0" baseline="0" dirty="0">
                <a:ln>
                  <a:noFill/>
                </a:ln>
                <a:solidFill>
                  <a:schemeClr val="tx1"/>
                </a:solidFill>
                <a:effectLst/>
              </a:rPr>
              <a:t> Karnataka has a significantly higher number of EV sales compared to Delhi, with more than three times the sales volume.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rPr>
              <a:t>Penetration Rate:</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Karnataka:</a:t>
            </a:r>
            <a:r>
              <a:rPr kumimoji="0" lang="en-US" altLang="en-US" sz="1600" b="0" i="0" u="none" strike="noStrike" cap="none" normalizeH="0" baseline="0" dirty="0">
                <a:ln>
                  <a:noFill/>
                </a:ln>
                <a:solidFill>
                  <a:schemeClr val="tx1"/>
                </a:solidFill>
                <a:effectLst/>
              </a:rPr>
              <a:t> Also has a higher EV penetration rate of 10.18%.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Delhi:</a:t>
            </a:r>
            <a:r>
              <a:rPr kumimoji="0" lang="en-US" altLang="en-US" sz="1600" b="0" i="0" u="none" strike="noStrike" cap="none" normalizeH="0" baseline="0" dirty="0">
                <a:ln>
                  <a:noFill/>
                </a:ln>
                <a:solidFill>
                  <a:schemeClr val="tx1"/>
                </a:solidFill>
                <a:effectLst/>
              </a:rPr>
              <a:t> Has a lower penetration rate of 7.71%.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Conclusion:</a:t>
            </a:r>
            <a:r>
              <a:rPr kumimoji="0" lang="en-US" altLang="en-US" sz="1600" b="0" i="0" u="none" strike="noStrike" cap="none" normalizeH="0" baseline="0" dirty="0">
                <a:ln>
                  <a:noFill/>
                </a:ln>
                <a:solidFill>
                  <a:schemeClr val="tx1"/>
                </a:solidFill>
                <a:effectLst/>
              </a:rPr>
              <a:t> Karnataka not only leads in absolute EV sales but also has a higher EV penetration rate compared to Delhi. This indicates that EVs form a larger proportion of the total vehicle market in Karnataka than in Delhi.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The data suggests that Karnataka is both ahead in total EV sales and more successful in integrating EVs into its overall vehicle market.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close-up of a graph&#10;&#10;Description automatically generated">
            <a:extLst>
              <a:ext uri="{FF2B5EF4-FFF2-40B4-BE49-F238E27FC236}">
                <a16:creationId xmlns:a16="http://schemas.microsoft.com/office/drawing/2014/main" id="{77ACDE0D-CEEA-B2DA-9856-2F7C8C8C1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700" y="1108282"/>
            <a:ext cx="6452172" cy="2458111"/>
          </a:xfrm>
          <a:prstGeom prst="rect">
            <a:avLst/>
          </a:prstGeom>
        </p:spPr>
      </p:pic>
    </p:spTree>
    <p:extLst>
      <p:ext uri="{BB962C8B-B14F-4D97-AF65-F5344CB8AC3E}">
        <p14:creationId xmlns:p14="http://schemas.microsoft.com/office/powerpoint/2010/main" val="29984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F8254C-FD79-2863-579B-6D4B86545682}"/>
              </a:ext>
            </a:extLst>
          </p:cNvPr>
          <p:cNvSpPr>
            <a:spLocks noGrp="1"/>
          </p:cNvSpPr>
          <p:nvPr>
            <p:ph type="title"/>
          </p:nvPr>
        </p:nvSpPr>
        <p:spPr>
          <a:xfrm>
            <a:off x="1238311" y="1027"/>
            <a:ext cx="9543405" cy="1146596"/>
          </a:xfrm>
        </p:spPr>
        <p:txBody>
          <a:bodyPr>
            <a:normAutofit/>
          </a:bodyPr>
          <a:lstStyle/>
          <a:p>
            <a:pPr algn="ctr"/>
            <a:r>
              <a:rPr kumimoji="0" lang="en-US" altLang="en-US" sz="4400" b="0" i="0" u="none" strike="noStrike" cap="none" normalizeH="0" baseline="0">
                <a:ln>
                  <a:noFill/>
                </a:ln>
                <a:solidFill>
                  <a:schemeClr val="tx1"/>
                </a:solidFill>
                <a:effectLst/>
                <a:latin typeface="Aharoni" panose="02010803020104030203" pitchFamily="2" charset="-79"/>
                <a:cs typeface="Aharoni" panose="02010803020104030203" pitchFamily="2" charset="-79"/>
              </a:rPr>
              <a:t>Compound Annual Growth Rate</a:t>
            </a:r>
            <a:endParaRPr lang="en-IN" dirty="0">
              <a:solidFill>
                <a:schemeClr val="tx1">
                  <a:lumMod val="85000"/>
                  <a:lumOff val="15000"/>
                </a:schemeClr>
              </a:solidFill>
              <a:latin typeface="Aharoni" panose="02010803020104030203" pitchFamily="2" charset="-79"/>
              <a:cs typeface="Aharoni" panose="02010803020104030203" pitchFamily="2" charset="-79"/>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
            <a:extLst>
              <a:ext uri="{FF2B5EF4-FFF2-40B4-BE49-F238E27FC236}">
                <a16:creationId xmlns:a16="http://schemas.microsoft.com/office/drawing/2014/main" id="{93A7EA08-465A-05E4-31F2-4B3958AFD942}"/>
              </a:ext>
            </a:extLst>
          </p:cNvPr>
          <p:cNvSpPr>
            <a:spLocks noGrp="1" noChangeArrowheads="1"/>
          </p:cNvSpPr>
          <p:nvPr>
            <p:ph idx="1"/>
          </p:nvPr>
        </p:nvSpPr>
        <p:spPr bwMode="auto">
          <a:xfrm>
            <a:off x="3952826" y="1147623"/>
            <a:ext cx="7979596" cy="4345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indent="0">
              <a:buNone/>
            </a:pPr>
            <a:r>
              <a:rPr lang="en-US" sz="2000" b="1" dirty="0"/>
              <a:t>Insights:</a:t>
            </a:r>
          </a:p>
          <a:p>
            <a:pPr>
              <a:buFont typeface="Wingdings" panose="05000000000000000000" pitchFamily="2" charset="2"/>
              <a:buChar char="v"/>
            </a:pPr>
            <a:r>
              <a:rPr lang="en-US" sz="1800" b="1" dirty="0"/>
              <a:t>Northeastern states like Meghalaya, Assam, and Mizoram</a:t>
            </a:r>
            <a:r>
              <a:rPr lang="en-US" sz="1800" dirty="0"/>
              <a:t> are seeing significant growth in vehicle sales, indicating increasing economic activity and mobility in these regions.</a:t>
            </a:r>
          </a:p>
          <a:p>
            <a:pPr>
              <a:buFont typeface="Wingdings" panose="05000000000000000000" pitchFamily="2" charset="2"/>
              <a:buChar char="v"/>
            </a:pPr>
            <a:r>
              <a:rPr lang="en-US" sz="1800" b="1" dirty="0"/>
              <a:t>Goa and Karnataka</a:t>
            </a:r>
            <a:r>
              <a:rPr lang="en-US" sz="1800" dirty="0"/>
              <a:t> also show impressive growth, which could be driven by tourism and urbanization, respectively.</a:t>
            </a:r>
          </a:p>
          <a:p>
            <a:pPr>
              <a:buFont typeface="Wingdings" panose="05000000000000000000" pitchFamily="2" charset="2"/>
              <a:buChar char="v"/>
            </a:pPr>
            <a:r>
              <a:rPr lang="en-US" sz="1800" b="1" dirty="0"/>
              <a:t>Delhi and Rajasthan</a:t>
            </a:r>
            <a:r>
              <a:rPr lang="en-US" sz="1800" dirty="0"/>
              <a:t> continue to see strong growth, which might be driven by urban expansion and economic development.</a:t>
            </a:r>
          </a:p>
          <a:p>
            <a:pPr>
              <a:buFont typeface="Wingdings" panose="05000000000000000000" pitchFamily="2" charset="2"/>
              <a:buChar char="v"/>
            </a:pPr>
            <a:r>
              <a:rPr lang="en-US" sz="1800" b="1" dirty="0"/>
              <a:t>Haryana,</a:t>
            </a:r>
            <a:r>
              <a:rPr lang="en-US" sz="1800" dirty="0"/>
              <a:t> while still in the top 10, shows the lowest CAGR among the listed states, indicating slower growth compared to the others.</a:t>
            </a:r>
          </a:p>
          <a:p>
            <a:pPr marL="0" indent="0">
              <a:buNone/>
            </a:pPr>
            <a:r>
              <a:rPr lang="en-US" sz="1800" dirty="0"/>
              <a:t>Overall, these states are leading the way in vehicle market growth, with Meghalaya and Goa showing exceptional increases.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pic>
        <p:nvPicPr>
          <p:cNvPr id="4" name="Picture 3" descr="A screenshot of a graph&#10;&#10;Description automatically generated">
            <a:extLst>
              <a:ext uri="{FF2B5EF4-FFF2-40B4-BE49-F238E27FC236}">
                <a16:creationId xmlns:a16="http://schemas.microsoft.com/office/drawing/2014/main" id="{D695AB93-3DD9-1695-E959-D021812E7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5" y="1147623"/>
            <a:ext cx="3865221" cy="5682396"/>
          </a:xfrm>
          <a:prstGeom prst="rect">
            <a:avLst/>
          </a:prstGeom>
        </p:spPr>
      </p:pic>
    </p:spTree>
    <p:extLst>
      <p:ext uri="{BB962C8B-B14F-4D97-AF65-F5344CB8AC3E}">
        <p14:creationId xmlns:p14="http://schemas.microsoft.com/office/powerpoint/2010/main" val="299052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F8254C-FD79-2863-579B-6D4B86545682}"/>
              </a:ext>
            </a:extLst>
          </p:cNvPr>
          <p:cNvSpPr>
            <a:spLocks noGrp="1"/>
          </p:cNvSpPr>
          <p:nvPr>
            <p:ph type="title"/>
          </p:nvPr>
        </p:nvSpPr>
        <p:spPr>
          <a:xfrm>
            <a:off x="1238311" y="1027"/>
            <a:ext cx="9543405" cy="1146596"/>
          </a:xfrm>
        </p:spPr>
        <p:txBody>
          <a:bodyPr>
            <a:normAutofit/>
          </a:bodyPr>
          <a:lstStyle/>
          <a:p>
            <a:pPr algn="ctr"/>
            <a:r>
              <a:rPr lang="en-US">
                <a:latin typeface="Aharoni" panose="02010803020104030203" pitchFamily="2" charset="-79"/>
                <a:cs typeface="Aharoni" panose="02010803020104030203" pitchFamily="2" charset="-79"/>
              </a:rPr>
              <a:t>Projected EV Sales in </a:t>
            </a:r>
            <a:r>
              <a:rPr lang="en-US" sz="6200">
                <a:latin typeface="Aharoni" panose="02010803020104030203" pitchFamily="2" charset="-79"/>
                <a:cs typeface="Aharoni" panose="02010803020104030203" pitchFamily="2" charset="-79"/>
              </a:rPr>
              <a:t>2030</a:t>
            </a:r>
            <a:endParaRPr lang="en-IN" sz="6200" dirty="0">
              <a:solidFill>
                <a:schemeClr val="tx1">
                  <a:lumMod val="85000"/>
                  <a:lumOff val="15000"/>
                </a:schemeClr>
              </a:solidFill>
              <a:latin typeface="Aharoni" panose="02010803020104030203" pitchFamily="2" charset="-79"/>
              <a:cs typeface="Aharoni" panose="02010803020104030203" pitchFamily="2" charset="-79"/>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DA2033A4-B0C1-62CC-4281-8F5805E523A0}"/>
              </a:ext>
            </a:extLst>
          </p:cNvPr>
          <p:cNvSpPr>
            <a:spLocks noGrp="1" noChangeArrowheads="1"/>
          </p:cNvSpPr>
          <p:nvPr>
            <p:ph idx="1"/>
          </p:nvPr>
        </p:nvSpPr>
        <p:spPr bwMode="auto">
          <a:xfrm>
            <a:off x="4047566" y="2088146"/>
            <a:ext cx="798011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Insights: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rPr>
              <a:t>Maharashtra, Kerala, and Gujarat</a:t>
            </a:r>
            <a:r>
              <a:rPr kumimoji="0" lang="en-US" altLang="en-US" sz="1800" b="0" i="0" u="none" strike="noStrike" cap="none" normalizeH="0" baseline="0" dirty="0">
                <a:ln>
                  <a:noFill/>
                </a:ln>
                <a:solidFill>
                  <a:schemeClr val="tx1"/>
                </a:solidFill>
                <a:effectLst/>
              </a:rPr>
              <a:t> are set to lead in absolute EV sales due to their large market sizes.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rPr>
              <a:t>Goa</a:t>
            </a:r>
            <a:r>
              <a:rPr kumimoji="0" lang="en-US" altLang="en-US" sz="1800" b="0" i="0" u="none" strike="noStrike" cap="none" normalizeH="0" baseline="0" dirty="0">
                <a:ln>
                  <a:noFill/>
                </a:ln>
                <a:solidFill>
                  <a:schemeClr val="tx1"/>
                </a:solidFill>
                <a:effectLst/>
              </a:rPr>
              <a:t> has the highest penetration rate, while </a:t>
            </a:r>
            <a:r>
              <a:rPr kumimoji="0" lang="en-US" altLang="en-US" sz="1800" b="1" i="0" u="none" strike="noStrike" cap="none" normalizeH="0" baseline="0" dirty="0">
                <a:ln>
                  <a:noFill/>
                </a:ln>
                <a:solidFill>
                  <a:schemeClr val="tx1"/>
                </a:solidFill>
                <a:effectLst/>
              </a:rPr>
              <a:t>Delhi</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Karnataka</a:t>
            </a:r>
            <a:r>
              <a:rPr kumimoji="0" lang="en-US" altLang="en-US" sz="1800" b="0" i="0" u="none" strike="noStrike" cap="none" normalizeH="0" baseline="0" dirty="0">
                <a:ln>
                  <a:noFill/>
                </a:ln>
                <a:solidFill>
                  <a:schemeClr val="tx1"/>
                </a:solidFill>
                <a:effectLst/>
              </a:rPr>
              <a:t> show strong adoption potential.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The data highlights varying levels of EV market maturity across states, with larger states dominating in sales volume, and smaller states like Goa excelling in penetration rates.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6" name="Picture 5" descr="A green and pink chart with numbers and a pink and green background&#10;&#10;Description automatically generated with medium confidence">
            <a:extLst>
              <a:ext uri="{FF2B5EF4-FFF2-40B4-BE49-F238E27FC236}">
                <a16:creationId xmlns:a16="http://schemas.microsoft.com/office/drawing/2014/main" id="{8EEF5759-8B5A-8D5A-A66B-3834CA8F3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15" y="2088146"/>
            <a:ext cx="3795646" cy="3346883"/>
          </a:xfrm>
          <a:prstGeom prst="rect">
            <a:avLst/>
          </a:prstGeom>
        </p:spPr>
      </p:pic>
    </p:spTree>
    <p:extLst>
      <p:ext uri="{BB962C8B-B14F-4D97-AF65-F5344CB8AC3E}">
        <p14:creationId xmlns:p14="http://schemas.microsoft.com/office/powerpoint/2010/main" val="171990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F8254C-FD79-2863-579B-6D4B86545682}"/>
              </a:ext>
            </a:extLst>
          </p:cNvPr>
          <p:cNvSpPr>
            <a:spLocks noGrp="1"/>
          </p:cNvSpPr>
          <p:nvPr>
            <p:ph type="title"/>
          </p:nvPr>
        </p:nvSpPr>
        <p:spPr>
          <a:xfrm>
            <a:off x="1238311" y="1027"/>
            <a:ext cx="9543405" cy="1146596"/>
          </a:xfrm>
        </p:spPr>
        <p:txBody>
          <a:bodyPr>
            <a:normAutofit/>
          </a:bodyPr>
          <a:lstStyle/>
          <a:p>
            <a:pPr algn="ctr"/>
            <a:r>
              <a:rPr lang="en-US">
                <a:latin typeface="Aharoni" panose="02010803020104030203" pitchFamily="2" charset="-79"/>
                <a:cs typeface="Aharoni" panose="02010803020104030203" pitchFamily="2" charset="-79"/>
              </a:rPr>
              <a:t>Negative Penetration</a:t>
            </a:r>
            <a:endParaRPr lang="en-IN" sz="6200" dirty="0">
              <a:solidFill>
                <a:schemeClr val="tx1">
                  <a:lumMod val="85000"/>
                  <a:lumOff val="15000"/>
                </a:schemeClr>
              </a:solidFill>
              <a:latin typeface="Aharoni" panose="02010803020104030203" pitchFamily="2" charset="-79"/>
              <a:cs typeface="Aharoni" panose="02010803020104030203" pitchFamily="2" charset="-79"/>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DA2033A4-B0C1-62CC-4281-8F5805E523A0}"/>
              </a:ext>
            </a:extLst>
          </p:cNvPr>
          <p:cNvSpPr>
            <a:spLocks noGrp="1" noChangeArrowheads="1"/>
          </p:cNvSpPr>
          <p:nvPr>
            <p:ph idx="1"/>
          </p:nvPr>
        </p:nvSpPr>
        <p:spPr bwMode="auto">
          <a:xfrm>
            <a:off x="3830128" y="2250210"/>
            <a:ext cx="8274267" cy="284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t>Insights:</a:t>
            </a:r>
          </a:p>
          <a:p>
            <a:pPr>
              <a:buFont typeface="Wingdings" panose="05000000000000000000" pitchFamily="2" charset="2"/>
              <a:buChar char="v"/>
            </a:pPr>
            <a:r>
              <a:rPr lang="en-US" sz="1800" b="1" dirty="0"/>
              <a:t>Goa and Kerala</a:t>
            </a:r>
            <a:r>
              <a:rPr lang="en-US" sz="1800" dirty="0"/>
              <a:t> have the steepest declines, indicating challenges in sustaining EV adoption.</a:t>
            </a:r>
          </a:p>
          <a:p>
            <a:pPr>
              <a:buFont typeface="Wingdings" panose="05000000000000000000" pitchFamily="2" charset="2"/>
              <a:buChar char="v"/>
            </a:pPr>
            <a:r>
              <a:rPr lang="en-US" sz="1800" b="1" dirty="0"/>
              <a:t>Maharashtra and Karnataka</a:t>
            </a:r>
            <a:r>
              <a:rPr lang="en-US" sz="1800" dirty="0"/>
              <a:t> show notable declines, suggesting potential shifts in market dynamics.</a:t>
            </a:r>
          </a:p>
          <a:p>
            <a:pPr>
              <a:buFont typeface="Wingdings" panose="05000000000000000000" pitchFamily="2" charset="2"/>
              <a:buChar char="v"/>
            </a:pPr>
            <a:r>
              <a:rPr lang="en-US" sz="1800" b="1" dirty="0"/>
              <a:t>Delhi and Gujarat</a:t>
            </a:r>
            <a:r>
              <a:rPr lang="en-US" sz="1800" dirty="0"/>
              <a:t> have smaller declines, indicating less severe market impact.</a:t>
            </a:r>
          </a:p>
          <a:p>
            <a:pPr marL="0" indent="0">
              <a:buNone/>
            </a:pPr>
            <a:r>
              <a:rPr lang="en-US" sz="1800" dirty="0"/>
              <a:t>These trends may reflect market saturation, economic factors, policy changes, or increased competition affecting EV sales in these regions.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5" name="Picture 4" descr="A screenshot of a graph&#10;&#10;Description automatically generated">
            <a:extLst>
              <a:ext uri="{FF2B5EF4-FFF2-40B4-BE49-F238E27FC236}">
                <a16:creationId xmlns:a16="http://schemas.microsoft.com/office/drawing/2014/main" id="{D3449818-598B-8049-CD92-170A4299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21" y="2374859"/>
            <a:ext cx="3320686" cy="3383144"/>
          </a:xfrm>
          <a:prstGeom prst="rect">
            <a:avLst/>
          </a:prstGeom>
        </p:spPr>
      </p:pic>
    </p:spTree>
    <p:extLst>
      <p:ext uri="{BB962C8B-B14F-4D97-AF65-F5344CB8AC3E}">
        <p14:creationId xmlns:p14="http://schemas.microsoft.com/office/powerpoint/2010/main" val="127034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2F68B-A202-4CA4-E991-79BFDC404FD9}"/>
              </a:ext>
            </a:extLst>
          </p:cNvPr>
          <p:cNvSpPr>
            <a:spLocks noGrp="1"/>
          </p:cNvSpPr>
          <p:nvPr>
            <p:ph type="title"/>
          </p:nvPr>
        </p:nvSpPr>
        <p:spPr>
          <a:xfrm>
            <a:off x="6590662" y="4267832"/>
            <a:ext cx="4805996" cy="1297115"/>
          </a:xfrm>
        </p:spPr>
        <p:txBody>
          <a:bodyPr vert="horz" lIns="91440" tIns="45720" rIns="91440" bIns="45720" rtlCol="0" anchor="t">
            <a:noAutofit/>
          </a:bodyPr>
          <a:lstStyle/>
          <a:p>
            <a:pPr algn="l"/>
            <a:r>
              <a:rPr lang="en-IN" b="1" i="0" dirty="0">
                <a:solidFill>
                  <a:srgbClr val="111111"/>
                </a:solidFill>
                <a:effectLst/>
                <a:highlight>
                  <a:srgbClr val="F3F3F3"/>
                </a:highlight>
                <a:latin typeface="Aharoni" panose="02010803020104030203" pitchFamily="2" charset="-79"/>
                <a:cs typeface="Aharoni" panose="02010803020104030203" pitchFamily="2" charset="-79"/>
              </a:rPr>
              <a:t>Seasonal Sales Analysis</a:t>
            </a:r>
            <a:br>
              <a:rPr lang="en-IN" b="0" i="0" dirty="0">
                <a:solidFill>
                  <a:srgbClr val="1F1F1F"/>
                </a:solidFill>
                <a:effectLst/>
                <a:highlight>
                  <a:srgbClr val="FFFFFF"/>
                </a:highlight>
                <a:latin typeface="Arial" panose="020B0604020202020204" pitchFamily="34" charset="0"/>
              </a:rPr>
            </a:br>
            <a:br>
              <a:rPr lang="en-IN" dirty="0"/>
            </a:br>
            <a:endParaRPr lang="en-US" kern="1200" dirty="0">
              <a:solidFill>
                <a:schemeClr val="tx2"/>
              </a:solidFill>
              <a:latin typeface="Aharoni" panose="02010803020104030203" pitchFamily="2" charset="-79"/>
              <a:cs typeface="Aharoni" panose="02010803020104030203" pitchFamily="2" charset="-79"/>
            </a:endParaRPr>
          </a:p>
        </p:txBody>
      </p:sp>
      <p:grpSp>
        <p:nvGrpSpPr>
          <p:cNvPr id="43" name="Group 4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44" name="Freeform: Shape 4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colorful graph with a circular object&#10;&#10;Description automatically generated with medium confidence">
            <a:extLst>
              <a:ext uri="{FF2B5EF4-FFF2-40B4-BE49-F238E27FC236}">
                <a16:creationId xmlns:a16="http://schemas.microsoft.com/office/drawing/2014/main" id="{13973428-2904-7AA3-B954-96D414D10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92" y="1740612"/>
            <a:ext cx="4469259" cy="4469259"/>
          </a:xfrm>
          <a:prstGeom prst="rect">
            <a:avLst/>
          </a:prstGeom>
        </p:spPr>
      </p:pic>
    </p:spTree>
    <p:extLst>
      <p:ext uri="{BB962C8B-B14F-4D97-AF65-F5344CB8AC3E}">
        <p14:creationId xmlns:p14="http://schemas.microsoft.com/office/powerpoint/2010/main" val="188921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F8254C-FD79-2863-579B-6D4B86545682}"/>
              </a:ext>
            </a:extLst>
          </p:cNvPr>
          <p:cNvSpPr>
            <a:spLocks noGrp="1"/>
          </p:cNvSpPr>
          <p:nvPr>
            <p:ph type="title"/>
          </p:nvPr>
        </p:nvSpPr>
        <p:spPr>
          <a:xfrm>
            <a:off x="1238311" y="1027"/>
            <a:ext cx="9543405" cy="1146596"/>
          </a:xfrm>
        </p:spPr>
        <p:txBody>
          <a:bodyPr>
            <a:normAutofit/>
          </a:bodyPr>
          <a:lstStyle/>
          <a:p>
            <a:pPr algn="ctr"/>
            <a:r>
              <a:rPr lang="en-US" dirty="0">
                <a:latin typeface="Aharoni" panose="02010803020104030203" pitchFamily="2" charset="-79"/>
                <a:cs typeface="Aharoni" panose="02010803020104030203" pitchFamily="2" charset="-79"/>
              </a:rPr>
              <a:t>Sales Trend</a:t>
            </a:r>
            <a:endParaRPr lang="en-IN" sz="6200" dirty="0">
              <a:solidFill>
                <a:schemeClr val="tx1">
                  <a:lumMod val="85000"/>
                  <a:lumOff val="15000"/>
                </a:schemeClr>
              </a:solidFill>
              <a:latin typeface="Aharoni" panose="02010803020104030203" pitchFamily="2" charset="-79"/>
              <a:cs typeface="Aharoni" panose="02010803020104030203" pitchFamily="2" charset="-79"/>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DA2033A4-B0C1-62CC-4281-8F5805E523A0}"/>
              </a:ext>
            </a:extLst>
          </p:cNvPr>
          <p:cNvSpPr>
            <a:spLocks noGrp="1" noChangeArrowheads="1"/>
          </p:cNvSpPr>
          <p:nvPr>
            <p:ph idx="1"/>
          </p:nvPr>
        </p:nvSpPr>
        <p:spPr bwMode="auto">
          <a:xfrm>
            <a:off x="59213" y="4379390"/>
            <a:ext cx="12073574" cy="333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b="1" dirty="0"/>
              <a:t>Insights</a:t>
            </a:r>
            <a:r>
              <a:rPr lang="en-US" sz="2000" b="1" dirty="0"/>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400" dirty="0"/>
              <a:t>There is a significant increase in EV sales over the three fiscal years. The total sales increased from 271,150 in FY22 to 775,368 in FY23, and further to 1,019,593 in FY24.</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400" dirty="0"/>
              <a:t>There seems to be a surge in EV sales during the last quarter of the fiscal year. These months have some of the highest sales figures, indicating a potential seasonal demand or end-of-year push.</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rPr>
              <a:t>May</a:t>
            </a:r>
            <a:r>
              <a:rPr kumimoji="0" lang="en-US" altLang="en-US" sz="1400" b="0" i="0" u="none" strike="noStrike" cap="none" normalizeH="0" baseline="0" dirty="0">
                <a:ln>
                  <a:noFill/>
                </a:ln>
                <a:solidFill>
                  <a:schemeClr val="tx1"/>
                </a:solidFill>
                <a:effectLst/>
              </a:rPr>
              <a:t> stands out as the month with the most significant increase in sales from FY23 to FY24, growing from 45,373 to 112,997 and </a:t>
            </a:r>
            <a:r>
              <a:rPr kumimoji="0" lang="en-US" altLang="en-US" sz="1400" b="1" i="0" u="none" strike="noStrike" cap="none" normalizeH="0" baseline="0" dirty="0">
                <a:ln>
                  <a:noFill/>
                </a:ln>
                <a:solidFill>
                  <a:schemeClr val="tx1"/>
                </a:solidFill>
                <a:effectLst/>
              </a:rPr>
              <a:t>March</a:t>
            </a:r>
            <a:r>
              <a:rPr kumimoji="0" lang="en-US" altLang="en-US" sz="1400" b="0" i="0" u="none" strike="noStrike" cap="none" normalizeH="0" baseline="0" dirty="0">
                <a:ln>
                  <a:noFill/>
                </a:ln>
                <a:solidFill>
                  <a:schemeClr val="tx1"/>
                </a:solidFill>
                <a:effectLst/>
              </a:rPr>
              <a:t> also shows a large increase in sales year-over-year.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400" dirty="0"/>
              <a:t>Months like </a:t>
            </a:r>
            <a:r>
              <a:rPr lang="en-US" sz="1400" b="1" dirty="0"/>
              <a:t>October</a:t>
            </a:r>
            <a:r>
              <a:rPr lang="en-US" sz="1400" dirty="0"/>
              <a:t> and </a:t>
            </a:r>
            <a:r>
              <a:rPr lang="en-US" sz="1400" b="1" dirty="0"/>
              <a:t>November</a:t>
            </a:r>
            <a:r>
              <a:rPr lang="en-US" sz="1400" dirty="0"/>
              <a:t> show more stability, with less dramatic year-over-year changes in sales compared to other months.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400" dirty="0"/>
              <a:t>The total sales have increased from FY22 to FY24, indicating a robust and accelerating growth in the adoption of EVs.</a:t>
            </a:r>
          </a:p>
          <a:p>
            <a:pPr marL="0" marR="0" lvl="0" indent="0" algn="l" defTabSz="914400" rtl="0" eaLnBrk="0" fontAlgn="base" latinLnBrk="0" hangingPunct="0">
              <a:lnSpc>
                <a:spcPct val="100000"/>
              </a:lnSpc>
              <a:spcBef>
                <a:spcPct val="0"/>
              </a:spcBef>
              <a:spcAft>
                <a:spcPct val="0"/>
              </a:spcAft>
              <a:buClrTx/>
              <a:buSzTx/>
              <a:buNone/>
              <a:tabLst/>
            </a:pPr>
            <a:r>
              <a:rPr lang="en-US" sz="1400" dirty="0"/>
              <a:t>These insights suggest a rapidly growing market for electric vehicles, with particularly strong demand in the later months of the fiscal year.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5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105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105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105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105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0" i="0" u="none" strike="noStrike" cap="none" normalizeH="0" baseline="0" dirty="0">
              <a:ln>
                <a:noFill/>
              </a:ln>
              <a:solidFill>
                <a:schemeClr val="tx1"/>
              </a:solidFill>
              <a:effectLst/>
            </a:endParaRPr>
          </a:p>
        </p:txBody>
      </p:sp>
      <p:pic>
        <p:nvPicPr>
          <p:cNvPr id="6" name="Picture 5" descr="A screenshot of a data table&#10;&#10;Description automatically generated">
            <a:extLst>
              <a:ext uri="{FF2B5EF4-FFF2-40B4-BE49-F238E27FC236}">
                <a16:creationId xmlns:a16="http://schemas.microsoft.com/office/drawing/2014/main" id="{EC7C5488-402A-6E03-1DDC-54EB17A81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85" y="1147622"/>
            <a:ext cx="3319737" cy="3207611"/>
          </a:xfrm>
          <a:prstGeom prst="rect">
            <a:avLst/>
          </a:prstGeom>
        </p:spPr>
      </p:pic>
      <p:pic>
        <p:nvPicPr>
          <p:cNvPr id="9" name="Picture 8" descr="A graph of sales&#10;&#10;Description automatically generated">
            <a:extLst>
              <a:ext uri="{FF2B5EF4-FFF2-40B4-BE49-F238E27FC236}">
                <a16:creationId xmlns:a16="http://schemas.microsoft.com/office/drawing/2014/main" id="{E32C8903-C262-7171-11E1-472796647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949" y="1141427"/>
            <a:ext cx="7677966" cy="3207611"/>
          </a:xfrm>
          <a:prstGeom prst="rect">
            <a:avLst/>
          </a:prstGeom>
        </p:spPr>
      </p:pic>
    </p:spTree>
    <p:extLst>
      <p:ext uri="{BB962C8B-B14F-4D97-AF65-F5344CB8AC3E}">
        <p14:creationId xmlns:p14="http://schemas.microsoft.com/office/powerpoint/2010/main" val="186983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2F68B-A202-4CA4-E991-79BFDC404FD9}"/>
              </a:ext>
            </a:extLst>
          </p:cNvPr>
          <p:cNvSpPr>
            <a:spLocks noGrp="1"/>
          </p:cNvSpPr>
          <p:nvPr>
            <p:ph type="title"/>
          </p:nvPr>
        </p:nvSpPr>
        <p:spPr>
          <a:xfrm>
            <a:off x="6590662" y="4267832"/>
            <a:ext cx="4805996" cy="1297115"/>
          </a:xfrm>
        </p:spPr>
        <p:txBody>
          <a:bodyPr vert="horz" lIns="91440" tIns="45720" rIns="91440" bIns="45720" rtlCol="0" anchor="t">
            <a:noAutofit/>
          </a:bodyPr>
          <a:lstStyle/>
          <a:p>
            <a:pPr algn="l"/>
            <a:r>
              <a:rPr lang="en-IN" b="1" i="0" dirty="0">
                <a:solidFill>
                  <a:srgbClr val="111111"/>
                </a:solidFill>
                <a:effectLst/>
                <a:highlight>
                  <a:srgbClr val="F3F3F3"/>
                </a:highlight>
                <a:latin typeface="Aharoni" panose="02010803020104030203" pitchFamily="2" charset="-79"/>
                <a:cs typeface="Aharoni" panose="02010803020104030203" pitchFamily="2" charset="-79"/>
              </a:rPr>
              <a:t>Revenue Analysis</a:t>
            </a:r>
            <a:br>
              <a:rPr lang="en-IN" b="0" i="0" dirty="0">
                <a:solidFill>
                  <a:srgbClr val="1F1F1F"/>
                </a:solidFill>
                <a:effectLst/>
                <a:highlight>
                  <a:srgbClr val="FFFFFF"/>
                </a:highlight>
                <a:latin typeface="Arial" panose="020B0604020202020204" pitchFamily="34" charset="0"/>
              </a:rPr>
            </a:br>
            <a:br>
              <a:rPr lang="en-IN" dirty="0"/>
            </a:br>
            <a:endParaRPr lang="en-US" kern="1200" dirty="0">
              <a:solidFill>
                <a:schemeClr val="tx2"/>
              </a:solidFill>
              <a:latin typeface="Aharoni" panose="02010803020104030203" pitchFamily="2" charset="-79"/>
              <a:cs typeface="Aharoni" panose="02010803020104030203" pitchFamily="2" charset="-79"/>
            </a:endParaRPr>
          </a:p>
        </p:txBody>
      </p:sp>
      <p:grpSp>
        <p:nvGrpSpPr>
          <p:cNvPr id="43" name="Group 4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44" name="Freeform: Shape 4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hand holding a bag of money&#10;&#10;Description automatically generated">
            <a:extLst>
              <a:ext uri="{FF2B5EF4-FFF2-40B4-BE49-F238E27FC236}">
                <a16:creationId xmlns:a16="http://schemas.microsoft.com/office/drawing/2014/main" id="{30BFD8E6-EF22-2E09-E367-28A25CFB4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78" y="1853934"/>
            <a:ext cx="4468953" cy="4468953"/>
          </a:xfrm>
          <a:prstGeom prst="rect">
            <a:avLst/>
          </a:prstGeom>
        </p:spPr>
      </p:pic>
    </p:spTree>
    <p:extLst>
      <p:ext uri="{BB962C8B-B14F-4D97-AF65-F5344CB8AC3E}">
        <p14:creationId xmlns:p14="http://schemas.microsoft.com/office/powerpoint/2010/main" val="14001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C798B-88A0-867C-BCB7-1312803AE048}"/>
              </a:ext>
            </a:extLst>
          </p:cNvPr>
          <p:cNvSpPr>
            <a:spLocks noGrp="1"/>
          </p:cNvSpPr>
          <p:nvPr>
            <p:ph type="title"/>
          </p:nvPr>
        </p:nvSpPr>
        <p:spPr>
          <a:xfrm>
            <a:off x="6094105" y="802955"/>
            <a:ext cx="4977976" cy="1454051"/>
          </a:xfrm>
        </p:spPr>
        <p:txBody>
          <a:bodyPr>
            <a:normAutofit/>
          </a:bodyPr>
          <a:lstStyle/>
          <a:p>
            <a:r>
              <a:rPr lang="en-IN" sz="3600" dirty="0">
                <a:solidFill>
                  <a:schemeClr val="tx2"/>
                </a:solidFill>
                <a:latin typeface="Aharoni" panose="02010803020104030203" pitchFamily="2" charset="-79"/>
                <a:cs typeface="Aharoni" panose="02010803020104030203" pitchFamily="2" charset="-79"/>
              </a:rPr>
              <a:t>Problem Statements</a:t>
            </a:r>
          </a:p>
        </p:txBody>
      </p:sp>
      <p:pic>
        <p:nvPicPr>
          <p:cNvPr id="14" name="Graphic 13" descr="Electric Car">
            <a:extLst>
              <a:ext uri="{FF2B5EF4-FFF2-40B4-BE49-F238E27FC236}">
                <a16:creationId xmlns:a16="http://schemas.microsoft.com/office/drawing/2014/main" id="{B071F830-6ED1-840F-17AB-9BBCDD0D2F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5BD4E709-1ED3-5523-4B5B-826307A4CCE2}"/>
              </a:ext>
            </a:extLst>
          </p:cNvPr>
          <p:cNvSpPr>
            <a:spLocks noGrp="1"/>
          </p:cNvSpPr>
          <p:nvPr>
            <p:ph idx="1"/>
          </p:nvPr>
        </p:nvSpPr>
        <p:spPr>
          <a:xfrm>
            <a:off x="6090574" y="2421682"/>
            <a:ext cx="4977578" cy="3639289"/>
          </a:xfrm>
        </p:spPr>
        <p:txBody>
          <a:bodyPr anchor="ctr">
            <a:normAutofit/>
          </a:bodyPr>
          <a:lstStyle/>
          <a:p>
            <a:endParaRPr lang="en-IN" sz="1800" b="0" i="0" u="none" strike="noStrike" baseline="0">
              <a:solidFill>
                <a:schemeClr val="tx2"/>
              </a:solidFill>
              <a:latin typeface="Aptos" panose="020B0004020202020204" pitchFamily="34" charset="0"/>
            </a:endParaRPr>
          </a:p>
          <a:p>
            <a:pPr marL="0" indent="0">
              <a:buNone/>
            </a:pPr>
            <a:r>
              <a:rPr lang="en-US" sz="1800" i="0" u="none" strike="noStrike" baseline="0">
                <a:solidFill>
                  <a:schemeClr val="tx2"/>
                </a:solidFill>
                <a:latin typeface="Aharoni" panose="02010803020104030203" pitchFamily="2" charset="-79"/>
                <a:cs typeface="Aharoni" panose="02010803020104030203" pitchFamily="2" charset="-79"/>
              </a:rPr>
              <a:t>AtliQ Motors 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 Bruce Haryali, the chief of AtliQ Motors India wanted to do a detailed market study of existing EV/Hybrid market in India before proceeding further. </a:t>
            </a:r>
            <a:endParaRPr lang="en-IN" sz="1800">
              <a:solidFill>
                <a:schemeClr val="tx2"/>
              </a:solidFill>
              <a:latin typeface="Aharoni" panose="02010803020104030203" pitchFamily="2" charset="-79"/>
              <a:cs typeface="Aharoni" panose="02010803020104030203" pitchFamily="2" charset="-79"/>
            </a:endParaRPr>
          </a:p>
        </p:txBody>
      </p:sp>
      <p:sp>
        <p:nvSpPr>
          <p:cNvPr id="5" name="Footer Placeholder 4">
            <a:extLst>
              <a:ext uri="{FF2B5EF4-FFF2-40B4-BE49-F238E27FC236}">
                <a16:creationId xmlns:a16="http://schemas.microsoft.com/office/drawing/2014/main" id="{6F524E24-B618-E763-096A-72D636C5C817}"/>
              </a:ext>
            </a:extLst>
          </p:cNvPr>
          <p:cNvSpPr>
            <a:spLocks noGrp="1"/>
          </p:cNvSpPr>
          <p:nvPr>
            <p:ph type="ftr" sz="quarter" idx="11"/>
          </p:nvPr>
        </p:nvSpPr>
        <p:spPr>
          <a:xfrm>
            <a:off x="4038600" y="6356350"/>
            <a:ext cx="6286928" cy="448653"/>
          </a:xfrm>
        </p:spPr>
        <p:txBody>
          <a:bodyPr>
            <a:normAutofit/>
          </a:bodyPr>
          <a:lstStyle/>
          <a:p>
            <a:pPr>
              <a:lnSpc>
                <a:spcPct val="90000"/>
              </a:lnSpc>
              <a:spcAft>
                <a:spcPts val="600"/>
              </a:spcAft>
            </a:pPr>
            <a:r>
              <a:rPr lang="en-US" sz="900" b="1" dirty="0"/>
              <a:t>EV = Electric Vehicles,   CAGR = Compound Annual Growth Rate, PR%: Penetration Rate</a:t>
            </a:r>
            <a:endParaRPr lang="en-IN" sz="900" b="1" dirty="0"/>
          </a:p>
        </p:txBody>
      </p:sp>
      <p:grpSp>
        <p:nvGrpSpPr>
          <p:cNvPr id="41" name="Group 40">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42" name="Freeform: Shape 41">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8201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F8254C-FD79-2863-579B-6D4B86545682}"/>
              </a:ext>
            </a:extLst>
          </p:cNvPr>
          <p:cNvSpPr>
            <a:spLocks noGrp="1"/>
          </p:cNvSpPr>
          <p:nvPr>
            <p:ph type="title"/>
          </p:nvPr>
        </p:nvSpPr>
        <p:spPr>
          <a:xfrm>
            <a:off x="-1" y="1027"/>
            <a:ext cx="12192001" cy="1146596"/>
          </a:xfrm>
        </p:spPr>
        <p:txBody>
          <a:bodyPr>
            <a:normAutofit/>
          </a:bodyPr>
          <a:lstStyle/>
          <a:p>
            <a:pPr algn="ctr"/>
            <a:r>
              <a:rPr lang="en-US" dirty="0">
                <a:latin typeface="Aharoni" panose="02010803020104030203" pitchFamily="2" charset="-79"/>
                <a:cs typeface="Aharoni" panose="02010803020104030203" pitchFamily="2" charset="-79"/>
              </a:rPr>
              <a:t>State-Wise Revenue</a:t>
            </a:r>
            <a:endParaRPr lang="en-IN" sz="6200" dirty="0">
              <a:solidFill>
                <a:schemeClr val="tx1">
                  <a:lumMod val="85000"/>
                  <a:lumOff val="15000"/>
                </a:schemeClr>
              </a:solidFill>
              <a:latin typeface="Aharoni" panose="02010803020104030203" pitchFamily="2" charset="-79"/>
              <a:cs typeface="Aharoni" panose="02010803020104030203" pitchFamily="2" charset="-79"/>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DA2033A4-B0C1-62CC-4281-8F5805E523A0}"/>
              </a:ext>
            </a:extLst>
          </p:cNvPr>
          <p:cNvSpPr>
            <a:spLocks noGrp="1" noChangeArrowheads="1"/>
          </p:cNvSpPr>
          <p:nvPr>
            <p:ph idx="1"/>
          </p:nvPr>
        </p:nvSpPr>
        <p:spPr bwMode="auto">
          <a:xfrm>
            <a:off x="4173696" y="1048761"/>
            <a:ext cx="789948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400" b="1" dirty="0"/>
              <a:t>Insights:</a:t>
            </a:r>
          </a:p>
          <a:p>
            <a:pPr>
              <a:buFont typeface="+mj-lt"/>
              <a:buAutoNum type="arabicPeriod"/>
            </a:pPr>
            <a:r>
              <a:rPr lang="en-US" sz="1300" b="1" dirty="0"/>
              <a:t>Maharashtra Leads in Both Segments</a:t>
            </a:r>
            <a:r>
              <a:rPr lang="en-US" sz="1300" dirty="0"/>
              <a:t>:</a:t>
            </a:r>
          </a:p>
          <a:p>
            <a:pPr lvl="1">
              <a:buFont typeface="Wingdings" panose="05000000000000000000" pitchFamily="2" charset="2"/>
              <a:buChar char="v"/>
            </a:pPr>
            <a:r>
              <a:rPr lang="en-US" sz="1200" dirty="0"/>
              <a:t>Maharashtra is the leading state in revenue generation for both 2-Wheelers and 4-Wheelers, with ₹31 billion from 2-Wheelers and ₹48 billion from 4-Wheelers.</a:t>
            </a:r>
          </a:p>
          <a:p>
            <a:pPr>
              <a:buFont typeface="+mj-lt"/>
              <a:buAutoNum type="arabicPeriod"/>
            </a:pPr>
            <a:r>
              <a:rPr lang="en-US" sz="1300" b="1" dirty="0"/>
              <a:t>Karnataka is a Strong Contender</a:t>
            </a:r>
            <a:r>
              <a:rPr lang="en-US" sz="1300" dirty="0"/>
              <a:t>:</a:t>
            </a:r>
          </a:p>
          <a:p>
            <a:pPr lvl="1">
              <a:buFont typeface="Wingdings" panose="05000000000000000000" pitchFamily="2" charset="2"/>
              <a:buChar char="v"/>
            </a:pPr>
            <a:r>
              <a:rPr lang="en-US" sz="1200" dirty="0"/>
              <a:t>Karnataka ranks second in both categories, generating ₹25 billion from 2-Wheelers and ₹31 billion from 4-Wheelers.</a:t>
            </a:r>
          </a:p>
          <a:p>
            <a:pPr>
              <a:buFont typeface="+mj-lt"/>
              <a:buAutoNum type="arabicPeriod"/>
            </a:pPr>
            <a:r>
              <a:rPr lang="en-US" sz="1300" b="1" dirty="0"/>
              <a:t>Revenue Disparity Between Vehicle Types</a:t>
            </a:r>
            <a:r>
              <a:rPr lang="en-US" sz="1300" dirty="0"/>
              <a:t>:</a:t>
            </a:r>
          </a:p>
          <a:p>
            <a:pPr lvl="1">
              <a:buFont typeface="Wingdings" panose="05000000000000000000" pitchFamily="2" charset="2"/>
              <a:buChar char="v"/>
            </a:pPr>
            <a:r>
              <a:rPr lang="en-US" sz="1200" dirty="0"/>
              <a:t>The revenue from 4-Wheelers tends to be higher than that from 2-Wheelers across most states, indicating a higher price point or greater market volume for 4-Wheelers in these regions.</a:t>
            </a:r>
          </a:p>
          <a:p>
            <a:pPr>
              <a:buFont typeface="+mj-lt"/>
              <a:buAutoNum type="arabicPeriod"/>
            </a:pPr>
            <a:r>
              <a:rPr lang="en-US" sz="1300" b="1" dirty="0"/>
              <a:t>Top Performers</a:t>
            </a:r>
            <a:r>
              <a:rPr lang="en-US" sz="1300" dirty="0"/>
              <a:t>:</a:t>
            </a:r>
          </a:p>
          <a:p>
            <a:pPr lvl="1">
              <a:buFont typeface="Wingdings" panose="05000000000000000000" pitchFamily="2" charset="2"/>
              <a:buChar char="v"/>
            </a:pPr>
            <a:r>
              <a:rPr lang="en-US" sz="1200" dirty="0"/>
              <a:t>Other states consistently appearing in the top ranks include Tamil Nadu, Gujarat, Kerala, and Uttar Pradesh. Each of these states shows significant contributions to both vehicle segments, though with varying rank positions.</a:t>
            </a:r>
          </a:p>
          <a:p>
            <a:pPr>
              <a:buFont typeface="+mj-lt"/>
              <a:buAutoNum type="arabicPeriod"/>
            </a:pPr>
            <a:r>
              <a:rPr lang="en-US" sz="1300" b="1" dirty="0"/>
              <a:t>Delhi's High 4-Wheeler Revenue</a:t>
            </a:r>
            <a:r>
              <a:rPr lang="en-US" sz="1300" dirty="0"/>
              <a:t>:</a:t>
            </a:r>
          </a:p>
          <a:p>
            <a:pPr lvl="1">
              <a:buFont typeface="Wingdings" panose="05000000000000000000" pitchFamily="2" charset="2"/>
              <a:buChar char="v"/>
            </a:pPr>
            <a:r>
              <a:rPr lang="en-US" sz="1200" dirty="0"/>
              <a:t>Delhi stands out for its high revenue from 4-Wheelers (₹27 billion), ranking third, while it does not appear in the top three for 2-Wheelers.</a:t>
            </a:r>
          </a:p>
          <a:p>
            <a:pPr>
              <a:buFont typeface="+mj-lt"/>
              <a:buAutoNum type="arabicPeriod"/>
            </a:pPr>
            <a:r>
              <a:rPr lang="en-US" sz="1300" b="1" dirty="0"/>
              <a:t>Diversity in Regional Performance</a:t>
            </a:r>
            <a:r>
              <a:rPr lang="en-US" sz="1300" dirty="0"/>
              <a:t>:</a:t>
            </a:r>
          </a:p>
          <a:p>
            <a:pPr lvl="1">
              <a:buFont typeface="Wingdings" panose="05000000000000000000" pitchFamily="2" charset="2"/>
              <a:buChar char="v"/>
            </a:pPr>
            <a:r>
              <a:rPr lang="en-US" sz="1200" dirty="0"/>
              <a:t>Some states, like West Bengal and Haryana, appear in the top 10 for 4-Wheelers but not for 2-Wheelers, reflecting regional preferences or market dynamics.</a:t>
            </a:r>
          </a:p>
          <a:p>
            <a:pPr>
              <a:buFont typeface="+mj-lt"/>
              <a:buAutoNum type="arabicPeriod"/>
            </a:pPr>
            <a:r>
              <a:rPr lang="en-US" sz="1300" b="1" dirty="0"/>
              <a:t>Comparative Analysis</a:t>
            </a:r>
            <a:r>
              <a:rPr lang="en-US" sz="1300" dirty="0"/>
              <a:t>:</a:t>
            </a:r>
          </a:p>
          <a:p>
            <a:pPr lvl="1">
              <a:buFont typeface="Wingdings" panose="05000000000000000000" pitchFamily="2" charset="2"/>
              <a:buChar char="v"/>
            </a:pPr>
            <a:r>
              <a:rPr lang="en-US" sz="1200" dirty="0"/>
              <a:t>The data suggests a significant regional preference for different types of vehicles, with urbanized or economically stronger states showing higher revenues, especially in the 4-Wheeler segment.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lang="en-US" sz="12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12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12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12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200" b="0" i="0" u="none" strike="noStrike" cap="none" normalizeH="0" baseline="0" dirty="0">
              <a:ln>
                <a:noFill/>
              </a:ln>
              <a:solidFill>
                <a:schemeClr val="tx1"/>
              </a:solidFill>
              <a:effectLst/>
            </a:endParaRPr>
          </a:p>
        </p:txBody>
      </p:sp>
      <p:pic>
        <p:nvPicPr>
          <p:cNvPr id="5" name="Picture 4" descr="A screenshot of a graph&#10;&#10;Description automatically generated">
            <a:extLst>
              <a:ext uri="{FF2B5EF4-FFF2-40B4-BE49-F238E27FC236}">
                <a16:creationId xmlns:a16="http://schemas.microsoft.com/office/drawing/2014/main" id="{A2CE9801-40F1-908F-E2B6-5B9C4DA1C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77" y="1111085"/>
            <a:ext cx="3956589" cy="5634785"/>
          </a:xfrm>
          <a:prstGeom prst="rect">
            <a:avLst/>
          </a:prstGeom>
        </p:spPr>
      </p:pic>
      <p:pic>
        <p:nvPicPr>
          <p:cNvPr id="14" name="Graphic 13" descr="Information with solid fill">
            <a:extLst>
              <a:ext uri="{FF2B5EF4-FFF2-40B4-BE49-F238E27FC236}">
                <a16:creationId xmlns:a16="http://schemas.microsoft.com/office/drawing/2014/main" id="{97CA08D8-202D-286E-D516-708C4A1201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5028" y="6624256"/>
            <a:ext cx="259288" cy="259288"/>
          </a:xfrm>
          <a:prstGeom prst="rect">
            <a:avLst/>
          </a:prstGeom>
        </p:spPr>
      </p:pic>
      <p:sp>
        <p:nvSpPr>
          <p:cNvPr id="15" name="Footer Placeholder 14">
            <a:extLst>
              <a:ext uri="{FF2B5EF4-FFF2-40B4-BE49-F238E27FC236}">
                <a16:creationId xmlns:a16="http://schemas.microsoft.com/office/drawing/2014/main" id="{8AF4F111-141B-216D-8E3C-2A8C69169B44}"/>
              </a:ext>
            </a:extLst>
          </p:cNvPr>
          <p:cNvSpPr>
            <a:spLocks noGrp="1"/>
          </p:cNvSpPr>
          <p:nvPr>
            <p:ph type="ftr" sz="quarter" idx="11"/>
          </p:nvPr>
        </p:nvSpPr>
        <p:spPr>
          <a:xfrm>
            <a:off x="5476126" y="6495045"/>
            <a:ext cx="6702180" cy="501650"/>
          </a:xfrm>
        </p:spPr>
        <p:txBody>
          <a:bodyPr/>
          <a:lstStyle/>
          <a:p>
            <a:r>
              <a:rPr lang="en-US" b="1" i="1" dirty="0"/>
              <a:t>Assuming, 2 Wheelers Average Price =  ₹ 85,000 and 4 Wheelers Average Price =  ₹ 15,00,000</a:t>
            </a:r>
            <a:endParaRPr lang="en-IN" b="1" i="1" dirty="0"/>
          </a:p>
        </p:txBody>
      </p:sp>
    </p:spTree>
    <p:extLst>
      <p:ext uri="{BB962C8B-B14F-4D97-AF65-F5344CB8AC3E}">
        <p14:creationId xmlns:p14="http://schemas.microsoft.com/office/powerpoint/2010/main" val="67801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F8254C-FD79-2863-579B-6D4B86545682}"/>
              </a:ext>
            </a:extLst>
          </p:cNvPr>
          <p:cNvSpPr>
            <a:spLocks noGrp="1"/>
          </p:cNvSpPr>
          <p:nvPr>
            <p:ph type="title"/>
          </p:nvPr>
        </p:nvSpPr>
        <p:spPr>
          <a:xfrm>
            <a:off x="-1" y="1027"/>
            <a:ext cx="12192001" cy="1146596"/>
          </a:xfrm>
        </p:spPr>
        <p:txBody>
          <a:bodyPr>
            <a:normAutofit/>
          </a:bodyPr>
          <a:lstStyle/>
          <a:p>
            <a:pPr algn="ctr"/>
            <a:r>
              <a:rPr lang="en-US" dirty="0">
                <a:latin typeface="Aharoni" panose="02010803020104030203" pitchFamily="2" charset="-79"/>
                <a:cs typeface="Aharoni" panose="02010803020104030203" pitchFamily="2" charset="-79"/>
              </a:rPr>
              <a:t>State-Wise Revenue Growth</a:t>
            </a:r>
            <a:endParaRPr lang="en-IN" sz="6200" dirty="0">
              <a:solidFill>
                <a:schemeClr val="tx1">
                  <a:lumMod val="85000"/>
                  <a:lumOff val="15000"/>
                </a:schemeClr>
              </a:solidFill>
              <a:latin typeface="Aharoni" panose="02010803020104030203" pitchFamily="2" charset="-79"/>
              <a:cs typeface="Aharoni" panose="02010803020104030203" pitchFamily="2" charset="-79"/>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graph&#10;&#10;Description automatically generated with medium confidence">
            <a:extLst>
              <a:ext uri="{FF2B5EF4-FFF2-40B4-BE49-F238E27FC236}">
                <a16:creationId xmlns:a16="http://schemas.microsoft.com/office/drawing/2014/main" id="{04709E4B-8D01-E7EE-F946-89D92145C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80" y="1100131"/>
            <a:ext cx="11394040" cy="5588433"/>
          </a:xfrm>
          <a:prstGeom prst="rect">
            <a:avLst/>
          </a:prstGeom>
        </p:spPr>
      </p:pic>
    </p:spTree>
    <p:extLst>
      <p:ext uri="{BB962C8B-B14F-4D97-AF65-F5344CB8AC3E}">
        <p14:creationId xmlns:p14="http://schemas.microsoft.com/office/powerpoint/2010/main" val="4006414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78B08BC6-C803-1F90-6B30-00D1506C1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85" y="472613"/>
            <a:ext cx="11383200" cy="6012273"/>
          </a:xfrm>
          <a:prstGeom prst="rect">
            <a:avLst/>
          </a:prstGeom>
        </p:spPr>
      </p:pic>
    </p:spTree>
    <p:extLst>
      <p:ext uri="{BB962C8B-B14F-4D97-AF65-F5344CB8AC3E}">
        <p14:creationId xmlns:p14="http://schemas.microsoft.com/office/powerpoint/2010/main" val="353089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2F68B-A202-4CA4-E991-79BFDC404FD9}"/>
              </a:ext>
            </a:extLst>
          </p:cNvPr>
          <p:cNvSpPr>
            <a:spLocks noGrp="1"/>
          </p:cNvSpPr>
          <p:nvPr>
            <p:ph type="title"/>
          </p:nvPr>
        </p:nvSpPr>
        <p:spPr>
          <a:xfrm>
            <a:off x="6590662" y="4267832"/>
            <a:ext cx="4793104" cy="1835017"/>
          </a:xfrm>
        </p:spPr>
        <p:txBody>
          <a:bodyPr vert="horz" lIns="91440" tIns="45720" rIns="91440" bIns="45720" rtlCol="0" anchor="t">
            <a:noAutofit/>
          </a:bodyPr>
          <a:lstStyle/>
          <a:p>
            <a:pPr algn="l"/>
            <a:r>
              <a:rPr lang="en-IN" b="1" i="0" u="none" strike="noStrike" baseline="0" dirty="0">
                <a:solidFill>
                  <a:srgbClr val="000000"/>
                </a:solidFill>
                <a:latin typeface="Aharoni" panose="02010803020104030203" pitchFamily="2" charset="-79"/>
                <a:cs typeface="Aharoni" panose="02010803020104030203" pitchFamily="2" charset="-79"/>
              </a:rPr>
              <a:t>Secondary Research </a:t>
            </a:r>
            <a:r>
              <a:rPr lang="en-IN" dirty="0">
                <a:latin typeface="Aharoni" panose="02010803020104030203" pitchFamily="2" charset="-79"/>
                <a:cs typeface="Aharoni" panose="02010803020104030203" pitchFamily="2" charset="-79"/>
              </a:rPr>
              <a:t>and Analysis</a:t>
            </a:r>
            <a:br>
              <a:rPr lang="en-IN" b="0" i="0" dirty="0">
                <a:solidFill>
                  <a:srgbClr val="1F1F1F"/>
                </a:solidFill>
                <a:effectLst/>
                <a:highlight>
                  <a:srgbClr val="FFFFFF"/>
                </a:highlight>
                <a:latin typeface="Arial" panose="020B0604020202020204" pitchFamily="34" charset="0"/>
              </a:rPr>
            </a:br>
            <a:br>
              <a:rPr lang="en-IN" dirty="0"/>
            </a:br>
            <a:endParaRPr lang="en-US" kern="1200" dirty="0">
              <a:solidFill>
                <a:schemeClr val="tx2"/>
              </a:solidFill>
              <a:latin typeface="Aharoni" panose="02010803020104030203" pitchFamily="2" charset="-79"/>
              <a:cs typeface="Aharoni" panose="02010803020104030203" pitchFamily="2" charset="-79"/>
            </a:endParaRPr>
          </a:p>
        </p:txBody>
      </p:sp>
      <p:grpSp>
        <p:nvGrpSpPr>
          <p:cNvPr id="43" name="Group 4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44" name="Freeform: Shape 4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magnifying glass and a book&#10;&#10;Description automatically generated">
            <a:extLst>
              <a:ext uri="{FF2B5EF4-FFF2-40B4-BE49-F238E27FC236}">
                <a16:creationId xmlns:a16="http://schemas.microsoft.com/office/drawing/2014/main" id="{EE62BD1B-C1E2-4E8C-A731-E12CA5E2E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36" y="1514887"/>
            <a:ext cx="4458680" cy="4458680"/>
          </a:xfrm>
          <a:prstGeom prst="rect">
            <a:avLst/>
          </a:prstGeom>
        </p:spPr>
      </p:pic>
    </p:spTree>
    <p:extLst>
      <p:ext uri="{BB962C8B-B14F-4D97-AF65-F5344CB8AC3E}">
        <p14:creationId xmlns:p14="http://schemas.microsoft.com/office/powerpoint/2010/main" val="3180346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8">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32" name="Freeform: Shape 31">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3">
            <a:extLst>
              <a:ext uri="{FF2B5EF4-FFF2-40B4-BE49-F238E27FC236}">
                <a16:creationId xmlns:a16="http://schemas.microsoft.com/office/drawing/2014/main" id="{AA6BFA33-C96C-15B5-757D-B67B7C87B13C}"/>
              </a:ext>
            </a:extLst>
          </p:cNvPr>
          <p:cNvSpPr>
            <a:spLocks noGrp="1" noChangeArrowheads="1"/>
          </p:cNvSpPr>
          <p:nvPr>
            <p:ph idx="1"/>
          </p:nvPr>
        </p:nvSpPr>
        <p:spPr bwMode="auto">
          <a:xfrm>
            <a:off x="96920" y="1821863"/>
            <a:ext cx="11997853"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1. Primary Reasons for Choosing 4-Wheeler EVs</a:t>
            </a:r>
            <a:r>
              <a:rPr kumimoji="0" lang="en-US" altLang="en-US" sz="2000" b="0" i="0" u="none" strike="noStrike" cap="none" normalizeH="0" baseline="0" dirty="0">
                <a:ln>
                  <a:noFill/>
                </a:ln>
                <a:solidFill>
                  <a:schemeClr val="tx1"/>
                </a:solidFill>
                <a:effectLst/>
              </a:rPr>
              <a:t>:</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Cost Savings</a:t>
            </a:r>
            <a:r>
              <a:rPr kumimoji="0" lang="en-US" altLang="en-US" sz="1800" b="0" i="0" u="none" strike="noStrike" cap="none" normalizeH="0" baseline="0" dirty="0">
                <a:ln>
                  <a:noFill/>
                </a:ln>
                <a:solidFill>
                  <a:schemeClr val="tx1"/>
                </a:solidFill>
                <a:effectLst/>
              </a:rPr>
              <a:t>: The total cost of ownership for EVs is often lower than for traditional vehicles due to savings on fuel and maintenance. As battery technology improves and economies of scale are realized, the upfront costs of EVs are decreasing, making them more attractive.</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Environmental Concerns</a:t>
            </a:r>
            <a:r>
              <a:rPr kumimoji="0" lang="en-US" altLang="en-US" sz="1800" b="0" i="0" u="none" strike="noStrike" cap="none" normalizeH="0" baseline="0" dirty="0">
                <a:ln>
                  <a:noFill/>
                </a:ln>
                <a:solidFill>
                  <a:schemeClr val="tx1"/>
                </a:solidFill>
                <a:effectLst/>
              </a:rPr>
              <a:t>: Consumers are becoming more environmentally conscious, preferring vehicles that reduce their carbon footprint. The reduction in emissions is a key factor driving the shift towards EVs.</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Government Incentives</a:t>
            </a:r>
            <a:r>
              <a:rPr kumimoji="0" lang="en-US" altLang="en-US" sz="1800" b="0" i="0" u="none" strike="noStrike" cap="none" normalizeH="0" baseline="0" dirty="0">
                <a:ln>
                  <a:noFill/>
                </a:ln>
                <a:solidFill>
                  <a:schemeClr val="tx1"/>
                </a:solidFill>
                <a:effectLst/>
              </a:rPr>
              <a:t>: Subsidies, tax breaks, and rebates on EV purchases are significant motivators. These incentives reduce the effective cost of EVs, making them more competitive with traditional vehicles.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2. Impact of Government Incentives and Subsidies</a:t>
            </a:r>
            <a:r>
              <a:rPr kumimoji="0" lang="en-US" altLang="en-US" sz="2000" b="0" i="0" u="none" strike="noStrike" cap="none" normalizeH="0" baseline="0" dirty="0">
                <a:ln>
                  <a:noFill/>
                </a:ln>
                <a:solidFill>
                  <a:schemeClr val="tx1"/>
                </a:solidFill>
                <a:effectLst/>
              </a:rPr>
              <a:t>:</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Adoption Rates</a:t>
            </a:r>
            <a:r>
              <a:rPr kumimoji="0" lang="en-US" altLang="en-US" sz="1800" b="0" i="0" u="none" strike="noStrike" cap="none" normalizeH="0" baseline="0" dirty="0">
                <a:ln>
                  <a:noFill/>
                </a:ln>
                <a:solidFill>
                  <a:schemeClr val="tx1"/>
                </a:solidFill>
                <a:effectLst/>
              </a:rPr>
              <a:t>: Government incentives have a direct impact on adoption rates. In states where subsidies are higher, EV adoption rates are also higher. For instance, Delhi offers substantial subsidies for both 2-wheelers and 4-wheelers, leading to higher sales in these segments.</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States</a:t>
            </a:r>
            <a:r>
              <a:rPr kumimoji="0" lang="en-US" altLang="en-US" sz="1800" b="0" i="0" u="none" strike="noStrike" cap="none" normalizeH="0" baseline="0" dirty="0">
                <a:ln>
                  <a:noFill/>
                </a:ln>
                <a:solidFill>
                  <a:schemeClr val="tx1"/>
                </a:solidFill>
                <a:effectLst/>
              </a:rPr>
              <a:t>: Maharashtra, Delhi, Karnataka, and Tamil Nadu are some of the states providing significant subsidies. Delhi, in particular, has a robust policy framework that includes waiving registration fees, road taxes, and </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rPr>
              <a:t>     providing direct purchase subsidies.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424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8">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32" name="Freeform: Shape 31">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FAE508E-A3CF-E82B-B341-C3C9CF8B649E}"/>
              </a:ext>
            </a:extLst>
          </p:cNvPr>
          <p:cNvSpPr>
            <a:spLocks noGrp="1" noChangeArrowheads="1"/>
          </p:cNvSpPr>
          <p:nvPr>
            <p:ph idx="1"/>
          </p:nvPr>
        </p:nvSpPr>
        <p:spPr bwMode="auto">
          <a:xfrm>
            <a:off x="177733" y="1837621"/>
            <a:ext cx="11836227"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3. Correlation Between Charging Infrastructure and EV Sales</a:t>
            </a:r>
            <a:r>
              <a:rPr kumimoji="0" lang="en-US" altLang="en-US" sz="2000" b="0" i="0" u="none" strike="noStrike" cap="none" normalizeH="0" baseline="0" dirty="0">
                <a:ln>
                  <a:noFill/>
                </a:ln>
                <a:solidFill>
                  <a:schemeClr val="tx1"/>
                </a:solidFill>
                <a:effectLst/>
              </a:rPr>
              <a:t>:</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States</a:t>
            </a:r>
            <a:r>
              <a:rPr kumimoji="0" lang="en-US" altLang="en-US" sz="1800" b="0" i="0" u="none" strike="noStrike" cap="none" normalizeH="0" baseline="0" dirty="0">
                <a:ln>
                  <a:noFill/>
                </a:ln>
                <a:solidFill>
                  <a:schemeClr val="tx1"/>
                </a:solidFill>
                <a:effectLst/>
              </a:rPr>
              <a:t>: States like Maharashtra, Karnataka, Tamil Nadu, Delhi, and Gujarat have a higher number of charging stations, which correlates with higher EV sales and penetration rates. A robust charging infrastructure alleviates range anxiety and makes EVs a more practical option for consumers, directly influencing sales.</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Correlation</a:t>
            </a:r>
            <a:r>
              <a:rPr kumimoji="0" lang="en-US" altLang="en-US" sz="1800" b="0" i="0" u="none" strike="noStrike" cap="none" normalizeH="0" baseline="0" dirty="0">
                <a:ln>
                  <a:noFill/>
                </a:ln>
                <a:solidFill>
                  <a:schemeClr val="tx1"/>
                </a:solidFill>
                <a:effectLst/>
              </a:rPr>
              <a:t>: The availability of charging stations is a critical factor in the decision to purchase an EV. States with well-developed infrastructure see higher EV adoption rates.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4. Brand Ambassador for </a:t>
            </a:r>
            <a:r>
              <a:rPr kumimoji="0" lang="en-US" altLang="en-US" sz="2000" b="1" i="0" u="none" strike="noStrike" cap="none" normalizeH="0" baseline="0" dirty="0" err="1">
                <a:ln>
                  <a:noFill/>
                </a:ln>
                <a:solidFill>
                  <a:schemeClr val="tx1"/>
                </a:solidFill>
                <a:effectLst/>
              </a:rPr>
              <a:t>AtliQ</a:t>
            </a:r>
            <a:r>
              <a:rPr kumimoji="0" lang="en-US" altLang="en-US" sz="2000" b="1" i="0" u="none" strike="noStrike" cap="none" normalizeH="0" baseline="0" dirty="0">
                <a:ln>
                  <a:noFill/>
                </a:ln>
                <a:solidFill>
                  <a:schemeClr val="tx1"/>
                </a:solidFill>
                <a:effectLst/>
              </a:rPr>
              <a:t> Motors</a:t>
            </a:r>
            <a:r>
              <a:rPr kumimoji="0" lang="en-US" altLang="en-US" sz="2000" b="0" i="0" u="none" strike="noStrike" cap="none" normalizeH="0" baseline="0" dirty="0">
                <a:ln>
                  <a:noFill/>
                </a:ln>
                <a:solidFill>
                  <a:schemeClr val="tx1"/>
                </a:solidFill>
                <a:effectLst/>
              </a:rPr>
              <a:t>:</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Recommendation</a:t>
            </a:r>
            <a:r>
              <a:rPr kumimoji="0" lang="en-US" altLang="en-US" sz="1800" b="0" i="0" u="none" strike="noStrike" cap="none" normalizeH="0" baseline="0" dirty="0">
                <a:ln>
                  <a:noFill/>
                </a:ln>
                <a:solidFill>
                  <a:schemeClr val="tx1"/>
                </a:solidFill>
                <a:effectLst/>
              </a:rPr>
              <a:t>: A prominent figure known for environmental advocacy and a clean lifestyle, such as Akshay Kumar or Virat Kohli, would be ideal. Both have a strong public image and appeal across a wide demographic, aligning well with the eco-friendly messaging of EVs.</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Rationale</a:t>
            </a:r>
            <a:r>
              <a:rPr kumimoji="0" lang="en-US" altLang="en-US" sz="1800" b="0" i="0" u="none" strike="noStrike" cap="none" normalizeH="0" baseline="0" dirty="0">
                <a:ln>
                  <a:noFill/>
                </a:ln>
                <a:solidFill>
                  <a:schemeClr val="tx1"/>
                </a:solidFill>
                <a:effectLst/>
              </a:rPr>
              <a:t>: The choice of a brand ambassador should reflect the values of sustainability, reliability, and modernity, which are central to the EV brand's identity.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21041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8">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32" name="Freeform: Shape 31">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2">
            <a:extLst>
              <a:ext uri="{FF2B5EF4-FFF2-40B4-BE49-F238E27FC236}">
                <a16:creationId xmlns:a16="http://schemas.microsoft.com/office/drawing/2014/main" id="{073A4243-8ADE-0B1F-669C-D5CCE55F373B}"/>
              </a:ext>
            </a:extLst>
          </p:cNvPr>
          <p:cNvSpPr>
            <a:spLocks noGrp="1" noChangeArrowheads="1"/>
          </p:cNvSpPr>
          <p:nvPr>
            <p:ph idx="1"/>
          </p:nvPr>
        </p:nvSpPr>
        <p:spPr bwMode="auto">
          <a:xfrm>
            <a:off x="208621" y="1535013"/>
            <a:ext cx="11832691"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5. Ideal State for Manufacturing Unit</a:t>
            </a:r>
            <a:r>
              <a:rPr kumimoji="0" lang="en-US" altLang="en-US" sz="2000" b="0" i="0" u="none" strike="noStrike" cap="none" normalizeH="0" baseline="0" dirty="0">
                <a:ln>
                  <a:noFill/>
                </a:ln>
                <a:solidFill>
                  <a:schemeClr val="tx1"/>
                </a:solidFill>
                <a:effectLst/>
              </a:rPr>
              <a:t>:</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Maharashtra</a:t>
            </a:r>
            <a:r>
              <a:rPr kumimoji="0" lang="en-US" altLang="en-US" sz="1800" b="0" i="0" u="none" strike="noStrike" cap="none" normalizeH="0" baseline="0" dirty="0">
                <a:ln>
                  <a:noFill/>
                </a:ln>
                <a:solidFill>
                  <a:schemeClr val="tx1"/>
                </a:solidFill>
                <a:effectLst/>
              </a:rPr>
              <a:t>: Offers a balance of incentives, including subsidies, ease of doing business, and a stable political environment. It also has a well-established automotive manufacturing ecosystem.</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Gujarat</a:t>
            </a:r>
            <a:r>
              <a:rPr kumimoji="0" lang="en-US" altLang="en-US" sz="1800" b="0" i="0" u="none" strike="noStrike" cap="none" normalizeH="0" baseline="0" dirty="0">
                <a:ln>
                  <a:noFill/>
                </a:ln>
                <a:solidFill>
                  <a:schemeClr val="tx1"/>
                </a:solidFill>
                <a:effectLst/>
              </a:rPr>
              <a:t>: Known for its industry-friendly policies, Gujarat offers substantial subsidies and has a streamlined process for setting up manufacturing units. It is also home to several large automotive and EV manufacturers.</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Tamil Nadu</a:t>
            </a:r>
            <a:r>
              <a:rPr kumimoji="0" lang="en-US" altLang="en-US" sz="1800" b="0" i="0" u="none" strike="noStrike" cap="none" normalizeH="0" baseline="0" dirty="0">
                <a:ln>
                  <a:noFill/>
                </a:ln>
                <a:solidFill>
                  <a:schemeClr val="tx1"/>
                </a:solidFill>
                <a:effectLst/>
              </a:rPr>
              <a:t>: Another strong candidate due to its established auto industry and government incentives for EV manufacturing.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6. Top 3 Recommendations for </a:t>
            </a:r>
            <a:r>
              <a:rPr kumimoji="0" lang="en-US" altLang="en-US" sz="2000" b="1" i="0" u="none" strike="noStrike" cap="none" normalizeH="0" baseline="0" dirty="0" err="1">
                <a:ln>
                  <a:noFill/>
                </a:ln>
                <a:solidFill>
                  <a:schemeClr val="tx1"/>
                </a:solidFill>
                <a:effectLst/>
              </a:rPr>
              <a:t>AtliQ</a:t>
            </a:r>
            <a:r>
              <a:rPr kumimoji="0" lang="en-US" altLang="en-US" sz="2000" b="1" i="0" u="none" strike="noStrike" cap="none" normalizeH="0" baseline="0" dirty="0">
                <a:ln>
                  <a:noFill/>
                </a:ln>
                <a:solidFill>
                  <a:schemeClr val="tx1"/>
                </a:solidFill>
                <a:effectLst/>
              </a:rPr>
              <a:t> Motors</a:t>
            </a:r>
            <a:r>
              <a:rPr kumimoji="0" lang="en-US" altLang="en-US" sz="2000" b="0" i="0" u="none" strike="noStrike" cap="none" normalizeH="0" baseline="0" dirty="0">
                <a:ln>
                  <a:noFill/>
                </a:ln>
                <a:solidFill>
                  <a:schemeClr val="tx1"/>
                </a:solidFill>
                <a:effectLst/>
              </a:rPr>
              <a:t>:</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Focus on Charging Infrastructure</a:t>
            </a:r>
            <a:r>
              <a:rPr kumimoji="0" lang="en-US" altLang="en-US" sz="1800" b="0" i="0" u="none" strike="noStrike" cap="none" normalizeH="0" baseline="0" dirty="0">
                <a:ln>
                  <a:noFill/>
                </a:ln>
                <a:solidFill>
                  <a:schemeClr val="tx1"/>
                </a:solidFill>
                <a:effectLst/>
              </a:rPr>
              <a:t>: Partner with local governments and private players to expand the charging network in key states, which will drive EV adoption.</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Leverage Government Incentives</a:t>
            </a:r>
            <a:r>
              <a:rPr kumimoji="0" lang="en-US" altLang="en-US" sz="1800" b="0" i="0" u="none" strike="noStrike" cap="none" normalizeH="0" baseline="0" dirty="0">
                <a:ln>
                  <a:noFill/>
                </a:ln>
                <a:solidFill>
                  <a:schemeClr val="tx1"/>
                </a:solidFill>
                <a:effectLst/>
              </a:rPr>
              <a:t>: Capitalize on available subsidies by aligning product launches and pricing strategies with states offering the most benefits.</a:t>
            </a:r>
          </a:p>
          <a:p>
            <a:pPr lvl="1" eaLnBrk="0" fontAlgn="base" hangingPunct="0">
              <a:lnSpc>
                <a:spcPct val="100000"/>
              </a:lnSpc>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tx1"/>
                </a:solidFill>
                <a:effectLst/>
              </a:rPr>
              <a:t> Strategic Marketing and Brand Positioning</a:t>
            </a:r>
            <a:r>
              <a:rPr kumimoji="0" lang="en-US" altLang="en-US" sz="1800" b="0" i="0" u="none" strike="noStrike" cap="none" normalizeH="0" baseline="0" dirty="0">
                <a:ln>
                  <a:noFill/>
                </a:ln>
                <a:solidFill>
                  <a:schemeClr val="tx1"/>
                </a:solidFill>
                <a:effectLst/>
              </a:rPr>
              <a:t>: Use targeted marketing campaigns that highlight cost savings, environmental benefits, and government incentives to appeal to the primary motivations of EV buyers.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789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2F68B-A202-4CA4-E991-79BFDC404FD9}"/>
              </a:ext>
            </a:extLst>
          </p:cNvPr>
          <p:cNvSpPr>
            <a:spLocks noGrp="1"/>
          </p:cNvSpPr>
          <p:nvPr>
            <p:ph type="title"/>
          </p:nvPr>
        </p:nvSpPr>
        <p:spPr>
          <a:xfrm>
            <a:off x="6590662" y="4267832"/>
            <a:ext cx="4805996" cy="1297115"/>
          </a:xfrm>
        </p:spPr>
        <p:txBody>
          <a:bodyPr vert="horz" lIns="91440" tIns="45720" rIns="91440" bIns="45720" rtlCol="0" anchor="t">
            <a:noAutofit/>
          </a:bodyPr>
          <a:lstStyle/>
          <a:p>
            <a:r>
              <a:rPr lang="en-US" kern="1200" dirty="0">
                <a:solidFill>
                  <a:schemeClr val="tx2"/>
                </a:solidFill>
                <a:latin typeface="Aharoni" panose="02010803020104030203" pitchFamily="2" charset="-79"/>
                <a:cs typeface="Aharoni" panose="02010803020104030203" pitchFamily="2" charset="-79"/>
              </a:rPr>
              <a:t>Key Performance Indicator</a:t>
            </a:r>
          </a:p>
        </p:txBody>
      </p:sp>
      <p:pic>
        <p:nvPicPr>
          <p:cNvPr id="5" name="Content Placeholder 4" descr="A graph with a gauge and arrow&#10;&#10;Description automatically generated with medium confidence">
            <a:extLst>
              <a:ext uri="{FF2B5EF4-FFF2-40B4-BE49-F238E27FC236}">
                <a16:creationId xmlns:a16="http://schemas.microsoft.com/office/drawing/2014/main" id="{8B20537B-E76D-779F-C156-0F8E3639B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26" y="1530850"/>
            <a:ext cx="5238396" cy="451388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43" name="Group 4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44" name="Freeform: Shape 4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5048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453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4539"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9125"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
            <a:extLst>
              <a:ext uri="{FF2B5EF4-FFF2-40B4-BE49-F238E27FC236}">
                <a16:creationId xmlns:a16="http://schemas.microsoft.com/office/drawing/2014/main" id="{73EE6229-B2BB-EA3D-CA3B-EAA00B195F25}"/>
              </a:ext>
            </a:extLst>
          </p:cNvPr>
          <p:cNvSpPr>
            <a:spLocks noGrp="1" noChangeArrowheads="1"/>
          </p:cNvSpPr>
          <p:nvPr>
            <p:ph type="title"/>
          </p:nvPr>
        </p:nvSpPr>
        <p:spPr bwMode="auto">
          <a:xfrm>
            <a:off x="3384330" y="966790"/>
            <a:ext cx="8951613"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mn-lt"/>
              </a:rPr>
              <a:t>Revenue and Sales</a:t>
            </a:r>
            <a:r>
              <a:rPr kumimoji="0" lang="en-US" altLang="en-US" sz="1800" b="0" i="0" u="none" strike="noStrike" cap="none" normalizeH="0" baseline="0" dirty="0">
                <a:ln>
                  <a:noFill/>
                </a:ln>
                <a:solidFill>
                  <a:schemeClr val="tx1"/>
                </a:solidFill>
                <a:effectLst/>
                <a:latin typeface="+mn-lt"/>
              </a:rPr>
              <a:t>:</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mn-lt"/>
              </a:rPr>
              <a:t>The total revenue from EV sales in India reached ₹392 billion.</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mn-lt"/>
              </a:rPr>
              <a:t>A total of 57.2 million vehicles were sold, out of which 2.1 million were electric vehicles (EVs).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mn-lt"/>
              </a:rPr>
              <a:t>Market Breakdown</a:t>
            </a:r>
            <a:r>
              <a:rPr kumimoji="0" lang="en-US" altLang="en-US" sz="1800" b="0" i="0" u="none" strike="noStrike" cap="none" normalizeH="0" baseline="0" dirty="0">
                <a:ln>
                  <a:noFill/>
                </a:ln>
                <a:solidFill>
                  <a:schemeClr val="tx1"/>
                </a:solidFill>
                <a:effectLst/>
                <a:latin typeface="+mn-lt"/>
              </a:rPr>
              <a:t>:</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mn-lt"/>
              </a:rPr>
              <a:t>The majority of EVs sold were two-wheelers (2W), with 1.9 million units sold.</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mn-lt"/>
              </a:rPr>
              <a:t>Four-wheelers (4W) accounted for 0.2 million units of the total EV sales.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mn-lt"/>
              </a:rPr>
              <a:t>Penetration and Growth</a:t>
            </a:r>
            <a:r>
              <a:rPr kumimoji="0" lang="en-US" altLang="en-US" sz="1800" b="0" i="0" u="none" strike="noStrike" cap="none" normalizeH="0" baseline="0" dirty="0">
                <a:ln>
                  <a:noFill/>
                </a:ln>
                <a:solidFill>
                  <a:schemeClr val="tx1"/>
                </a:solidFill>
                <a:effectLst/>
                <a:latin typeface="+mn-lt"/>
              </a:rPr>
              <a:t>:</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mn-lt"/>
              </a:rPr>
              <a:t>The penetration rate of EVs in the market was 3.61%.</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mn-lt"/>
              </a:rPr>
              <a:t>The EV Compound Annual Growth Rate (CAGR) from 2022 to 2024 was an impressive 93.91%.</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mn-lt"/>
              </a:rPr>
              <a:t>The </a:t>
            </a:r>
            <a:r>
              <a:rPr lang="en-US" altLang="en-US" sz="1600" dirty="0">
                <a:solidFill>
                  <a:schemeClr val="tx1"/>
                </a:solidFill>
                <a:latin typeface="+mn-lt"/>
              </a:rPr>
              <a:t>revenue </a:t>
            </a:r>
            <a:r>
              <a:rPr kumimoji="0" lang="en-US" altLang="en-US" sz="1600" b="0" i="0" u="none" strike="noStrike" cap="none" normalizeH="0" baseline="0" dirty="0">
                <a:ln>
                  <a:noFill/>
                </a:ln>
                <a:solidFill>
                  <a:schemeClr val="tx1"/>
                </a:solidFill>
                <a:effectLst/>
                <a:latin typeface="+mn-lt"/>
              </a:rPr>
              <a:t>growth rate from 2023 to 2024 was 57.53%, and from 2022 to 2024, the market saw a significant growth of 324.92%.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These figures suggest a rapidly growing EV market in India, with a strong preference for two-wheelers in the EV segment. The high CAGR and growth rates indicate that the adoption of EVs is accelerating, which could be due to increasing consumer awareness, government incentives, and the growing infrastructure for EVs.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9" name="Picture 38" descr="A screenshot of a cell phone&#10;&#10;Description automatically generated">
            <a:extLst>
              <a:ext uri="{FF2B5EF4-FFF2-40B4-BE49-F238E27FC236}">
                <a16:creationId xmlns:a16="http://schemas.microsoft.com/office/drawing/2014/main" id="{5CB29D58-7452-B9E0-75C4-60CE389F2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04"/>
            <a:ext cx="2241906" cy="6877200"/>
          </a:xfrm>
          <a:prstGeom prst="rect">
            <a:avLst/>
          </a:prstGeom>
        </p:spPr>
      </p:pic>
    </p:spTree>
    <p:extLst>
      <p:ext uri="{BB962C8B-B14F-4D97-AF65-F5344CB8AC3E}">
        <p14:creationId xmlns:p14="http://schemas.microsoft.com/office/powerpoint/2010/main" val="357521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2F68B-A202-4CA4-E991-79BFDC404FD9}"/>
              </a:ext>
            </a:extLst>
          </p:cNvPr>
          <p:cNvSpPr>
            <a:spLocks noGrp="1"/>
          </p:cNvSpPr>
          <p:nvPr>
            <p:ph type="title"/>
          </p:nvPr>
        </p:nvSpPr>
        <p:spPr>
          <a:xfrm>
            <a:off x="6590662" y="4267832"/>
            <a:ext cx="4805996" cy="1297115"/>
          </a:xfrm>
        </p:spPr>
        <p:txBody>
          <a:bodyPr vert="horz" lIns="91440" tIns="45720" rIns="91440" bIns="45720" rtlCol="0" anchor="t">
            <a:noAutofit/>
          </a:bodyPr>
          <a:lstStyle/>
          <a:p>
            <a:pPr algn="l"/>
            <a:r>
              <a:rPr lang="en-IN" dirty="0">
                <a:solidFill>
                  <a:srgbClr val="1F1F1F"/>
                </a:solidFill>
                <a:highlight>
                  <a:srgbClr val="FFFFFF"/>
                </a:highlight>
                <a:latin typeface="Aharoni" panose="02010803020104030203" pitchFamily="2" charset="-79"/>
                <a:cs typeface="Aharoni" panose="02010803020104030203" pitchFamily="2" charset="-79"/>
              </a:rPr>
              <a:t>C</a:t>
            </a:r>
            <a:r>
              <a:rPr lang="en-IN" b="0" i="0" dirty="0">
                <a:solidFill>
                  <a:srgbClr val="1F1F1F"/>
                </a:solidFill>
                <a:effectLst/>
                <a:highlight>
                  <a:srgbClr val="FFFFFF"/>
                </a:highlight>
                <a:latin typeface="Aharoni" panose="02010803020104030203" pitchFamily="2" charset="-79"/>
                <a:cs typeface="Aharoni" panose="02010803020104030203" pitchFamily="2" charset="-79"/>
              </a:rPr>
              <a:t>ompetitor Analysis</a:t>
            </a:r>
            <a:br>
              <a:rPr lang="en-IN" b="0" i="0" dirty="0">
                <a:solidFill>
                  <a:srgbClr val="1F1F1F"/>
                </a:solidFill>
                <a:effectLst/>
                <a:highlight>
                  <a:srgbClr val="FFFFFF"/>
                </a:highlight>
                <a:latin typeface="Arial" panose="020B0604020202020204" pitchFamily="34" charset="0"/>
              </a:rPr>
            </a:br>
            <a:br>
              <a:rPr lang="en-IN" dirty="0"/>
            </a:br>
            <a:endParaRPr lang="en-US" kern="1200" dirty="0">
              <a:solidFill>
                <a:schemeClr val="tx2"/>
              </a:solidFill>
              <a:latin typeface="Aharoni" panose="02010803020104030203" pitchFamily="2" charset="-79"/>
              <a:cs typeface="Aharoni" panose="02010803020104030203" pitchFamily="2" charset="-79"/>
            </a:endParaRPr>
          </a:p>
        </p:txBody>
      </p:sp>
      <p:grpSp>
        <p:nvGrpSpPr>
          <p:cNvPr id="43" name="Group 4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44" name="Freeform: Shape 4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magnifying glass and people&#10;&#10;Description automatically generated">
            <a:extLst>
              <a:ext uri="{FF2B5EF4-FFF2-40B4-BE49-F238E27FC236}">
                <a16:creationId xmlns:a16="http://schemas.microsoft.com/office/drawing/2014/main" id="{99A853F3-1A8F-1736-A916-80FAEEF3D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71" y="1483419"/>
            <a:ext cx="4877481" cy="4877481"/>
          </a:xfrm>
          <a:prstGeom prst="rect">
            <a:avLst/>
          </a:prstGeom>
        </p:spPr>
      </p:pic>
    </p:spTree>
    <p:extLst>
      <p:ext uri="{BB962C8B-B14F-4D97-AF65-F5344CB8AC3E}">
        <p14:creationId xmlns:p14="http://schemas.microsoft.com/office/powerpoint/2010/main" val="296556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73F051-E335-B1C0-3FEF-34228398ECB6}"/>
              </a:ext>
            </a:extLst>
          </p:cNvPr>
          <p:cNvSpPr>
            <a:spLocks noGrp="1"/>
          </p:cNvSpPr>
          <p:nvPr>
            <p:ph type="title"/>
          </p:nvPr>
        </p:nvSpPr>
        <p:spPr>
          <a:xfrm>
            <a:off x="1137036" y="136841"/>
            <a:ext cx="9543405" cy="1188720"/>
          </a:xfrm>
        </p:spPr>
        <p:txBody>
          <a:bodyPr>
            <a:normAutofit/>
          </a:bodyPr>
          <a:lstStyle/>
          <a:p>
            <a:pPr algn="ctr"/>
            <a:r>
              <a:rPr lang="en-IN" dirty="0">
                <a:solidFill>
                  <a:schemeClr val="tx1">
                    <a:lumMod val="85000"/>
                    <a:lumOff val="15000"/>
                  </a:schemeClr>
                </a:solidFill>
                <a:latin typeface="ADLaM Display" panose="020F0502020204030204" pitchFamily="2" charset="0"/>
                <a:ea typeface="ADLaM Display" panose="020F0502020204030204" pitchFamily="2" charset="0"/>
                <a:cs typeface="ADLaM Display" panose="020F0502020204030204" pitchFamily="2" charset="0"/>
              </a:rPr>
              <a:t>2-Wheeler EV Market Segment</a:t>
            </a:r>
          </a:p>
        </p:txBody>
      </p:sp>
      <p:sp>
        <p:nvSpPr>
          <p:cNvPr id="3" name="Content Placeholder 2">
            <a:extLst>
              <a:ext uri="{FF2B5EF4-FFF2-40B4-BE49-F238E27FC236}">
                <a16:creationId xmlns:a16="http://schemas.microsoft.com/office/drawing/2014/main" id="{EE513AD0-A9A4-CA74-FACF-D2E26914F0DC}"/>
              </a:ext>
            </a:extLst>
          </p:cNvPr>
          <p:cNvSpPr>
            <a:spLocks noGrp="1"/>
          </p:cNvSpPr>
          <p:nvPr>
            <p:ph idx="1"/>
          </p:nvPr>
        </p:nvSpPr>
        <p:spPr>
          <a:xfrm>
            <a:off x="1957987" y="4502639"/>
            <a:ext cx="8276026" cy="2218520"/>
          </a:xfrm>
        </p:spPr>
        <p:txBody>
          <a:bodyPr anchor="ctr">
            <a:normAutofit/>
          </a:bodyPr>
          <a:lstStyle/>
          <a:p>
            <a:pPr marL="342900" indent="-342900">
              <a:buAutoNum type="arabicPeriod"/>
            </a:pPr>
            <a:r>
              <a:rPr lang="en-US" sz="1600" b="1" dirty="0"/>
              <a:t>Top Performers in 2-Wheeler EV Market</a:t>
            </a:r>
            <a:r>
              <a:rPr lang="en-US" sz="1600" dirty="0"/>
              <a:t>:</a:t>
            </a:r>
          </a:p>
          <a:p>
            <a:pPr lvl="1">
              <a:buFont typeface="Wingdings" panose="05000000000000000000" pitchFamily="2" charset="2"/>
              <a:buChar char="v"/>
            </a:pPr>
            <a:r>
              <a:rPr lang="en-US" sz="1400" dirty="0"/>
              <a:t> </a:t>
            </a:r>
            <a:r>
              <a:rPr lang="en-US" sz="1400" b="1" dirty="0"/>
              <a:t>Ola Electric</a:t>
            </a:r>
            <a:r>
              <a:rPr lang="en-US" sz="1400" dirty="0"/>
              <a:t> is the leading manufacturer with the highest sales volume, followed by </a:t>
            </a:r>
            <a:r>
              <a:rPr lang="en-IN" sz="1400" b="1" dirty="0"/>
              <a:t>Okinawa</a:t>
            </a:r>
            <a:r>
              <a:rPr lang="en-IN" sz="1400" dirty="0"/>
              <a:t> </a:t>
            </a:r>
            <a:r>
              <a:rPr lang="en-US" sz="1400" dirty="0"/>
              <a:t>and </a:t>
            </a:r>
            <a:r>
              <a:rPr lang="en-US" sz="1400" b="1" dirty="0"/>
              <a:t>Hero Electric </a:t>
            </a:r>
            <a:r>
              <a:rPr lang="en-US" sz="1400" dirty="0"/>
              <a:t>In</a:t>
            </a:r>
            <a:r>
              <a:rPr lang="en-US" sz="1400" b="1" dirty="0"/>
              <a:t> FY23</a:t>
            </a:r>
            <a:r>
              <a:rPr lang="en-US" sz="1400" dirty="0"/>
              <a:t>.</a:t>
            </a:r>
          </a:p>
          <a:p>
            <a:pPr lvl="1">
              <a:buFont typeface="Wingdings" panose="05000000000000000000" pitchFamily="2" charset="2"/>
              <a:buChar char="v"/>
            </a:pPr>
            <a:r>
              <a:rPr lang="en-US" sz="1400" dirty="0"/>
              <a:t>In </a:t>
            </a:r>
            <a:r>
              <a:rPr lang="en-US" sz="1400" b="1" dirty="0"/>
              <a:t>FY24,</a:t>
            </a:r>
            <a:r>
              <a:rPr lang="en-US" sz="1400" dirty="0"/>
              <a:t> </a:t>
            </a:r>
            <a:r>
              <a:rPr lang="en-US" sz="1400" b="1" dirty="0"/>
              <a:t>Ola Electric</a:t>
            </a:r>
            <a:r>
              <a:rPr lang="en-US" sz="1400" dirty="0"/>
              <a:t> leads again with </a:t>
            </a:r>
            <a:r>
              <a:rPr lang="en-US" sz="1400" b="1" dirty="0"/>
              <a:t>TVS</a:t>
            </a:r>
            <a:r>
              <a:rPr lang="en-US" sz="1400" dirty="0"/>
              <a:t> and </a:t>
            </a:r>
            <a:r>
              <a:rPr lang="en-US" sz="1400" b="1" dirty="0" err="1"/>
              <a:t>Ather</a:t>
            </a:r>
            <a:r>
              <a:rPr lang="en-US" sz="1400" b="1" dirty="0"/>
              <a:t> </a:t>
            </a:r>
            <a:r>
              <a:rPr lang="en-US" sz="1400" dirty="0"/>
              <a:t>trailing behind.</a:t>
            </a:r>
          </a:p>
          <a:p>
            <a:pPr>
              <a:buFont typeface="+mj-lt"/>
              <a:buAutoNum type="arabicPeriod"/>
            </a:pPr>
            <a:r>
              <a:rPr lang="en-US" sz="1600" b="1" dirty="0"/>
              <a:t>Bottom Performers in 2-Wheeler EV Market</a:t>
            </a:r>
            <a:r>
              <a:rPr lang="en-US" sz="1600" dirty="0"/>
              <a:t>:</a:t>
            </a:r>
          </a:p>
          <a:p>
            <a:pPr>
              <a:buFont typeface="Wingdings" panose="05000000000000000000" pitchFamily="2" charset="2"/>
              <a:buChar char="v"/>
            </a:pPr>
            <a:r>
              <a:rPr lang="en-US" sz="1400" dirty="0"/>
              <a:t>The manufacturers with the lowest sales figures are </a:t>
            </a:r>
            <a:r>
              <a:rPr lang="en-US" sz="1400" b="1" dirty="0"/>
              <a:t>Pure EV</a:t>
            </a:r>
            <a:r>
              <a:rPr lang="en-US" sz="1400" dirty="0"/>
              <a:t>, </a:t>
            </a:r>
            <a:r>
              <a:rPr lang="en-US" sz="1400" b="1" dirty="0"/>
              <a:t>Being</a:t>
            </a:r>
            <a:r>
              <a:rPr lang="en-US" sz="1400" dirty="0"/>
              <a:t>, and </a:t>
            </a:r>
            <a:r>
              <a:rPr lang="en-US" sz="1400" b="1" dirty="0"/>
              <a:t>Jitendra</a:t>
            </a:r>
            <a:r>
              <a:rPr lang="en-US" sz="1400" dirty="0"/>
              <a:t> in </a:t>
            </a:r>
            <a:r>
              <a:rPr lang="en-US" sz="1400" b="1" dirty="0"/>
              <a:t>FY23</a:t>
            </a:r>
            <a:r>
              <a:rPr lang="en-US" sz="1400" dirty="0"/>
              <a:t>, and </a:t>
            </a:r>
            <a:r>
              <a:rPr lang="en-US" sz="1400" b="1" dirty="0"/>
              <a:t>Kinetic Green</a:t>
            </a:r>
            <a:r>
              <a:rPr lang="en-US" sz="1400" dirty="0"/>
              <a:t>, </a:t>
            </a:r>
            <a:r>
              <a:rPr lang="en-US" sz="1400" b="1" dirty="0"/>
              <a:t>Revolt</a:t>
            </a:r>
            <a:r>
              <a:rPr lang="en-US" sz="1400" dirty="0"/>
              <a:t>, and </a:t>
            </a:r>
            <a:r>
              <a:rPr lang="en-US" sz="1400" b="1" dirty="0" err="1"/>
              <a:t>Battre</a:t>
            </a:r>
            <a:r>
              <a:rPr lang="en-US" sz="1400" b="1" dirty="0"/>
              <a:t> </a:t>
            </a:r>
            <a:r>
              <a:rPr lang="en-US" sz="1400" dirty="0"/>
              <a:t>in</a:t>
            </a:r>
            <a:r>
              <a:rPr lang="en-US" sz="1400" b="1" dirty="0"/>
              <a:t> FY24.</a:t>
            </a:r>
            <a:endParaRPr lang="en-US" sz="1400" dirty="0"/>
          </a:p>
          <a:p>
            <a:pPr marL="0" indent="0">
              <a:buNone/>
            </a:pPr>
            <a:endParaRPr lang="en-IN"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a:extLst>
              <a:ext uri="{FF2B5EF4-FFF2-40B4-BE49-F238E27FC236}">
                <a16:creationId xmlns:a16="http://schemas.microsoft.com/office/drawing/2014/main" id="{07392D60-E8B4-5E11-7EB2-9BD8AB57A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60" y="1708974"/>
            <a:ext cx="11160000" cy="2552366"/>
          </a:xfrm>
          <a:prstGeom prst="rect">
            <a:avLst/>
          </a:prstGeom>
        </p:spPr>
      </p:pic>
    </p:spTree>
    <p:extLst>
      <p:ext uri="{BB962C8B-B14F-4D97-AF65-F5344CB8AC3E}">
        <p14:creationId xmlns:p14="http://schemas.microsoft.com/office/powerpoint/2010/main" val="219810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D6860435-90EC-9834-1087-5C15F6133241}"/>
              </a:ext>
            </a:extLst>
          </p:cNvPr>
          <p:cNvSpPr>
            <a:spLocks noGrp="1" noChangeArrowheads="1"/>
          </p:cNvSpPr>
          <p:nvPr>
            <p:ph idx="1"/>
          </p:nvPr>
        </p:nvSpPr>
        <p:spPr bwMode="auto">
          <a:xfrm>
            <a:off x="130138" y="3291653"/>
            <a:ext cx="11931724"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rPr>
              <a:t>Leading EV Manufacturers</a:t>
            </a:r>
            <a:r>
              <a:rPr kumimoji="0" lang="en-US" altLang="en-US" sz="1600" b="0" i="0" u="none" strike="noStrike" cap="none" normalizeH="0" baseline="0" dirty="0">
                <a:ln>
                  <a:noFill/>
                </a:ln>
                <a:solidFill>
                  <a:schemeClr val="tx1"/>
                </a:solidFill>
                <a:effectLst/>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Ola Electric</a:t>
            </a:r>
            <a:r>
              <a:rPr kumimoji="0" lang="en-US" altLang="en-US" sz="1400" b="0" i="0" u="none" strike="noStrike" cap="none" normalizeH="0" baseline="0" dirty="0">
                <a:ln>
                  <a:noFill/>
                </a:ln>
                <a:solidFill>
                  <a:schemeClr val="tx1"/>
                </a:solidFill>
                <a:effectLst/>
                <a:latin typeface="Arial" panose="020B0604020202020204" pitchFamily="34" charset="0"/>
              </a:rPr>
              <a:t> is the dominant leader, with sales reaching approximately 489.5K units.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TVS</a:t>
            </a:r>
            <a:r>
              <a:rPr kumimoji="0" lang="en-US" altLang="en-US" sz="1400" b="0" i="0" u="none" strike="noStrike" cap="none" normalizeH="0" baseline="0" dirty="0">
                <a:ln>
                  <a:noFill/>
                </a:ln>
                <a:solidFill>
                  <a:schemeClr val="tx1"/>
                </a:solidFill>
                <a:effectLst/>
                <a:latin typeface="Arial" panose="020B0604020202020204" pitchFamily="34" charset="0"/>
              </a:rPr>
              <a:t> follows with 272.6K units, indicating a strong market presence but significantly behind Ola Electric.</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err="1">
                <a:ln>
                  <a:noFill/>
                </a:ln>
                <a:solidFill>
                  <a:schemeClr val="tx1"/>
                </a:solidFill>
                <a:effectLst/>
                <a:latin typeface="Arial" panose="020B0604020202020204" pitchFamily="34" charset="0"/>
              </a:rPr>
              <a:t>Ather</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Hero Electric</a:t>
            </a:r>
            <a:r>
              <a:rPr kumimoji="0" lang="en-US" altLang="en-US" sz="1400" b="0" i="0" u="none" strike="noStrike" cap="none" normalizeH="0" baseline="0" dirty="0">
                <a:ln>
                  <a:noFill/>
                </a:ln>
                <a:solidFill>
                  <a:schemeClr val="tx1"/>
                </a:solidFill>
                <a:effectLst/>
                <a:latin typeface="Arial" panose="020B0604020202020204" pitchFamily="34" charset="0"/>
              </a:rPr>
              <a:t> have similar sales volumes, with 204.4K and 170.4K units respectively.</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Ampere</a:t>
            </a:r>
            <a:r>
              <a:rPr kumimoji="0" lang="en-US" altLang="en-US" sz="1400" b="0" i="0" u="none" strike="noStrike" cap="none" normalizeH="0" baseline="0" dirty="0">
                <a:ln>
                  <a:noFill/>
                </a:ln>
                <a:solidFill>
                  <a:schemeClr val="tx1"/>
                </a:solidFill>
                <a:effectLst/>
                <a:latin typeface="Arial" panose="020B0604020202020204" pitchFamily="34" charset="0"/>
              </a:rPr>
              <a:t> closes the top 5 list with 167.3K units sold.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Market Distribution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The data suggests a highly competitive market where the top 5 manufacturers hold a significant share of the two-wheeler EV market in India.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Sales Trends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The large sales figures for </a:t>
            </a:r>
            <a:r>
              <a:rPr kumimoji="0" lang="en-US" altLang="en-US" sz="1400" b="1" i="0" u="none" strike="noStrike" cap="none" normalizeH="0" baseline="0" dirty="0">
                <a:ln>
                  <a:noFill/>
                </a:ln>
                <a:solidFill>
                  <a:schemeClr val="tx1"/>
                </a:solidFill>
                <a:effectLst/>
                <a:latin typeface="Arial" panose="020B0604020202020204" pitchFamily="34" charset="0"/>
              </a:rPr>
              <a:t>Ola Electric </a:t>
            </a:r>
            <a:r>
              <a:rPr kumimoji="0" lang="en-US" altLang="en-US" sz="1400" b="0" i="0" u="none" strike="noStrike" cap="none" normalizeH="0" baseline="0" dirty="0">
                <a:ln>
                  <a:noFill/>
                </a:ln>
                <a:solidFill>
                  <a:schemeClr val="tx1"/>
                </a:solidFill>
                <a:effectLst/>
                <a:latin typeface="Arial" panose="020B0604020202020204" pitchFamily="34" charset="0"/>
              </a:rPr>
              <a:t>indicate a strong consumer preference or successful market strategy, while the other manufacturers also maintain robust sales, contributing to the overall growth of the EV sector.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9" name="Picture 8" descr="A graph with colorful lines&#10;&#10;Description automatically generated">
            <a:extLst>
              <a:ext uri="{FF2B5EF4-FFF2-40B4-BE49-F238E27FC236}">
                <a16:creationId xmlns:a16="http://schemas.microsoft.com/office/drawing/2014/main" id="{E92618B5-E3A7-C7A4-DA40-19EB90E93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956" y="181883"/>
            <a:ext cx="8465906" cy="3033928"/>
          </a:xfrm>
          <a:prstGeom prst="rect">
            <a:avLst/>
          </a:prstGeom>
        </p:spPr>
      </p:pic>
      <p:pic>
        <p:nvPicPr>
          <p:cNvPr id="13" name="Picture 12" descr="A graph of a number of vehicles&#10;&#10;Description automatically generated">
            <a:extLst>
              <a:ext uri="{FF2B5EF4-FFF2-40B4-BE49-F238E27FC236}">
                <a16:creationId xmlns:a16="http://schemas.microsoft.com/office/drawing/2014/main" id="{C4AC2854-E32C-6DC6-BCF0-373E3960C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38" y="181883"/>
            <a:ext cx="3335680" cy="3033928"/>
          </a:xfrm>
          <a:prstGeom prst="rect">
            <a:avLst/>
          </a:prstGeom>
        </p:spPr>
      </p:pic>
    </p:spTree>
    <p:extLst>
      <p:ext uri="{BB962C8B-B14F-4D97-AF65-F5344CB8AC3E}">
        <p14:creationId xmlns:p14="http://schemas.microsoft.com/office/powerpoint/2010/main" val="168369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73F051-E335-B1C0-3FEF-34228398ECB6}"/>
              </a:ext>
            </a:extLst>
          </p:cNvPr>
          <p:cNvSpPr>
            <a:spLocks noGrp="1"/>
          </p:cNvSpPr>
          <p:nvPr>
            <p:ph type="title"/>
          </p:nvPr>
        </p:nvSpPr>
        <p:spPr>
          <a:xfrm>
            <a:off x="1250051" y="-101980"/>
            <a:ext cx="9543405" cy="1188720"/>
          </a:xfrm>
        </p:spPr>
        <p:txBody>
          <a:bodyPr>
            <a:normAutofit/>
          </a:bodyPr>
          <a:lstStyle/>
          <a:p>
            <a:pPr algn="ctr"/>
            <a:r>
              <a:rPr lang="en-IN" dirty="0">
                <a:solidFill>
                  <a:schemeClr val="tx1">
                    <a:lumMod val="85000"/>
                    <a:lumOff val="15000"/>
                  </a:schemeClr>
                </a:solidFill>
                <a:latin typeface="ADLaM Display" panose="020F0502020204030204" pitchFamily="2" charset="0"/>
                <a:ea typeface="ADLaM Display" panose="020F0502020204030204" pitchFamily="2" charset="0"/>
                <a:cs typeface="ADLaM Display" panose="020F0502020204030204" pitchFamily="2" charset="0"/>
              </a:rPr>
              <a:t>4-Wheeler EV Market Segment</a:t>
            </a:r>
          </a:p>
        </p:txBody>
      </p:sp>
      <p:sp>
        <p:nvSpPr>
          <p:cNvPr id="3" name="Content Placeholder 2">
            <a:extLst>
              <a:ext uri="{FF2B5EF4-FFF2-40B4-BE49-F238E27FC236}">
                <a16:creationId xmlns:a16="http://schemas.microsoft.com/office/drawing/2014/main" id="{EE513AD0-A9A4-CA74-FACF-D2E26914F0DC}"/>
              </a:ext>
            </a:extLst>
          </p:cNvPr>
          <p:cNvSpPr>
            <a:spLocks noGrp="1"/>
          </p:cNvSpPr>
          <p:nvPr>
            <p:ph idx="1"/>
          </p:nvPr>
        </p:nvSpPr>
        <p:spPr>
          <a:xfrm>
            <a:off x="543398" y="3863083"/>
            <a:ext cx="11160000" cy="2858076"/>
          </a:xfrm>
        </p:spPr>
        <p:txBody>
          <a:bodyPr anchor="ctr">
            <a:normAutofit fontScale="47500" lnSpcReduction="20000"/>
          </a:bodyPr>
          <a:lstStyle/>
          <a:p>
            <a:pPr>
              <a:buFont typeface="+mj-lt"/>
              <a:buAutoNum type="arabicPeriod"/>
            </a:pPr>
            <a:r>
              <a:rPr lang="en-US" b="1" dirty="0"/>
              <a:t>Top 3 Four-Wheeler EV Manufacturers</a:t>
            </a:r>
            <a:r>
              <a:rPr lang="en-US" dirty="0"/>
              <a:t>:</a:t>
            </a:r>
          </a:p>
          <a:p>
            <a:pPr lvl="1">
              <a:buFont typeface="Wingdings" panose="05000000000000000000" pitchFamily="2" charset="2"/>
              <a:buChar char="v"/>
            </a:pPr>
            <a:r>
              <a:rPr lang="en-US" b="1" dirty="0"/>
              <a:t>Tata Motors</a:t>
            </a:r>
            <a:r>
              <a:rPr lang="en-US" dirty="0"/>
              <a:t> leads the market with the highest sales, recording 48K units in </a:t>
            </a:r>
            <a:r>
              <a:rPr lang="en-US" b="1" dirty="0"/>
              <a:t>FY24</a:t>
            </a:r>
            <a:r>
              <a:rPr lang="en-US" dirty="0"/>
              <a:t>, up from 28K in </a:t>
            </a:r>
            <a:r>
              <a:rPr lang="en-US" b="1" dirty="0"/>
              <a:t>FY23</a:t>
            </a:r>
            <a:r>
              <a:rPr lang="en-US" dirty="0"/>
              <a:t>.</a:t>
            </a:r>
          </a:p>
          <a:p>
            <a:pPr lvl="1">
              <a:buFont typeface="Wingdings" panose="05000000000000000000" pitchFamily="2" charset="2"/>
              <a:buChar char="v"/>
            </a:pPr>
            <a:r>
              <a:rPr lang="en-US" b="1" dirty="0"/>
              <a:t>Mahindra &amp; Mahindra</a:t>
            </a:r>
            <a:r>
              <a:rPr lang="en-US" dirty="0"/>
              <a:t> follows, with sales increasing from 14K units in </a:t>
            </a:r>
            <a:r>
              <a:rPr lang="en-US" b="1" dirty="0"/>
              <a:t>FY23</a:t>
            </a:r>
            <a:r>
              <a:rPr lang="en-US" dirty="0"/>
              <a:t> to 23K units in </a:t>
            </a:r>
            <a:r>
              <a:rPr lang="en-US" b="1" dirty="0"/>
              <a:t>FY24</a:t>
            </a:r>
            <a:r>
              <a:rPr lang="en-US" dirty="0"/>
              <a:t>.</a:t>
            </a:r>
          </a:p>
          <a:p>
            <a:pPr lvl="1">
              <a:buFont typeface="Wingdings" panose="05000000000000000000" pitchFamily="2" charset="2"/>
              <a:buChar char="v"/>
            </a:pPr>
            <a:r>
              <a:rPr lang="en-US" b="1" dirty="0"/>
              <a:t>MG Motor</a:t>
            </a:r>
            <a:r>
              <a:rPr lang="en-US" dirty="0"/>
              <a:t> rounds out the top three, with 9K units sold in </a:t>
            </a:r>
            <a:r>
              <a:rPr lang="en-US" b="1" dirty="0"/>
              <a:t>FY24</a:t>
            </a:r>
            <a:r>
              <a:rPr lang="en-US" dirty="0"/>
              <a:t>, compared to 3K units in the previous fiscal year.</a:t>
            </a:r>
          </a:p>
          <a:p>
            <a:pPr>
              <a:buFont typeface="+mj-lt"/>
              <a:buAutoNum type="arabicPeriod"/>
            </a:pPr>
            <a:r>
              <a:rPr lang="en-US" b="1" dirty="0"/>
              <a:t>Bottom 3 Four-Wheeler EV Manufacturers</a:t>
            </a:r>
            <a:r>
              <a:rPr lang="en-US" dirty="0"/>
              <a:t>:</a:t>
            </a:r>
          </a:p>
          <a:p>
            <a:pPr lvl="1">
              <a:buFont typeface="Wingdings" panose="05000000000000000000" pitchFamily="2" charset="2"/>
              <a:buChar char="v"/>
            </a:pPr>
            <a:r>
              <a:rPr lang="en-US" b="1" dirty="0"/>
              <a:t>Volvo Auto India</a:t>
            </a:r>
            <a:r>
              <a:rPr lang="en-US" dirty="0"/>
              <a:t>, </a:t>
            </a:r>
            <a:r>
              <a:rPr lang="en-US" b="1" dirty="0"/>
              <a:t>KIA Motors</a:t>
            </a:r>
            <a:r>
              <a:rPr lang="en-US" dirty="0"/>
              <a:t>, and </a:t>
            </a:r>
            <a:r>
              <a:rPr lang="en-US" b="1" dirty="0"/>
              <a:t>Mercedes-Benz AG</a:t>
            </a:r>
            <a:r>
              <a:rPr lang="en-US" dirty="0"/>
              <a:t> are among the lowest performers, with sales figures in </a:t>
            </a:r>
            <a:r>
              <a:rPr lang="en-US" b="1" dirty="0"/>
              <a:t>FY24</a:t>
            </a:r>
            <a:r>
              <a:rPr lang="en-US" dirty="0"/>
              <a:t> at 459, 328, and 291 units, respectively.</a:t>
            </a:r>
          </a:p>
          <a:p>
            <a:pPr lvl="1">
              <a:buFont typeface="Wingdings" panose="05000000000000000000" pitchFamily="2" charset="2"/>
              <a:buChar char="v"/>
            </a:pPr>
            <a:r>
              <a:rPr lang="en-US" dirty="0"/>
              <a:t>A notable decline is observed for </a:t>
            </a:r>
            <a:r>
              <a:rPr lang="en-US" b="1" dirty="0"/>
              <a:t>PCA Automobiles</a:t>
            </a:r>
            <a:r>
              <a:rPr lang="en-US" dirty="0"/>
              <a:t>, </a:t>
            </a:r>
            <a:r>
              <a:rPr lang="en-US" b="1" dirty="0"/>
              <a:t>Volvo Auto India</a:t>
            </a:r>
            <a:r>
              <a:rPr lang="en-US" dirty="0"/>
              <a:t>, and </a:t>
            </a:r>
            <a:r>
              <a:rPr lang="en-US" b="1" dirty="0"/>
              <a:t>Mercedes-Benz AG</a:t>
            </a:r>
            <a:r>
              <a:rPr lang="en-US" dirty="0"/>
              <a:t> with sales as low as 151, 105, and 71 units respectively in </a:t>
            </a:r>
            <a:r>
              <a:rPr lang="en-US" b="1" dirty="0"/>
              <a:t>FY23</a:t>
            </a:r>
            <a:r>
              <a:rPr lang="en-US" dirty="0"/>
              <a:t>.</a:t>
            </a:r>
          </a:p>
          <a:p>
            <a:pPr>
              <a:buFont typeface="+mj-lt"/>
              <a:buAutoNum type="arabicPeriod"/>
            </a:pPr>
            <a:r>
              <a:rPr lang="en-US" b="1" dirty="0"/>
              <a:t>Sales Growth Trends</a:t>
            </a:r>
            <a:r>
              <a:rPr lang="en-US" dirty="0"/>
              <a:t>:</a:t>
            </a:r>
          </a:p>
          <a:p>
            <a:pPr lvl="1">
              <a:buFont typeface="Wingdings" panose="05000000000000000000" pitchFamily="2" charset="2"/>
              <a:buChar char="v"/>
            </a:pPr>
            <a:r>
              <a:rPr lang="en-US" dirty="0"/>
              <a:t>The top manufacturers, particularly Tata Motors, have shown significant year-on-year growth, suggesting a strong demand and effective market strategies.</a:t>
            </a:r>
          </a:p>
          <a:p>
            <a:pPr lvl="1">
              <a:buFont typeface="Wingdings" panose="05000000000000000000" pitchFamily="2" charset="2"/>
              <a:buChar char="v"/>
            </a:pPr>
            <a:r>
              <a:rPr lang="en-US" dirty="0"/>
              <a:t>In contrast, the bottom manufacturers have struggled to gain a substantial market share, reflecting either limited product offerings or weaker brand presence in the EV market.</a:t>
            </a:r>
          </a:p>
          <a:p>
            <a:pPr marL="0" indent="0">
              <a:buNone/>
            </a:pPr>
            <a:r>
              <a:rPr lang="en-US" dirty="0"/>
              <a:t>These insights reflect a clear market hierarchy, with a few dominant players driving the growth in the four-wheeler EV segment in India, while others lag behind significantly.</a:t>
            </a:r>
          </a:p>
          <a:p>
            <a:pPr marL="0" indent="0">
              <a:buNone/>
            </a:pPr>
            <a:endParaRPr lang="en-IN"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D261F873-BA7D-3A6F-7BFA-6B2858361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98" y="900453"/>
            <a:ext cx="11160000" cy="2858076"/>
          </a:xfrm>
          <a:prstGeom prst="rect">
            <a:avLst/>
          </a:prstGeom>
        </p:spPr>
      </p:pic>
    </p:spTree>
    <p:extLst>
      <p:ext uri="{BB962C8B-B14F-4D97-AF65-F5344CB8AC3E}">
        <p14:creationId xmlns:p14="http://schemas.microsoft.com/office/powerpoint/2010/main" val="158271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6040F96-E1C8-0D29-8442-C528C4874671}"/>
              </a:ext>
            </a:extLst>
          </p:cNvPr>
          <p:cNvSpPr>
            <a:spLocks noGrp="1" noChangeArrowheads="1"/>
          </p:cNvSpPr>
          <p:nvPr>
            <p:ph idx="1"/>
          </p:nvPr>
        </p:nvSpPr>
        <p:spPr bwMode="auto">
          <a:xfrm>
            <a:off x="226031" y="3582874"/>
            <a:ext cx="11657744"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a:ln>
                  <a:noFill/>
                </a:ln>
                <a:solidFill>
                  <a:schemeClr val="tx1"/>
                </a:solidFill>
                <a:effectLst/>
              </a:rPr>
              <a:t>Leading Manufacturers</a:t>
            </a:r>
            <a:r>
              <a:rPr kumimoji="0" lang="en-US" altLang="en-US" sz="1500" b="0" i="0" u="none" strike="noStrike" cap="none" normalizeH="0" baseline="0" dirty="0">
                <a:ln>
                  <a:noFill/>
                </a:ln>
                <a:solidFill>
                  <a:schemeClr val="tx1"/>
                </a:solidFill>
                <a:effectLst/>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300" b="1" i="0" u="none" strike="noStrike" cap="none" normalizeH="0" baseline="0" dirty="0">
                <a:ln>
                  <a:noFill/>
                </a:ln>
                <a:solidFill>
                  <a:schemeClr val="tx1"/>
                </a:solidFill>
                <a:effectLst/>
              </a:rPr>
              <a:t>Tata Motors</a:t>
            </a:r>
            <a:r>
              <a:rPr kumimoji="0" lang="en-US" altLang="en-US" sz="1300" b="0" i="0" u="none" strike="noStrike" cap="none" normalizeH="0" baseline="0" dirty="0">
                <a:ln>
                  <a:noFill/>
                </a:ln>
                <a:solidFill>
                  <a:schemeClr val="tx1"/>
                </a:solidFill>
                <a:effectLst/>
              </a:rPr>
              <a:t> is the top performer with 89K units sold, significantly ahead of its competitors.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300" b="1" i="0" u="none" strike="noStrike" cap="none" normalizeH="0" baseline="0" dirty="0">
                <a:ln>
                  <a:noFill/>
                </a:ln>
                <a:solidFill>
                  <a:schemeClr val="tx1"/>
                </a:solidFill>
                <a:effectLst/>
              </a:rPr>
              <a:t>Mahindra &amp; Mahindra</a:t>
            </a:r>
            <a:r>
              <a:rPr kumimoji="0" lang="en-US" altLang="en-US" sz="1300" b="0" i="0" u="none" strike="noStrike" cap="none" normalizeH="0" baseline="0" dirty="0">
                <a:ln>
                  <a:noFill/>
                </a:ln>
                <a:solidFill>
                  <a:schemeClr val="tx1"/>
                </a:solidFill>
                <a:effectLst/>
              </a:rPr>
              <a:t> follows with 41K units, holding a strong second position.</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300" b="1" i="0" u="none" strike="noStrike" cap="none" normalizeH="0" baseline="0" dirty="0">
                <a:ln>
                  <a:noFill/>
                </a:ln>
                <a:solidFill>
                  <a:schemeClr val="tx1"/>
                </a:solidFill>
                <a:effectLst/>
              </a:rPr>
              <a:t>MG Motor</a:t>
            </a:r>
            <a:r>
              <a:rPr kumimoji="0" lang="en-US" altLang="en-US" sz="1300" b="0" i="0" u="none" strike="noStrike" cap="none" normalizeH="0" baseline="0" dirty="0">
                <a:ln>
                  <a:noFill/>
                </a:ln>
                <a:solidFill>
                  <a:schemeClr val="tx1"/>
                </a:solidFill>
                <a:effectLst/>
              </a:rPr>
              <a:t> is in third place with 14K units sold.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a:ln>
                  <a:noFill/>
                </a:ln>
                <a:solidFill>
                  <a:schemeClr val="tx1"/>
                </a:solidFill>
                <a:effectLst/>
              </a:rPr>
              <a:t>Emerging Players</a:t>
            </a:r>
            <a:r>
              <a:rPr kumimoji="0" lang="en-US" altLang="en-US" sz="1500" b="0" i="0" u="none" strike="noStrike" cap="none" normalizeH="0" baseline="0" dirty="0">
                <a:ln>
                  <a:noFill/>
                </a:ln>
                <a:solidFill>
                  <a:schemeClr val="tx1"/>
                </a:solidFill>
                <a:effectLst/>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300" b="1" i="0" u="none" strike="noStrike" cap="none" normalizeH="0" baseline="0" dirty="0">
                <a:ln>
                  <a:noFill/>
                </a:ln>
                <a:solidFill>
                  <a:schemeClr val="tx1"/>
                </a:solidFill>
                <a:effectLst/>
              </a:rPr>
              <a:t>BYD India</a:t>
            </a:r>
            <a:r>
              <a:rPr kumimoji="0" lang="en-US" altLang="en-US" sz="1300" b="0" i="0" u="none" strike="noStrike" cap="none" normalizeH="0" baseline="0" dirty="0">
                <a:ln>
                  <a:noFill/>
                </a:ln>
                <a:solidFill>
                  <a:schemeClr val="tx1"/>
                </a:solidFill>
                <a:effectLst/>
              </a:rPr>
              <a:t> and </a:t>
            </a:r>
            <a:r>
              <a:rPr kumimoji="0" lang="en-US" altLang="en-US" sz="1300" b="1" i="0" u="none" strike="noStrike" cap="none" normalizeH="0" baseline="0" dirty="0">
                <a:ln>
                  <a:noFill/>
                </a:ln>
                <a:solidFill>
                  <a:schemeClr val="tx1"/>
                </a:solidFill>
                <a:effectLst/>
              </a:rPr>
              <a:t>Hyundai Motor</a:t>
            </a:r>
            <a:r>
              <a:rPr kumimoji="0" lang="en-US" altLang="en-US" sz="1300" b="0" i="0" u="none" strike="noStrike" cap="none" normalizeH="0" baseline="0" dirty="0">
                <a:ln>
                  <a:noFill/>
                </a:ln>
                <a:solidFill>
                  <a:schemeClr val="tx1"/>
                </a:solidFill>
                <a:effectLst/>
              </a:rPr>
              <a:t> are tied, each selling 2K units, indicating their growing presence in the Indian EV market but still far behind the leaders.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a:ln>
                  <a:noFill/>
                </a:ln>
                <a:solidFill>
                  <a:schemeClr val="tx1"/>
                </a:solidFill>
                <a:effectLst/>
              </a:rPr>
              <a:t>Market Concentration</a:t>
            </a:r>
            <a:r>
              <a:rPr kumimoji="0" lang="en-US" altLang="en-US" sz="1500" b="0" i="0" u="none" strike="noStrike" cap="none" normalizeH="0" baseline="0" dirty="0">
                <a:ln>
                  <a:noFill/>
                </a:ln>
                <a:solidFill>
                  <a:schemeClr val="tx1"/>
                </a:solidFill>
                <a:effectLst/>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300" b="0" i="0" u="none" strike="noStrike" cap="none" normalizeH="0" baseline="0" dirty="0">
                <a:ln>
                  <a:noFill/>
                </a:ln>
                <a:solidFill>
                  <a:schemeClr val="tx1"/>
                </a:solidFill>
                <a:effectLst/>
              </a:rPr>
              <a:t>The market is highly concentrated, with Tata Motors dominating, followed by Mahindra &amp; Mahindra, while the remaining manufacturers have relatively small sales volumes.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rPr>
              <a:t>These insights highlight the dominance of Tata Motors in the four-wheeler EV market in India, with Mahindra &amp; Mahindra also showing strong performance. Other manufacturers like MG Motor, BYD India, and Hyundai Motor are still building their market presence.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graph of electric vehicles&#10;&#10;Description automatically generated">
            <a:extLst>
              <a:ext uri="{FF2B5EF4-FFF2-40B4-BE49-F238E27FC236}">
                <a16:creationId xmlns:a16="http://schemas.microsoft.com/office/drawing/2014/main" id="{E489EE9D-E1D9-E790-A369-35311E5A7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90" y="320381"/>
            <a:ext cx="3421295" cy="3003755"/>
          </a:xfrm>
          <a:prstGeom prst="rect">
            <a:avLst/>
          </a:prstGeom>
        </p:spPr>
      </p:pic>
      <p:pic>
        <p:nvPicPr>
          <p:cNvPr id="14" name="Picture 13" descr="A graph with different colored lines&#10;&#10;Description automatically generated">
            <a:extLst>
              <a:ext uri="{FF2B5EF4-FFF2-40B4-BE49-F238E27FC236}">
                <a16:creationId xmlns:a16="http://schemas.microsoft.com/office/drawing/2014/main" id="{A6A7E935-D30E-B024-A59A-975B4E834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875" y="320381"/>
            <a:ext cx="8400835" cy="3060000"/>
          </a:xfrm>
          <a:prstGeom prst="rect">
            <a:avLst/>
          </a:prstGeom>
        </p:spPr>
      </p:pic>
    </p:spTree>
    <p:extLst>
      <p:ext uri="{BB962C8B-B14F-4D97-AF65-F5344CB8AC3E}">
        <p14:creationId xmlns:p14="http://schemas.microsoft.com/office/powerpoint/2010/main" val="1384811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994</TotalTime>
  <Words>2755</Words>
  <Application>Microsoft Office PowerPoint</Application>
  <PresentationFormat>Widescreen</PresentationFormat>
  <Paragraphs>176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ADLaM Display</vt:lpstr>
      <vt:lpstr>Aharoni</vt:lpstr>
      <vt:lpstr>Aptos</vt:lpstr>
      <vt:lpstr>Aptos Display</vt:lpstr>
      <vt:lpstr>Arial</vt:lpstr>
      <vt:lpstr>Segoe UI Semibold</vt:lpstr>
      <vt:lpstr>Wingdings</vt:lpstr>
      <vt:lpstr>Office Theme</vt:lpstr>
      <vt:lpstr>Business Insights on India’s Electric Vehicle Market (FY22-FY24)</vt:lpstr>
      <vt:lpstr>Problem Statements</vt:lpstr>
      <vt:lpstr>Key Performance Indicator</vt:lpstr>
      <vt:lpstr> Revenue and Sales: The total revenue from EV sales in India reached ₹392 billion. A total of 57.2 million vehicles were sold, out of which 2.1 million were electric vehicles (EVs). Market Breakdown: The majority of EVs sold were two-wheelers (2W), with 1.9 million units sold. Four-wheelers (4W) accounted for 0.2 million units of the total EV sales. Penetration and Growth: The penetration rate of EVs in the market was 3.61%. The EV Compound Annual Growth Rate (CAGR) from 2022 to 2024 was an impressive 93.91%. The revenue growth rate from 2023 to 2024 was 57.53%, and from 2022 to 2024, the market saw a significant growth of 324.92%. These figures suggest a rapidly growing EV market in India, with a strong preference for two-wheelers in the EV segment. The high CAGR and growth rates indicate that the adoption of EVs is accelerating, which could be due to increasing consumer awareness, government incentives, and the growing infrastructure for EVs. </vt:lpstr>
      <vt:lpstr>Competitor Analysis  </vt:lpstr>
      <vt:lpstr>2-Wheeler EV Market Segment</vt:lpstr>
      <vt:lpstr>PowerPoint Presentation</vt:lpstr>
      <vt:lpstr>4-Wheeler EV Market Segment</vt:lpstr>
      <vt:lpstr>PowerPoint Presentation</vt:lpstr>
      <vt:lpstr>Compound Annual Growth Rate</vt:lpstr>
      <vt:lpstr>State-wise Analysis  </vt:lpstr>
      <vt:lpstr>Penetration Rate in FY24</vt:lpstr>
      <vt:lpstr>Comparison Between Delhi &amp; Karnataka in FY24</vt:lpstr>
      <vt:lpstr>Compound Annual Growth Rate</vt:lpstr>
      <vt:lpstr>Projected EV Sales in 2030</vt:lpstr>
      <vt:lpstr>Negative Penetration</vt:lpstr>
      <vt:lpstr>Seasonal Sales Analysis  </vt:lpstr>
      <vt:lpstr>Sales Trend</vt:lpstr>
      <vt:lpstr>Revenue Analysis  </vt:lpstr>
      <vt:lpstr>State-Wise Revenue</vt:lpstr>
      <vt:lpstr>State-Wise Revenue Growth</vt:lpstr>
      <vt:lpstr>PowerPoint Presentation</vt:lpstr>
      <vt:lpstr>Secondary Research and Analysis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FNU LNU</dc:creator>
  <cp:lastModifiedBy>FNU LNU</cp:lastModifiedBy>
  <cp:revision>66</cp:revision>
  <dcterms:created xsi:type="dcterms:W3CDTF">2024-08-07T05:52:33Z</dcterms:created>
  <dcterms:modified xsi:type="dcterms:W3CDTF">2024-08-11T16:25:20Z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2024-08-07T05:59:10Z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cf814cac-6eab-4899-8833-cfcc380f7c59</vt:lpwstr>
  </property>
  <property fmtid="{D5CDD505-2E9C-101B-9397-08002B2CF9AE}" pid="7" name="MSIP_Label_defa4170-0d19-0005-0004-bc88714345d2_ActionId">
    <vt:lpwstr>372be3dc-6999-4ae3-bbdd-bd4ae5633351</vt:lpwstr>
  </property>
  <property fmtid="{D5CDD505-2E9C-101B-9397-08002B2CF9AE}" pid="8" name="MSIP_Label_defa4170-0d19-0005-0004-bc88714345d2_ContentBits">
    <vt:lpwstr>0</vt:lpwstr>
  </property>
</Properties>
</file>