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F9B6-691D-4738-8E91-4840F10E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A701-46F7-4057-A11F-CE9F2E61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D168-F5FE-48BE-ACA8-E36CBD54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8694-0CE0-48AE-99A0-B8892997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7BCC-0E1B-4786-95CA-8C77551B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3B70-B981-4C4F-B998-057FE6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1B66-DF6C-4798-9705-B871C06B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59D6-D6BF-46D5-B767-C96441CF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A923-DCDD-4EFB-8442-093A2F99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747B-1EFC-4AE4-A0A4-E43AD81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1F4AB-40AF-4BED-B03D-35091AD56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9182-663A-425D-B0FB-46202D04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BD81-9E33-4C0F-AE20-40E6B398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4371-BDB8-47CD-A201-66195648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D752-D4AA-427E-8094-2FB7A445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874A-3D02-48E4-8ABC-80FBA0FC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30D4-9F40-44C1-A70F-0F588D7B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4A16-FBD4-4D2A-93EA-68108EAB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B5B0-316B-4A48-B315-C63D9CA5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B691-A077-4432-A5BA-1E5A99C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10A2-565D-4708-BED9-F76B407A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0DAD-39FB-4FF2-B0E8-AE48F22F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551E-B020-4042-9149-A35C32A6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67F9-AA31-4026-9606-BB243236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9DB4-FA1F-4692-9934-F45BE910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8D8F-9CFB-424F-8C71-CA9E0A4C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4D60-4F5A-4B87-AB90-1F62DEEC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E8E8-E29A-48F2-9E5A-D7FF1495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AC2F6-C53F-46DA-8E7E-70ADA600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7B6E6-ABC7-4DC6-B283-3A6C0891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A290-1F9F-4168-BA0A-02BD2B8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F1E-A66E-4847-9B90-9A94097A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F68CB-22F5-4B1C-961D-AB7BFB870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83CD8-BFF6-4C39-8AE6-028E8749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3B558-462F-45EC-9259-26344A15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05E7-37D8-4FA6-93B9-B11CC75FC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F18AE-CC50-4560-82E5-366AA1C2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C23DA-3B51-4FB7-9828-E2F8E9DB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816FA-8BB0-4967-9C16-CB0B32BF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F81-487C-4553-98BB-FA11B05D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A181E-9D05-44E3-A477-60646583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69A5-8221-4DF0-B31A-EC01E2FA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0B63-DC93-4CE0-857E-50DA3FFA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2D156-2647-4A52-AF75-5CCCF142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09551-5B86-43AD-B232-5AFEDDD0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EBC2A-EEBA-489F-9639-AE83D718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EA3-78FF-4149-A928-726DF861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F7EC-6C4D-4545-8C08-3E9C731D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8219-F13C-438A-8CCD-3960F14D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32208-B036-40DA-8F4B-B3115586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B60FF-6F10-4679-895A-73D6EF22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1630C-ED2D-4971-BE98-6F0038A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DE6F-1FBF-4170-B7AF-9CB47D2C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A4C0D-953C-471F-94DF-EE0BD2F2A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B6566-E2ED-4CD3-9814-3A63B7266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42FA-5311-4D62-9B67-EC4672CA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A89D1-FF6B-499E-A6AA-33AA2303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78EDA-795E-464D-B553-59102E6B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8DB88-F001-4AB7-A14D-36A80453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964-48F1-4C74-BBD7-9D3655BF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2532-BBC5-4C59-B0DA-DD9D4E5D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DC78-B641-4673-B0F0-3B6BF1C638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C1A9-2000-4FC2-8535-E106BE46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42E9-4883-4809-9E72-8CA6363A3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D57C-DBF6-4023-9DD8-EDE7259B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69AC-1DDB-47E9-8D13-C120B3FD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Counter Cash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64FFA-3743-4825-AF59-30176F69F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66F3-689E-4500-AEEF-A643DE77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58094-FE90-456A-8865-97BA5F9B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42" y="2048510"/>
            <a:ext cx="3114675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ECFFB-BFEE-4D10-A140-A9AD9BF9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1858010"/>
            <a:ext cx="3048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10570-C55E-4D2F-BB53-6A20078AF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802" y="2653030"/>
            <a:ext cx="3190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5E2B-0BC1-4447-98B9-BFD64B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D2E5-8B03-4A4E-B773-15FCA656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Supervisor creates a </a:t>
            </a:r>
            <a:r>
              <a:rPr lang="en-US" dirty="0">
                <a:solidFill>
                  <a:srgbClr val="FF0000"/>
                </a:solidFill>
              </a:rPr>
              <a:t>cash register record </a:t>
            </a:r>
            <a:r>
              <a:rPr lang="en-US" dirty="0"/>
              <a:t>for the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Enters a beginning balance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Cashier #1 creates a </a:t>
            </a:r>
            <a:r>
              <a:rPr lang="en-US" dirty="0">
                <a:solidFill>
                  <a:srgbClr val="FF0000"/>
                </a:solidFill>
              </a:rPr>
              <a:t>payment batch record </a:t>
            </a:r>
            <a:r>
              <a:rPr lang="en-US" dirty="0"/>
              <a:t>under that </a:t>
            </a:r>
            <a:r>
              <a:rPr lang="en-US" dirty="0">
                <a:solidFill>
                  <a:srgbClr val="FF0000"/>
                </a:solidFill>
              </a:rPr>
              <a:t>cash register record </a:t>
            </a:r>
            <a:r>
              <a:rPr lang="en-US" dirty="0"/>
              <a:t>and includes her opening balance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cashier conducts all her transactions (i.e. takes in payments as receipts records)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end of her shift, she enters closing amount in her cash register in the system and closes her </a:t>
            </a:r>
            <a:r>
              <a:rPr lang="en-US" dirty="0">
                <a:solidFill>
                  <a:srgbClr val="FF0000"/>
                </a:solidFill>
              </a:rPr>
              <a:t>payment batch record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Cashier #2 creates a </a:t>
            </a:r>
            <a:r>
              <a:rPr lang="en-US" dirty="0">
                <a:solidFill>
                  <a:srgbClr val="FF0000"/>
                </a:solidFill>
              </a:rPr>
              <a:t>payment batch record </a:t>
            </a:r>
            <a:r>
              <a:rPr lang="en-US" dirty="0"/>
              <a:t>to record his transactions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Cashier #2 enters his closing amount and closes his </a:t>
            </a:r>
            <a:r>
              <a:rPr lang="en-US" dirty="0">
                <a:solidFill>
                  <a:srgbClr val="FF0000"/>
                </a:solidFill>
              </a:rPr>
              <a:t>payment batch record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Supervisor closes her </a:t>
            </a:r>
            <a:r>
              <a:rPr lang="en-US" dirty="0">
                <a:solidFill>
                  <a:srgbClr val="FF0000"/>
                </a:solidFill>
              </a:rPr>
              <a:t>cash register record </a:t>
            </a:r>
            <a:r>
              <a:rPr lang="en-US" dirty="0"/>
              <a:t>after she enters her closing balance.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5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DF5A-C9E4-431D-A74A-C64ABE06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Batch Object (child) OOTB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0B2D-EC03-42F0-A068-184553AC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Description: Each cashier’s session</a:t>
            </a:r>
          </a:p>
          <a:p>
            <a:r>
              <a:rPr lang="en-US" dirty="0"/>
              <a:t>Along with OOTB fields, please add the following fields: </a:t>
            </a:r>
          </a:p>
          <a:p>
            <a:pPr lvl="1"/>
            <a:r>
              <a:rPr lang="en-US" dirty="0"/>
              <a:t>Total check + credit card</a:t>
            </a:r>
          </a:p>
          <a:p>
            <a:pPr lvl="1"/>
            <a:r>
              <a:rPr lang="en-US" dirty="0"/>
              <a:t>Total cash in register </a:t>
            </a:r>
          </a:p>
          <a:p>
            <a:pPr lvl="1"/>
            <a:r>
              <a:rPr lang="en-US" dirty="0"/>
              <a:t>Total</a:t>
            </a:r>
          </a:p>
          <a:p>
            <a:pPr lvl="1"/>
            <a:r>
              <a:rPr lang="en-US" dirty="0"/>
              <a:t>Opening balance </a:t>
            </a:r>
          </a:p>
          <a:p>
            <a:pPr lvl="1"/>
            <a:r>
              <a:rPr lang="en-US" dirty="0"/>
              <a:t>Subtotal</a:t>
            </a:r>
          </a:p>
          <a:p>
            <a:pPr lvl="1"/>
            <a:r>
              <a:rPr lang="en-US" dirty="0"/>
              <a:t>Total credit card receipts </a:t>
            </a:r>
          </a:p>
          <a:p>
            <a:pPr lvl="1"/>
            <a:r>
              <a:rPr lang="en-US" dirty="0"/>
              <a:t>Convenience fees </a:t>
            </a:r>
          </a:p>
          <a:p>
            <a:pPr lvl="1"/>
            <a:r>
              <a:rPr lang="en-US" dirty="0"/>
              <a:t>Total credit card </a:t>
            </a:r>
          </a:p>
          <a:p>
            <a:pPr lvl="1"/>
            <a:r>
              <a:rPr lang="en-US" dirty="0"/>
              <a:t>Cashier name (system generated)</a:t>
            </a:r>
          </a:p>
          <a:p>
            <a:pPr lvl="1"/>
            <a:r>
              <a:rPr lang="en-US" dirty="0"/>
              <a:t>Cash Register (Lookup to Cash Register object)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D1D9-089B-4E82-B640-E29AC512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Register Object (parent) Custom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9900-99A0-4DC2-9556-04AE85A7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Description: The cashier supervisor will open and close both of the cash registers at the end of the day</a:t>
            </a:r>
          </a:p>
          <a:p>
            <a:r>
              <a:rPr lang="en-US" dirty="0"/>
              <a:t>Relationships: This is the parent record of the payment batch records </a:t>
            </a:r>
          </a:p>
          <a:p>
            <a:pPr lvl="1"/>
            <a:r>
              <a:rPr lang="en-US" i="1" dirty="0"/>
              <a:t>Date</a:t>
            </a:r>
            <a:r>
              <a:rPr lang="en-US" dirty="0"/>
              <a:t> is the relationship that links the corresponding Payment Batch Records</a:t>
            </a:r>
          </a:p>
          <a:p>
            <a:pPr lvl="1"/>
            <a:endParaRPr lang="en-US" dirty="0"/>
          </a:p>
          <a:p>
            <a:r>
              <a:rPr lang="en-US" dirty="0"/>
              <a:t>Fields </a:t>
            </a:r>
          </a:p>
          <a:p>
            <a:pPr lvl="1"/>
            <a:r>
              <a:rPr lang="en-US" dirty="0"/>
              <a:t>Cash Register (picklist: “Main”, “Back-Up”)</a:t>
            </a:r>
          </a:p>
          <a:p>
            <a:pPr lvl="1"/>
            <a:r>
              <a:rPr lang="en-US" dirty="0"/>
              <a:t>Cashier (free text field)</a:t>
            </a:r>
          </a:p>
          <a:p>
            <a:pPr lvl="1"/>
            <a:r>
              <a:rPr lang="en-US" dirty="0"/>
              <a:t>Date (system generated)</a:t>
            </a:r>
          </a:p>
          <a:p>
            <a:pPr lvl="1"/>
            <a:r>
              <a:rPr lang="en-US" dirty="0"/>
              <a:t>Opening cash balance (currency)</a:t>
            </a:r>
          </a:p>
          <a:p>
            <a:pPr lvl="1"/>
            <a:r>
              <a:rPr lang="en-US" dirty="0"/>
              <a:t>{Create fields from the attachment on the next slide: individual denomination fields}</a:t>
            </a:r>
          </a:p>
          <a:p>
            <a:pPr lvl="1"/>
            <a:r>
              <a:rPr lang="en-US" dirty="0"/>
              <a:t>Closing cash balance (currency)</a:t>
            </a:r>
          </a:p>
          <a:p>
            <a:pPr lvl="1"/>
            <a:r>
              <a:rPr lang="en-US" dirty="0"/>
              <a:t>Total Receipts {this is the total amount of receipts processed at the counter in a given day}</a:t>
            </a:r>
          </a:p>
          <a:p>
            <a:pPr lvl="1"/>
            <a:r>
              <a:rPr lang="en-US" dirty="0"/>
              <a:t>Administrator (lookup to user) </a:t>
            </a:r>
          </a:p>
          <a:p>
            <a:pPr lvl="1"/>
            <a:r>
              <a:rPr lang="en-US" dirty="0"/>
              <a:t>Over/short (currency) </a:t>
            </a:r>
          </a:p>
          <a:p>
            <a:pPr lvl="1"/>
            <a:r>
              <a:rPr lang="en-US" dirty="0"/>
              <a:t>Bag number (integer) </a:t>
            </a:r>
          </a:p>
          <a:p>
            <a:pPr lvl="1"/>
            <a:r>
              <a:rPr lang="en-US" dirty="0"/>
              <a:t>Status (Picklist: Open, Close, Sent to Bank)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06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80A-5AFF-41AE-9AB3-FD8794B9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880" cy="1325563"/>
          </a:xfrm>
        </p:spPr>
        <p:txBody>
          <a:bodyPr/>
          <a:lstStyle/>
          <a:p>
            <a:r>
              <a:rPr lang="en-US" dirty="0"/>
              <a:t>Sample Closing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E9A1B-D05E-4AF0-8586-3B4782CA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87" y="0"/>
            <a:ext cx="60883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2097F-1D6C-431C-B109-79E09DE5F0B3}"/>
              </a:ext>
            </a:extLst>
          </p:cNvPr>
          <p:cNvSpPr txBox="1"/>
          <p:nvPr/>
        </p:nvSpPr>
        <p:spPr>
          <a:xfrm>
            <a:off x="270747" y="1690688"/>
            <a:ext cx="60665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Individual denomination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know how many bills there are in the cash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 of  amounts in the orange bracket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 of amounts in the blue brackets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{this is the total amount of receipts processed at the counter in a given day}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System-populated name of individual who ‘opened’ (created) the cash register record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Same as 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(System generated cash total) – (Field #2)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Requirement: be able to capture the bills received and given during the course of the day.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trike="sngStrike" dirty="0"/>
              <a:t>2) add together those totals AND THEN subtract it from #2 to find the difference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trike="sngStrike" dirty="0"/>
              <a:t>The difference will show them if there is a difference between the amount of physical cash and the amount of cash they ‘should’ have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64882-68F4-4790-8585-3C25FCA1D7EA}"/>
              </a:ext>
            </a:extLst>
          </p:cNvPr>
          <p:cNvSpPr/>
          <p:nvPr/>
        </p:nvSpPr>
        <p:spPr>
          <a:xfrm>
            <a:off x="6431280" y="1971040"/>
            <a:ext cx="4267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3AFD5-849C-4FC1-8F92-D800AE284B99}"/>
              </a:ext>
            </a:extLst>
          </p:cNvPr>
          <p:cNvCxnSpPr>
            <a:cxnSpLocks/>
          </p:cNvCxnSpPr>
          <p:nvPr/>
        </p:nvCxnSpPr>
        <p:spPr>
          <a:xfrm>
            <a:off x="9144000" y="142240"/>
            <a:ext cx="3844" cy="668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7202460-3408-401D-8C15-D453BE94E850}"/>
              </a:ext>
            </a:extLst>
          </p:cNvPr>
          <p:cNvSpPr/>
          <p:nvPr/>
        </p:nvSpPr>
        <p:spPr>
          <a:xfrm>
            <a:off x="11818688" y="4693920"/>
            <a:ext cx="340224" cy="33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71355-5418-46D5-86A6-F16DE85F04FF}"/>
              </a:ext>
            </a:extLst>
          </p:cNvPr>
          <p:cNvSpPr/>
          <p:nvPr/>
        </p:nvSpPr>
        <p:spPr>
          <a:xfrm>
            <a:off x="11837840" y="5090160"/>
            <a:ext cx="340224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EE5115-FE4B-4266-A887-FBE41B280A52}"/>
              </a:ext>
            </a:extLst>
          </p:cNvPr>
          <p:cNvSpPr/>
          <p:nvPr/>
        </p:nvSpPr>
        <p:spPr>
          <a:xfrm>
            <a:off x="11827680" y="5364480"/>
            <a:ext cx="35416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1E52B7-1A50-40A7-B706-39A1AF821025}"/>
              </a:ext>
            </a:extLst>
          </p:cNvPr>
          <p:cNvSpPr/>
          <p:nvPr/>
        </p:nvSpPr>
        <p:spPr>
          <a:xfrm>
            <a:off x="11827680" y="5608320"/>
            <a:ext cx="472236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D0E5BA-445B-4507-AD2D-CC694E687E16}"/>
              </a:ext>
            </a:extLst>
          </p:cNvPr>
          <p:cNvSpPr/>
          <p:nvPr/>
        </p:nvSpPr>
        <p:spPr>
          <a:xfrm>
            <a:off x="11874500" y="5821680"/>
            <a:ext cx="331436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97C3A-DF6E-456E-B482-E2016C7D9C99}"/>
              </a:ext>
            </a:extLst>
          </p:cNvPr>
          <p:cNvSpPr/>
          <p:nvPr/>
        </p:nvSpPr>
        <p:spPr>
          <a:xfrm>
            <a:off x="11968480" y="6116320"/>
            <a:ext cx="468392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9663A33-21D1-4869-9B7C-F6E7913DB182}"/>
              </a:ext>
            </a:extLst>
          </p:cNvPr>
          <p:cNvSpPr/>
          <p:nvPr/>
        </p:nvSpPr>
        <p:spPr>
          <a:xfrm>
            <a:off x="11968480" y="1690688"/>
            <a:ext cx="350316" cy="309467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0CEF2-1982-43E6-B8F7-692739B7D766}"/>
              </a:ext>
            </a:extLst>
          </p:cNvPr>
          <p:cNvSpPr/>
          <p:nvPr/>
        </p:nvSpPr>
        <p:spPr>
          <a:xfrm>
            <a:off x="6070599" y="2245360"/>
            <a:ext cx="172585" cy="254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657A-EB45-43AE-BAED-C892C837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7E3C-D447-4871-AE79-1441591D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5/2 – Cash register record </a:t>
            </a:r>
          </a:p>
          <a:p>
            <a:pPr lvl="1"/>
            <a:r>
              <a:rPr lang="en-US" dirty="0"/>
              <a:t>Beginning – supervisor creates cash register record (Day: has multiple sessions)</a:t>
            </a:r>
          </a:p>
          <a:p>
            <a:pPr lvl="1"/>
            <a:r>
              <a:rPr lang="en-US" dirty="0"/>
              <a:t>Joe – 9am-12pm – creates a payment batch record #1 (Joe’s session)</a:t>
            </a:r>
          </a:p>
          <a:p>
            <a:pPr lvl="1"/>
            <a:r>
              <a:rPr lang="en-US" dirty="0"/>
              <a:t>Annie – 12pm -2pm – creates a payment batch record #2</a:t>
            </a:r>
          </a:p>
          <a:p>
            <a:pPr lvl="1"/>
            <a:r>
              <a:rPr lang="en-US" dirty="0"/>
              <a:t>Lisa – 2pm -4pm – creates a payment batch record #3</a:t>
            </a:r>
          </a:p>
          <a:p>
            <a:pPr lvl="1"/>
            <a:r>
              <a:rPr lang="en-US" dirty="0"/>
              <a:t>End – supervisor closes the cash register record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1 Cash register record: multiple payment batch record </a:t>
            </a:r>
          </a:p>
        </p:txBody>
      </p:sp>
    </p:spTree>
    <p:extLst>
      <p:ext uri="{BB962C8B-B14F-4D97-AF65-F5344CB8AC3E}">
        <p14:creationId xmlns:p14="http://schemas.microsoft.com/office/powerpoint/2010/main" val="177860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553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Counter Cash Objects</vt:lpstr>
      <vt:lpstr>User Stories</vt:lpstr>
      <vt:lpstr>Business process</vt:lpstr>
      <vt:lpstr>Payment Batch Object (child) OOTB </vt:lpstr>
      <vt:lpstr>Cash Register Object (parent) Custom Object </vt:lpstr>
      <vt:lpstr>Sample Closing document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Cash Objects</dc:title>
  <dc:creator>Chaubal, Pushkar (US - Minneapolis)</dc:creator>
  <cp:lastModifiedBy>Chaubal, Pushkar (US - Minneapolis)</cp:lastModifiedBy>
  <cp:revision>13</cp:revision>
  <dcterms:created xsi:type="dcterms:W3CDTF">2019-05-01T23:09:23Z</dcterms:created>
  <dcterms:modified xsi:type="dcterms:W3CDTF">2019-06-04T05:43:30Z</dcterms:modified>
</cp:coreProperties>
</file>