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55" d="100"/>
          <a:sy n="55" d="100"/>
        </p:scale>
        <p:origin x="10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3CFB-315A-40A3-9F7D-27155198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EAA4-9CCE-4EFE-992F-850B93C8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D49F-AE13-41DA-8585-003B6E20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8737-A507-4554-B1D4-235503B1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CA8E-9795-46E1-B665-67235EC3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501-7D05-469C-BFF1-E8D2E92D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0E66-744E-4E39-8EC5-4138394B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A430-D2F7-413A-8A18-481C3B35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FB45-CC9C-4D3E-866D-18835309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357E-83CA-48DD-8393-FD518887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D4301-1D86-4B2C-9B46-081CBF112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3B618-1246-462B-BAD8-670F7145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1BC0-1FB6-492E-B83E-F99BB87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C50F-A0C5-49A0-A008-8507EA76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71E5-E0B7-4074-B3AE-3DCA62E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E7F3-0B98-4E47-B16B-62F3FC6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8FF2-71C9-4326-BB80-5E67C509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0F57-DA97-431D-993E-A60D01A5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FB4B-425D-4DFD-A962-E47170F5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C280-B587-4FEA-B3AF-D2F05F70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2B65-9509-4E15-A786-6148F632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D6BC-E529-4C8F-99D4-38A98C8D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7080-51F6-42AA-ABC0-7C39D9A5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E8D3-8ECB-4641-8511-EAF8881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18149-F31A-40BD-8EB3-8B9558F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10B9-6BA2-45B6-8C47-7FFB37DF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633C-1CBB-4D36-A836-16CDE9E1A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0489-4C9F-4D17-A059-FB40928A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3AD1-ABD9-48E4-A1FB-2E6179BF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3230-EFD5-48C3-BE19-EA4CA8FA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FFDE3-B1B6-4366-8137-18AC41D9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4E10-DF49-4F74-AE15-6FA16F65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2AE1-4F65-47C2-9A3F-281B8E90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46894-7C20-4188-917A-AB525871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54F92-2ACC-4A40-828F-4D8C50AB9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7A3E1-2F57-40D5-97F1-753D30BB4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62C6C-D61A-438A-8C61-2517060E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C56BF-C17C-46D2-B567-D4A18B04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10836-F6C5-4645-8770-8F71E9FB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2F7A-26DD-41DF-9585-19B6902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6B39E-5152-4856-BC7A-72A90376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B1609-4AD1-4CCB-9A76-D161C8D0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94A75-1B1C-4922-AEB3-E1118EA6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9B643-A255-45A6-9C3D-792B8A7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2FC36-30B3-4366-9BB1-8D7E45C3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0D531-2B97-42FB-840B-04949940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B21-D97A-45C5-881C-4A7BE06F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496-63C7-49B8-8ED7-974C1FF2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337A-B97B-4DBB-B829-CE5CA6E0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FB6B-1E1E-47F3-AEF5-8FF23129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F2F01-3241-470A-997F-8CDD7EEC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AF81-83AA-4CD0-97C3-BACB20AC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2E87-3104-4A6E-8C4C-E86BDF9E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7247B-E448-4F71-9E35-F7878B486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8C82-7130-4811-987A-E7FA3A30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7B92-CCB0-41B6-AD7F-FF50DC00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E737-7152-4AFE-BA22-04B4EDA0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D0EB6-47E4-4FC5-A0F8-B6949082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FF219-1D77-4CE4-9270-465D3BA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34B7-D6DD-4DBA-A58C-F079EA2B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8E99-2708-44E2-92D2-1427ECAD1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AD0D-7C39-427D-BDB8-6BADE9578FA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0969-8873-4962-AFA8-7B1F4FB4F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0CDC-8C39-480E-8421-FC09812FF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1615-7FEB-4A0B-8449-0EDAE3D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FF87-A29E-44F4-8FEF-1FCC85FCB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A3CC9-C858-4A6D-A6D9-22B98F41D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146197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3302" cy="4351338"/>
          </a:xfrm>
        </p:spPr>
        <p:txBody>
          <a:bodyPr>
            <a:normAutofit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is now enabled since the user has entered data in all three fields.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6A63-81CC-4C86-879C-C0E375E0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14" y="1591625"/>
            <a:ext cx="7819898" cy="43513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28A167-F333-47AD-8B1A-43F6410406F1}"/>
              </a:ext>
            </a:extLst>
          </p:cNvPr>
          <p:cNvSpPr/>
          <p:nvPr/>
        </p:nvSpPr>
        <p:spPr>
          <a:xfrm>
            <a:off x="10833100" y="4394200"/>
            <a:ext cx="3683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34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3987800" cy="4351338"/>
          </a:xfrm>
        </p:spPr>
        <p:txBody>
          <a:bodyPr>
            <a:normAutofit/>
          </a:bodyPr>
          <a:lstStyle/>
          <a:p>
            <a:r>
              <a:rPr lang="en-US" dirty="0"/>
              <a:t>Logic:</a:t>
            </a:r>
          </a:p>
          <a:p>
            <a:pPr lvl="1"/>
            <a:r>
              <a:rPr lang="en-US" dirty="0"/>
              <a:t>3 things happen when a user hits print: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new row appears beneath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Number of Payment sources and Payment Source Type are updated in the header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stamp prints the validation number on the back of the check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484ED-49FA-47F3-9F3F-260AC537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998" y="1320800"/>
            <a:ext cx="7039526" cy="4572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699640-B9F4-45E5-8D97-86F58D30849B}"/>
              </a:ext>
            </a:extLst>
          </p:cNvPr>
          <p:cNvSpPr/>
          <p:nvPr/>
        </p:nvSpPr>
        <p:spPr>
          <a:xfrm>
            <a:off x="10845800" y="3683000"/>
            <a:ext cx="5080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0E52B-1CB5-4E68-A789-54B279FDCB09}"/>
              </a:ext>
            </a:extLst>
          </p:cNvPr>
          <p:cNvSpPr/>
          <p:nvPr/>
        </p:nvSpPr>
        <p:spPr>
          <a:xfrm>
            <a:off x="5219363" y="5164517"/>
            <a:ext cx="6641759" cy="154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FYI: Printing Process</a:t>
            </a:r>
          </a:p>
          <a:p>
            <a:pPr algn="ctr"/>
            <a:r>
              <a:rPr lang="en-US" dirty="0"/>
              <a:t>Upon hitting “print,” there is a physical stamp printer that stamps the validation number, sequence number, and date on the back of the check and application (application stamp occurs on the next page).</a:t>
            </a:r>
          </a:p>
        </p:txBody>
      </p:sp>
    </p:spTree>
    <p:extLst>
      <p:ext uri="{BB962C8B-B14F-4D97-AF65-F5344CB8AC3E}">
        <p14:creationId xmlns:p14="http://schemas.microsoft.com/office/powerpoint/2010/main" val="21456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0" y="1793875"/>
            <a:ext cx="4054642" cy="4351338"/>
          </a:xfrm>
        </p:spPr>
        <p:txBody>
          <a:bodyPr>
            <a:normAutofit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New row inputted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6C8DA-EE06-4ECD-9ADC-0F31E9B2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0" y="1206310"/>
            <a:ext cx="7367730" cy="50420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348F0F-F587-4FA0-AB49-955AA9F22645}"/>
              </a:ext>
            </a:extLst>
          </p:cNvPr>
          <p:cNvSpPr/>
          <p:nvPr/>
        </p:nvSpPr>
        <p:spPr>
          <a:xfrm>
            <a:off x="10592474" y="4580092"/>
            <a:ext cx="339866" cy="38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29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35433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Chevron is updated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payment sources and payment source total are updated.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Back button goes to the last chevron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Program type is filled out with the default program type. However, user can change it if need be. Also, picklist values are determined by the program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Submit buttons are disabled since the documents total do not match the payment source total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6D2DA-6C3B-4E99-86C8-D5F9A6BA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43" y="1571035"/>
            <a:ext cx="7254557" cy="418015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A4C54C-D165-4ACE-BE49-9C7A40778D59}"/>
              </a:ext>
            </a:extLst>
          </p:cNvPr>
          <p:cNvSpPr/>
          <p:nvPr/>
        </p:nvSpPr>
        <p:spPr>
          <a:xfrm>
            <a:off x="8216900" y="2908300"/>
            <a:ext cx="3810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05DA60-9F38-4861-8D80-509184C19273}"/>
              </a:ext>
            </a:extLst>
          </p:cNvPr>
          <p:cNvSpPr/>
          <p:nvPr/>
        </p:nvSpPr>
        <p:spPr>
          <a:xfrm>
            <a:off x="8432800" y="4481512"/>
            <a:ext cx="3810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5B0377-229D-46CC-A9E8-877B1762DA73}"/>
              </a:ext>
            </a:extLst>
          </p:cNvPr>
          <p:cNvSpPr/>
          <p:nvPr/>
        </p:nvSpPr>
        <p:spPr>
          <a:xfrm>
            <a:off x="8813800" y="3567430"/>
            <a:ext cx="3810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F765E-E111-4315-A334-0258E7F09F9E}"/>
              </a:ext>
            </a:extLst>
          </p:cNvPr>
          <p:cNvSpPr/>
          <p:nvPr/>
        </p:nvSpPr>
        <p:spPr>
          <a:xfrm>
            <a:off x="11074400" y="4837112"/>
            <a:ext cx="3810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2BABBC-5481-427F-BD2B-B08F2EABB228}"/>
              </a:ext>
            </a:extLst>
          </p:cNvPr>
          <p:cNvSpPr/>
          <p:nvPr/>
        </p:nvSpPr>
        <p:spPr>
          <a:xfrm>
            <a:off x="4892842" y="4956765"/>
            <a:ext cx="504658" cy="50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964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" y="1544320"/>
            <a:ext cx="359887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Print button is now enabled since the three fields are filled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submit button is still disabled since the payment source total does not equal the number of documents.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amount will auto-populate as the payment source total (this case, $800)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82BEC-E6D3-4CB6-B948-CD678656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59" y="1544320"/>
            <a:ext cx="7577130" cy="41779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6097331-5F28-4E8F-84F0-9B31B0817DBF}"/>
              </a:ext>
            </a:extLst>
          </p:cNvPr>
          <p:cNvSpPr/>
          <p:nvPr/>
        </p:nvSpPr>
        <p:spPr>
          <a:xfrm>
            <a:off x="10769600" y="4089400"/>
            <a:ext cx="4318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78EBC4-2FFD-49E3-B1CA-0A16DED22BA2}"/>
              </a:ext>
            </a:extLst>
          </p:cNvPr>
          <p:cNvSpPr/>
          <p:nvPr/>
        </p:nvSpPr>
        <p:spPr>
          <a:xfrm>
            <a:off x="9918700" y="5313680"/>
            <a:ext cx="482600" cy="408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0CD384-8F9C-48F5-9FD3-2F4E0985F746}"/>
              </a:ext>
            </a:extLst>
          </p:cNvPr>
          <p:cNvSpPr/>
          <p:nvPr/>
        </p:nvSpPr>
        <p:spPr>
          <a:xfrm>
            <a:off x="9233012" y="4296871"/>
            <a:ext cx="234669" cy="211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736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4" y="1825625"/>
            <a:ext cx="30426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document total updates upon “print”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amount would default as $710 (source total – what has already been entered)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Submit button is grey since source total =! Document total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762E4-B133-4E76-B8A1-983F87A1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305" y="1348106"/>
            <a:ext cx="7816495" cy="48288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36648E-3877-430F-A302-317AD640DF6E}"/>
              </a:ext>
            </a:extLst>
          </p:cNvPr>
          <p:cNvSpPr/>
          <p:nvPr/>
        </p:nvSpPr>
        <p:spPr>
          <a:xfrm>
            <a:off x="10527738" y="3657600"/>
            <a:ext cx="323681" cy="331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E9E2B-2E2E-4E20-AB76-1DE87E2CE64D}"/>
              </a:ext>
            </a:extLst>
          </p:cNvPr>
          <p:cNvSpPr/>
          <p:nvPr/>
        </p:nvSpPr>
        <p:spPr>
          <a:xfrm>
            <a:off x="9605246" y="4539632"/>
            <a:ext cx="258946" cy="24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71B2CF-B711-4119-AD2F-669B3E44D4C8}"/>
              </a:ext>
            </a:extLst>
          </p:cNvPr>
          <p:cNvSpPr/>
          <p:nvPr/>
        </p:nvSpPr>
        <p:spPr>
          <a:xfrm>
            <a:off x="10851419" y="5267915"/>
            <a:ext cx="323681" cy="331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034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764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Payment total = document total; which is why the ‘submit’ button is now enabled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Submit &amp; next takes the user to a new customer envelope program type page; submit and close takes user back to list 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‘back’ button takes user to the payment sources page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E9A8A-095E-4C3E-BF3A-F6FAB6F8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369" y="1441451"/>
            <a:ext cx="7849736" cy="47355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31931B-2CD0-467E-98FB-EEA93EB10740}"/>
              </a:ext>
            </a:extLst>
          </p:cNvPr>
          <p:cNvSpPr/>
          <p:nvPr/>
        </p:nvSpPr>
        <p:spPr>
          <a:xfrm>
            <a:off x="8901239" y="3429000"/>
            <a:ext cx="356049" cy="374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4078D-B3A3-4501-B515-5850BEA1F419}"/>
              </a:ext>
            </a:extLst>
          </p:cNvPr>
          <p:cNvSpPr/>
          <p:nvPr/>
        </p:nvSpPr>
        <p:spPr>
          <a:xfrm>
            <a:off x="11094855" y="5648241"/>
            <a:ext cx="388418" cy="356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BA984B-6401-40F0-8EA6-2B3B40FAAC5F}"/>
              </a:ext>
            </a:extLst>
          </p:cNvPr>
          <p:cNvSpPr/>
          <p:nvPr/>
        </p:nvSpPr>
        <p:spPr>
          <a:xfrm>
            <a:off x="5219363" y="5801989"/>
            <a:ext cx="364141" cy="299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55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06112" cy="4351338"/>
          </a:xfrm>
        </p:spPr>
        <p:txBody>
          <a:bodyPr>
            <a:normAutofit/>
          </a:bodyPr>
          <a:lstStyle/>
          <a:p>
            <a:r>
              <a:rPr lang="en-US" dirty="0"/>
              <a:t>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Confirmation banner shows up temporarily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This shows up even if the user selected “submit and next”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818FB-384D-42C7-BD05-27E0B1B6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4" y="1027906"/>
            <a:ext cx="8032345" cy="56184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7B95CF-B0EE-44FD-ACD3-947E2CC7F269}"/>
              </a:ext>
            </a:extLst>
          </p:cNvPr>
          <p:cNvSpPr/>
          <p:nvPr/>
        </p:nvSpPr>
        <p:spPr>
          <a:xfrm>
            <a:off x="3617140" y="2160573"/>
            <a:ext cx="428878" cy="356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19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405C-F245-47AF-824B-F9BD1DA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User Stories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81FD1-3069-4B2B-8BEA-901D9A3D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4" y="2590799"/>
            <a:ext cx="3700494" cy="3188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8F9A0-3C03-429E-9EAD-5D703205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94" y="2657908"/>
            <a:ext cx="3872612" cy="320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9C145-2188-4BB8-AF6F-AEFFF3D11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428" y="2630208"/>
            <a:ext cx="3872612" cy="32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3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405C-F245-47AF-824B-F9BD1DA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Customer Envelope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AA6C-3BF5-4B67-9F0E-590E5995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Fields: </a:t>
            </a:r>
          </a:p>
          <a:p>
            <a:pPr lvl="1"/>
            <a:r>
              <a:rPr lang="en-US" dirty="0"/>
              <a:t>Validation number (system generated 9 digit number: </a:t>
            </a:r>
            <a:r>
              <a:rPr lang="en-US" dirty="0" err="1"/>
              <a:t>xxxxxxxxx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Default program type (picklist)</a:t>
            </a:r>
          </a:p>
          <a:p>
            <a:pPr lvl="2"/>
            <a:r>
              <a:rPr lang="en-US" dirty="0"/>
              <a:t>Funerals, cemeteries, engineers, land surveyors, on-site wastewater, collection agencies, geologists, architects, landscape architects, camping resorts, appraisers-real estate, timeshares, notaries public, appraisal management companies </a:t>
            </a:r>
          </a:p>
          <a:p>
            <a:pPr lvl="1"/>
            <a:r>
              <a:rPr lang="en-US" dirty="0"/>
              <a:t>Date (system generated)</a:t>
            </a:r>
          </a:p>
          <a:p>
            <a:pPr lvl="1"/>
            <a:r>
              <a:rPr lang="en-US" dirty="0"/>
              <a:t>Total amount (currency)</a:t>
            </a:r>
          </a:p>
          <a:p>
            <a:pPr lvl="1"/>
            <a:r>
              <a:rPr lang="en-US" dirty="0"/>
              <a:t>Number of payments (number)</a:t>
            </a:r>
          </a:p>
          <a:p>
            <a:pPr lvl="1"/>
            <a:r>
              <a:rPr lang="en-US" dirty="0"/>
              <a:t>Number of documents ( number)</a:t>
            </a:r>
          </a:p>
          <a:p>
            <a:pPr lvl="1"/>
            <a:r>
              <a:rPr lang="en-US" dirty="0"/>
              <a:t>Unprocessed documents (number)</a:t>
            </a:r>
          </a:p>
          <a:p>
            <a:pPr lvl="1"/>
            <a:r>
              <a:rPr lang="en-US" dirty="0"/>
              <a:t>Status (picklist: draft, pending, processed)</a:t>
            </a:r>
          </a:p>
        </p:txBody>
      </p:sp>
    </p:spTree>
    <p:extLst>
      <p:ext uri="{BB962C8B-B14F-4D97-AF65-F5344CB8AC3E}">
        <p14:creationId xmlns:p14="http://schemas.microsoft.com/office/powerpoint/2010/main" val="30840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405C-F245-47AF-824B-F9BD1DA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AA6C-3BF5-4B67-9F0E-590E5995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OOTB BG object, but we (might) need to create the following fields: </a:t>
            </a:r>
          </a:p>
          <a:p>
            <a:r>
              <a:rPr lang="en-US" dirty="0"/>
              <a:t>Fields: </a:t>
            </a:r>
          </a:p>
          <a:p>
            <a:pPr lvl="1"/>
            <a:r>
              <a:rPr lang="en-US" dirty="0"/>
              <a:t>Sequence number (number)</a:t>
            </a:r>
          </a:p>
          <a:p>
            <a:pPr lvl="1"/>
            <a:r>
              <a:rPr lang="en-US" dirty="0"/>
              <a:t>Payment type (picklist: cash, check, money order, voucher)</a:t>
            </a:r>
          </a:p>
          <a:p>
            <a:pPr lvl="1"/>
            <a:r>
              <a:rPr lang="en-US" dirty="0"/>
              <a:t>Date (system-gen)</a:t>
            </a:r>
          </a:p>
          <a:p>
            <a:pPr lvl="1"/>
            <a:r>
              <a:rPr lang="en-US" dirty="0"/>
              <a:t>Payment Number (text)</a:t>
            </a:r>
          </a:p>
          <a:p>
            <a:pPr lvl="1"/>
            <a:r>
              <a:rPr lang="en-US" dirty="0"/>
              <a:t>Payment amount (currency)</a:t>
            </a:r>
          </a:p>
          <a:p>
            <a:pPr lvl="1"/>
            <a:r>
              <a:rPr lang="en-US" dirty="0"/>
              <a:t>Validation number (lookup to ‘Customer Envelope’ object)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405C-F245-47AF-824B-F9BD1DA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AA6C-3BF5-4B67-9F0E-590E5995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is an OOTB BG object, but we (might) need to create the following fields: </a:t>
            </a:r>
          </a:p>
          <a:p>
            <a:r>
              <a:rPr lang="en-US" dirty="0"/>
              <a:t>Fields: </a:t>
            </a:r>
          </a:p>
          <a:p>
            <a:pPr lvl="1"/>
            <a:r>
              <a:rPr lang="en-US" dirty="0"/>
              <a:t>Sequence number (number)</a:t>
            </a:r>
          </a:p>
          <a:p>
            <a:pPr lvl="1"/>
            <a:r>
              <a:rPr lang="en-US" dirty="0"/>
              <a:t>Program type (picklist: Funerals, cemeteries, engineers, land surveyors, on-site wastewater, collection agencies, geologists, architects, landscape architects, camping resorts, appraisers-real estate, timeshares, notaries public, appraisal management companies)</a:t>
            </a:r>
          </a:p>
          <a:p>
            <a:pPr lvl="1"/>
            <a:r>
              <a:rPr lang="en-US" dirty="0"/>
              <a:t>Form number (picklist: For now, please use the following – BC-638-151, DS-232-232, OP-232-543, AS-620-209)</a:t>
            </a:r>
          </a:p>
          <a:p>
            <a:pPr lvl="1"/>
            <a:r>
              <a:rPr lang="en-US" dirty="0"/>
              <a:t>Amount (currency)</a:t>
            </a:r>
          </a:p>
          <a:p>
            <a:pPr lvl="1"/>
            <a:r>
              <a:rPr lang="en-US" dirty="0"/>
              <a:t>Date (system-generated)</a:t>
            </a:r>
          </a:p>
          <a:p>
            <a:pPr lvl="1"/>
            <a:r>
              <a:rPr lang="en-US" dirty="0"/>
              <a:t>Validation number (lookup to ‘Customer Envelope’ object)</a:t>
            </a:r>
          </a:p>
          <a:p>
            <a:pPr lvl="1"/>
            <a:r>
              <a:rPr lang="en-US" dirty="0"/>
              <a:t>Status (picklist: pending, completed)</a:t>
            </a:r>
          </a:p>
          <a:p>
            <a:pPr lvl="1"/>
            <a:r>
              <a:rPr lang="en-US" dirty="0"/>
              <a:t>License (lookup to the License)</a:t>
            </a:r>
          </a:p>
          <a:p>
            <a:pPr lvl="1"/>
            <a:r>
              <a:rPr lang="en-US" dirty="0"/>
              <a:t>Professional code (free text)</a:t>
            </a:r>
          </a:p>
          <a:p>
            <a:pPr lvl="1"/>
            <a:r>
              <a:rPr lang="en-US" dirty="0"/>
              <a:t>License type (picklist: {Nazneen -- Can you please use your existing list of license types?} )</a:t>
            </a:r>
          </a:p>
          <a:p>
            <a:pPr lvl="1"/>
            <a:r>
              <a:rPr lang="en-US" dirty="0"/>
              <a:t>Document type (picklist: original ,renewal, maintenance request, </a:t>
            </a:r>
            <a:r>
              <a:rPr lang="en-US" dirty="0" err="1"/>
              <a:t>misc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Contact name (search or create)</a:t>
            </a:r>
          </a:p>
          <a:p>
            <a:pPr lvl="1"/>
            <a:r>
              <a:rPr lang="en-US" dirty="0"/>
              <a:t>Business name (UBI code – there is an integration with the Secretary of State)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0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a fiscal user, </a:t>
            </a:r>
          </a:p>
          <a:p>
            <a:endParaRPr lang="en-US" dirty="0"/>
          </a:p>
          <a:p>
            <a:r>
              <a:rPr lang="en-US" dirty="0"/>
              <a:t>1) Click a button to start a new envelope and enter default program type</a:t>
            </a:r>
          </a:p>
          <a:p>
            <a:r>
              <a:rPr lang="en-US" dirty="0"/>
              <a:t>2) Enter all the payments for the envelope (payment type, payment amount, check no.)</a:t>
            </a:r>
          </a:p>
          <a:p>
            <a:r>
              <a:rPr lang="en-US" dirty="0"/>
              <a:t>3) Stamp a validation number on the payments</a:t>
            </a:r>
          </a:p>
          <a:p>
            <a:r>
              <a:rPr lang="en-US" dirty="0"/>
              <a:t>4) Enter all the applications for the envelope (program type, form number, dollar amount)</a:t>
            </a:r>
          </a:p>
          <a:p>
            <a:r>
              <a:rPr lang="en-US" dirty="0"/>
              <a:t>5) Stamp the same validation number on the application documents </a:t>
            </a:r>
          </a:p>
          <a:p>
            <a:r>
              <a:rPr lang="en-US" dirty="0"/>
              <a:t>6) If payment amount does not equal document amount, do NOT let user proceed (hard stop).</a:t>
            </a:r>
          </a:p>
          <a:p>
            <a:r>
              <a:rPr lang="en-US" dirty="0"/>
              <a:t>7) Hit submit and system should create a receipt record, deposit record, and shell application against that payment.</a:t>
            </a:r>
          </a:p>
          <a:p>
            <a:r>
              <a:rPr lang="en-US" dirty="0"/>
              <a:t>8) Close and create next envelope.</a:t>
            </a:r>
          </a:p>
        </p:txBody>
      </p:sp>
    </p:spTree>
    <p:extLst>
      <p:ext uri="{BB962C8B-B14F-4D97-AF65-F5344CB8AC3E}">
        <p14:creationId xmlns:p14="http://schemas.microsoft.com/office/powerpoint/2010/main" val="287314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1757" cy="4351338"/>
          </a:xfrm>
        </p:spPr>
        <p:txBody>
          <a:bodyPr>
            <a:normAutofit/>
          </a:bodyPr>
          <a:lstStyle/>
          <a:p>
            <a:r>
              <a:rPr lang="en-US" dirty="0"/>
              <a:t>Logic:</a:t>
            </a:r>
          </a:p>
          <a:p>
            <a:pPr lvl="1"/>
            <a:r>
              <a:rPr lang="en-US" dirty="0"/>
              <a:t>This is a list view of all the different customer envelopes. Validation number is the unique identifier of the customer envelope.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E809A-1ECF-4C67-BB02-BC047088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91" y="1269080"/>
            <a:ext cx="7181850" cy="505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4AB0A5-C97D-4F9F-A66F-3C7C01ED8BE0}"/>
              </a:ext>
            </a:extLst>
          </p:cNvPr>
          <p:cNvSpPr/>
          <p:nvPr/>
        </p:nvSpPr>
        <p:spPr>
          <a:xfrm>
            <a:off x="9172241" y="230188"/>
            <a:ext cx="2006600" cy="76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to create new record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AE97-4F7A-45DE-94BC-2ECD86F22E3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47301" y="999206"/>
            <a:ext cx="28240" cy="69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6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06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Logic: Set up your customer envelope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Breadcrumbs/chevrons to walk accountant through the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running header with read-only info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Default program type picklist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Read-only validation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Read-only date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54E62-374A-49F2-8302-A450C55B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86" y="1482724"/>
            <a:ext cx="7511783" cy="4351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D24A81-243C-4287-B85D-1A4C640C7012}"/>
              </a:ext>
            </a:extLst>
          </p:cNvPr>
          <p:cNvSpPr/>
          <p:nvPr/>
        </p:nvSpPr>
        <p:spPr>
          <a:xfrm>
            <a:off x="5113325" y="4513478"/>
            <a:ext cx="336499" cy="34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68FFD2-05BA-495E-B1EB-9D034D59BB1E}"/>
              </a:ext>
            </a:extLst>
          </p:cNvPr>
          <p:cNvSpPr/>
          <p:nvPr/>
        </p:nvSpPr>
        <p:spPr>
          <a:xfrm>
            <a:off x="7277214" y="4513477"/>
            <a:ext cx="336499" cy="34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3E7A33-10AC-4466-AC69-045971DE0BE9}"/>
              </a:ext>
            </a:extLst>
          </p:cNvPr>
          <p:cNvSpPr/>
          <p:nvPr/>
        </p:nvSpPr>
        <p:spPr>
          <a:xfrm>
            <a:off x="8820912" y="4513477"/>
            <a:ext cx="336499" cy="34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85B9EB-FBDD-425A-9629-7F7DDAC1D181}"/>
              </a:ext>
            </a:extLst>
          </p:cNvPr>
          <p:cNvSpPr/>
          <p:nvPr/>
        </p:nvSpPr>
        <p:spPr>
          <a:xfrm>
            <a:off x="8465194" y="3085185"/>
            <a:ext cx="336499" cy="34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FB493F-8D67-4016-BFD8-E8D279A874C7}"/>
              </a:ext>
            </a:extLst>
          </p:cNvPr>
          <p:cNvSpPr/>
          <p:nvPr/>
        </p:nvSpPr>
        <p:spPr>
          <a:xfrm>
            <a:off x="6174269" y="2310384"/>
            <a:ext cx="336499" cy="34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15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FE9C-50B7-4099-B4DA-B7009B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A567-1A16-4A53-A6F8-50E0A1C9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328452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Logic: Enter payment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Breadcrumb/chevron now highlights the second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payment source total updates every time a user hits ‘print’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documents/doc total are greyed out since no docs are entered yet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Sequence number is system generated and starts at 001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Payment type is a picklist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Payment Number </a:t>
            </a:r>
            <a:r>
              <a:rPr lang="en-US" dirty="0"/>
              <a:t>is a free text field (should not be just ‘number’)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Amount is the check amount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“print” and “next” are disabled since no data has been entered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8BC9-C3A9-46C3-8379-F3D6B09C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33" y="1468438"/>
            <a:ext cx="8413239" cy="47085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23811F4-B7FD-4C15-BFBF-DD88D02F6381}"/>
              </a:ext>
            </a:extLst>
          </p:cNvPr>
          <p:cNvSpPr/>
          <p:nvPr/>
        </p:nvSpPr>
        <p:spPr>
          <a:xfrm>
            <a:off x="4952390" y="4732934"/>
            <a:ext cx="395021" cy="35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83479D-AE2D-4DE4-93A0-0B1BBB07DF89}"/>
              </a:ext>
            </a:extLst>
          </p:cNvPr>
          <p:cNvSpPr/>
          <p:nvPr/>
        </p:nvSpPr>
        <p:spPr>
          <a:xfrm>
            <a:off x="7483450" y="3262579"/>
            <a:ext cx="387705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B3790A-8680-4137-B80D-A06DBA641AEA}"/>
              </a:ext>
            </a:extLst>
          </p:cNvPr>
          <p:cNvSpPr/>
          <p:nvPr/>
        </p:nvSpPr>
        <p:spPr>
          <a:xfrm>
            <a:off x="6605626" y="4731652"/>
            <a:ext cx="395021" cy="35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0A993C-81F6-4D29-927C-2DD4B8022236}"/>
              </a:ext>
            </a:extLst>
          </p:cNvPr>
          <p:cNvSpPr/>
          <p:nvPr/>
        </p:nvSpPr>
        <p:spPr>
          <a:xfrm>
            <a:off x="8106044" y="4731652"/>
            <a:ext cx="452740" cy="35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C939BB-01FD-4BFD-A057-4E44D4E9086E}"/>
              </a:ext>
            </a:extLst>
          </p:cNvPr>
          <p:cNvSpPr/>
          <p:nvPr/>
        </p:nvSpPr>
        <p:spPr>
          <a:xfrm>
            <a:off x="9348826" y="4731652"/>
            <a:ext cx="315355" cy="27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391013-A71C-439F-BA19-3D24668972DC}"/>
              </a:ext>
            </a:extLst>
          </p:cNvPr>
          <p:cNvSpPr/>
          <p:nvPr/>
        </p:nvSpPr>
        <p:spPr>
          <a:xfrm>
            <a:off x="10943539" y="4359859"/>
            <a:ext cx="285293" cy="29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FB2E80-FC1F-434A-B0EB-9A9DE85A660B}"/>
              </a:ext>
            </a:extLst>
          </p:cNvPr>
          <p:cNvSpPr/>
          <p:nvPr/>
        </p:nvSpPr>
        <p:spPr>
          <a:xfrm>
            <a:off x="10724083" y="3329330"/>
            <a:ext cx="285292" cy="299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10986C-2589-4FCF-8D5D-B95940BEB087}"/>
              </a:ext>
            </a:extLst>
          </p:cNvPr>
          <p:cNvSpPr/>
          <p:nvPr/>
        </p:nvSpPr>
        <p:spPr>
          <a:xfrm>
            <a:off x="6043158" y="2231136"/>
            <a:ext cx="306436" cy="29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90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1042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Validation Room</vt:lpstr>
      <vt:lpstr>3 User Stories </vt:lpstr>
      <vt:lpstr>1) Customer Envelope Object</vt:lpstr>
      <vt:lpstr>Receipt Object</vt:lpstr>
      <vt:lpstr>Deposit Object</vt:lpstr>
      <vt:lpstr>General Flow</vt:lpstr>
      <vt:lpstr>UI and Logic</vt:lpstr>
      <vt:lpstr>UI and Logic</vt:lpstr>
      <vt:lpstr>UI and Logic</vt:lpstr>
      <vt:lpstr>UI and Logic</vt:lpstr>
      <vt:lpstr>UI and Logic</vt:lpstr>
      <vt:lpstr>UI and Logic</vt:lpstr>
      <vt:lpstr>UI and Logic</vt:lpstr>
      <vt:lpstr>UI and Logic</vt:lpstr>
      <vt:lpstr>UI and Logic</vt:lpstr>
      <vt:lpstr>UI and Logic</vt:lpstr>
      <vt:lpstr>UI and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Room</dc:title>
  <dc:creator>Chaubal, Pushkar (US - Minneapolis)</dc:creator>
  <cp:lastModifiedBy>Chaubal, Pushkar (US - Minneapolis)</cp:lastModifiedBy>
  <cp:revision>13</cp:revision>
  <dcterms:created xsi:type="dcterms:W3CDTF">2019-04-24T21:02:08Z</dcterms:created>
  <dcterms:modified xsi:type="dcterms:W3CDTF">2019-04-25T06:38:46Z</dcterms:modified>
</cp:coreProperties>
</file>