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57"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9D07-2C01-418E-B6C6-B5B4927E6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8EA51D-EDE3-4437-857A-34ECED0F3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8E5997-A97A-471D-B344-E6821024A8C8}"/>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5" name="Footer Placeholder 4">
            <a:extLst>
              <a:ext uri="{FF2B5EF4-FFF2-40B4-BE49-F238E27FC236}">
                <a16:creationId xmlns:a16="http://schemas.microsoft.com/office/drawing/2014/main" id="{7811305C-5FAE-47E7-AEA1-872854751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D988E-E386-44EA-9BB6-1DDCB9C88E72}"/>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131592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92A5-0F28-4C9B-9C07-051A823A1F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B08ACC-74C1-4324-AEC4-E585412BA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FA129-0883-4B0D-937E-F183B8E295F0}"/>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5" name="Footer Placeholder 4">
            <a:extLst>
              <a:ext uri="{FF2B5EF4-FFF2-40B4-BE49-F238E27FC236}">
                <a16:creationId xmlns:a16="http://schemas.microsoft.com/office/drawing/2014/main" id="{5BDDB1C3-A580-43C8-AF35-9EDA6D83F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AEE86-D5CB-497B-968E-95E12449B181}"/>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378781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D08A2-AA6C-49C3-9B4B-4FF5CFB21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F02B04-E2FF-4233-816B-9378B7D66D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AE9B5-CA42-4A55-81E2-8642E01BB54C}"/>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5" name="Footer Placeholder 4">
            <a:extLst>
              <a:ext uri="{FF2B5EF4-FFF2-40B4-BE49-F238E27FC236}">
                <a16:creationId xmlns:a16="http://schemas.microsoft.com/office/drawing/2014/main" id="{9F94C503-6CC7-4D6D-9F37-34262CA07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FC6A6-9074-4C31-8DA2-46D14E3AED1E}"/>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282503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4C6B-5142-41BF-8EF8-430EEFC21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7BF8F-D9B4-4750-BFED-EA6CE0D03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34A4A-7D62-4EC1-AAA6-CBA3D5ECF7C3}"/>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5" name="Footer Placeholder 4">
            <a:extLst>
              <a:ext uri="{FF2B5EF4-FFF2-40B4-BE49-F238E27FC236}">
                <a16:creationId xmlns:a16="http://schemas.microsoft.com/office/drawing/2014/main" id="{66AD300E-8806-4CDE-8454-BD132C4AF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CEFB9-3B53-4FA4-B889-799793A6C7EF}"/>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2584699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7565-4F1A-4F58-B8BF-03162B129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C78DC-C29A-4802-BA92-15BF33BB4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7EE0E-7DDE-42DA-A41A-D2D2CDD2039A}"/>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5" name="Footer Placeholder 4">
            <a:extLst>
              <a:ext uri="{FF2B5EF4-FFF2-40B4-BE49-F238E27FC236}">
                <a16:creationId xmlns:a16="http://schemas.microsoft.com/office/drawing/2014/main" id="{D41361B8-61D7-40DF-9E45-35E07C858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97E48-95FE-47CA-9F22-C0B671D11B17}"/>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408749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C500-F128-4460-81A4-43C9B6E6E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6C440-9E10-469B-B75B-986627EA32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DA53-CE43-4BE5-90A6-B7BD60B2BB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8A8282-2901-4CF6-8C8E-989A895BFD55}"/>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6" name="Footer Placeholder 5">
            <a:extLst>
              <a:ext uri="{FF2B5EF4-FFF2-40B4-BE49-F238E27FC236}">
                <a16:creationId xmlns:a16="http://schemas.microsoft.com/office/drawing/2014/main" id="{BDBAA82D-2C65-4590-9148-5E36D6FE3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EDD7C-11FC-40B7-AAD4-1D5DD8EB0BDE}"/>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280255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4986-977F-4D5D-A20F-D9A027AAB8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45E7-7E66-49F7-8A6F-0F772A122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62D19-BBF7-49A3-9F79-E4A053D36B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6E1542-42FD-4DC3-9405-3C40D0E9F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944D0-9EAE-4ADB-B443-6C6D1EE52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1E011-1976-4AFD-891E-8493D934FC18}"/>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8" name="Footer Placeholder 7">
            <a:extLst>
              <a:ext uri="{FF2B5EF4-FFF2-40B4-BE49-F238E27FC236}">
                <a16:creationId xmlns:a16="http://schemas.microsoft.com/office/drawing/2014/main" id="{A76F1B9A-3704-4E25-A2FC-7223F00BFC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D6A24-7B3F-42BD-873F-F040EA27121B}"/>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263165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B9C7-9C14-4061-84FA-4E5B21828D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56F14A-0880-48F6-94C1-189A9DAF072E}"/>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4" name="Footer Placeholder 3">
            <a:extLst>
              <a:ext uri="{FF2B5EF4-FFF2-40B4-BE49-F238E27FC236}">
                <a16:creationId xmlns:a16="http://schemas.microsoft.com/office/drawing/2014/main" id="{644DF3DE-C92C-485E-A4B5-931DB8DE07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39F362-B37B-4A1A-AD1A-0C2B7256FAA2}"/>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377136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02315-AF99-4CAB-99EC-C9D3B3D3D574}"/>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3" name="Footer Placeholder 2">
            <a:extLst>
              <a:ext uri="{FF2B5EF4-FFF2-40B4-BE49-F238E27FC236}">
                <a16:creationId xmlns:a16="http://schemas.microsoft.com/office/drawing/2014/main" id="{5605402E-9DE5-4438-852E-F709477C1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E71357-2D7A-4C33-80C9-623907E12AD1}"/>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211910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0316-567F-4F8A-9397-F150A875C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4B4F4E-59BD-4AD7-9039-F03A2575C6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CEC05-5E53-444A-8CA8-CE6686303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E638C-A891-4A78-9E46-0708FED4D45A}"/>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6" name="Footer Placeholder 5">
            <a:extLst>
              <a:ext uri="{FF2B5EF4-FFF2-40B4-BE49-F238E27FC236}">
                <a16:creationId xmlns:a16="http://schemas.microsoft.com/office/drawing/2014/main" id="{20FABFBB-ABDC-4F54-ACF3-F90301DE2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71965-B240-4399-B748-70EB6BCC7F71}"/>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375444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23A3-CC79-4119-853C-6A3C33CB2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A0C8B0-C713-4BE4-BCC0-7A4BB8955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6A2F2E-027C-46CD-8979-B7BE8E169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A2F13-65A3-4224-BA6C-52EB119BE53E}"/>
              </a:ext>
            </a:extLst>
          </p:cNvPr>
          <p:cNvSpPr>
            <a:spLocks noGrp="1"/>
          </p:cNvSpPr>
          <p:nvPr>
            <p:ph type="dt" sz="half" idx="10"/>
          </p:nvPr>
        </p:nvSpPr>
        <p:spPr/>
        <p:txBody>
          <a:bodyPr/>
          <a:lstStyle/>
          <a:p>
            <a:fld id="{7535A035-F23F-4BDC-9AA0-F6A670755996}" type="datetimeFigureOut">
              <a:rPr lang="en-US" smtClean="0"/>
              <a:t>9/13/2022</a:t>
            </a:fld>
            <a:endParaRPr lang="en-US"/>
          </a:p>
        </p:txBody>
      </p:sp>
      <p:sp>
        <p:nvSpPr>
          <p:cNvPr id="6" name="Footer Placeholder 5">
            <a:extLst>
              <a:ext uri="{FF2B5EF4-FFF2-40B4-BE49-F238E27FC236}">
                <a16:creationId xmlns:a16="http://schemas.microsoft.com/office/drawing/2014/main" id="{A93AA92E-1F63-4AFA-9B4D-F274727BC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D4F15-5D46-43A6-80E7-35BE0A83F8A2}"/>
              </a:ext>
            </a:extLst>
          </p:cNvPr>
          <p:cNvSpPr>
            <a:spLocks noGrp="1"/>
          </p:cNvSpPr>
          <p:nvPr>
            <p:ph type="sldNum" sz="quarter" idx="12"/>
          </p:nvPr>
        </p:nvSpPr>
        <p:spPr/>
        <p:txBody>
          <a:bodyPr/>
          <a:lstStyle/>
          <a:p>
            <a:fld id="{796E0C69-2866-41EE-924C-536A8D0EBCA3}" type="slidenum">
              <a:rPr lang="en-US" smtClean="0"/>
              <a:t>‹#›</a:t>
            </a:fld>
            <a:endParaRPr lang="en-US"/>
          </a:p>
        </p:txBody>
      </p:sp>
    </p:spTree>
    <p:extLst>
      <p:ext uri="{BB962C8B-B14F-4D97-AF65-F5344CB8AC3E}">
        <p14:creationId xmlns:p14="http://schemas.microsoft.com/office/powerpoint/2010/main" val="159411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6DA87C-B31A-48FF-9C99-ABCD70FCB9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246B9C-9A1C-4036-9373-FF7F47908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75586-945C-4160-A876-8128CAE90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5A035-F23F-4BDC-9AA0-F6A670755996}" type="datetimeFigureOut">
              <a:rPr lang="en-US" smtClean="0"/>
              <a:t>9/13/2022</a:t>
            </a:fld>
            <a:endParaRPr lang="en-US"/>
          </a:p>
        </p:txBody>
      </p:sp>
      <p:sp>
        <p:nvSpPr>
          <p:cNvPr id="5" name="Footer Placeholder 4">
            <a:extLst>
              <a:ext uri="{FF2B5EF4-FFF2-40B4-BE49-F238E27FC236}">
                <a16:creationId xmlns:a16="http://schemas.microsoft.com/office/drawing/2014/main" id="{AF0CFDFF-7CFC-4FE7-8D4B-475032648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64948-2EBE-4CC2-9566-397238E11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E0C69-2866-41EE-924C-536A8D0EBCA3}" type="slidenum">
              <a:rPr lang="en-US" smtClean="0"/>
              <a:t>‹#›</a:t>
            </a:fld>
            <a:endParaRPr lang="en-US"/>
          </a:p>
        </p:txBody>
      </p:sp>
    </p:spTree>
    <p:extLst>
      <p:ext uri="{BB962C8B-B14F-4D97-AF65-F5344CB8AC3E}">
        <p14:creationId xmlns:p14="http://schemas.microsoft.com/office/powerpoint/2010/main" val="3131262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8C5436-5A94-405C-A7A6-46477D30A98A}"/>
              </a:ext>
            </a:extLst>
          </p:cNvPr>
          <p:cNvSpPr txBox="1"/>
          <p:nvPr/>
        </p:nvSpPr>
        <p:spPr>
          <a:xfrm>
            <a:off x="676275" y="561975"/>
            <a:ext cx="11934825" cy="4555093"/>
          </a:xfrm>
          <a:prstGeom prst="rect">
            <a:avLst/>
          </a:prstGeom>
          <a:noFill/>
        </p:spPr>
        <p:txBody>
          <a:bodyPr wrap="square" rtlCol="0">
            <a:spAutoFit/>
          </a:bodyPr>
          <a:lstStyle/>
          <a:p>
            <a:r>
              <a:rPr lang="en-US" sz="3200" b="1" dirty="0"/>
              <a:t>						Arrays: </a:t>
            </a:r>
          </a:p>
          <a:p>
            <a:pPr marL="342900" indent="-342900">
              <a:buAutoNum type="arabicPeriod"/>
            </a:pPr>
            <a:r>
              <a:rPr lang="en-US" dirty="0"/>
              <a:t>Arrays class is an utility class to define several utility methods for Array objects</a:t>
            </a:r>
          </a:p>
          <a:p>
            <a:pPr marL="342900" indent="-342900">
              <a:buAutoNum type="arabicPeriod"/>
            </a:pPr>
            <a:endParaRPr lang="en-US" dirty="0"/>
          </a:p>
          <a:p>
            <a:r>
              <a:rPr lang="en-US" sz="2400" b="1" dirty="0"/>
              <a:t>Sorting Elements of Array:</a:t>
            </a:r>
          </a:p>
          <a:p>
            <a:r>
              <a:rPr lang="en-US" dirty="0"/>
              <a:t>Arrays class defines the following sort methods to sort the elements of primitive and object type arrays .</a:t>
            </a:r>
          </a:p>
          <a:p>
            <a:endParaRPr lang="en-US" dirty="0"/>
          </a:p>
          <a:p>
            <a:r>
              <a:rPr lang="en-US" dirty="0"/>
              <a:t>public static void sort(primitive[] p);</a:t>
            </a:r>
          </a:p>
          <a:p>
            <a:r>
              <a:rPr lang="en-US" dirty="0"/>
              <a:t>To sort according to Natural Sorting order.</a:t>
            </a:r>
          </a:p>
          <a:p>
            <a:endParaRPr lang="en-US" dirty="0"/>
          </a:p>
          <a:p>
            <a:r>
              <a:rPr lang="en-US" dirty="0"/>
              <a:t>public static void sort(Object[] o)</a:t>
            </a:r>
          </a:p>
          <a:p>
            <a:r>
              <a:rPr lang="en-US" dirty="0"/>
              <a:t>To sort according  to Natural Sorting order</a:t>
            </a:r>
          </a:p>
          <a:p>
            <a:endParaRPr lang="en-US" dirty="0"/>
          </a:p>
          <a:p>
            <a:r>
              <a:rPr lang="en-US" dirty="0"/>
              <a:t>public static void sort(Object[] o ,Comparator C)</a:t>
            </a:r>
          </a:p>
          <a:p>
            <a:r>
              <a:rPr lang="en-US" dirty="0"/>
              <a:t>To sort according to Customized sorting order</a:t>
            </a:r>
          </a:p>
          <a:p>
            <a:endParaRPr lang="en-US" b="1" dirty="0"/>
          </a:p>
        </p:txBody>
      </p:sp>
    </p:spTree>
    <p:extLst>
      <p:ext uri="{BB962C8B-B14F-4D97-AF65-F5344CB8AC3E}">
        <p14:creationId xmlns:p14="http://schemas.microsoft.com/office/powerpoint/2010/main" val="166898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73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29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34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52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36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86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58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B5FB1-FE16-4749-938A-97130EF54539}"/>
              </a:ext>
            </a:extLst>
          </p:cNvPr>
          <p:cNvSpPr txBox="1"/>
          <p:nvPr/>
        </p:nvSpPr>
        <p:spPr>
          <a:xfrm>
            <a:off x="371475" y="161925"/>
            <a:ext cx="11630025" cy="6555641"/>
          </a:xfrm>
          <a:prstGeom prst="rect">
            <a:avLst/>
          </a:prstGeom>
          <a:noFill/>
        </p:spPr>
        <p:txBody>
          <a:bodyPr wrap="square" rtlCol="0">
            <a:spAutoFit/>
          </a:bodyPr>
          <a:lstStyle/>
          <a:p>
            <a:r>
              <a:rPr lang="en-US" sz="2400" b="1" dirty="0"/>
              <a:t>Example :</a:t>
            </a:r>
          </a:p>
          <a:p>
            <a:r>
              <a:rPr lang="en-US" dirty="0"/>
              <a:t>int[] </a:t>
            </a:r>
            <a:r>
              <a:rPr lang="en-US" dirty="0" err="1"/>
              <a:t>arr</a:t>
            </a:r>
            <a:r>
              <a:rPr lang="en-US" dirty="0"/>
              <a:t> = {10,5,20,11,6}</a:t>
            </a:r>
          </a:p>
          <a:p>
            <a:r>
              <a:rPr lang="en-US" dirty="0" err="1"/>
              <a:t>sopln</a:t>
            </a:r>
            <a:r>
              <a:rPr lang="en-US" dirty="0"/>
              <a:t>(“Primitive arrays before  sorting : ”);</a:t>
            </a:r>
          </a:p>
          <a:p>
            <a:r>
              <a:rPr lang="en-US" dirty="0"/>
              <a:t>for (int a1: </a:t>
            </a:r>
            <a:r>
              <a:rPr lang="en-US" dirty="0" err="1"/>
              <a:t>arr</a:t>
            </a:r>
            <a:r>
              <a:rPr lang="en-US" dirty="0"/>
              <a:t>){</a:t>
            </a:r>
          </a:p>
          <a:p>
            <a:r>
              <a:rPr lang="en-US" dirty="0"/>
              <a:t>	</a:t>
            </a:r>
            <a:r>
              <a:rPr lang="en-US" dirty="0" err="1"/>
              <a:t>sopln</a:t>
            </a:r>
            <a:r>
              <a:rPr lang="en-US" dirty="0"/>
              <a:t>(a1);  // [10,5,20,11,6]</a:t>
            </a:r>
          </a:p>
          <a:p>
            <a:r>
              <a:rPr lang="en-US" dirty="0"/>
              <a:t>}</a:t>
            </a:r>
          </a:p>
          <a:p>
            <a:r>
              <a:rPr lang="en-US" dirty="0" err="1"/>
              <a:t>Arrays.sort</a:t>
            </a:r>
            <a:r>
              <a:rPr lang="en-US" dirty="0"/>
              <a:t>(</a:t>
            </a:r>
            <a:r>
              <a:rPr lang="en-US" dirty="0" err="1"/>
              <a:t>arr</a:t>
            </a:r>
            <a:r>
              <a:rPr lang="en-US" dirty="0"/>
              <a:t>);</a:t>
            </a:r>
          </a:p>
          <a:p>
            <a:r>
              <a:rPr lang="en-US" dirty="0" err="1"/>
              <a:t>sopln</a:t>
            </a:r>
            <a:r>
              <a:rPr lang="en-US" dirty="0"/>
              <a:t>(“Primitive array After sorting : “);</a:t>
            </a:r>
          </a:p>
          <a:p>
            <a:r>
              <a:rPr lang="en-US" dirty="0"/>
              <a:t>for(int a1: </a:t>
            </a:r>
            <a:r>
              <a:rPr lang="en-US" dirty="0" err="1"/>
              <a:t>arr</a:t>
            </a:r>
            <a:r>
              <a:rPr lang="en-US" dirty="0"/>
              <a:t>){</a:t>
            </a:r>
          </a:p>
          <a:p>
            <a:r>
              <a:rPr lang="en-US" dirty="0"/>
              <a:t>	</a:t>
            </a:r>
            <a:r>
              <a:rPr lang="en-US" dirty="0" err="1"/>
              <a:t>sopln</a:t>
            </a:r>
            <a:r>
              <a:rPr lang="en-US" dirty="0"/>
              <a:t>(a1);  // [5,6,10,11,20]</a:t>
            </a:r>
          </a:p>
          <a:p>
            <a:r>
              <a:rPr lang="en-US" dirty="0"/>
              <a:t>}</a:t>
            </a:r>
          </a:p>
          <a:p>
            <a:endParaRPr lang="en-US" dirty="0"/>
          </a:p>
          <a:p>
            <a:r>
              <a:rPr lang="en-US" dirty="0"/>
              <a:t>String[] s = {“A”,”Z”,”B”};</a:t>
            </a:r>
          </a:p>
          <a:p>
            <a:r>
              <a:rPr lang="en-US" dirty="0" err="1"/>
              <a:t>sopln</a:t>
            </a:r>
            <a:r>
              <a:rPr lang="en-US" dirty="0"/>
              <a:t>(“Object Array Before Sorting : ”);</a:t>
            </a:r>
          </a:p>
          <a:p>
            <a:r>
              <a:rPr lang="en-US" dirty="0"/>
              <a:t>for(String s1: s){</a:t>
            </a:r>
          </a:p>
          <a:p>
            <a:r>
              <a:rPr lang="en-US" dirty="0" err="1"/>
              <a:t>sopln</a:t>
            </a:r>
            <a:r>
              <a:rPr lang="en-US" dirty="0"/>
              <a:t>(s1);  [A,Z,B]</a:t>
            </a:r>
          </a:p>
          <a:p>
            <a:r>
              <a:rPr lang="en-US" dirty="0"/>
              <a:t>}</a:t>
            </a:r>
          </a:p>
          <a:p>
            <a:r>
              <a:rPr lang="en-US" dirty="0" err="1"/>
              <a:t>Arrays.sort</a:t>
            </a:r>
            <a:r>
              <a:rPr lang="en-US" dirty="0"/>
              <a:t>(s);</a:t>
            </a:r>
          </a:p>
          <a:p>
            <a:r>
              <a:rPr lang="en-US" dirty="0" err="1"/>
              <a:t>sopln</a:t>
            </a:r>
            <a:r>
              <a:rPr lang="en-US" dirty="0"/>
              <a:t>(“Object Array After sorting  :”);</a:t>
            </a:r>
          </a:p>
          <a:p>
            <a:r>
              <a:rPr lang="en-US" dirty="0"/>
              <a:t>for(String s1: s){ </a:t>
            </a:r>
          </a:p>
          <a:p>
            <a:r>
              <a:rPr lang="en-US" dirty="0" err="1"/>
              <a:t>sopln</a:t>
            </a:r>
            <a:r>
              <a:rPr lang="en-US" dirty="0"/>
              <a:t>(s1);   [A,B,Z]</a:t>
            </a:r>
          </a:p>
          <a:p>
            <a:r>
              <a:rPr lang="en-US" dirty="0"/>
              <a:t>}</a:t>
            </a:r>
          </a:p>
          <a:p>
            <a:endParaRPr lang="en-US" dirty="0"/>
          </a:p>
        </p:txBody>
      </p:sp>
    </p:spTree>
    <p:extLst>
      <p:ext uri="{BB962C8B-B14F-4D97-AF65-F5344CB8AC3E}">
        <p14:creationId xmlns:p14="http://schemas.microsoft.com/office/powerpoint/2010/main" val="425169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931F85-09F4-4D23-A87B-AD12556E8FA2}"/>
              </a:ext>
            </a:extLst>
          </p:cNvPr>
          <p:cNvSpPr txBox="1"/>
          <p:nvPr/>
        </p:nvSpPr>
        <p:spPr>
          <a:xfrm>
            <a:off x="166687" y="133350"/>
            <a:ext cx="11858625" cy="6186309"/>
          </a:xfrm>
          <a:prstGeom prst="rect">
            <a:avLst/>
          </a:prstGeom>
          <a:noFill/>
        </p:spPr>
        <p:txBody>
          <a:bodyPr wrap="square" rtlCol="0">
            <a:spAutoFit/>
          </a:bodyPr>
          <a:lstStyle/>
          <a:p>
            <a:r>
              <a:rPr lang="en-US" dirty="0" err="1"/>
              <a:t>Arrays.sort</a:t>
            </a:r>
            <a:r>
              <a:rPr lang="en-US" dirty="0"/>
              <a:t>(</a:t>
            </a:r>
            <a:r>
              <a:rPr lang="en-US" dirty="0" err="1"/>
              <a:t>s,new</a:t>
            </a:r>
            <a:r>
              <a:rPr lang="en-US" dirty="0"/>
              <a:t> </a:t>
            </a:r>
            <a:r>
              <a:rPr lang="en-US" dirty="0" err="1"/>
              <a:t>MyComparator</a:t>
            </a:r>
            <a:r>
              <a:rPr lang="en-US" dirty="0"/>
              <a:t>());</a:t>
            </a:r>
          </a:p>
          <a:p>
            <a:r>
              <a:rPr lang="en-US" dirty="0" err="1"/>
              <a:t>Sopln</a:t>
            </a:r>
            <a:r>
              <a:rPr lang="en-US" dirty="0"/>
              <a:t>(“Object Array After sorting by Comparator”);</a:t>
            </a:r>
          </a:p>
          <a:p>
            <a:r>
              <a:rPr lang="en-US" dirty="0"/>
              <a:t>for(String a2:s){</a:t>
            </a:r>
          </a:p>
          <a:p>
            <a:r>
              <a:rPr lang="en-US" dirty="0" err="1"/>
              <a:t>sopln</a:t>
            </a:r>
            <a:r>
              <a:rPr lang="en-US" dirty="0"/>
              <a:t>(a2)  [Z,B,A]</a:t>
            </a:r>
          </a:p>
          <a:p>
            <a:r>
              <a:rPr lang="en-US" dirty="0"/>
              <a:t>}</a:t>
            </a:r>
          </a:p>
          <a:p>
            <a:endParaRPr lang="en-US" dirty="0"/>
          </a:p>
          <a:p>
            <a:endParaRPr lang="en-US" dirty="0"/>
          </a:p>
          <a:p>
            <a:r>
              <a:rPr lang="en-US" dirty="0"/>
              <a:t>Class </a:t>
            </a:r>
            <a:r>
              <a:rPr lang="en-US" dirty="0" err="1"/>
              <a:t>MyComparator</a:t>
            </a:r>
            <a:r>
              <a:rPr lang="en-US" dirty="0"/>
              <a:t> implements Comparator{</a:t>
            </a:r>
          </a:p>
          <a:p>
            <a:r>
              <a:rPr lang="en-US" dirty="0"/>
              <a:t>	public int compare(Object obj1,Object obj2){</a:t>
            </a:r>
          </a:p>
          <a:p>
            <a:r>
              <a:rPr lang="en-US" dirty="0"/>
              <a:t>	String s1 =  (String) obj1;</a:t>
            </a:r>
          </a:p>
          <a:p>
            <a:r>
              <a:rPr lang="en-US" dirty="0"/>
              <a:t>	String s2 = obj2.toString();</a:t>
            </a:r>
          </a:p>
          <a:p>
            <a:r>
              <a:rPr lang="en-US" dirty="0"/>
              <a:t>	</a:t>
            </a:r>
          </a:p>
          <a:p>
            <a:r>
              <a:rPr lang="en-US" dirty="0"/>
              <a:t>	return s2.compareTo(s1);</a:t>
            </a:r>
          </a:p>
          <a:p>
            <a:endParaRPr lang="en-US" dirty="0"/>
          </a:p>
          <a:p>
            <a:r>
              <a:rPr lang="en-US" dirty="0"/>
              <a:t>}}</a:t>
            </a:r>
          </a:p>
          <a:p>
            <a:endParaRPr lang="en-US" dirty="0"/>
          </a:p>
          <a:p>
            <a:endParaRPr lang="en-US" dirty="0"/>
          </a:p>
          <a:p>
            <a:r>
              <a:rPr lang="en-US" dirty="0"/>
              <a:t>Note: </a:t>
            </a:r>
          </a:p>
          <a:p>
            <a:r>
              <a:rPr lang="en-US" dirty="0"/>
              <a:t>We can sort primitive array only based on default natural sorting order whereas we can sort object array either based on default </a:t>
            </a:r>
            <a:r>
              <a:rPr lang="en-US" dirty="0" err="1"/>
              <a:t>nautral</a:t>
            </a:r>
            <a:r>
              <a:rPr lang="en-US" dirty="0"/>
              <a:t> sorting order or based on customized sorting order .</a:t>
            </a:r>
          </a:p>
          <a:p>
            <a:endParaRPr lang="en-US" dirty="0"/>
          </a:p>
          <a:p>
            <a:endParaRPr lang="en-US" dirty="0"/>
          </a:p>
        </p:txBody>
      </p:sp>
    </p:spTree>
    <p:extLst>
      <p:ext uri="{BB962C8B-B14F-4D97-AF65-F5344CB8AC3E}">
        <p14:creationId xmlns:p14="http://schemas.microsoft.com/office/powerpoint/2010/main" val="33298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49BA7-07F8-4807-B3E1-AA23743D51EF}"/>
              </a:ext>
            </a:extLst>
          </p:cNvPr>
          <p:cNvSpPr txBox="1"/>
          <p:nvPr/>
        </p:nvSpPr>
        <p:spPr>
          <a:xfrm>
            <a:off x="95250" y="180975"/>
            <a:ext cx="11982450" cy="3785652"/>
          </a:xfrm>
          <a:prstGeom prst="rect">
            <a:avLst/>
          </a:prstGeom>
          <a:noFill/>
        </p:spPr>
        <p:txBody>
          <a:bodyPr wrap="square" rtlCol="0">
            <a:spAutoFit/>
          </a:bodyPr>
          <a:lstStyle/>
          <a:p>
            <a:r>
              <a:rPr lang="en-US" sz="2400" b="1" dirty="0"/>
              <a:t>Searching elements of Array:</a:t>
            </a:r>
          </a:p>
          <a:p>
            <a:r>
              <a:rPr lang="en-US" dirty="0"/>
              <a:t>Arrays class defines the following </a:t>
            </a:r>
            <a:r>
              <a:rPr lang="en-US" dirty="0" err="1"/>
              <a:t>binarySearch</a:t>
            </a:r>
            <a:r>
              <a:rPr lang="en-US" dirty="0"/>
              <a:t>() methods .</a:t>
            </a:r>
          </a:p>
          <a:p>
            <a:endParaRPr lang="en-US" dirty="0"/>
          </a:p>
          <a:p>
            <a:r>
              <a:rPr lang="en-US" dirty="0"/>
              <a:t>public static int </a:t>
            </a:r>
            <a:r>
              <a:rPr lang="en-US" dirty="0" err="1"/>
              <a:t>binarySearch</a:t>
            </a:r>
            <a:r>
              <a:rPr lang="en-US" dirty="0"/>
              <a:t>(primitive [] </a:t>
            </a:r>
            <a:r>
              <a:rPr lang="en-US" dirty="0" err="1"/>
              <a:t>p,primitive</a:t>
            </a:r>
            <a:r>
              <a:rPr lang="en-US" dirty="0"/>
              <a:t> target);</a:t>
            </a:r>
          </a:p>
          <a:p>
            <a:endParaRPr lang="en-US" dirty="0"/>
          </a:p>
          <a:p>
            <a:r>
              <a:rPr lang="en-US" dirty="0"/>
              <a:t>public static int </a:t>
            </a:r>
            <a:r>
              <a:rPr lang="en-US" dirty="0" err="1"/>
              <a:t>binarySearch</a:t>
            </a:r>
            <a:r>
              <a:rPr lang="en-US" dirty="0"/>
              <a:t>(Object [] </a:t>
            </a:r>
            <a:r>
              <a:rPr lang="en-US" dirty="0" err="1"/>
              <a:t>O,Object</a:t>
            </a:r>
            <a:r>
              <a:rPr lang="en-US" dirty="0"/>
              <a:t> target);</a:t>
            </a:r>
          </a:p>
          <a:p>
            <a:endParaRPr lang="en-US" dirty="0"/>
          </a:p>
          <a:p>
            <a:r>
              <a:rPr lang="en-US" dirty="0"/>
              <a:t>Public static int </a:t>
            </a:r>
            <a:r>
              <a:rPr lang="en-US" dirty="0" err="1"/>
              <a:t>binarySearch</a:t>
            </a:r>
            <a:r>
              <a:rPr lang="en-US" dirty="0"/>
              <a:t>(Object [] </a:t>
            </a:r>
            <a:r>
              <a:rPr lang="en-US" dirty="0" err="1"/>
              <a:t>O,Object</a:t>
            </a:r>
            <a:r>
              <a:rPr lang="en-US" dirty="0"/>
              <a:t> target, Comparator C);</a:t>
            </a:r>
          </a:p>
          <a:p>
            <a:endParaRPr lang="en-US" b="1" dirty="0"/>
          </a:p>
          <a:p>
            <a:endParaRPr lang="en-US" dirty="0"/>
          </a:p>
          <a:p>
            <a:r>
              <a:rPr lang="en-US" dirty="0">
                <a:solidFill>
                  <a:srgbClr val="FF0000"/>
                </a:solidFill>
              </a:rPr>
              <a:t>Note: </a:t>
            </a:r>
          </a:p>
          <a:p>
            <a:r>
              <a:rPr lang="en-US" dirty="0">
                <a:solidFill>
                  <a:srgbClr val="FF0000"/>
                </a:solidFill>
              </a:rPr>
              <a:t>All rules of Arrays class </a:t>
            </a:r>
            <a:r>
              <a:rPr lang="en-US" dirty="0" err="1">
                <a:solidFill>
                  <a:srgbClr val="FF0000"/>
                </a:solidFill>
              </a:rPr>
              <a:t>binarySearch</a:t>
            </a:r>
            <a:r>
              <a:rPr lang="en-US" dirty="0">
                <a:solidFill>
                  <a:srgbClr val="FF0000"/>
                </a:solidFill>
              </a:rPr>
              <a:t> method are exactly same as Collections class </a:t>
            </a:r>
            <a:r>
              <a:rPr lang="en-US" dirty="0" err="1">
                <a:solidFill>
                  <a:srgbClr val="FF0000"/>
                </a:solidFill>
              </a:rPr>
              <a:t>binarySearch</a:t>
            </a:r>
            <a:r>
              <a:rPr lang="en-US" dirty="0">
                <a:solidFill>
                  <a:srgbClr val="FF0000"/>
                </a:solidFill>
              </a:rPr>
              <a:t>() method </a:t>
            </a:r>
          </a:p>
          <a:p>
            <a:endParaRPr lang="en-US" dirty="0"/>
          </a:p>
        </p:txBody>
      </p:sp>
    </p:spTree>
    <p:extLst>
      <p:ext uri="{BB962C8B-B14F-4D97-AF65-F5344CB8AC3E}">
        <p14:creationId xmlns:p14="http://schemas.microsoft.com/office/powerpoint/2010/main" val="338038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D996E-972C-4C60-A3FB-08848D12E73C}"/>
              </a:ext>
            </a:extLst>
          </p:cNvPr>
          <p:cNvSpPr txBox="1"/>
          <p:nvPr/>
        </p:nvSpPr>
        <p:spPr>
          <a:xfrm>
            <a:off x="309562" y="219075"/>
            <a:ext cx="11572875" cy="7571303"/>
          </a:xfrm>
          <a:prstGeom prst="rect">
            <a:avLst/>
          </a:prstGeom>
          <a:noFill/>
        </p:spPr>
        <p:txBody>
          <a:bodyPr wrap="square" rtlCol="0">
            <a:spAutoFit/>
          </a:bodyPr>
          <a:lstStyle/>
          <a:p>
            <a:r>
              <a:rPr lang="en-US" dirty="0"/>
              <a:t>Example : </a:t>
            </a:r>
          </a:p>
          <a:p>
            <a:r>
              <a:rPr lang="en-US" dirty="0"/>
              <a:t>Import static </a:t>
            </a:r>
            <a:r>
              <a:rPr lang="en-US" dirty="0" err="1"/>
              <a:t>java.util.Arrays</a:t>
            </a:r>
            <a:r>
              <a:rPr lang="en-US" dirty="0"/>
              <a:t>.*;</a:t>
            </a:r>
          </a:p>
          <a:p>
            <a:r>
              <a:rPr lang="en-US" dirty="0"/>
              <a:t>Int[ ] a = {10,5,20,11,6};</a:t>
            </a:r>
          </a:p>
          <a:p>
            <a:r>
              <a:rPr lang="en-US" dirty="0" err="1"/>
              <a:t>Arrays.sort</a:t>
            </a:r>
            <a:r>
              <a:rPr lang="en-US" dirty="0"/>
              <a:t>(a); //[5,6,10,11,20]</a:t>
            </a:r>
          </a:p>
          <a:p>
            <a:r>
              <a:rPr lang="en-US" dirty="0" err="1"/>
              <a:t>sopln</a:t>
            </a:r>
            <a:r>
              <a:rPr lang="en-US" dirty="0"/>
              <a:t>(</a:t>
            </a:r>
            <a:r>
              <a:rPr lang="en-US" dirty="0" err="1"/>
              <a:t>Arrays.binarySearch</a:t>
            </a:r>
            <a:r>
              <a:rPr lang="en-US" dirty="0"/>
              <a:t>(a,6));   // 1</a:t>
            </a:r>
          </a:p>
          <a:p>
            <a:r>
              <a:rPr lang="en-US" dirty="0" err="1"/>
              <a:t>sopln</a:t>
            </a:r>
            <a:r>
              <a:rPr lang="en-US" dirty="0"/>
              <a:t>(</a:t>
            </a:r>
            <a:r>
              <a:rPr lang="en-US" dirty="0" err="1"/>
              <a:t>Arrays.binarySearch</a:t>
            </a:r>
            <a:r>
              <a:rPr lang="en-US" dirty="0"/>
              <a:t>(a,14));  //-5</a:t>
            </a:r>
          </a:p>
          <a:p>
            <a:endParaRPr lang="en-US" dirty="0"/>
          </a:p>
          <a:p>
            <a:r>
              <a:rPr lang="en-US" dirty="0"/>
              <a:t>String[] s = {“A”,”Z”,”B”};</a:t>
            </a:r>
          </a:p>
          <a:p>
            <a:r>
              <a:rPr lang="en-US" dirty="0" err="1"/>
              <a:t>Arrays.sort</a:t>
            </a:r>
            <a:r>
              <a:rPr lang="en-US" dirty="0"/>
              <a:t>(s);   // [A,B,Z]</a:t>
            </a:r>
          </a:p>
          <a:p>
            <a:r>
              <a:rPr lang="en-US" dirty="0" err="1"/>
              <a:t>sopln</a:t>
            </a:r>
            <a:r>
              <a:rPr lang="en-US" dirty="0"/>
              <a:t>(</a:t>
            </a:r>
            <a:r>
              <a:rPr lang="en-US" dirty="0" err="1"/>
              <a:t>binarySearch</a:t>
            </a:r>
            <a:r>
              <a:rPr lang="en-US" dirty="0"/>
              <a:t>(</a:t>
            </a:r>
            <a:r>
              <a:rPr lang="en-US" dirty="0" err="1"/>
              <a:t>s,”Z</a:t>
            </a:r>
            <a:r>
              <a:rPr lang="en-US" dirty="0"/>
              <a:t>”);  //2</a:t>
            </a:r>
          </a:p>
          <a:p>
            <a:r>
              <a:rPr lang="en-US" dirty="0" err="1"/>
              <a:t>sopln</a:t>
            </a:r>
            <a:r>
              <a:rPr lang="en-US" dirty="0"/>
              <a:t>(</a:t>
            </a:r>
            <a:r>
              <a:rPr lang="en-US" dirty="0" err="1"/>
              <a:t>s,”S</a:t>
            </a:r>
            <a:r>
              <a:rPr lang="en-US" dirty="0"/>
              <a:t>”);  // -3 </a:t>
            </a:r>
          </a:p>
          <a:p>
            <a:r>
              <a:rPr lang="en-US" dirty="0" err="1"/>
              <a:t>Arrays.sort</a:t>
            </a:r>
            <a:r>
              <a:rPr lang="en-US" dirty="0"/>
              <a:t>(</a:t>
            </a:r>
            <a:r>
              <a:rPr lang="en-US" dirty="0" err="1"/>
              <a:t>s,new</a:t>
            </a:r>
            <a:r>
              <a:rPr lang="en-US" dirty="0"/>
              <a:t> </a:t>
            </a:r>
            <a:r>
              <a:rPr lang="en-US" dirty="0" err="1"/>
              <a:t>MyComparator</a:t>
            </a:r>
            <a:r>
              <a:rPr lang="en-US" dirty="0"/>
              <a:t>());  // [Z,B,A]</a:t>
            </a:r>
          </a:p>
          <a:p>
            <a:r>
              <a:rPr lang="en-US" dirty="0" err="1"/>
              <a:t>sopln</a:t>
            </a:r>
            <a:r>
              <a:rPr lang="en-US" dirty="0"/>
              <a:t>(</a:t>
            </a:r>
            <a:r>
              <a:rPr lang="en-US" dirty="0" err="1"/>
              <a:t>binarySearch</a:t>
            </a:r>
            <a:r>
              <a:rPr lang="en-US" dirty="0"/>
              <a:t>(</a:t>
            </a:r>
            <a:r>
              <a:rPr lang="en-US" dirty="0" err="1"/>
              <a:t>s,”Z”,new</a:t>
            </a:r>
            <a:r>
              <a:rPr lang="en-US" dirty="0"/>
              <a:t> </a:t>
            </a:r>
            <a:r>
              <a:rPr lang="en-US" dirty="0" err="1"/>
              <a:t>MyComparator</a:t>
            </a:r>
            <a:r>
              <a:rPr lang="en-US" dirty="0"/>
              <a:t>());  // 0 </a:t>
            </a:r>
          </a:p>
          <a:p>
            <a:r>
              <a:rPr lang="en-US" dirty="0" err="1"/>
              <a:t>sopln</a:t>
            </a:r>
            <a:r>
              <a:rPr lang="en-US" dirty="0"/>
              <a:t>(</a:t>
            </a:r>
            <a:r>
              <a:rPr lang="en-US" dirty="0" err="1"/>
              <a:t>binarySearch</a:t>
            </a:r>
            <a:r>
              <a:rPr lang="en-US" dirty="0"/>
              <a:t>(</a:t>
            </a:r>
            <a:r>
              <a:rPr lang="en-US" dirty="0" err="1"/>
              <a:t>s,”S”,new</a:t>
            </a:r>
            <a:r>
              <a:rPr lang="en-US" dirty="0"/>
              <a:t> </a:t>
            </a:r>
            <a:r>
              <a:rPr lang="en-US" dirty="0" err="1"/>
              <a:t>MyComparator</a:t>
            </a:r>
            <a:r>
              <a:rPr lang="en-US" dirty="0"/>
              <a:t>());  // -2</a:t>
            </a:r>
          </a:p>
          <a:p>
            <a:r>
              <a:rPr lang="en-US" dirty="0" err="1"/>
              <a:t>sopln</a:t>
            </a:r>
            <a:r>
              <a:rPr lang="en-US" dirty="0"/>
              <a:t>(</a:t>
            </a:r>
            <a:r>
              <a:rPr lang="en-US" dirty="0" err="1"/>
              <a:t>binarySearch</a:t>
            </a:r>
            <a:r>
              <a:rPr lang="en-US" dirty="0"/>
              <a:t>(</a:t>
            </a:r>
            <a:r>
              <a:rPr lang="en-US" dirty="0" err="1"/>
              <a:t>s,”N</a:t>
            </a:r>
            <a:r>
              <a:rPr lang="en-US" dirty="0"/>
              <a:t>”);  // </a:t>
            </a:r>
            <a:r>
              <a:rPr lang="en-US" dirty="0" err="1"/>
              <a:t>Unpredictableresult</a:t>
            </a:r>
            <a:r>
              <a:rPr lang="en-US" dirty="0"/>
              <a:t> </a:t>
            </a:r>
          </a:p>
          <a:p>
            <a:endParaRPr lang="en-US" dirty="0"/>
          </a:p>
          <a:p>
            <a:r>
              <a:rPr lang="en-US" dirty="0"/>
              <a:t>Class </a:t>
            </a:r>
            <a:r>
              <a:rPr lang="en-US" dirty="0" err="1"/>
              <a:t>MyComparator</a:t>
            </a:r>
            <a:r>
              <a:rPr lang="en-US" dirty="0"/>
              <a:t> implements Comparator{</a:t>
            </a:r>
          </a:p>
          <a:p>
            <a:r>
              <a:rPr lang="en-US" dirty="0"/>
              <a:t>	public int compare(Object obj1,Object obj2){</a:t>
            </a:r>
          </a:p>
          <a:p>
            <a:r>
              <a:rPr lang="en-US" dirty="0"/>
              <a:t>	String s1 =  (String) obj1;</a:t>
            </a:r>
          </a:p>
          <a:p>
            <a:r>
              <a:rPr lang="en-US" dirty="0"/>
              <a:t>	String s2 = obj2.toString();</a:t>
            </a:r>
          </a:p>
          <a:p>
            <a:r>
              <a:rPr lang="en-US" dirty="0"/>
              <a:t>	</a:t>
            </a:r>
          </a:p>
          <a:p>
            <a:r>
              <a:rPr lang="en-US" dirty="0"/>
              <a:t>	return s2.compareTo(s1);</a:t>
            </a:r>
          </a:p>
          <a:p>
            <a:endParaRPr lang="en-US" dirty="0"/>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111194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DBB596-9A4E-4A98-B196-2094A9A49E3B}"/>
              </a:ext>
            </a:extLst>
          </p:cNvPr>
          <p:cNvSpPr txBox="1"/>
          <p:nvPr/>
        </p:nvSpPr>
        <p:spPr>
          <a:xfrm>
            <a:off x="142875" y="0"/>
            <a:ext cx="11791950" cy="3754874"/>
          </a:xfrm>
          <a:prstGeom prst="rect">
            <a:avLst/>
          </a:prstGeom>
          <a:noFill/>
        </p:spPr>
        <p:txBody>
          <a:bodyPr wrap="square" rtlCol="0">
            <a:spAutoFit/>
          </a:bodyPr>
          <a:lstStyle/>
          <a:p>
            <a:r>
              <a:rPr lang="en-US" sz="2000" b="1" dirty="0"/>
              <a:t>Conversion of Array to List :</a:t>
            </a:r>
          </a:p>
          <a:p>
            <a:endParaRPr lang="en-US" sz="2000" b="1" dirty="0"/>
          </a:p>
          <a:p>
            <a:r>
              <a:rPr lang="en-US" dirty="0"/>
              <a:t>public static List </a:t>
            </a:r>
            <a:r>
              <a:rPr lang="en-US" dirty="0" err="1"/>
              <a:t>asList</a:t>
            </a:r>
            <a:r>
              <a:rPr lang="en-US" dirty="0"/>
              <a:t>(Object[] a)</a:t>
            </a:r>
          </a:p>
          <a:p>
            <a:endParaRPr lang="en-US" dirty="0"/>
          </a:p>
          <a:p>
            <a:r>
              <a:rPr lang="en-US" dirty="0"/>
              <a:t>Strictly speaking this method won’t create an independent list object for the existing array we are getting list view .</a:t>
            </a:r>
          </a:p>
          <a:p>
            <a:r>
              <a:rPr lang="en-US" dirty="0"/>
              <a:t>String[] s = {“A”,”Z”,”B”}</a:t>
            </a:r>
          </a:p>
          <a:p>
            <a:r>
              <a:rPr lang="en-US" dirty="0"/>
              <a:t>List l = </a:t>
            </a:r>
            <a:r>
              <a:rPr lang="en-US" dirty="0" err="1"/>
              <a:t>Arrays.asList</a:t>
            </a:r>
            <a:r>
              <a:rPr lang="en-US" dirty="0"/>
              <a:t>(s); </a:t>
            </a:r>
          </a:p>
          <a:p>
            <a:endParaRPr lang="en-US" dirty="0"/>
          </a:p>
          <a:p>
            <a:r>
              <a:rPr lang="en-US" dirty="0"/>
              <a:t>By using Array reference if we perform any change automatically that change will be reflected to the list similarly by using list reference if we perform any change that change will be reflected automatically to the array. </a:t>
            </a:r>
          </a:p>
          <a:p>
            <a:endParaRPr lang="en-US" dirty="0"/>
          </a:p>
          <a:p>
            <a:endParaRPr lang="en-US" dirty="0"/>
          </a:p>
          <a:p>
            <a:r>
              <a:rPr lang="en-US" dirty="0"/>
              <a:t>    </a:t>
            </a:r>
          </a:p>
        </p:txBody>
      </p:sp>
      <p:sp>
        <p:nvSpPr>
          <p:cNvPr id="3" name="Oval 2">
            <a:extLst>
              <a:ext uri="{FF2B5EF4-FFF2-40B4-BE49-F238E27FC236}">
                <a16:creationId xmlns:a16="http://schemas.microsoft.com/office/drawing/2014/main" id="{F01E2508-EAB7-43CF-8B59-9FEA9964EC78}"/>
              </a:ext>
            </a:extLst>
          </p:cNvPr>
          <p:cNvSpPr/>
          <p:nvPr/>
        </p:nvSpPr>
        <p:spPr>
          <a:xfrm>
            <a:off x="5886449" y="3295650"/>
            <a:ext cx="5038725" cy="2943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01F3B96B-D178-4328-ADFB-95C3A575596C}"/>
              </a:ext>
            </a:extLst>
          </p:cNvPr>
          <p:cNvGraphicFramePr>
            <a:graphicFrameLocks noGrp="1"/>
          </p:cNvGraphicFramePr>
          <p:nvPr>
            <p:extLst>
              <p:ext uri="{D42A27DB-BD31-4B8C-83A1-F6EECF244321}">
                <p14:modId xmlns:p14="http://schemas.microsoft.com/office/powerpoint/2010/main" val="4171307970"/>
              </p:ext>
            </p:extLst>
          </p:nvPr>
        </p:nvGraphicFramePr>
        <p:xfrm>
          <a:off x="7172325" y="4626034"/>
          <a:ext cx="3333750" cy="370840"/>
        </p:xfrm>
        <a:graphic>
          <a:graphicData uri="http://schemas.openxmlformats.org/drawingml/2006/table">
            <a:tbl>
              <a:tblPr firstRow="1" bandRow="1">
                <a:tableStyleId>{5940675A-B579-460E-94D1-54222C63F5DA}</a:tableStyleId>
              </a:tblPr>
              <a:tblGrid>
                <a:gridCol w="1111250">
                  <a:extLst>
                    <a:ext uri="{9D8B030D-6E8A-4147-A177-3AD203B41FA5}">
                      <a16:colId xmlns:a16="http://schemas.microsoft.com/office/drawing/2014/main" val="3767595301"/>
                    </a:ext>
                  </a:extLst>
                </a:gridCol>
                <a:gridCol w="1111250">
                  <a:extLst>
                    <a:ext uri="{9D8B030D-6E8A-4147-A177-3AD203B41FA5}">
                      <a16:colId xmlns:a16="http://schemas.microsoft.com/office/drawing/2014/main" val="1167915455"/>
                    </a:ext>
                  </a:extLst>
                </a:gridCol>
                <a:gridCol w="1111250">
                  <a:extLst>
                    <a:ext uri="{9D8B030D-6E8A-4147-A177-3AD203B41FA5}">
                      <a16:colId xmlns:a16="http://schemas.microsoft.com/office/drawing/2014/main" val="997693234"/>
                    </a:ext>
                  </a:extLst>
                </a:gridCol>
              </a:tblGrid>
              <a:tr h="370840">
                <a:tc>
                  <a:txBody>
                    <a:bodyPr/>
                    <a:lstStyle/>
                    <a:p>
                      <a:r>
                        <a:rPr lang="en-US" dirty="0"/>
                        <a:t>A</a:t>
                      </a:r>
                    </a:p>
                  </a:txBody>
                  <a:tcPr/>
                </a:tc>
                <a:tc>
                  <a:txBody>
                    <a:bodyPr/>
                    <a:lstStyle/>
                    <a:p>
                      <a:r>
                        <a:rPr lang="en-US" dirty="0"/>
                        <a:t>Z</a:t>
                      </a:r>
                    </a:p>
                  </a:txBody>
                  <a:tcPr/>
                </a:tc>
                <a:tc>
                  <a:txBody>
                    <a:bodyPr/>
                    <a:lstStyle/>
                    <a:p>
                      <a:r>
                        <a:rPr lang="en-US" dirty="0"/>
                        <a:t>B</a:t>
                      </a:r>
                    </a:p>
                  </a:txBody>
                  <a:tcPr/>
                </a:tc>
                <a:extLst>
                  <a:ext uri="{0D108BD9-81ED-4DB2-BD59-A6C34878D82A}">
                    <a16:rowId xmlns:a16="http://schemas.microsoft.com/office/drawing/2014/main" val="1634763438"/>
                  </a:ext>
                </a:extLst>
              </a:tr>
            </a:tbl>
          </a:graphicData>
        </a:graphic>
      </p:graphicFrame>
      <p:sp>
        <p:nvSpPr>
          <p:cNvPr id="5" name="Rectangle 4">
            <a:extLst>
              <a:ext uri="{FF2B5EF4-FFF2-40B4-BE49-F238E27FC236}">
                <a16:creationId xmlns:a16="http://schemas.microsoft.com/office/drawing/2014/main" id="{C10802CE-8F7B-4C20-B0D3-EC14509A71E2}"/>
              </a:ext>
            </a:extLst>
          </p:cNvPr>
          <p:cNvSpPr/>
          <p:nvPr/>
        </p:nvSpPr>
        <p:spPr>
          <a:xfrm>
            <a:off x="2667000" y="3754874"/>
            <a:ext cx="1781175" cy="3885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String [] s</a:t>
            </a:r>
          </a:p>
        </p:txBody>
      </p:sp>
      <p:sp>
        <p:nvSpPr>
          <p:cNvPr id="6" name="Rectangle 5">
            <a:extLst>
              <a:ext uri="{FF2B5EF4-FFF2-40B4-BE49-F238E27FC236}">
                <a16:creationId xmlns:a16="http://schemas.microsoft.com/office/drawing/2014/main" id="{3DA13845-4FFA-4FC7-A0CF-E35A511A8E53}"/>
              </a:ext>
            </a:extLst>
          </p:cNvPr>
          <p:cNvSpPr/>
          <p:nvPr/>
        </p:nvSpPr>
        <p:spPr>
          <a:xfrm>
            <a:off x="2562225" y="5181600"/>
            <a:ext cx="188595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List l</a:t>
            </a:r>
          </a:p>
        </p:txBody>
      </p:sp>
      <p:cxnSp>
        <p:nvCxnSpPr>
          <p:cNvPr id="8" name="Straight Arrow Connector 7">
            <a:extLst>
              <a:ext uri="{FF2B5EF4-FFF2-40B4-BE49-F238E27FC236}">
                <a16:creationId xmlns:a16="http://schemas.microsoft.com/office/drawing/2014/main" id="{27A7D280-2BCC-434B-8482-99188A0DF9B1}"/>
              </a:ext>
            </a:extLst>
          </p:cNvPr>
          <p:cNvCxnSpPr>
            <a:stCxn id="5" idx="3"/>
          </p:cNvCxnSpPr>
          <p:nvPr/>
        </p:nvCxnSpPr>
        <p:spPr>
          <a:xfrm>
            <a:off x="4448175" y="3949125"/>
            <a:ext cx="2828925" cy="7810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6DD34EE3-3E29-4F08-9690-41B4A8EB06BF}"/>
              </a:ext>
            </a:extLst>
          </p:cNvPr>
          <p:cNvCxnSpPr>
            <a:stCxn id="6" idx="3"/>
            <a:endCxn id="4" idx="1"/>
          </p:cNvCxnSpPr>
          <p:nvPr/>
        </p:nvCxnSpPr>
        <p:spPr>
          <a:xfrm flipV="1">
            <a:off x="4448175" y="4811454"/>
            <a:ext cx="2724150" cy="6368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644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7F4365-CE0A-4183-A477-82B90B261C54}"/>
              </a:ext>
            </a:extLst>
          </p:cNvPr>
          <p:cNvSpPr txBox="1"/>
          <p:nvPr/>
        </p:nvSpPr>
        <p:spPr>
          <a:xfrm>
            <a:off x="390525" y="228600"/>
            <a:ext cx="11506200" cy="3139321"/>
          </a:xfrm>
          <a:prstGeom prst="rect">
            <a:avLst/>
          </a:prstGeom>
          <a:noFill/>
        </p:spPr>
        <p:txBody>
          <a:bodyPr wrap="square" rtlCol="0">
            <a:spAutoFit/>
          </a:bodyPr>
          <a:lstStyle/>
          <a:p>
            <a:pPr marL="342900" indent="-342900">
              <a:buAutoNum type="arabicPeriod" startAt="2"/>
            </a:pPr>
            <a:r>
              <a:rPr lang="en-US" dirty="0"/>
              <a:t>By using list reference we can’t perform any operation which varies the size otherwise we will get runtime exception saying </a:t>
            </a:r>
            <a:r>
              <a:rPr lang="en-US" dirty="0" err="1"/>
              <a:t>UnSupportedOperationException</a:t>
            </a:r>
            <a:endParaRPr lang="en-US" dirty="0"/>
          </a:p>
          <a:p>
            <a:r>
              <a:rPr lang="en-US" dirty="0" err="1"/>
              <a:t>l.add</a:t>
            </a:r>
            <a:r>
              <a:rPr lang="en-US" dirty="0"/>
              <a:t>(“M”);</a:t>
            </a:r>
          </a:p>
          <a:p>
            <a:r>
              <a:rPr lang="en-US" dirty="0" err="1"/>
              <a:t>l.remove</a:t>
            </a:r>
            <a:r>
              <a:rPr lang="en-US" dirty="0"/>
              <a:t>(1);         </a:t>
            </a:r>
            <a:r>
              <a:rPr lang="en-US" dirty="0" err="1"/>
              <a:t>UnSupportedOperationException</a:t>
            </a:r>
            <a:r>
              <a:rPr lang="en-US" dirty="0"/>
              <a:t>   </a:t>
            </a:r>
          </a:p>
          <a:p>
            <a:r>
              <a:rPr lang="en-US" dirty="0" err="1"/>
              <a:t>l.set</a:t>
            </a:r>
            <a:r>
              <a:rPr lang="en-US" dirty="0"/>
              <a:t>(1,”N”) // Allowed </a:t>
            </a:r>
          </a:p>
          <a:p>
            <a:endParaRPr lang="en-US" dirty="0"/>
          </a:p>
          <a:p>
            <a:endParaRPr lang="en-US" dirty="0"/>
          </a:p>
          <a:p>
            <a:endParaRPr lang="en-US" dirty="0"/>
          </a:p>
          <a:p>
            <a:r>
              <a:rPr lang="en-US" dirty="0"/>
              <a:t>3 .  By using List reference we are not allowed to replace with heterogeneous objects otherwise we will get RE :saying </a:t>
            </a:r>
            <a:r>
              <a:rPr lang="en-US" dirty="0" err="1"/>
              <a:t>ArrayStoreException</a:t>
            </a:r>
            <a:r>
              <a:rPr lang="en-US" dirty="0"/>
              <a:t>  . </a:t>
            </a:r>
            <a:r>
              <a:rPr lang="en-US" dirty="0" err="1"/>
              <a:t>l.set</a:t>
            </a:r>
            <a:r>
              <a:rPr lang="en-US" dirty="0"/>
              <a:t>(1.new Integer(10)); RE: </a:t>
            </a:r>
            <a:r>
              <a:rPr lang="en-US" dirty="0" err="1"/>
              <a:t>ArrayStoreException</a:t>
            </a:r>
            <a:endParaRPr lang="en-US" dirty="0"/>
          </a:p>
          <a:p>
            <a:endParaRPr lang="en-US" dirty="0"/>
          </a:p>
        </p:txBody>
      </p:sp>
      <p:sp>
        <p:nvSpPr>
          <p:cNvPr id="3" name="Right Brace 2">
            <a:extLst>
              <a:ext uri="{FF2B5EF4-FFF2-40B4-BE49-F238E27FC236}">
                <a16:creationId xmlns:a16="http://schemas.microsoft.com/office/drawing/2014/main" id="{9EB98BD2-4A38-419A-8BD3-4480BD224F81}"/>
              </a:ext>
            </a:extLst>
          </p:cNvPr>
          <p:cNvSpPr/>
          <p:nvPr/>
        </p:nvSpPr>
        <p:spPr>
          <a:xfrm>
            <a:off x="1676400" y="952500"/>
            <a:ext cx="257175"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5702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7BE5F-7DB0-4AC6-8FC8-54F98943BFAD}"/>
              </a:ext>
            </a:extLst>
          </p:cNvPr>
          <p:cNvSpPr txBox="1"/>
          <p:nvPr/>
        </p:nvSpPr>
        <p:spPr>
          <a:xfrm>
            <a:off x="476250" y="257175"/>
            <a:ext cx="11487150" cy="4247317"/>
          </a:xfrm>
          <a:prstGeom prst="rect">
            <a:avLst/>
          </a:prstGeom>
          <a:noFill/>
        </p:spPr>
        <p:txBody>
          <a:bodyPr wrap="square" rtlCol="0">
            <a:spAutoFit/>
          </a:bodyPr>
          <a:lstStyle/>
          <a:p>
            <a:r>
              <a:rPr lang="en-US" dirty="0"/>
              <a:t>String [] s = {“A”,”Z”,”B”}</a:t>
            </a:r>
          </a:p>
          <a:p>
            <a:endParaRPr lang="en-US" dirty="0"/>
          </a:p>
          <a:p>
            <a:r>
              <a:rPr lang="en-US" dirty="0"/>
              <a:t>List l = </a:t>
            </a:r>
            <a:r>
              <a:rPr lang="en-US" dirty="0" err="1"/>
              <a:t>Arrays.asList</a:t>
            </a:r>
            <a:r>
              <a:rPr lang="en-US" dirty="0"/>
              <a:t>(s);</a:t>
            </a:r>
          </a:p>
          <a:p>
            <a:endParaRPr lang="en-US" dirty="0"/>
          </a:p>
          <a:p>
            <a:r>
              <a:rPr lang="en-US" dirty="0" err="1"/>
              <a:t>sopln</a:t>
            </a:r>
            <a:r>
              <a:rPr lang="en-US" dirty="0"/>
              <a:t>(l);  [A,Z,B]</a:t>
            </a:r>
          </a:p>
          <a:p>
            <a:r>
              <a:rPr lang="en-US" dirty="0"/>
              <a:t>S[0]  = “k”;</a:t>
            </a:r>
          </a:p>
          <a:p>
            <a:r>
              <a:rPr lang="en-US" dirty="0" err="1"/>
              <a:t>sopln</a:t>
            </a:r>
            <a:r>
              <a:rPr lang="en-US" dirty="0"/>
              <a:t>(l); // [</a:t>
            </a:r>
            <a:r>
              <a:rPr lang="en-US" dirty="0" err="1"/>
              <a:t>k,Z,B</a:t>
            </a:r>
            <a:r>
              <a:rPr lang="en-US" dirty="0"/>
              <a:t>]</a:t>
            </a:r>
          </a:p>
          <a:p>
            <a:r>
              <a:rPr lang="en-US" dirty="0" err="1"/>
              <a:t>l.set</a:t>
            </a:r>
            <a:r>
              <a:rPr lang="en-US" dirty="0"/>
              <a:t>(1,”L”); </a:t>
            </a:r>
          </a:p>
          <a:p>
            <a:r>
              <a:rPr lang="en-US" dirty="0"/>
              <a:t>for(String s1: s){</a:t>
            </a:r>
          </a:p>
          <a:p>
            <a:r>
              <a:rPr lang="en-US" dirty="0" err="1"/>
              <a:t>sopln</a:t>
            </a:r>
            <a:r>
              <a:rPr lang="en-US" dirty="0"/>
              <a:t>(s1}  [</a:t>
            </a:r>
            <a:r>
              <a:rPr lang="en-US" dirty="0" err="1"/>
              <a:t>k,L,B</a:t>
            </a:r>
            <a:r>
              <a:rPr lang="en-US" dirty="0"/>
              <a:t>]</a:t>
            </a:r>
          </a:p>
          <a:p>
            <a:r>
              <a:rPr lang="en-US" dirty="0"/>
              <a:t>}</a:t>
            </a:r>
          </a:p>
          <a:p>
            <a:r>
              <a:rPr lang="en-US" dirty="0"/>
              <a:t>//</a:t>
            </a:r>
            <a:r>
              <a:rPr lang="en-US" dirty="0" err="1"/>
              <a:t>l.add</a:t>
            </a:r>
            <a:r>
              <a:rPr lang="en-US" dirty="0"/>
              <a:t>(“Akhil”) ;// </a:t>
            </a:r>
          </a:p>
          <a:p>
            <a:r>
              <a:rPr lang="en-US" dirty="0" err="1"/>
              <a:t>l.remove</a:t>
            </a:r>
            <a:r>
              <a:rPr lang="en-US" dirty="0"/>
              <a:t>(2);  // </a:t>
            </a:r>
            <a:r>
              <a:rPr lang="en-US" dirty="0" err="1"/>
              <a:t>UnsupportedOperationException</a:t>
            </a:r>
            <a:endParaRPr lang="en-US" dirty="0"/>
          </a:p>
          <a:p>
            <a:r>
              <a:rPr lang="en-US" dirty="0" err="1"/>
              <a:t>l.set</a:t>
            </a:r>
            <a:r>
              <a:rPr lang="en-US" dirty="0"/>
              <a:t>(1,new Integer(10)); // ASE</a:t>
            </a:r>
          </a:p>
          <a:p>
            <a:endParaRPr lang="en-US" dirty="0"/>
          </a:p>
        </p:txBody>
      </p:sp>
    </p:spTree>
    <p:extLst>
      <p:ext uri="{BB962C8B-B14F-4D97-AF65-F5344CB8AC3E}">
        <p14:creationId xmlns:p14="http://schemas.microsoft.com/office/powerpoint/2010/main" val="178191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900</Words>
  <Application>Microsoft Office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13</cp:revision>
  <dcterms:created xsi:type="dcterms:W3CDTF">2022-07-02T18:26:46Z</dcterms:created>
  <dcterms:modified xsi:type="dcterms:W3CDTF">2022-09-13T19:46:31Z</dcterms:modified>
</cp:coreProperties>
</file>