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1E95C-82A5-429D-AAEA-952B46653AA3}" type="datetimeFigureOut">
              <a:rPr lang="en-US" smtClean="0"/>
              <a:t>7/9/2022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A6282-F304-4E4B-A5B5-FABB7FF85169}" type="slidenum">
              <a:rPr lang="en-US" smtClean="0"/>
              <a:t>‹#›</a:t>
            </a:fld>
            <a:endParaRPr lang="en-US"/>
          </a:p>
        </p:txBody>
      </p:sp>
    </p:spTree>
    <p:extLst>
      <p:ext uri="{BB962C8B-B14F-4D97-AF65-F5344CB8AC3E}">
        <p14:creationId xmlns:p14="http://schemas.microsoft.com/office/powerpoint/2010/main" val="391851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D9CC-AC40-4FE0-BCD7-ECCC7B1B14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ECCBF9-7C1C-4375-AC34-74FD47184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9F6F31-38FC-4433-9131-A5C7E2FA6F4A}"/>
              </a:ext>
            </a:extLst>
          </p:cNvPr>
          <p:cNvSpPr>
            <a:spLocks noGrp="1"/>
          </p:cNvSpPr>
          <p:nvPr>
            <p:ph type="dt" sz="half" idx="10"/>
          </p:nvPr>
        </p:nvSpPr>
        <p:spPr/>
        <p:txBody>
          <a:bodyPr/>
          <a:lstStyle/>
          <a:p>
            <a:fld id="{45D781D7-B474-481D-B5AE-F77DA541077C}" type="datetimeFigureOut">
              <a:rPr lang="en-US" smtClean="0"/>
              <a:t>7/9/2022</a:t>
            </a:fld>
            <a:endParaRPr lang="en-US"/>
          </a:p>
        </p:txBody>
      </p:sp>
      <p:sp>
        <p:nvSpPr>
          <p:cNvPr id="5" name="Footer Placeholder 4">
            <a:extLst>
              <a:ext uri="{FF2B5EF4-FFF2-40B4-BE49-F238E27FC236}">
                <a16:creationId xmlns:a16="http://schemas.microsoft.com/office/drawing/2014/main" id="{835C4952-B199-46C0-A4BF-2943CCD69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6BE34-4E4E-4AF2-ADFC-E7A3661981D1}"/>
              </a:ext>
            </a:extLst>
          </p:cNvPr>
          <p:cNvSpPr>
            <a:spLocks noGrp="1"/>
          </p:cNvSpPr>
          <p:nvPr>
            <p:ph type="sldNum" sz="quarter" idx="12"/>
          </p:nvPr>
        </p:nvSpPr>
        <p:spPr/>
        <p:txBody>
          <a:bodyPr/>
          <a:lstStyle/>
          <a:p>
            <a:fld id="{73A68C7D-9376-4952-88EB-8BD7F6630B06}" type="slidenum">
              <a:rPr lang="en-US" smtClean="0"/>
              <a:t>‹#›</a:t>
            </a:fld>
            <a:endParaRPr lang="en-US"/>
          </a:p>
        </p:txBody>
      </p:sp>
    </p:spTree>
    <p:extLst>
      <p:ext uri="{BB962C8B-B14F-4D97-AF65-F5344CB8AC3E}">
        <p14:creationId xmlns:p14="http://schemas.microsoft.com/office/powerpoint/2010/main" val="230488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E792-F094-4679-A905-292F8A77E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81FFA-63D9-4FBD-BE50-1045BDED3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C1C58-8364-4D37-B8FD-EC0BD18F7130}"/>
              </a:ext>
            </a:extLst>
          </p:cNvPr>
          <p:cNvSpPr>
            <a:spLocks noGrp="1"/>
          </p:cNvSpPr>
          <p:nvPr>
            <p:ph type="dt" sz="half" idx="10"/>
          </p:nvPr>
        </p:nvSpPr>
        <p:spPr/>
        <p:txBody>
          <a:bodyPr/>
          <a:lstStyle/>
          <a:p>
            <a:fld id="{45D781D7-B474-481D-B5AE-F77DA541077C}" type="datetimeFigureOut">
              <a:rPr lang="en-US" smtClean="0"/>
              <a:t>7/9/2022</a:t>
            </a:fld>
            <a:endParaRPr lang="en-US"/>
          </a:p>
        </p:txBody>
      </p:sp>
      <p:sp>
        <p:nvSpPr>
          <p:cNvPr id="5" name="Footer Placeholder 4">
            <a:extLst>
              <a:ext uri="{FF2B5EF4-FFF2-40B4-BE49-F238E27FC236}">
                <a16:creationId xmlns:a16="http://schemas.microsoft.com/office/drawing/2014/main" id="{CB8D9251-50D8-431B-A975-B6BEF525C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17247-9634-4096-9964-EF354EDC6BD5}"/>
              </a:ext>
            </a:extLst>
          </p:cNvPr>
          <p:cNvSpPr>
            <a:spLocks noGrp="1"/>
          </p:cNvSpPr>
          <p:nvPr>
            <p:ph type="sldNum" sz="quarter" idx="12"/>
          </p:nvPr>
        </p:nvSpPr>
        <p:spPr/>
        <p:txBody>
          <a:bodyPr/>
          <a:lstStyle/>
          <a:p>
            <a:fld id="{73A68C7D-9376-4952-88EB-8BD7F6630B06}" type="slidenum">
              <a:rPr lang="en-US" smtClean="0"/>
              <a:t>‹#›</a:t>
            </a:fld>
            <a:endParaRPr lang="en-US"/>
          </a:p>
        </p:txBody>
      </p:sp>
    </p:spTree>
    <p:extLst>
      <p:ext uri="{BB962C8B-B14F-4D97-AF65-F5344CB8AC3E}">
        <p14:creationId xmlns:p14="http://schemas.microsoft.com/office/powerpoint/2010/main" val="349521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5814AE-5B9D-471B-B536-551B72C3D1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6EA4A-5A45-4027-9BC0-D422BFC691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5F8C7-FDC1-46BA-960B-214051BD0895}"/>
              </a:ext>
            </a:extLst>
          </p:cNvPr>
          <p:cNvSpPr>
            <a:spLocks noGrp="1"/>
          </p:cNvSpPr>
          <p:nvPr>
            <p:ph type="dt" sz="half" idx="10"/>
          </p:nvPr>
        </p:nvSpPr>
        <p:spPr/>
        <p:txBody>
          <a:bodyPr/>
          <a:lstStyle/>
          <a:p>
            <a:fld id="{45D781D7-B474-481D-B5AE-F77DA541077C}" type="datetimeFigureOut">
              <a:rPr lang="en-US" smtClean="0"/>
              <a:t>7/9/2022</a:t>
            </a:fld>
            <a:endParaRPr lang="en-US"/>
          </a:p>
        </p:txBody>
      </p:sp>
      <p:sp>
        <p:nvSpPr>
          <p:cNvPr id="5" name="Footer Placeholder 4">
            <a:extLst>
              <a:ext uri="{FF2B5EF4-FFF2-40B4-BE49-F238E27FC236}">
                <a16:creationId xmlns:a16="http://schemas.microsoft.com/office/drawing/2014/main" id="{B7697F81-F3CA-4E13-91FE-78F322040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0075C-653C-42DE-A06E-1B7247FDB564}"/>
              </a:ext>
            </a:extLst>
          </p:cNvPr>
          <p:cNvSpPr>
            <a:spLocks noGrp="1"/>
          </p:cNvSpPr>
          <p:nvPr>
            <p:ph type="sldNum" sz="quarter" idx="12"/>
          </p:nvPr>
        </p:nvSpPr>
        <p:spPr/>
        <p:txBody>
          <a:bodyPr/>
          <a:lstStyle/>
          <a:p>
            <a:fld id="{73A68C7D-9376-4952-88EB-8BD7F6630B06}" type="slidenum">
              <a:rPr lang="en-US" smtClean="0"/>
              <a:t>‹#›</a:t>
            </a:fld>
            <a:endParaRPr lang="en-US"/>
          </a:p>
        </p:txBody>
      </p:sp>
    </p:spTree>
    <p:extLst>
      <p:ext uri="{BB962C8B-B14F-4D97-AF65-F5344CB8AC3E}">
        <p14:creationId xmlns:p14="http://schemas.microsoft.com/office/powerpoint/2010/main" val="68788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E2854-0663-4F91-B6AC-E372CBAF7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9B83E-FDD0-49D5-B8EF-43A0105FC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ED350-310E-4895-BAB1-07D77F83CAC9}"/>
              </a:ext>
            </a:extLst>
          </p:cNvPr>
          <p:cNvSpPr>
            <a:spLocks noGrp="1"/>
          </p:cNvSpPr>
          <p:nvPr>
            <p:ph type="dt" sz="half" idx="10"/>
          </p:nvPr>
        </p:nvSpPr>
        <p:spPr/>
        <p:txBody>
          <a:bodyPr/>
          <a:lstStyle/>
          <a:p>
            <a:fld id="{45D781D7-B474-481D-B5AE-F77DA541077C}" type="datetimeFigureOut">
              <a:rPr lang="en-US" smtClean="0"/>
              <a:t>7/9/2022</a:t>
            </a:fld>
            <a:endParaRPr lang="en-US"/>
          </a:p>
        </p:txBody>
      </p:sp>
      <p:sp>
        <p:nvSpPr>
          <p:cNvPr id="5" name="Footer Placeholder 4">
            <a:extLst>
              <a:ext uri="{FF2B5EF4-FFF2-40B4-BE49-F238E27FC236}">
                <a16:creationId xmlns:a16="http://schemas.microsoft.com/office/drawing/2014/main" id="{3A21BDF6-EA09-41D2-A5C7-7041F57CC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17AB3-2623-43FC-BC7C-2FCB7541129F}"/>
              </a:ext>
            </a:extLst>
          </p:cNvPr>
          <p:cNvSpPr>
            <a:spLocks noGrp="1"/>
          </p:cNvSpPr>
          <p:nvPr>
            <p:ph type="sldNum" sz="quarter" idx="12"/>
          </p:nvPr>
        </p:nvSpPr>
        <p:spPr/>
        <p:txBody>
          <a:bodyPr/>
          <a:lstStyle/>
          <a:p>
            <a:fld id="{73A68C7D-9376-4952-88EB-8BD7F6630B06}" type="slidenum">
              <a:rPr lang="en-US" smtClean="0"/>
              <a:t>‹#›</a:t>
            </a:fld>
            <a:endParaRPr lang="en-US"/>
          </a:p>
        </p:txBody>
      </p:sp>
    </p:spTree>
    <p:extLst>
      <p:ext uri="{BB962C8B-B14F-4D97-AF65-F5344CB8AC3E}">
        <p14:creationId xmlns:p14="http://schemas.microsoft.com/office/powerpoint/2010/main" val="13327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5722-ECBF-483E-BC8C-6346E2C5B1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8645F2-7EE2-47D0-895A-CA5290C8B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A2C099-D15D-46E3-96FE-CACC20A188FC}"/>
              </a:ext>
            </a:extLst>
          </p:cNvPr>
          <p:cNvSpPr>
            <a:spLocks noGrp="1"/>
          </p:cNvSpPr>
          <p:nvPr>
            <p:ph type="dt" sz="half" idx="10"/>
          </p:nvPr>
        </p:nvSpPr>
        <p:spPr/>
        <p:txBody>
          <a:bodyPr/>
          <a:lstStyle/>
          <a:p>
            <a:fld id="{45D781D7-B474-481D-B5AE-F77DA541077C}" type="datetimeFigureOut">
              <a:rPr lang="en-US" smtClean="0"/>
              <a:t>7/9/2022</a:t>
            </a:fld>
            <a:endParaRPr lang="en-US"/>
          </a:p>
        </p:txBody>
      </p:sp>
      <p:sp>
        <p:nvSpPr>
          <p:cNvPr id="5" name="Footer Placeholder 4">
            <a:extLst>
              <a:ext uri="{FF2B5EF4-FFF2-40B4-BE49-F238E27FC236}">
                <a16:creationId xmlns:a16="http://schemas.microsoft.com/office/drawing/2014/main" id="{911DA890-AE45-4FB0-B3A2-562413B0E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99574-461E-4E0F-93B0-C4677F48D9D8}"/>
              </a:ext>
            </a:extLst>
          </p:cNvPr>
          <p:cNvSpPr>
            <a:spLocks noGrp="1"/>
          </p:cNvSpPr>
          <p:nvPr>
            <p:ph type="sldNum" sz="quarter" idx="12"/>
          </p:nvPr>
        </p:nvSpPr>
        <p:spPr/>
        <p:txBody>
          <a:bodyPr/>
          <a:lstStyle/>
          <a:p>
            <a:fld id="{73A68C7D-9376-4952-88EB-8BD7F6630B06}" type="slidenum">
              <a:rPr lang="en-US" smtClean="0"/>
              <a:t>‹#›</a:t>
            </a:fld>
            <a:endParaRPr lang="en-US"/>
          </a:p>
        </p:txBody>
      </p:sp>
    </p:spTree>
    <p:extLst>
      <p:ext uri="{BB962C8B-B14F-4D97-AF65-F5344CB8AC3E}">
        <p14:creationId xmlns:p14="http://schemas.microsoft.com/office/powerpoint/2010/main" val="81938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7C76-B80A-47B3-88DD-D21611303B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0524C-19B9-4E87-B69E-3312164916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D53DA-2F2C-4192-BCF1-0B61930B61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D223E6-2C58-4451-8C03-59872CE59EBC}"/>
              </a:ext>
            </a:extLst>
          </p:cNvPr>
          <p:cNvSpPr>
            <a:spLocks noGrp="1"/>
          </p:cNvSpPr>
          <p:nvPr>
            <p:ph type="dt" sz="half" idx="10"/>
          </p:nvPr>
        </p:nvSpPr>
        <p:spPr/>
        <p:txBody>
          <a:bodyPr/>
          <a:lstStyle/>
          <a:p>
            <a:fld id="{45D781D7-B474-481D-B5AE-F77DA541077C}" type="datetimeFigureOut">
              <a:rPr lang="en-US" smtClean="0"/>
              <a:t>7/9/2022</a:t>
            </a:fld>
            <a:endParaRPr lang="en-US"/>
          </a:p>
        </p:txBody>
      </p:sp>
      <p:sp>
        <p:nvSpPr>
          <p:cNvPr id="6" name="Footer Placeholder 5">
            <a:extLst>
              <a:ext uri="{FF2B5EF4-FFF2-40B4-BE49-F238E27FC236}">
                <a16:creationId xmlns:a16="http://schemas.microsoft.com/office/drawing/2014/main" id="{09674DF1-C665-4E85-8F76-B6F552942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44C13-F83D-4AAA-A367-0DFA90DB997E}"/>
              </a:ext>
            </a:extLst>
          </p:cNvPr>
          <p:cNvSpPr>
            <a:spLocks noGrp="1"/>
          </p:cNvSpPr>
          <p:nvPr>
            <p:ph type="sldNum" sz="quarter" idx="12"/>
          </p:nvPr>
        </p:nvSpPr>
        <p:spPr/>
        <p:txBody>
          <a:bodyPr/>
          <a:lstStyle/>
          <a:p>
            <a:fld id="{73A68C7D-9376-4952-88EB-8BD7F6630B06}" type="slidenum">
              <a:rPr lang="en-US" smtClean="0"/>
              <a:t>‹#›</a:t>
            </a:fld>
            <a:endParaRPr lang="en-US"/>
          </a:p>
        </p:txBody>
      </p:sp>
    </p:spTree>
    <p:extLst>
      <p:ext uri="{BB962C8B-B14F-4D97-AF65-F5344CB8AC3E}">
        <p14:creationId xmlns:p14="http://schemas.microsoft.com/office/powerpoint/2010/main" val="212184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0847-45D7-42CF-A935-C99E2B517D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E69C00-32B8-42E8-8334-87FD9AA3D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3A18AF-EA37-491C-8114-B8A68FEE21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53BB9-E1EA-4BAD-A503-E1F2C7181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0BD9C5-04E9-4D79-9FA0-FBBB0675D9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8369D6-9C12-4FD2-9977-81D2783D8E72}"/>
              </a:ext>
            </a:extLst>
          </p:cNvPr>
          <p:cNvSpPr>
            <a:spLocks noGrp="1"/>
          </p:cNvSpPr>
          <p:nvPr>
            <p:ph type="dt" sz="half" idx="10"/>
          </p:nvPr>
        </p:nvSpPr>
        <p:spPr/>
        <p:txBody>
          <a:bodyPr/>
          <a:lstStyle/>
          <a:p>
            <a:fld id="{45D781D7-B474-481D-B5AE-F77DA541077C}" type="datetimeFigureOut">
              <a:rPr lang="en-US" smtClean="0"/>
              <a:t>7/9/2022</a:t>
            </a:fld>
            <a:endParaRPr lang="en-US"/>
          </a:p>
        </p:txBody>
      </p:sp>
      <p:sp>
        <p:nvSpPr>
          <p:cNvPr id="8" name="Footer Placeholder 7">
            <a:extLst>
              <a:ext uri="{FF2B5EF4-FFF2-40B4-BE49-F238E27FC236}">
                <a16:creationId xmlns:a16="http://schemas.microsoft.com/office/drawing/2014/main" id="{CEE9F85B-0321-409D-8897-44B6BB0A4B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C641C8-B1D9-43F1-8839-0E8F4396AAAD}"/>
              </a:ext>
            </a:extLst>
          </p:cNvPr>
          <p:cNvSpPr>
            <a:spLocks noGrp="1"/>
          </p:cNvSpPr>
          <p:nvPr>
            <p:ph type="sldNum" sz="quarter" idx="12"/>
          </p:nvPr>
        </p:nvSpPr>
        <p:spPr/>
        <p:txBody>
          <a:bodyPr/>
          <a:lstStyle/>
          <a:p>
            <a:fld id="{73A68C7D-9376-4952-88EB-8BD7F6630B06}" type="slidenum">
              <a:rPr lang="en-US" smtClean="0"/>
              <a:t>‹#›</a:t>
            </a:fld>
            <a:endParaRPr lang="en-US"/>
          </a:p>
        </p:txBody>
      </p:sp>
    </p:spTree>
    <p:extLst>
      <p:ext uri="{BB962C8B-B14F-4D97-AF65-F5344CB8AC3E}">
        <p14:creationId xmlns:p14="http://schemas.microsoft.com/office/powerpoint/2010/main" val="252612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1267-8597-4259-899A-E81D25E2DA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CD25E0-284B-4B56-97E3-047D87DE8510}"/>
              </a:ext>
            </a:extLst>
          </p:cNvPr>
          <p:cNvSpPr>
            <a:spLocks noGrp="1"/>
          </p:cNvSpPr>
          <p:nvPr>
            <p:ph type="dt" sz="half" idx="10"/>
          </p:nvPr>
        </p:nvSpPr>
        <p:spPr/>
        <p:txBody>
          <a:bodyPr/>
          <a:lstStyle/>
          <a:p>
            <a:fld id="{45D781D7-B474-481D-B5AE-F77DA541077C}" type="datetimeFigureOut">
              <a:rPr lang="en-US" smtClean="0"/>
              <a:t>7/9/2022</a:t>
            </a:fld>
            <a:endParaRPr lang="en-US"/>
          </a:p>
        </p:txBody>
      </p:sp>
      <p:sp>
        <p:nvSpPr>
          <p:cNvPr id="4" name="Footer Placeholder 3">
            <a:extLst>
              <a:ext uri="{FF2B5EF4-FFF2-40B4-BE49-F238E27FC236}">
                <a16:creationId xmlns:a16="http://schemas.microsoft.com/office/drawing/2014/main" id="{B92F613F-930C-42D6-97CB-81CA83EDCF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8B0514-EF72-463E-B209-F29B2B0E1352}"/>
              </a:ext>
            </a:extLst>
          </p:cNvPr>
          <p:cNvSpPr>
            <a:spLocks noGrp="1"/>
          </p:cNvSpPr>
          <p:nvPr>
            <p:ph type="sldNum" sz="quarter" idx="12"/>
          </p:nvPr>
        </p:nvSpPr>
        <p:spPr/>
        <p:txBody>
          <a:bodyPr/>
          <a:lstStyle/>
          <a:p>
            <a:fld id="{73A68C7D-9376-4952-88EB-8BD7F6630B06}" type="slidenum">
              <a:rPr lang="en-US" smtClean="0"/>
              <a:t>‹#›</a:t>
            </a:fld>
            <a:endParaRPr lang="en-US"/>
          </a:p>
        </p:txBody>
      </p:sp>
    </p:spTree>
    <p:extLst>
      <p:ext uri="{BB962C8B-B14F-4D97-AF65-F5344CB8AC3E}">
        <p14:creationId xmlns:p14="http://schemas.microsoft.com/office/powerpoint/2010/main" val="321018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B94790-DBE5-42D7-85D9-00098B5C1B2B}"/>
              </a:ext>
            </a:extLst>
          </p:cNvPr>
          <p:cNvSpPr>
            <a:spLocks noGrp="1"/>
          </p:cNvSpPr>
          <p:nvPr>
            <p:ph type="dt" sz="half" idx="10"/>
          </p:nvPr>
        </p:nvSpPr>
        <p:spPr/>
        <p:txBody>
          <a:bodyPr/>
          <a:lstStyle/>
          <a:p>
            <a:fld id="{45D781D7-B474-481D-B5AE-F77DA541077C}" type="datetimeFigureOut">
              <a:rPr lang="en-US" smtClean="0"/>
              <a:t>7/9/2022</a:t>
            </a:fld>
            <a:endParaRPr lang="en-US"/>
          </a:p>
        </p:txBody>
      </p:sp>
      <p:sp>
        <p:nvSpPr>
          <p:cNvPr id="3" name="Footer Placeholder 2">
            <a:extLst>
              <a:ext uri="{FF2B5EF4-FFF2-40B4-BE49-F238E27FC236}">
                <a16:creationId xmlns:a16="http://schemas.microsoft.com/office/drawing/2014/main" id="{C91826B1-36D5-4047-858A-98135A9B66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444D7F-338C-4487-B5B3-43EFAEC4D487}"/>
              </a:ext>
            </a:extLst>
          </p:cNvPr>
          <p:cNvSpPr>
            <a:spLocks noGrp="1"/>
          </p:cNvSpPr>
          <p:nvPr>
            <p:ph type="sldNum" sz="quarter" idx="12"/>
          </p:nvPr>
        </p:nvSpPr>
        <p:spPr/>
        <p:txBody>
          <a:bodyPr/>
          <a:lstStyle/>
          <a:p>
            <a:fld id="{73A68C7D-9376-4952-88EB-8BD7F6630B06}" type="slidenum">
              <a:rPr lang="en-US" smtClean="0"/>
              <a:t>‹#›</a:t>
            </a:fld>
            <a:endParaRPr lang="en-US"/>
          </a:p>
        </p:txBody>
      </p:sp>
    </p:spTree>
    <p:extLst>
      <p:ext uri="{BB962C8B-B14F-4D97-AF65-F5344CB8AC3E}">
        <p14:creationId xmlns:p14="http://schemas.microsoft.com/office/powerpoint/2010/main" val="186697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9F95-9919-415F-A8E6-7E0C7B53D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00E364-C961-4436-AE74-81646D972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A410D-9992-4239-830D-9300BD0C5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FD613E-FC23-43EA-9BF8-AFA5737A5DF2}"/>
              </a:ext>
            </a:extLst>
          </p:cNvPr>
          <p:cNvSpPr>
            <a:spLocks noGrp="1"/>
          </p:cNvSpPr>
          <p:nvPr>
            <p:ph type="dt" sz="half" idx="10"/>
          </p:nvPr>
        </p:nvSpPr>
        <p:spPr/>
        <p:txBody>
          <a:bodyPr/>
          <a:lstStyle/>
          <a:p>
            <a:fld id="{45D781D7-B474-481D-B5AE-F77DA541077C}" type="datetimeFigureOut">
              <a:rPr lang="en-US" smtClean="0"/>
              <a:t>7/9/2022</a:t>
            </a:fld>
            <a:endParaRPr lang="en-US"/>
          </a:p>
        </p:txBody>
      </p:sp>
      <p:sp>
        <p:nvSpPr>
          <p:cNvPr id="6" name="Footer Placeholder 5">
            <a:extLst>
              <a:ext uri="{FF2B5EF4-FFF2-40B4-BE49-F238E27FC236}">
                <a16:creationId xmlns:a16="http://schemas.microsoft.com/office/drawing/2014/main" id="{260695BD-FD8A-47E6-B353-B357FDF61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5E7FCC-0806-4F45-B2E2-31B543FD7CE5}"/>
              </a:ext>
            </a:extLst>
          </p:cNvPr>
          <p:cNvSpPr>
            <a:spLocks noGrp="1"/>
          </p:cNvSpPr>
          <p:nvPr>
            <p:ph type="sldNum" sz="quarter" idx="12"/>
          </p:nvPr>
        </p:nvSpPr>
        <p:spPr/>
        <p:txBody>
          <a:bodyPr/>
          <a:lstStyle/>
          <a:p>
            <a:fld id="{73A68C7D-9376-4952-88EB-8BD7F6630B06}" type="slidenum">
              <a:rPr lang="en-US" smtClean="0"/>
              <a:t>‹#›</a:t>
            </a:fld>
            <a:endParaRPr lang="en-US"/>
          </a:p>
        </p:txBody>
      </p:sp>
    </p:spTree>
    <p:extLst>
      <p:ext uri="{BB962C8B-B14F-4D97-AF65-F5344CB8AC3E}">
        <p14:creationId xmlns:p14="http://schemas.microsoft.com/office/powerpoint/2010/main" val="381762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05D6-98AF-4726-B596-CA2600E91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2F793C-0AE9-4BEF-AF57-88CBC94EF2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E453C2-E74D-451F-A571-B35824B79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04877E-F8AE-43E8-94EF-33216F7B2D3A}"/>
              </a:ext>
            </a:extLst>
          </p:cNvPr>
          <p:cNvSpPr>
            <a:spLocks noGrp="1"/>
          </p:cNvSpPr>
          <p:nvPr>
            <p:ph type="dt" sz="half" idx="10"/>
          </p:nvPr>
        </p:nvSpPr>
        <p:spPr/>
        <p:txBody>
          <a:bodyPr/>
          <a:lstStyle/>
          <a:p>
            <a:fld id="{45D781D7-B474-481D-B5AE-F77DA541077C}" type="datetimeFigureOut">
              <a:rPr lang="en-US" smtClean="0"/>
              <a:t>7/9/2022</a:t>
            </a:fld>
            <a:endParaRPr lang="en-US"/>
          </a:p>
        </p:txBody>
      </p:sp>
      <p:sp>
        <p:nvSpPr>
          <p:cNvPr id="6" name="Footer Placeholder 5">
            <a:extLst>
              <a:ext uri="{FF2B5EF4-FFF2-40B4-BE49-F238E27FC236}">
                <a16:creationId xmlns:a16="http://schemas.microsoft.com/office/drawing/2014/main" id="{AC2298C4-80C6-451B-BBB4-545A532B8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70F9C-174F-48E7-BE0E-E1FE3F2D75E6}"/>
              </a:ext>
            </a:extLst>
          </p:cNvPr>
          <p:cNvSpPr>
            <a:spLocks noGrp="1"/>
          </p:cNvSpPr>
          <p:nvPr>
            <p:ph type="sldNum" sz="quarter" idx="12"/>
          </p:nvPr>
        </p:nvSpPr>
        <p:spPr/>
        <p:txBody>
          <a:bodyPr/>
          <a:lstStyle/>
          <a:p>
            <a:fld id="{73A68C7D-9376-4952-88EB-8BD7F6630B06}" type="slidenum">
              <a:rPr lang="en-US" smtClean="0"/>
              <a:t>‹#›</a:t>
            </a:fld>
            <a:endParaRPr lang="en-US"/>
          </a:p>
        </p:txBody>
      </p:sp>
    </p:spTree>
    <p:extLst>
      <p:ext uri="{BB962C8B-B14F-4D97-AF65-F5344CB8AC3E}">
        <p14:creationId xmlns:p14="http://schemas.microsoft.com/office/powerpoint/2010/main" val="68085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4A176-3998-406F-B2F1-7136FA607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58C122-35D5-409E-8AB6-C11420FD6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ED1B2-2326-451D-8C07-73572D0FF6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781D7-B474-481D-B5AE-F77DA541077C}" type="datetimeFigureOut">
              <a:rPr lang="en-US" smtClean="0"/>
              <a:t>7/9/2022</a:t>
            </a:fld>
            <a:endParaRPr lang="en-US"/>
          </a:p>
        </p:txBody>
      </p:sp>
      <p:sp>
        <p:nvSpPr>
          <p:cNvPr id="5" name="Footer Placeholder 4">
            <a:extLst>
              <a:ext uri="{FF2B5EF4-FFF2-40B4-BE49-F238E27FC236}">
                <a16:creationId xmlns:a16="http://schemas.microsoft.com/office/drawing/2014/main" id="{E20AB7E2-29A9-4A02-994C-8A5DFF65A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19642A-7ACF-4D5C-AE12-BE84E09E5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68C7D-9376-4952-88EB-8BD7F6630B06}" type="slidenum">
              <a:rPr lang="en-US" smtClean="0"/>
              <a:t>‹#›</a:t>
            </a:fld>
            <a:endParaRPr lang="en-US"/>
          </a:p>
        </p:txBody>
      </p:sp>
    </p:spTree>
    <p:extLst>
      <p:ext uri="{BB962C8B-B14F-4D97-AF65-F5344CB8AC3E}">
        <p14:creationId xmlns:p14="http://schemas.microsoft.com/office/powerpoint/2010/main" val="338962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EB0C6E-1400-491A-A4F0-87AFBAE94BE7}"/>
              </a:ext>
            </a:extLst>
          </p:cNvPr>
          <p:cNvSpPr txBox="1"/>
          <p:nvPr/>
        </p:nvSpPr>
        <p:spPr>
          <a:xfrm>
            <a:off x="171450" y="104775"/>
            <a:ext cx="11849100" cy="5109091"/>
          </a:xfrm>
          <a:prstGeom prst="rect">
            <a:avLst/>
          </a:prstGeom>
          <a:noFill/>
        </p:spPr>
        <p:txBody>
          <a:bodyPr wrap="square" rtlCol="0">
            <a:spAutoFit/>
          </a:bodyPr>
          <a:lstStyle/>
          <a:p>
            <a:r>
              <a:rPr lang="en-US" dirty="0"/>
              <a:t>				</a:t>
            </a:r>
            <a:r>
              <a:rPr lang="en-US" sz="3200" b="1" dirty="0"/>
              <a:t>Assertions: </a:t>
            </a:r>
            <a:r>
              <a:rPr lang="en-US" dirty="0"/>
              <a:t> </a:t>
            </a:r>
          </a:p>
          <a:p>
            <a:r>
              <a:rPr lang="en-US" sz="2400" b="1" dirty="0"/>
              <a:t>Introduction :</a:t>
            </a:r>
          </a:p>
          <a:p>
            <a:r>
              <a:rPr lang="en-US" dirty="0"/>
              <a:t>Very common way of debugging is usage of sops statements but the problem with sops is , After fixing the bug compulsory we have to delete sop statements otherwise these sops will be executed at runtime for every request , which creates performance problems and disturbs server logs . To overcome these problems SUN people introduced assertion concept in 1.4 version .</a:t>
            </a:r>
          </a:p>
          <a:p>
            <a:endParaRPr lang="en-US" dirty="0"/>
          </a:p>
          <a:p>
            <a:r>
              <a:rPr lang="en-US" dirty="0"/>
              <a:t>The main advantage of assertions when compared with sops is after fixing the bug we are not required to remove assert statements because they won’t be executed by default at Runtime . Based on our requirement we can enable and disable assertion and by default assertions are disabled </a:t>
            </a:r>
          </a:p>
          <a:p>
            <a:r>
              <a:rPr lang="en-US" dirty="0"/>
              <a:t>Hence the main objective of assertions is to perform debugging . </a:t>
            </a:r>
          </a:p>
          <a:p>
            <a:endParaRPr lang="en-US" dirty="0"/>
          </a:p>
          <a:p>
            <a:r>
              <a:rPr lang="en-US" dirty="0"/>
              <a:t>Usually we  can perform debugging in development and test environments but not in production environments hence Assertion concept applicable for development and test environment but not for production </a:t>
            </a:r>
          </a:p>
          <a:p>
            <a:endParaRPr lang="en-US" dirty="0"/>
          </a:p>
          <a:p>
            <a:r>
              <a:rPr lang="en-US" dirty="0"/>
              <a:t>  </a:t>
            </a:r>
          </a:p>
          <a:p>
            <a:endParaRPr lang="en-US" dirty="0"/>
          </a:p>
        </p:txBody>
      </p:sp>
    </p:spTree>
    <p:extLst>
      <p:ext uri="{BB962C8B-B14F-4D97-AF65-F5344CB8AC3E}">
        <p14:creationId xmlns:p14="http://schemas.microsoft.com/office/powerpoint/2010/main" val="1911837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DE0917-B742-4899-B55B-94C78B639BDD}"/>
              </a:ext>
            </a:extLst>
          </p:cNvPr>
          <p:cNvSpPr txBox="1"/>
          <p:nvPr/>
        </p:nvSpPr>
        <p:spPr>
          <a:xfrm>
            <a:off x="66675" y="0"/>
            <a:ext cx="12058650" cy="5786199"/>
          </a:xfrm>
          <a:prstGeom prst="rect">
            <a:avLst/>
          </a:prstGeom>
          <a:noFill/>
        </p:spPr>
        <p:txBody>
          <a:bodyPr wrap="square" rtlCol="0">
            <a:spAutoFit/>
          </a:bodyPr>
          <a:lstStyle/>
          <a:p>
            <a:r>
              <a:rPr lang="en-US" sz="2800" b="1" dirty="0"/>
              <a:t>Appropriate and Inappropriate use of assertions:</a:t>
            </a:r>
          </a:p>
          <a:p>
            <a:r>
              <a:rPr lang="en-US" dirty="0"/>
              <a:t>1. It’s always inappropriate to mix programming logic with assert statements because there is no guarantee for the execution of assert statements always at runtime . </a:t>
            </a:r>
          </a:p>
          <a:p>
            <a:r>
              <a:rPr lang="en-US" dirty="0"/>
              <a:t>Example : </a:t>
            </a:r>
          </a:p>
          <a:p>
            <a:r>
              <a:rPr lang="en-US" dirty="0"/>
              <a:t>// Appropriate Way . </a:t>
            </a:r>
          </a:p>
          <a:p>
            <a:endParaRPr lang="en-US" dirty="0"/>
          </a:p>
          <a:p>
            <a:r>
              <a:rPr lang="en-US" dirty="0"/>
              <a:t>Public void withdraw(double amount ){</a:t>
            </a:r>
          </a:p>
          <a:p>
            <a:r>
              <a:rPr lang="en-US" dirty="0"/>
              <a:t>	if(amount&lt;100)</a:t>
            </a:r>
          </a:p>
          <a:p>
            <a:r>
              <a:rPr lang="en-US" dirty="0"/>
              <a:t>	throw new </a:t>
            </a:r>
            <a:r>
              <a:rPr lang="en-US" dirty="0" err="1"/>
              <a:t>IllegalArgumentException</a:t>
            </a:r>
            <a:r>
              <a:rPr lang="en-US" dirty="0"/>
              <a:t>();</a:t>
            </a:r>
          </a:p>
          <a:p>
            <a:r>
              <a:rPr lang="en-US" dirty="0"/>
              <a:t>	else</a:t>
            </a:r>
          </a:p>
          <a:p>
            <a:r>
              <a:rPr lang="en-US" dirty="0"/>
              <a:t>	Process Request.</a:t>
            </a:r>
          </a:p>
          <a:p>
            <a:r>
              <a:rPr lang="en-US" dirty="0"/>
              <a:t>} </a:t>
            </a:r>
          </a:p>
          <a:p>
            <a:endParaRPr lang="en-US" dirty="0"/>
          </a:p>
          <a:p>
            <a:r>
              <a:rPr lang="en-US" dirty="0"/>
              <a:t>Public void withdraw(double amount)</a:t>
            </a:r>
          </a:p>
          <a:p>
            <a:r>
              <a:rPr lang="en-US" dirty="0"/>
              <a:t>{</a:t>
            </a:r>
          </a:p>
          <a:p>
            <a:r>
              <a:rPr lang="en-US" dirty="0"/>
              <a:t>	assert(amount&gt;=100)</a:t>
            </a:r>
          </a:p>
          <a:p>
            <a:r>
              <a:rPr lang="en-US" dirty="0"/>
              <a:t>	process request. </a:t>
            </a:r>
          </a:p>
          <a:p>
            <a:r>
              <a:rPr lang="en-US" dirty="0"/>
              <a:t>}</a:t>
            </a:r>
          </a:p>
          <a:p>
            <a:r>
              <a:rPr lang="en-US" dirty="0"/>
              <a:t>Inappropriate Way . </a:t>
            </a:r>
          </a:p>
          <a:p>
            <a:endParaRPr lang="en-US" dirty="0"/>
          </a:p>
        </p:txBody>
      </p:sp>
    </p:spTree>
    <p:extLst>
      <p:ext uri="{BB962C8B-B14F-4D97-AF65-F5344CB8AC3E}">
        <p14:creationId xmlns:p14="http://schemas.microsoft.com/office/powerpoint/2010/main" val="402603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1C37D3-2B90-46CB-859F-2A8C6BE5229B}"/>
              </a:ext>
            </a:extLst>
          </p:cNvPr>
          <p:cNvSpPr txBox="1"/>
          <p:nvPr/>
        </p:nvSpPr>
        <p:spPr>
          <a:xfrm>
            <a:off x="123825" y="123825"/>
            <a:ext cx="11972925" cy="4801314"/>
          </a:xfrm>
          <a:prstGeom prst="rect">
            <a:avLst/>
          </a:prstGeom>
          <a:noFill/>
        </p:spPr>
        <p:txBody>
          <a:bodyPr wrap="square" rtlCol="0">
            <a:spAutoFit/>
          </a:bodyPr>
          <a:lstStyle/>
          <a:p>
            <a:r>
              <a:rPr lang="en-US" dirty="0"/>
              <a:t>2.  While performing debugging in our program if there is any place where the control is not allowed to reach that is the place to use assertions . </a:t>
            </a:r>
          </a:p>
          <a:p>
            <a:endParaRPr lang="en-US" dirty="0"/>
          </a:p>
          <a:p>
            <a:r>
              <a:rPr lang="en-US" dirty="0"/>
              <a:t>Switch(x){   // x should be valid month number </a:t>
            </a:r>
          </a:p>
          <a:p>
            <a:r>
              <a:rPr lang="en-US" dirty="0"/>
              <a:t>  </a:t>
            </a:r>
          </a:p>
          <a:p>
            <a:r>
              <a:rPr lang="en-US" dirty="0"/>
              <a:t>Case 1: </a:t>
            </a:r>
            <a:r>
              <a:rPr lang="en-US" dirty="0" err="1"/>
              <a:t>sopln</a:t>
            </a:r>
            <a:r>
              <a:rPr lang="en-US" dirty="0"/>
              <a:t>(“Jan”);</a:t>
            </a:r>
          </a:p>
          <a:p>
            <a:r>
              <a:rPr lang="en-US" dirty="0"/>
              <a:t>	break;</a:t>
            </a:r>
          </a:p>
          <a:p>
            <a:r>
              <a:rPr lang="en-US" dirty="0"/>
              <a:t>Case 2: </a:t>
            </a:r>
            <a:r>
              <a:rPr lang="en-US" dirty="0" err="1"/>
              <a:t>sopln</a:t>
            </a:r>
            <a:r>
              <a:rPr lang="en-US" dirty="0"/>
              <a:t>(“Feb”); </a:t>
            </a:r>
          </a:p>
          <a:p>
            <a:r>
              <a:rPr lang="en-US" dirty="0"/>
              <a:t>	break;</a:t>
            </a:r>
          </a:p>
          <a:p>
            <a:r>
              <a:rPr lang="en-US" dirty="0"/>
              <a:t>Case 3: </a:t>
            </a:r>
            <a:r>
              <a:rPr lang="en-US" dirty="0" err="1"/>
              <a:t>sopln</a:t>
            </a:r>
            <a:r>
              <a:rPr lang="en-US" dirty="0"/>
              <a:t>(“Mar”);</a:t>
            </a:r>
          </a:p>
          <a:p>
            <a:r>
              <a:rPr lang="en-US" dirty="0"/>
              <a:t>	break;</a:t>
            </a:r>
          </a:p>
          <a:p>
            <a:endParaRPr lang="en-US" dirty="0"/>
          </a:p>
          <a:p>
            <a:endParaRPr lang="en-US" dirty="0"/>
          </a:p>
          <a:p>
            <a:r>
              <a:rPr lang="en-US" dirty="0"/>
              <a:t>Case12 : </a:t>
            </a:r>
            <a:r>
              <a:rPr lang="en-US" dirty="0" err="1"/>
              <a:t>sopln</a:t>
            </a:r>
            <a:r>
              <a:rPr lang="en-US" dirty="0"/>
              <a:t>(“Dec”);</a:t>
            </a:r>
          </a:p>
          <a:p>
            <a:r>
              <a:rPr lang="en-US" dirty="0"/>
              <a:t>	break;</a:t>
            </a:r>
          </a:p>
          <a:p>
            <a:r>
              <a:rPr lang="en-US" dirty="0"/>
              <a:t>default : assert(false); </a:t>
            </a:r>
          </a:p>
          <a:p>
            <a:r>
              <a:rPr lang="en-US" dirty="0"/>
              <a:t>}</a:t>
            </a:r>
          </a:p>
        </p:txBody>
      </p:sp>
    </p:spTree>
    <p:extLst>
      <p:ext uri="{BB962C8B-B14F-4D97-AF65-F5344CB8AC3E}">
        <p14:creationId xmlns:p14="http://schemas.microsoft.com/office/powerpoint/2010/main" val="2480690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DA0DF-F6C5-4848-89C5-38ECE69E3C57}"/>
              </a:ext>
            </a:extLst>
          </p:cNvPr>
          <p:cNvSpPr txBox="1"/>
          <p:nvPr/>
        </p:nvSpPr>
        <p:spPr>
          <a:xfrm>
            <a:off x="80962" y="561975"/>
            <a:ext cx="12030075" cy="3416320"/>
          </a:xfrm>
          <a:prstGeom prst="rect">
            <a:avLst/>
          </a:prstGeom>
          <a:noFill/>
        </p:spPr>
        <p:txBody>
          <a:bodyPr wrap="square" rtlCol="0">
            <a:spAutoFit/>
          </a:bodyPr>
          <a:lstStyle/>
          <a:p>
            <a:r>
              <a:rPr lang="en-US" dirty="0"/>
              <a:t>3. It is always inappropriate for validating public method arguments by using assertions because outside person </a:t>
            </a:r>
            <a:r>
              <a:rPr lang="en-US" dirty="0" err="1"/>
              <a:t>desn’t</a:t>
            </a:r>
            <a:r>
              <a:rPr lang="en-US" dirty="0"/>
              <a:t> aware whether assertions are enabled or disabled in our system </a:t>
            </a:r>
          </a:p>
          <a:p>
            <a:endParaRPr lang="en-US" dirty="0"/>
          </a:p>
          <a:p>
            <a:r>
              <a:rPr lang="en-US" dirty="0"/>
              <a:t>4. It is always appropriate for validating private method arguments by using assertions because local person can aware whether assertions are enabled or disabled in our system </a:t>
            </a:r>
          </a:p>
          <a:p>
            <a:endParaRPr lang="en-US" dirty="0"/>
          </a:p>
          <a:p>
            <a:r>
              <a:rPr lang="en-US" dirty="0"/>
              <a:t>5. It is always inappropriate for validating command line arguments by using assertions because these are arguments to main method which is public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807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227DEF-B75D-45C0-9716-028684C3B76D}"/>
              </a:ext>
            </a:extLst>
          </p:cNvPr>
          <p:cNvSpPr txBox="1"/>
          <p:nvPr/>
        </p:nvSpPr>
        <p:spPr>
          <a:xfrm>
            <a:off x="66675" y="0"/>
            <a:ext cx="11944350" cy="5078313"/>
          </a:xfrm>
          <a:prstGeom prst="rect">
            <a:avLst/>
          </a:prstGeom>
          <a:noFill/>
        </p:spPr>
        <p:txBody>
          <a:bodyPr wrap="square" numCol="2" rtlCol="0">
            <a:spAutoFit/>
          </a:bodyPr>
          <a:lstStyle/>
          <a:p>
            <a:r>
              <a:rPr lang="en-US" dirty="0"/>
              <a:t>Example </a:t>
            </a:r>
          </a:p>
          <a:p>
            <a:r>
              <a:rPr lang="en-US" dirty="0"/>
              <a:t>Class Test{</a:t>
            </a:r>
          </a:p>
          <a:p>
            <a:r>
              <a:rPr lang="en-US" dirty="0"/>
              <a:t>Int z =5;</a:t>
            </a:r>
          </a:p>
          <a:p>
            <a:r>
              <a:rPr lang="en-US" dirty="0"/>
              <a:t>Public void m1(){</a:t>
            </a:r>
          </a:p>
          <a:p>
            <a:r>
              <a:rPr lang="en-US" dirty="0"/>
              <a:t>	assert(x&gt;10);    // Inappropriate. </a:t>
            </a:r>
          </a:p>
          <a:p>
            <a:r>
              <a:rPr lang="en-US" dirty="0"/>
              <a:t>	switch(x){</a:t>
            </a:r>
          </a:p>
          <a:p>
            <a:r>
              <a:rPr lang="en-US" dirty="0"/>
              <a:t>	case 10: </a:t>
            </a:r>
            <a:r>
              <a:rPr lang="en-US" dirty="0" err="1"/>
              <a:t>sopln</a:t>
            </a:r>
            <a:r>
              <a:rPr lang="en-US" dirty="0"/>
              <a:t>(10);</a:t>
            </a:r>
          </a:p>
          <a:p>
            <a:r>
              <a:rPr lang="en-US" dirty="0"/>
              <a:t>		break;</a:t>
            </a:r>
          </a:p>
          <a:p>
            <a:r>
              <a:rPr lang="en-US" dirty="0"/>
              <a:t>	case 11: </a:t>
            </a:r>
            <a:r>
              <a:rPr lang="en-US" dirty="0" err="1"/>
              <a:t>sopln</a:t>
            </a:r>
            <a:r>
              <a:rPr lang="en-US" dirty="0"/>
              <a:t>(11);</a:t>
            </a:r>
          </a:p>
          <a:p>
            <a:r>
              <a:rPr lang="en-US" dirty="0"/>
              <a:t>		break;</a:t>
            </a:r>
          </a:p>
          <a:p>
            <a:r>
              <a:rPr lang="en-US" dirty="0"/>
              <a:t>	default: assert(false);   // Appropriate</a:t>
            </a:r>
          </a:p>
          <a:p>
            <a:r>
              <a:rPr lang="en-US" dirty="0"/>
              <a:t>}}</a:t>
            </a:r>
          </a:p>
          <a:p>
            <a:r>
              <a:rPr lang="en-US" dirty="0"/>
              <a:t>Private void m2(int x ){</a:t>
            </a:r>
          </a:p>
          <a:p>
            <a:r>
              <a:rPr lang="en-US" dirty="0"/>
              <a:t>assert(x&lt;10);   // appropriate</a:t>
            </a:r>
          </a:p>
          <a:p>
            <a:r>
              <a:rPr lang="en-US" dirty="0"/>
              <a:t>}</a:t>
            </a:r>
          </a:p>
          <a:p>
            <a:r>
              <a:rPr lang="en-US" dirty="0"/>
              <a:t>private void m3(){</a:t>
            </a:r>
          </a:p>
          <a:p>
            <a:r>
              <a:rPr lang="en-US" dirty="0"/>
              <a:t>	assert(m4());  // </a:t>
            </a:r>
            <a:r>
              <a:rPr lang="en-US" dirty="0" err="1"/>
              <a:t>Inapropriate</a:t>
            </a:r>
            <a:endParaRPr lang="en-US" dirty="0"/>
          </a:p>
          <a:p>
            <a:r>
              <a:rPr lang="en-US" dirty="0"/>
              <a:t>}</a:t>
            </a:r>
          </a:p>
          <a:p>
            <a:r>
              <a:rPr lang="en-US" dirty="0"/>
              <a:t>private </a:t>
            </a:r>
            <a:r>
              <a:rPr lang="en-US" dirty="0" err="1"/>
              <a:t>boolean</a:t>
            </a:r>
            <a:r>
              <a:rPr lang="en-US" dirty="0"/>
              <a:t> m4(){</a:t>
            </a:r>
          </a:p>
          <a:p>
            <a:r>
              <a:rPr lang="en-US" dirty="0"/>
              <a:t>	z = 6;</a:t>
            </a:r>
          </a:p>
          <a:p>
            <a:r>
              <a:rPr lang="en-US" dirty="0"/>
              <a:t>Return true;</a:t>
            </a:r>
          </a:p>
          <a:p>
            <a:r>
              <a:rPr lang="en-US" dirty="0"/>
              <a:t>}</a:t>
            </a:r>
          </a:p>
          <a:p>
            <a:r>
              <a:rPr lang="en-US" dirty="0"/>
              <a:t>}</a:t>
            </a:r>
          </a:p>
          <a:p>
            <a:endParaRPr lang="en-US" dirty="0"/>
          </a:p>
        </p:txBody>
      </p:sp>
    </p:spTree>
    <p:extLst>
      <p:ext uri="{BB962C8B-B14F-4D97-AF65-F5344CB8AC3E}">
        <p14:creationId xmlns:p14="http://schemas.microsoft.com/office/powerpoint/2010/main" val="1975592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26094-1A77-4DFD-9FA1-093B4DD52491}"/>
              </a:ext>
            </a:extLst>
          </p:cNvPr>
          <p:cNvSpPr txBox="1"/>
          <p:nvPr/>
        </p:nvSpPr>
        <p:spPr>
          <a:xfrm>
            <a:off x="123825" y="66675"/>
            <a:ext cx="11915775" cy="6186309"/>
          </a:xfrm>
          <a:prstGeom prst="rect">
            <a:avLst/>
          </a:prstGeom>
          <a:noFill/>
        </p:spPr>
        <p:txBody>
          <a:bodyPr wrap="square" rtlCol="0">
            <a:spAutoFit/>
          </a:bodyPr>
          <a:lstStyle/>
          <a:p>
            <a:r>
              <a:rPr lang="en-US" dirty="0"/>
              <a:t>Questions on assert as a keyword and assert as a identifier. </a:t>
            </a:r>
          </a:p>
          <a:p>
            <a:endParaRPr lang="en-US" dirty="0"/>
          </a:p>
          <a:p>
            <a:endParaRPr lang="en-US" dirty="0"/>
          </a:p>
          <a:p>
            <a:r>
              <a:rPr lang="en-US" dirty="0"/>
              <a:t>class One{	</a:t>
            </a:r>
          </a:p>
          <a:p>
            <a:r>
              <a:rPr lang="en-US" dirty="0"/>
              <a:t>	public static void main(String[] </a:t>
            </a:r>
            <a:r>
              <a:rPr lang="en-US" dirty="0" err="1"/>
              <a:t>args</a:t>
            </a:r>
            <a:r>
              <a:rPr lang="en-US" dirty="0"/>
              <a:t>){</a:t>
            </a:r>
          </a:p>
          <a:p>
            <a:r>
              <a:rPr lang="en-US" dirty="0"/>
              <a:t>	int assert = 10;</a:t>
            </a:r>
          </a:p>
          <a:p>
            <a:r>
              <a:rPr lang="en-US" dirty="0"/>
              <a:t>	</a:t>
            </a:r>
            <a:r>
              <a:rPr lang="en-US" dirty="0" err="1"/>
              <a:t>sopln</a:t>
            </a:r>
            <a:r>
              <a:rPr lang="en-US" dirty="0"/>
              <a:t>(assert);</a:t>
            </a:r>
          </a:p>
          <a:p>
            <a:r>
              <a:rPr lang="en-US" dirty="0"/>
              <a:t>}</a:t>
            </a:r>
          </a:p>
          <a:p>
            <a:r>
              <a:rPr lang="en-US" dirty="0"/>
              <a:t>}</a:t>
            </a:r>
          </a:p>
          <a:p>
            <a:r>
              <a:rPr lang="en-US" dirty="0"/>
              <a:t>class Two{</a:t>
            </a:r>
          </a:p>
          <a:p>
            <a:r>
              <a:rPr lang="en-US" dirty="0"/>
              <a:t>	public static void main(String[] </a:t>
            </a:r>
            <a:r>
              <a:rPr lang="en-US" dirty="0" err="1"/>
              <a:t>args</a:t>
            </a:r>
            <a:r>
              <a:rPr lang="en-US" dirty="0"/>
              <a:t>){</a:t>
            </a:r>
          </a:p>
          <a:p>
            <a:r>
              <a:rPr lang="en-US" dirty="0"/>
              <a:t>	int x = 10; </a:t>
            </a:r>
          </a:p>
          <a:p>
            <a:r>
              <a:rPr lang="en-US" dirty="0"/>
              <a:t>	assert(x&gt;10);</a:t>
            </a:r>
          </a:p>
          <a:p>
            <a:r>
              <a:rPr lang="en-US" dirty="0"/>
              <a:t>}</a:t>
            </a:r>
          </a:p>
          <a:p>
            <a:r>
              <a:rPr lang="en-US" dirty="0"/>
              <a:t>}</a:t>
            </a:r>
          </a:p>
          <a:p>
            <a:endParaRPr lang="en-US" dirty="0"/>
          </a:p>
          <a:p>
            <a:pPr marL="342900" indent="-342900">
              <a:buAutoNum type="arabicPeriod"/>
            </a:pPr>
            <a:r>
              <a:rPr lang="en-US" dirty="0" err="1"/>
              <a:t>Javac</a:t>
            </a:r>
            <a:r>
              <a:rPr lang="en-US" dirty="0"/>
              <a:t> -source 1.3 One.java    ==  compiles fine but with warning</a:t>
            </a:r>
          </a:p>
          <a:p>
            <a:pPr marL="342900" indent="-342900">
              <a:buAutoNum type="arabicPeriod"/>
            </a:pPr>
            <a:r>
              <a:rPr lang="en-US" dirty="0" err="1"/>
              <a:t>Javac</a:t>
            </a:r>
            <a:r>
              <a:rPr lang="en-US" dirty="0"/>
              <a:t> -source 1.4 One.java   ==    CE</a:t>
            </a:r>
          </a:p>
          <a:p>
            <a:pPr marL="342900" indent="-342900">
              <a:buAutoNum type="arabicPeriod"/>
            </a:pPr>
            <a:r>
              <a:rPr lang="en-US" dirty="0" err="1"/>
              <a:t>Javac</a:t>
            </a:r>
            <a:r>
              <a:rPr lang="en-US" dirty="0"/>
              <a:t> -source 1.3 Two.java   ===   CE</a:t>
            </a:r>
          </a:p>
          <a:p>
            <a:pPr marL="342900" indent="-342900">
              <a:buAutoNum type="arabicPeriod"/>
            </a:pPr>
            <a:r>
              <a:rPr lang="en-US" dirty="0" err="1"/>
              <a:t>Javac</a:t>
            </a:r>
            <a:r>
              <a:rPr lang="en-US" dirty="0"/>
              <a:t> –source 1.4 Two.java   ==     compiles fine without warning. </a:t>
            </a:r>
          </a:p>
          <a:p>
            <a:endParaRPr lang="en-US" dirty="0"/>
          </a:p>
          <a:p>
            <a:endParaRPr lang="en-US" dirty="0"/>
          </a:p>
        </p:txBody>
      </p:sp>
    </p:spTree>
    <p:extLst>
      <p:ext uri="{BB962C8B-B14F-4D97-AF65-F5344CB8AC3E}">
        <p14:creationId xmlns:p14="http://schemas.microsoft.com/office/powerpoint/2010/main" val="292891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C30B8A-6AC0-4FC2-98A5-3EBBCBA2E0EA}"/>
              </a:ext>
            </a:extLst>
          </p:cNvPr>
          <p:cNvSpPr txBox="1"/>
          <p:nvPr/>
        </p:nvSpPr>
        <p:spPr>
          <a:xfrm>
            <a:off x="333375" y="342900"/>
            <a:ext cx="11982450" cy="5355312"/>
          </a:xfrm>
          <a:prstGeom prst="rect">
            <a:avLst/>
          </a:prstGeom>
          <a:noFill/>
        </p:spPr>
        <p:txBody>
          <a:bodyPr wrap="square" rtlCol="0">
            <a:spAutoFit/>
          </a:bodyPr>
          <a:lstStyle/>
          <a:p>
            <a:r>
              <a:rPr lang="en-US" dirty="0"/>
              <a:t>Question 2: </a:t>
            </a:r>
          </a:p>
          <a:p>
            <a:r>
              <a:rPr lang="en-US" dirty="0"/>
              <a:t>class Test</a:t>
            </a:r>
          </a:p>
          <a:p>
            <a:r>
              <a:rPr lang="en-US" dirty="0"/>
              <a:t>{</a:t>
            </a:r>
          </a:p>
          <a:p>
            <a:r>
              <a:rPr lang="en-US" dirty="0"/>
              <a:t>	public static void main(String[] </a:t>
            </a:r>
            <a:r>
              <a:rPr lang="en-US" dirty="0" err="1"/>
              <a:t>args</a:t>
            </a:r>
            <a:r>
              <a:rPr lang="en-US" dirty="0"/>
              <a:t>){</a:t>
            </a:r>
          </a:p>
          <a:p>
            <a:r>
              <a:rPr lang="en-US" dirty="0"/>
              <a:t>	</a:t>
            </a:r>
            <a:r>
              <a:rPr lang="en-US" dirty="0" err="1"/>
              <a:t>boolean</a:t>
            </a:r>
            <a:r>
              <a:rPr lang="en-US" dirty="0"/>
              <a:t> </a:t>
            </a:r>
            <a:r>
              <a:rPr lang="en-US" dirty="0" err="1"/>
              <a:t>assertOn</a:t>
            </a:r>
            <a:r>
              <a:rPr lang="en-US" dirty="0"/>
              <a:t> = false;</a:t>
            </a:r>
          </a:p>
          <a:p>
            <a:r>
              <a:rPr lang="en-US" dirty="0"/>
              <a:t>	assert(</a:t>
            </a:r>
            <a:r>
              <a:rPr lang="en-US" dirty="0" err="1"/>
              <a:t>assertOn</a:t>
            </a:r>
            <a:r>
              <a:rPr lang="en-US" dirty="0"/>
              <a:t>):</a:t>
            </a:r>
            <a:r>
              <a:rPr lang="en-US" dirty="0" err="1"/>
              <a:t>assertOn</a:t>
            </a:r>
            <a:r>
              <a:rPr lang="en-US" dirty="0"/>
              <a:t> = true;</a:t>
            </a:r>
          </a:p>
          <a:p>
            <a:r>
              <a:rPr lang="en-US" dirty="0"/>
              <a:t>	if(</a:t>
            </a:r>
            <a:r>
              <a:rPr lang="en-US" dirty="0" err="1"/>
              <a:t>assertOn</a:t>
            </a:r>
            <a:r>
              <a:rPr lang="en-US" dirty="0"/>
              <a:t>)</a:t>
            </a:r>
          </a:p>
          <a:p>
            <a:r>
              <a:rPr lang="en-US" dirty="0"/>
              <a:t>		</a:t>
            </a:r>
            <a:r>
              <a:rPr lang="en-US" dirty="0" err="1"/>
              <a:t>sopln</a:t>
            </a:r>
            <a:r>
              <a:rPr lang="en-US" dirty="0"/>
              <a:t>(“</a:t>
            </a:r>
            <a:r>
              <a:rPr lang="en-US" dirty="0" err="1"/>
              <a:t>AssertOn</a:t>
            </a:r>
            <a:r>
              <a:rPr lang="en-US" dirty="0"/>
              <a:t>”);</a:t>
            </a:r>
          </a:p>
          <a:p>
            <a:r>
              <a:rPr lang="en-US" dirty="0"/>
              <a:t>}</a:t>
            </a:r>
          </a:p>
          <a:p>
            <a:r>
              <a:rPr lang="en-US" dirty="0"/>
              <a:t>}</a:t>
            </a:r>
          </a:p>
          <a:p>
            <a:r>
              <a:rPr lang="en-US" dirty="0"/>
              <a:t>What will be the output ? </a:t>
            </a:r>
          </a:p>
          <a:p>
            <a:endParaRPr lang="en-US" dirty="0"/>
          </a:p>
          <a:p>
            <a:endParaRPr lang="en-US" dirty="0"/>
          </a:p>
          <a:p>
            <a:r>
              <a:rPr lang="en-US" dirty="0"/>
              <a:t>If assertions are not enabled ? </a:t>
            </a:r>
          </a:p>
          <a:p>
            <a:r>
              <a:rPr lang="en-US" dirty="0"/>
              <a:t>	No output .</a:t>
            </a:r>
          </a:p>
          <a:p>
            <a:endParaRPr lang="en-US" dirty="0"/>
          </a:p>
          <a:p>
            <a:r>
              <a:rPr lang="en-US" dirty="0"/>
              <a:t>If assertions are enabled?</a:t>
            </a:r>
          </a:p>
          <a:p>
            <a:r>
              <a:rPr lang="en-US" dirty="0"/>
              <a:t>	RE: </a:t>
            </a:r>
            <a:r>
              <a:rPr lang="en-US" dirty="0" err="1"/>
              <a:t>AssertionError</a:t>
            </a:r>
            <a:r>
              <a:rPr lang="en-US" dirty="0"/>
              <a:t>: true .</a:t>
            </a:r>
          </a:p>
          <a:p>
            <a:endParaRPr lang="en-US" dirty="0"/>
          </a:p>
        </p:txBody>
      </p:sp>
    </p:spTree>
    <p:extLst>
      <p:ext uri="{BB962C8B-B14F-4D97-AF65-F5344CB8AC3E}">
        <p14:creationId xmlns:p14="http://schemas.microsoft.com/office/powerpoint/2010/main" val="3019981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A0FA2-896F-4EF8-8418-F40F5813AECE}"/>
              </a:ext>
            </a:extLst>
          </p:cNvPr>
          <p:cNvSpPr txBox="1"/>
          <p:nvPr/>
        </p:nvSpPr>
        <p:spPr>
          <a:xfrm>
            <a:off x="76200" y="95250"/>
            <a:ext cx="11753850" cy="5078313"/>
          </a:xfrm>
          <a:prstGeom prst="rect">
            <a:avLst/>
          </a:prstGeom>
          <a:noFill/>
        </p:spPr>
        <p:txBody>
          <a:bodyPr wrap="square" rtlCol="0">
            <a:spAutoFit/>
          </a:bodyPr>
          <a:lstStyle/>
          <a:p>
            <a:r>
              <a:rPr lang="en-US" dirty="0"/>
              <a:t>Example 3 : </a:t>
            </a:r>
          </a:p>
          <a:p>
            <a:r>
              <a:rPr lang="en-US" dirty="0"/>
              <a:t>class Test</a:t>
            </a:r>
          </a:p>
          <a:p>
            <a:r>
              <a:rPr lang="en-US" dirty="0"/>
              <a:t>{</a:t>
            </a:r>
          </a:p>
          <a:p>
            <a:r>
              <a:rPr lang="en-US" dirty="0"/>
              <a:t>	public static void main(String[] </a:t>
            </a:r>
            <a:r>
              <a:rPr lang="en-US" dirty="0" err="1"/>
              <a:t>args</a:t>
            </a:r>
            <a:r>
              <a:rPr lang="en-US" dirty="0"/>
              <a:t>){</a:t>
            </a:r>
          </a:p>
          <a:p>
            <a:r>
              <a:rPr lang="en-US" dirty="0"/>
              <a:t>	</a:t>
            </a:r>
            <a:r>
              <a:rPr lang="en-US" dirty="0" err="1"/>
              <a:t>boolean</a:t>
            </a:r>
            <a:r>
              <a:rPr lang="en-US" dirty="0"/>
              <a:t> </a:t>
            </a:r>
            <a:r>
              <a:rPr lang="en-US" dirty="0" err="1"/>
              <a:t>assertOn</a:t>
            </a:r>
            <a:r>
              <a:rPr lang="en-US" dirty="0"/>
              <a:t> = true;</a:t>
            </a:r>
          </a:p>
          <a:p>
            <a:r>
              <a:rPr lang="en-US" dirty="0"/>
              <a:t>	assert(</a:t>
            </a:r>
            <a:r>
              <a:rPr lang="en-US" dirty="0" err="1"/>
              <a:t>assertOn</a:t>
            </a:r>
            <a:r>
              <a:rPr lang="en-US" dirty="0"/>
              <a:t>):</a:t>
            </a:r>
            <a:r>
              <a:rPr lang="en-US" dirty="0" err="1"/>
              <a:t>assertOn</a:t>
            </a:r>
            <a:r>
              <a:rPr lang="en-US" dirty="0"/>
              <a:t> = false;</a:t>
            </a:r>
          </a:p>
          <a:p>
            <a:r>
              <a:rPr lang="en-US" dirty="0"/>
              <a:t>	if(</a:t>
            </a:r>
            <a:r>
              <a:rPr lang="en-US" dirty="0" err="1"/>
              <a:t>assertOn</a:t>
            </a:r>
            <a:r>
              <a:rPr lang="en-US" dirty="0"/>
              <a:t>)</a:t>
            </a:r>
          </a:p>
          <a:p>
            <a:r>
              <a:rPr lang="en-US" dirty="0"/>
              <a:t>		</a:t>
            </a:r>
            <a:r>
              <a:rPr lang="en-US" dirty="0" err="1"/>
              <a:t>sopln</a:t>
            </a:r>
            <a:r>
              <a:rPr lang="en-US" dirty="0"/>
              <a:t>(“</a:t>
            </a:r>
            <a:r>
              <a:rPr lang="en-US" dirty="0" err="1"/>
              <a:t>AssertOn</a:t>
            </a:r>
            <a:r>
              <a:rPr lang="en-US" dirty="0"/>
              <a:t>”);</a:t>
            </a:r>
          </a:p>
          <a:p>
            <a:r>
              <a:rPr lang="en-US" dirty="0"/>
              <a:t>}</a:t>
            </a:r>
          </a:p>
          <a:p>
            <a:r>
              <a:rPr lang="en-US" dirty="0"/>
              <a:t>}</a:t>
            </a:r>
          </a:p>
          <a:p>
            <a:r>
              <a:rPr lang="en-US" dirty="0"/>
              <a:t>What will be the output ? </a:t>
            </a:r>
          </a:p>
          <a:p>
            <a:endParaRPr lang="en-US" dirty="0"/>
          </a:p>
          <a:p>
            <a:endParaRPr lang="en-US" dirty="0"/>
          </a:p>
          <a:p>
            <a:r>
              <a:rPr lang="en-US" dirty="0"/>
              <a:t>If assertions are not enabled ? </a:t>
            </a:r>
          </a:p>
          <a:p>
            <a:r>
              <a:rPr lang="en-US" dirty="0"/>
              <a:t>	o/p = </a:t>
            </a:r>
            <a:r>
              <a:rPr lang="en-US" dirty="0" err="1"/>
              <a:t>assertOn</a:t>
            </a:r>
            <a:endParaRPr lang="en-US" dirty="0"/>
          </a:p>
          <a:p>
            <a:r>
              <a:rPr lang="en-US" dirty="0"/>
              <a:t>If assertions are enabled?</a:t>
            </a:r>
          </a:p>
          <a:p>
            <a:r>
              <a:rPr lang="en-US" dirty="0"/>
              <a:t>	o/p == </a:t>
            </a:r>
            <a:r>
              <a:rPr lang="en-US" dirty="0" err="1"/>
              <a:t>assertOn</a:t>
            </a:r>
            <a:r>
              <a:rPr lang="en-US" dirty="0"/>
              <a:t> </a:t>
            </a:r>
          </a:p>
          <a:p>
            <a:endParaRPr lang="en-US" dirty="0"/>
          </a:p>
        </p:txBody>
      </p:sp>
    </p:spTree>
    <p:extLst>
      <p:ext uri="{BB962C8B-B14F-4D97-AF65-F5344CB8AC3E}">
        <p14:creationId xmlns:p14="http://schemas.microsoft.com/office/powerpoint/2010/main" val="2994376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3B6E7-A2D8-41FB-A5A8-3AB16AA1DA02}"/>
              </a:ext>
            </a:extLst>
          </p:cNvPr>
          <p:cNvSpPr txBox="1"/>
          <p:nvPr/>
        </p:nvSpPr>
        <p:spPr>
          <a:xfrm>
            <a:off x="200025" y="123825"/>
            <a:ext cx="11849100" cy="6124754"/>
          </a:xfrm>
          <a:prstGeom prst="rect">
            <a:avLst/>
          </a:prstGeom>
          <a:noFill/>
        </p:spPr>
        <p:txBody>
          <a:bodyPr wrap="square" rtlCol="0">
            <a:spAutoFit/>
          </a:bodyPr>
          <a:lstStyle/>
          <a:p>
            <a:r>
              <a:rPr lang="en-US" sz="3200" b="1" dirty="0" err="1"/>
              <a:t>AssertionError</a:t>
            </a:r>
            <a:r>
              <a:rPr lang="en-US" sz="3200" b="1" dirty="0"/>
              <a:t>: </a:t>
            </a:r>
            <a:endParaRPr lang="en-US" b="1" dirty="0"/>
          </a:p>
          <a:p>
            <a:r>
              <a:rPr lang="en-US" dirty="0"/>
              <a:t>It is a child class of error hence it is unchecked if assert statements fails (</a:t>
            </a:r>
            <a:r>
              <a:rPr lang="en-US" dirty="0" err="1"/>
              <a:t>i.e</a:t>
            </a:r>
            <a:r>
              <a:rPr lang="en-US" dirty="0"/>
              <a:t> argument is false ) then we will get assertion error </a:t>
            </a:r>
          </a:p>
          <a:p>
            <a:r>
              <a:rPr lang="en-US" dirty="0" err="1"/>
              <a:t>Eventhough</a:t>
            </a:r>
            <a:r>
              <a:rPr lang="en-US" dirty="0"/>
              <a:t> it is legal to catch </a:t>
            </a:r>
            <a:r>
              <a:rPr lang="en-US" dirty="0" err="1"/>
              <a:t>assertionerror</a:t>
            </a:r>
            <a:r>
              <a:rPr lang="en-US" dirty="0"/>
              <a:t> but it is not a good programming practice </a:t>
            </a:r>
          </a:p>
          <a:p>
            <a:endParaRPr lang="en-US" dirty="0"/>
          </a:p>
          <a:p>
            <a:r>
              <a:rPr lang="en-US" dirty="0"/>
              <a:t>class Test{</a:t>
            </a:r>
          </a:p>
          <a:p>
            <a:r>
              <a:rPr lang="en-US" dirty="0"/>
              <a:t>	public static void main(String[] </a:t>
            </a:r>
            <a:r>
              <a:rPr lang="en-US" dirty="0" err="1"/>
              <a:t>args</a:t>
            </a:r>
            <a:r>
              <a:rPr lang="en-US" dirty="0"/>
              <a:t>){</a:t>
            </a:r>
          </a:p>
          <a:p>
            <a:r>
              <a:rPr lang="en-US" dirty="0"/>
              <a:t>	int x = 0;</a:t>
            </a:r>
          </a:p>
          <a:p>
            <a:endParaRPr lang="en-US" dirty="0"/>
          </a:p>
          <a:p>
            <a:r>
              <a:rPr lang="en-US" dirty="0"/>
              <a:t>	try{</a:t>
            </a:r>
          </a:p>
          <a:p>
            <a:r>
              <a:rPr lang="en-US" dirty="0"/>
              <a:t>	assert(x&gt;10);</a:t>
            </a:r>
          </a:p>
          <a:p>
            <a:r>
              <a:rPr lang="en-US" dirty="0"/>
              <a:t>	}</a:t>
            </a:r>
          </a:p>
          <a:p>
            <a:r>
              <a:rPr lang="en-US" dirty="0"/>
              <a:t>	catch(</a:t>
            </a:r>
            <a:r>
              <a:rPr lang="en-US" dirty="0" err="1"/>
              <a:t>AssertionError</a:t>
            </a:r>
            <a:r>
              <a:rPr lang="en-US" dirty="0"/>
              <a:t> e ){</a:t>
            </a:r>
          </a:p>
          <a:p>
            <a:r>
              <a:rPr lang="en-US" dirty="0"/>
              <a:t>	</a:t>
            </a:r>
            <a:r>
              <a:rPr lang="en-US" dirty="0" err="1"/>
              <a:t>sopln</a:t>
            </a:r>
            <a:r>
              <a:rPr lang="en-US" dirty="0"/>
              <a:t>(“I am stupid because I am catching </a:t>
            </a:r>
            <a:r>
              <a:rPr lang="en-US" dirty="0" err="1"/>
              <a:t>assertionerror</a:t>
            </a:r>
            <a:r>
              <a:rPr lang="en-US" dirty="0"/>
              <a:t>”);</a:t>
            </a:r>
          </a:p>
          <a:p>
            <a:r>
              <a:rPr lang="en-US" dirty="0"/>
              <a:t>	}</a:t>
            </a:r>
          </a:p>
          <a:p>
            <a:r>
              <a:rPr lang="en-US" dirty="0"/>
              <a:t>	</a:t>
            </a:r>
            <a:r>
              <a:rPr lang="en-US" dirty="0" err="1"/>
              <a:t>sopln</a:t>
            </a:r>
            <a:r>
              <a:rPr lang="en-US" dirty="0"/>
              <a:t>(x);</a:t>
            </a:r>
          </a:p>
          <a:p>
            <a:endParaRPr lang="en-US" dirty="0"/>
          </a:p>
          <a:p>
            <a:r>
              <a:rPr lang="en-US" dirty="0"/>
              <a:t>}</a:t>
            </a:r>
          </a:p>
          <a:p>
            <a:endParaRPr lang="en-US" dirty="0"/>
          </a:p>
          <a:p>
            <a:r>
              <a:rPr lang="en-US" dirty="0"/>
              <a:t>Note : </a:t>
            </a:r>
          </a:p>
          <a:p>
            <a:r>
              <a:rPr lang="en-US" dirty="0"/>
              <a:t>In the case of web application if we run java program in debug mode automatically assert </a:t>
            </a:r>
            <a:r>
              <a:rPr lang="en-US"/>
              <a:t>statements automatically </a:t>
            </a:r>
            <a:r>
              <a:rPr lang="en-US" dirty="0"/>
              <a:t>will be executed</a:t>
            </a:r>
          </a:p>
        </p:txBody>
      </p:sp>
    </p:spTree>
    <p:extLst>
      <p:ext uri="{BB962C8B-B14F-4D97-AF65-F5344CB8AC3E}">
        <p14:creationId xmlns:p14="http://schemas.microsoft.com/office/powerpoint/2010/main" val="3500712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593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97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BD943-6B71-4903-B23B-6ECCAF5DD6E8}"/>
              </a:ext>
            </a:extLst>
          </p:cNvPr>
          <p:cNvSpPr txBox="1"/>
          <p:nvPr/>
        </p:nvSpPr>
        <p:spPr>
          <a:xfrm>
            <a:off x="104775" y="0"/>
            <a:ext cx="11934825" cy="6617196"/>
          </a:xfrm>
          <a:prstGeom prst="rect">
            <a:avLst/>
          </a:prstGeom>
          <a:noFill/>
        </p:spPr>
        <p:txBody>
          <a:bodyPr wrap="square" rtlCol="0">
            <a:spAutoFit/>
          </a:bodyPr>
          <a:lstStyle/>
          <a:p>
            <a:r>
              <a:rPr lang="en-US" sz="2800" b="1" dirty="0"/>
              <a:t>Assert as keyword and identifier :</a:t>
            </a:r>
          </a:p>
          <a:p>
            <a:r>
              <a:rPr lang="en-US" dirty="0"/>
              <a:t>Assert keyword introduced in  1.4 version hence from 1.4 version onwards we can’t use assert as identifier otherwise we will get compile time error .</a:t>
            </a:r>
          </a:p>
          <a:p>
            <a:r>
              <a:rPr lang="en-US" dirty="0"/>
              <a:t>Example : </a:t>
            </a:r>
          </a:p>
          <a:p>
            <a:r>
              <a:rPr lang="en-US" dirty="0"/>
              <a:t>class Test</a:t>
            </a:r>
          </a:p>
          <a:p>
            <a:r>
              <a:rPr lang="en-US" dirty="0"/>
              <a:t>{ </a:t>
            </a:r>
          </a:p>
          <a:p>
            <a:r>
              <a:rPr lang="en-US" dirty="0"/>
              <a:t>	public static void main(String[] </a:t>
            </a:r>
            <a:r>
              <a:rPr lang="en-US" dirty="0" err="1"/>
              <a:t>args</a:t>
            </a:r>
            <a:r>
              <a:rPr lang="en-US" dirty="0"/>
              <a:t>){</a:t>
            </a:r>
          </a:p>
          <a:p>
            <a:r>
              <a:rPr lang="en-US" dirty="0"/>
              <a:t>		int assert = 10;</a:t>
            </a:r>
          </a:p>
          <a:p>
            <a:r>
              <a:rPr lang="en-US" dirty="0"/>
              <a:t>		</a:t>
            </a:r>
            <a:r>
              <a:rPr lang="en-US" dirty="0" err="1"/>
              <a:t>System.out.println</a:t>
            </a:r>
            <a:r>
              <a:rPr lang="en-US" dirty="0"/>
              <a:t>("The Value of assert is : "+assert);}}</a:t>
            </a:r>
          </a:p>
          <a:p>
            <a:endParaRPr lang="en-US" dirty="0"/>
          </a:p>
          <a:p>
            <a:r>
              <a:rPr lang="en-US" dirty="0" err="1"/>
              <a:t>Javac</a:t>
            </a:r>
            <a:r>
              <a:rPr lang="en-US" dirty="0"/>
              <a:t> Test.java </a:t>
            </a:r>
          </a:p>
          <a:p>
            <a:r>
              <a:rPr lang="en-US" dirty="0"/>
              <a:t>CE: as of release 1.4, 'assert' is a keyword, and may not be used as an identifier</a:t>
            </a:r>
          </a:p>
          <a:p>
            <a:r>
              <a:rPr lang="en-US" dirty="0"/>
              <a:t>(use -source 1.3 or lower to use 'assert' as an identifier)</a:t>
            </a:r>
          </a:p>
          <a:p>
            <a:endParaRPr lang="en-US" dirty="0"/>
          </a:p>
          <a:p>
            <a:r>
              <a:rPr lang="en-US" dirty="0" err="1"/>
              <a:t>Javac</a:t>
            </a:r>
            <a:r>
              <a:rPr lang="en-US" dirty="0"/>
              <a:t> -</a:t>
            </a:r>
            <a:r>
              <a:rPr lang="en-US" dirty="0" err="1"/>
              <a:t>souce</a:t>
            </a:r>
            <a:r>
              <a:rPr lang="en-US" dirty="0"/>
              <a:t> 1.3 Test.java    // compiles fine but with warning </a:t>
            </a:r>
          </a:p>
          <a:p>
            <a:endParaRPr lang="en-US" dirty="0"/>
          </a:p>
          <a:p>
            <a:r>
              <a:rPr lang="en-US" dirty="0"/>
              <a:t>Java Test //</a:t>
            </a:r>
          </a:p>
          <a:p>
            <a:r>
              <a:rPr lang="en-US" dirty="0"/>
              <a:t>// output : 10 </a:t>
            </a:r>
          </a:p>
          <a:p>
            <a:endParaRPr lang="en-US" dirty="0"/>
          </a:p>
          <a:p>
            <a:r>
              <a:rPr lang="en-US" dirty="0" err="1"/>
              <a:t>Javac</a:t>
            </a:r>
            <a:r>
              <a:rPr lang="en-US" dirty="0"/>
              <a:t> -</a:t>
            </a:r>
            <a:r>
              <a:rPr lang="en-US" dirty="0" err="1"/>
              <a:t>souce</a:t>
            </a:r>
            <a:r>
              <a:rPr lang="en-US" dirty="0"/>
              <a:t> 1.2 Test.java     // Valid </a:t>
            </a:r>
          </a:p>
          <a:p>
            <a:r>
              <a:rPr lang="en-US" dirty="0" err="1"/>
              <a:t>Javac</a:t>
            </a:r>
            <a:r>
              <a:rPr lang="en-US" dirty="0"/>
              <a:t> -</a:t>
            </a:r>
            <a:r>
              <a:rPr lang="en-US" dirty="0" err="1"/>
              <a:t>souce</a:t>
            </a:r>
            <a:r>
              <a:rPr lang="en-US" dirty="0"/>
              <a:t> 1.3 Test.java      //  Valid </a:t>
            </a:r>
          </a:p>
          <a:p>
            <a:r>
              <a:rPr lang="en-US" dirty="0" err="1"/>
              <a:t>Javac</a:t>
            </a:r>
            <a:r>
              <a:rPr lang="en-US" dirty="0"/>
              <a:t> -</a:t>
            </a:r>
            <a:r>
              <a:rPr lang="en-US" dirty="0" err="1"/>
              <a:t>souce</a:t>
            </a:r>
            <a:r>
              <a:rPr lang="en-US" dirty="0"/>
              <a:t> 1.4 Test.java    // Not Valid </a:t>
            </a:r>
          </a:p>
          <a:p>
            <a:r>
              <a:rPr lang="en-US" dirty="0" err="1"/>
              <a:t>Javac</a:t>
            </a:r>
            <a:r>
              <a:rPr lang="en-US" dirty="0"/>
              <a:t> -</a:t>
            </a:r>
            <a:r>
              <a:rPr lang="en-US" dirty="0" err="1"/>
              <a:t>souce</a:t>
            </a:r>
            <a:r>
              <a:rPr lang="en-US" dirty="0"/>
              <a:t> 1.5 Test.java    // Not Valid </a:t>
            </a:r>
          </a:p>
        </p:txBody>
      </p:sp>
    </p:spTree>
    <p:extLst>
      <p:ext uri="{BB962C8B-B14F-4D97-AF65-F5344CB8AC3E}">
        <p14:creationId xmlns:p14="http://schemas.microsoft.com/office/powerpoint/2010/main" val="709236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245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4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D0BAD-2434-44B8-B478-EBC78635CD12}"/>
              </a:ext>
            </a:extLst>
          </p:cNvPr>
          <p:cNvSpPr txBox="1"/>
          <p:nvPr/>
        </p:nvSpPr>
        <p:spPr>
          <a:xfrm>
            <a:off x="0" y="66675"/>
            <a:ext cx="12106275" cy="6401753"/>
          </a:xfrm>
          <a:prstGeom prst="rect">
            <a:avLst/>
          </a:prstGeom>
          <a:noFill/>
        </p:spPr>
        <p:txBody>
          <a:bodyPr wrap="square" rtlCol="0">
            <a:spAutoFit/>
          </a:bodyPr>
          <a:lstStyle/>
          <a:p>
            <a:r>
              <a:rPr lang="en-US" dirty="0"/>
              <a:t>Note : </a:t>
            </a:r>
          </a:p>
          <a:p>
            <a:endParaRPr lang="en-US" dirty="0"/>
          </a:p>
          <a:p>
            <a:r>
              <a:rPr lang="en-US" dirty="0"/>
              <a:t>If we are using assert as identifier and if we are trying to compile according to old version 1.3 or lower then the code compiles fine but with warning . </a:t>
            </a:r>
          </a:p>
          <a:p>
            <a:endParaRPr lang="en-US" dirty="0"/>
          </a:p>
          <a:p>
            <a:r>
              <a:rPr lang="en-US" dirty="0"/>
              <a:t>We can compile a java program according to a particular version using -source  option </a:t>
            </a:r>
          </a:p>
          <a:p>
            <a:endParaRPr lang="en-US" dirty="0"/>
          </a:p>
          <a:p>
            <a:endParaRPr lang="en-US" dirty="0"/>
          </a:p>
          <a:p>
            <a:r>
              <a:rPr lang="en-US" sz="3200" b="1" dirty="0"/>
              <a:t>Types Of Assert statements: </a:t>
            </a:r>
          </a:p>
          <a:p>
            <a:r>
              <a:rPr lang="en-US" dirty="0"/>
              <a:t>There are two types of assert statements </a:t>
            </a:r>
          </a:p>
          <a:p>
            <a:pPr marL="342900" indent="-342900">
              <a:buAutoNum type="arabicPeriod"/>
            </a:pPr>
            <a:r>
              <a:rPr lang="en-US" dirty="0"/>
              <a:t>Simple version </a:t>
            </a:r>
          </a:p>
          <a:p>
            <a:pPr marL="342900" indent="-342900">
              <a:buAutoNum type="arabicPeriod"/>
            </a:pPr>
            <a:r>
              <a:rPr lang="en-US" dirty="0"/>
              <a:t>Augmented version . </a:t>
            </a:r>
          </a:p>
          <a:p>
            <a:r>
              <a:rPr lang="en-US" dirty="0"/>
              <a:t>Syntax</a:t>
            </a:r>
          </a:p>
          <a:p>
            <a:r>
              <a:rPr lang="en-US" dirty="0"/>
              <a:t>assert (b);</a:t>
            </a:r>
          </a:p>
          <a:p>
            <a:r>
              <a:rPr lang="en-US" dirty="0"/>
              <a:t>B should be </a:t>
            </a:r>
            <a:r>
              <a:rPr lang="en-US" dirty="0" err="1"/>
              <a:t>boolean</a:t>
            </a:r>
            <a:r>
              <a:rPr lang="en-US" dirty="0"/>
              <a:t> type </a:t>
            </a:r>
          </a:p>
          <a:p>
            <a:r>
              <a:rPr lang="en-US" dirty="0"/>
              <a:t>If b is true then our assumption satisfy and hence rest of the program will be executed normally . </a:t>
            </a:r>
          </a:p>
          <a:p>
            <a:endParaRPr lang="en-US" dirty="0"/>
          </a:p>
          <a:p>
            <a:r>
              <a:rPr lang="en-US" dirty="0"/>
              <a:t>If b is false then our assumption fails i.e. somewhere something goes wrong and Hence the program will be terminated abnormally by raising assertion error once we got assertion error we will </a:t>
            </a:r>
            <a:r>
              <a:rPr lang="en-US" dirty="0" err="1"/>
              <a:t>analyse</a:t>
            </a:r>
            <a:r>
              <a:rPr lang="en-US" dirty="0"/>
              <a:t> the code and we can fix the problem </a:t>
            </a:r>
          </a:p>
          <a:p>
            <a:endParaRPr lang="en-US" dirty="0"/>
          </a:p>
          <a:p>
            <a:endParaRPr lang="en-US" dirty="0"/>
          </a:p>
          <a:p>
            <a:endParaRPr lang="en-US" dirty="0"/>
          </a:p>
        </p:txBody>
      </p:sp>
    </p:spTree>
    <p:extLst>
      <p:ext uri="{BB962C8B-B14F-4D97-AF65-F5344CB8AC3E}">
        <p14:creationId xmlns:p14="http://schemas.microsoft.com/office/powerpoint/2010/main" val="45972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EC885-0605-45A6-A824-7DC946B02353}"/>
              </a:ext>
            </a:extLst>
          </p:cNvPr>
          <p:cNvSpPr txBox="1"/>
          <p:nvPr/>
        </p:nvSpPr>
        <p:spPr>
          <a:xfrm>
            <a:off x="152400" y="114300"/>
            <a:ext cx="11896725" cy="5909310"/>
          </a:xfrm>
          <a:prstGeom prst="rect">
            <a:avLst/>
          </a:prstGeom>
          <a:noFill/>
        </p:spPr>
        <p:txBody>
          <a:bodyPr wrap="square" rtlCol="0">
            <a:spAutoFit/>
          </a:bodyPr>
          <a:lstStyle/>
          <a:p>
            <a:endParaRPr lang="en-US" dirty="0"/>
          </a:p>
          <a:p>
            <a:endParaRPr lang="en-US" dirty="0"/>
          </a:p>
          <a:p>
            <a:r>
              <a:rPr lang="en-US" dirty="0"/>
              <a:t>class Test{</a:t>
            </a:r>
          </a:p>
          <a:p>
            <a:r>
              <a:rPr lang="en-US" dirty="0"/>
              <a:t>	public static void main(String[] </a:t>
            </a:r>
            <a:r>
              <a:rPr lang="en-US" dirty="0" err="1"/>
              <a:t>args</a:t>
            </a:r>
            <a:r>
              <a:rPr lang="en-US" dirty="0"/>
              <a:t>){</a:t>
            </a:r>
          </a:p>
          <a:p>
            <a:r>
              <a:rPr lang="en-US" dirty="0"/>
              <a:t>	int x = 10;</a:t>
            </a:r>
          </a:p>
          <a:p>
            <a:r>
              <a:rPr lang="en-US" dirty="0"/>
              <a:t>	assert(x&gt;10);</a:t>
            </a:r>
          </a:p>
          <a:p>
            <a:endParaRPr lang="en-US" dirty="0"/>
          </a:p>
          <a:p>
            <a:r>
              <a:rPr lang="en-US" dirty="0"/>
              <a:t>	</a:t>
            </a:r>
            <a:r>
              <a:rPr lang="en-US" dirty="0" err="1"/>
              <a:t>sopln</a:t>
            </a:r>
            <a:r>
              <a:rPr lang="en-US" dirty="0"/>
              <a:t>(x)</a:t>
            </a:r>
          </a:p>
          <a:p>
            <a:r>
              <a:rPr lang="en-US" dirty="0"/>
              <a:t>}</a:t>
            </a:r>
          </a:p>
          <a:p>
            <a:r>
              <a:rPr lang="en-US" dirty="0"/>
              <a:t>}</a:t>
            </a:r>
          </a:p>
          <a:p>
            <a:endParaRPr lang="en-US" dirty="0"/>
          </a:p>
          <a:p>
            <a:r>
              <a:rPr lang="en-US" dirty="0"/>
              <a:t>// </a:t>
            </a:r>
            <a:r>
              <a:rPr lang="en-US" dirty="0" err="1"/>
              <a:t>javac</a:t>
            </a:r>
            <a:r>
              <a:rPr lang="en-US" dirty="0"/>
              <a:t> Test.java</a:t>
            </a:r>
          </a:p>
          <a:p>
            <a:endParaRPr lang="en-US" dirty="0"/>
          </a:p>
          <a:p>
            <a:r>
              <a:rPr lang="en-US" dirty="0"/>
              <a:t>// java -</a:t>
            </a:r>
            <a:r>
              <a:rPr lang="en-US" dirty="0" err="1"/>
              <a:t>ea</a:t>
            </a:r>
            <a:r>
              <a:rPr lang="en-US" dirty="0"/>
              <a:t> Test   // output </a:t>
            </a:r>
            <a:r>
              <a:rPr lang="en-US" dirty="0" err="1"/>
              <a:t>AssertionError</a:t>
            </a:r>
            <a:r>
              <a:rPr lang="en-US" dirty="0"/>
              <a:t> .</a:t>
            </a:r>
          </a:p>
          <a:p>
            <a:endParaRPr lang="en-US" dirty="0"/>
          </a:p>
          <a:p>
            <a:r>
              <a:rPr lang="en-US" dirty="0"/>
              <a:t>Note: </a:t>
            </a:r>
          </a:p>
          <a:p>
            <a:r>
              <a:rPr lang="en-US" dirty="0"/>
              <a:t>By default assert statements won’t be executed because assertions are disabled by default but we can enable assertions by using -</a:t>
            </a:r>
            <a:r>
              <a:rPr lang="en-US" dirty="0" err="1"/>
              <a:t>ea</a:t>
            </a:r>
            <a:r>
              <a:rPr lang="en-US" dirty="0"/>
              <a:t> option  </a:t>
            </a:r>
          </a:p>
          <a:p>
            <a:r>
              <a:rPr lang="en-US" dirty="0"/>
              <a:t>A</a:t>
            </a:r>
          </a:p>
          <a:p>
            <a:endParaRPr lang="en-US" dirty="0"/>
          </a:p>
          <a:p>
            <a:r>
              <a:rPr lang="en-US" dirty="0"/>
              <a:t>  </a:t>
            </a:r>
          </a:p>
        </p:txBody>
      </p:sp>
    </p:spTree>
    <p:extLst>
      <p:ext uri="{BB962C8B-B14F-4D97-AF65-F5344CB8AC3E}">
        <p14:creationId xmlns:p14="http://schemas.microsoft.com/office/powerpoint/2010/main" val="2022293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CD9B64-F442-4AC2-B1DB-4E808D6E3C6E}"/>
              </a:ext>
            </a:extLst>
          </p:cNvPr>
          <p:cNvSpPr txBox="1"/>
          <p:nvPr/>
        </p:nvSpPr>
        <p:spPr>
          <a:xfrm>
            <a:off x="133350" y="104775"/>
            <a:ext cx="11953875" cy="6832640"/>
          </a:xfrm>
          <a:prstGeom prst="rect">
            <a:avLst/>
          </a:prstGeom>
          <a:noFill/>
        </p:spPr>
        <p:txBody>
          <a:bodyPr wrap="square" rtlCol="0">
            <a:spAutoFit/>
          </a:bodyPr>
          <a:lstStyle/>
          <a:p>
            <a:r>
              <a:rPr lang="en-US" sz="2400" b="1" dirty="0"/>
              <a:t>Augmented Version: </a:t>
            </a:r>
          </a:p>
          <a:p>
            <a:r>
              <a:rPr lang="en-US" dirty="0"/>
              <a:t>We can augment some description with assertion error by using augmented version . </a:t>
            </a:r>
          </a:p>
          <a:p>
            <a:r>
              <a:rPr lang="en-US" dirty="0"/>
              <a:t>Syntax :</a:t>
            </a:r>
          </a:p>
          <a:p>
            <a:endParaRPr lang="en-US" dirty="0"/>
          </a:p>
          <a:p>
            <a:r>
              <a:rPr lang="en-US" dirty="0"/>
              <a:t>assert(b): e;</a:t>
            </a:r>
          </a:p>
          <a:p>
            <a:r>
              <a:rPr lang="en-US" dirty="0"/>
              <a:t>Where b is </a:t>
            </a:r>
            <a:r>
              <a:rPr lang="en-US" dirty="0" err="1"/>
              <a:t>boolean</a:t>
            </a:r>
            <a:r>
              <a:rPr lang="en-US" dirty="0"/>
              <a:t> type and e can be any type but mostly String type . </a:t>
            </a:r>
          </a:p>
          <a:p>
            <a:endParaRPr lang="en-US" dirty="0"/>
          </a:p>
          <a:p>
            <a:r>
              <a:rPr lang="en-US" dirty="0"/>
              <a:t>Example : </a:t>
            </a:r>
          </a:p>
          <a:p>
            <a:r>
              <a:rPr lang="en-US" dirty="0"/>
              <a:t>class Test{</a:t>
            </a:r>
          </a:p>
          <a:p>
            <a:r>
              <a:rPr lang="en-US" dirty="0"/>
              <a:t>	public static void main(String[] </a:t>
            </a:r>
            <a:r>
              <a:rPr lang="en-US" dirty="0" err="1"/>
              <a:t>args</a:t>
            </a:r>
            <a:r>
              <a:rPr lang="en-US" dirty="0"/>
              <a:t>){</a:t>
            </a:r>
          </a:p>
          <a:p>
            <a:r>
              <a:rPr lang="en-US" dirty="0"/>
              <a:t>	int x = 10;</a:t>
            </a:r>
          </a:p>
          <a:p>
            <a:r>
              <a:rPr lang="en-US" dirty="0"/>
              <a:t>	assert(x&gt;10):”Here x value should be &gt; 10 but it is not ”;</a:t>
            </a:r>
          </a:p>
          <a:p>
            <a:endParaRPr lang="en-US" dirty="0"/>
          </a:p>
          <a:p>
            <a:r>
              <a:rPr lang="en-US" dirty="0"/>
              <a:t>	</a:t>
            </a:r>
            <a:r>
              <a:rPr lang="en-US" dirty="0" err="1"/>
              <a:t>sopln</a:t>
            </a:r>
            <a:r>
              <a:rPr lang="en-US" dirty="0"/>
              <a:t>(x)</a:t>
            </a:r>
          </a:p>
          <a:p>
            <a:r>
              <a:rPr lang="en-US" dirty="0"/>
              <a:t>}</a:t>
            </a:r>
          </a:p>
          <a:p>
            <a:r>
              <a:rPr lang="en-US" dirty="0"/>
              <a:t>}</a:t>
            </a:r>
          </a:p>
          <a:p>
            <a:endParaRPr lang="en-US" dirty="0"/>
          </a:p>
          <a:p>
            <a:r>
              <a:rPr lang="en-US" dirty="0" err="1"/>
              <a:t>Javac</a:t>
            </a:r>
            <a:r>
              <a:rPr lang="en-US" dirty="0"/>
              <a:t> Test.java </a:t>
            </a:r>
          </a:p>
          <a:p>
            <a:endParaRPr lang="en-US" dirty="0"/>
          </a:p>
          <a:p>
            <a:r>
              <a:rPr lang="en-US" dirty="0"/>
              <a:t>Java Test</a:t>
            </a:r>
          </a:p>
          <a:p>
            <a:r>
              <a:rPr lang="en-US" dirty="0"/>
              <a:t>o/p : 10</a:t>
            </a:r>
          </a:p>
          <a:p>
            <a:endParaRPr lang="en-US" dirty="0"/>
          </a:p>
          <a:p>
            <a:r>
              <a:rPr lang="en-US" dirty="0"/>
              <a:t>Java -</a:t>
            </a:r>
            <a:r>
              <a:rPr lang="en-US" dirty="0" err="1"/>
              <a:t>ea</a:t>
            </a:r>
            <a:r>
              <a:rPr lang="en-US" dirty="0"/>
              <a:t> Test</a:t>
            </a:r>
          </a:p>
          <a:p>
            <a:r>
              <a:rPr lang="en-US" dirty="0"/>
              <a:t>RE: </a:t>
            </a:r>
            <a:r>
              <a:rPr lang="en-US" dirty="0" err="1"/>
              <a:t>AssertionError</a:t>
            </a:r>
            <a:r>
              <a:rPr lang="en-US" dirty="0"/>
              <a:t>: Here x value should be &gt; 10 but it is not </a:t>
            </a:r>
          </a:p>
        </p:txBody>
      </p:sp>
    </p:spTree>
    <p:extLst>
      <p:ext uri="{BB962C8B-B14F-4D97-AF65-F5344CB8AC3E}">
        <p14:creationId xmlns:p14="http://schemas.microsoft.com/office/powerpoint/2010/main" val="189843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A8483-6D1F-4AD9-808C-812A64EA611F}"/>
              </a:ext>
            </a:extLst>
          </p:cNvPr>
          <p:cNvSpPr txBox="1"/>
          <p:nvPr/>
        </p:nvSpPr>
        <p:spPr>
          <a:xfrm>
            <a:off x="152400" y="123825"/>
            <a:ext cx="11915775" cy="6309420"/>
          </a:xfrm>
          <a:prstGeom prst="rect">
            <a:avLst/>
          </a:prstGeom>
          <a:noFill/>
        </p:spPr>
        <p:txBody>
          <a:bodyPr wrap="square" rtlCol="0">
            <a:spAutoFit/>
          </a:bodyPr>
          <a:lstStyle/>
          <a:p>
            <a:r>
              <a:rPr lang="en-US" sz="2400" b="1" dirty="0"/>
              <a:t>Conclusions : </a:t>
            </a:r>
          </a:p>
          <a:p>
            <a:endParaRPr lang="en-US" sz="2400" b="1" dirty="0"/>
          </a:p>
          <a:p>
            <a:r>
              <a:rPr lang="en-US" sz="2400" b="1" dirty="0"/>
              <a:t>1.</a:t>
            </a:r>
            <a:r>
              <a:rPr lang="en-US" sz="2000" dirty="0"/>
              <a:t>assert(b):e ; e will be executed if and only </a:t>
            </a:r>
            <a:r>
              <a:rPr lang="en-US" sz="2000" dirty="0" err="1"/>
              <a:t>iff</a:t>
            </a:r>
            <a:r>
              <a:rPr lang="en-US" sz="2000" dirty="0"/>
              <a:t> first argument is false </a:t>
            </a:r>
            <a:r>
              <a:rPr lang="en-US" sz="2000" dirty="0" err="1"/>
              <a:t>i.e</a:t>
            </a:r>
            <a:r>
              <a:rPr lang="en-US" sz="2000" dirty="0"/>
              <a:t> . If the first argument is true then 2 argument won’t be evaluated . </a:t>
            </a:r>
          </a:p>
          <a:p>
            <a:endParaRPr lang="en-US" sz="2400" b="1" dirty="0"/>
          </a:p>
          <a:p>
            <a:r>
              <a:rPr lang="en-US" dirty="0"/>
              <a:t>class Test{</a:t>
            </a:r>
          </a:p>
          <a:p>
            <a:r>
              <a:rPr lang="en-US" dirty="0"/>
              <a:t>	public static void main(String[] </a:t>
            </a:r>
            <a:r>
              <a:rPr lang="en-US" dirty="0" err="1"/>
              <a:t>args</a:t>
            </a:r>
            <a:r>
              <a:rPr lang="en-US" dirty="0"/>
              <a:t>){</a:t>
            </a:r>
          </a:p>
          <a:p>
            <a:r>
              <a:rPr lang="en-US" dirty="0"/>
              <a:t>	int x = 10; </a:t>
            </a:r>
          </a:p>
          <a:p>
            <a:r>
              <a:rPr lang="en-US" dirty="0"/>
              <a:t>	assert(x==10):++x;</a:t>
            </a:r>
          </a:p>
          <a:p>
            <a:r>
              <a:rPr lang="en-US" dirty="0"/>
              <a:t>	</a:t>
            </a:r>
            <a:r>
              <a:rPr lang="en-US" dirty="0" err="1"/>
              <a:t>sopln</a:t>
            </a:r>
            <a:r>
              <a:rPr lang="en-US" dirty="0"/>
              <a:t>(x);</a:t>
            </a:r>
          </a:p>
          <a:p>
            <a:r>
              <a:rPr lang="en-US" dirty="0"/>
              <a:t>}</a:t>
            </a:r>
          </a:p>
          <a:p>
            <a:r>
              <a:rPr lang="en-US" dirty="0"/>
              <a:t>}</a:t>
            </a:r>
          </a:p>
          <a:p>
            <a:endParaRPr lang="en-US" dirty="0"/>
          </a:p>
          <a:p>
            <a:r>
              <a:rPr lang="en-US" dirty="0" err="1"/>
              <a:t>Javac</a:t>
            </a:r>
            <a:r>
              <a:rPr lang="en-US" dirty="0"/>
              <a:t> Test.java </a:t>
            </a:r>
          </a:p>
          <a:p>
            <a:r>
              <a:rPr lang="en-US" dirty="0"/>
              <a:t>Java Test</a:t>
            </a:r>
          </a:p>
          <a:p>
            <a:r>
              <a:rPr lang="en-US" dirty="0"/>
              <a:t>// o/p : 10 </a:t>
            </a:r>
          </a:p>
          <a:p>
            <a:endParaRPr lang="en-US" dirty="0"/>
          </a:p>
          <a:p>
            <a:r>
              <a:rPr lang="en-US" dirty="0"/>
              <a:t>Java -</a:t>
            </a:r>
            <a:r>
              <a:rPr lang="en-US" dirty="0" err="1"/>
              <a:t>ea</a:t>
            </a:r>
            <a:r>
              <a:rPr lang="en-US" dirty="0"/>
              <a:t>  Test </a:t>
            </a:r>
          </a:p>
          <a:p>
            <a:r>
              <a:rPr lang="en-US" dirty="0" err="1"/>
              <a:t>O|p</a:t>
            </a:r>
            <a:r>
              <a:rPr lang="en-US" dirty="0"/>
              <a:t> : 10</a:t>
            </a:r>
          </a:p>
          <a:p>
            <a:r>
              <a:rPr lang="en-US" dirty="0"/>
              <a:t> </a:t>
            </a:r>
          </a:p>
          <a:p>
            <a:endParaRPr lang="en-US" dirty="0"/>
          </a:p>
        </p:txBody>
      </p:sp>
    </p:spTree>
    <p:extLst>
      <p:ext uri="{BB962C8B-B14F-4D97-AF65-F5344CB8AC3E}">
        <p14:creationId xmlns:p14="http://schemas.microsoft.com/office/powerpoint/2010/main" val="73167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6C6438-E10B-48B3-9A93-1E65BABC2D58}"/>
              </a:ext>
            </a:extLst>
          </p:cNvPr>
          <p:cNvSpPr txBox="1"/>
          <p:nvPr/>
        </p:nvSpPr>
        <p:spPr>
          <a:xfrm>
            <a:off x="66675" y="66675"/>
            <a:ext cx="12049125" cy="6524863"/>
          </a:xfrm>
          <a:prstGeom prst="rect">
            <a:avLst/>
          </a:prstGeom>
          <a:noFill/>
        </p:spPr>
        <p:txBody>
          <a:bodyPr wrap="square" rtlCol="0">
            <a:spAutoFit/>
          </a:bodyPr>
          <a:lstStyle/>
          <a:p>
            <a:r>
              <a:rPr lang="en-US" sz="2000" dirty="0"/>
              <a:t>2.  assert(b):e ; for the second argument we can take method call but void return type method call is not allowed otherwise we will get compile time </a:t>
            </a:r>
            <a:r>
              <a:rPr lang="en-US" sz="2000" dirty="0" err="1"/>
              <a:t>error;CE</a:t>
            </a:r>
            <a:r>
              <a:rPr lang="en-US" sz="2000" dirty="0"/>
              <a:t> : void type not allowed here </a:t>
            </a:r>
          </a:p>
          <a:p>
            <a:endParaRPr lang="en-US" dirty="0"/>
          </a:p>
          <a:p>
            <a:r>
              <a:rPr lang="en-US" dirty="0"/>
              <a:t>class Test{</a:t>
            </a:r>
          </a:p>
          <a:p>
            <a:r>
              <a:rPr lang="en-US" dirty="0"/>
              <a:t>	public static void main(String[] </a:t>
            </a:r>
            <a:r>
              <a:rPr lang="en-US" dirty="0" err="1"/>
              <a:t>args</a:t>
            </a:r>
            <a:r>
              <a:rPr lang="en-US" dirty="0"/>
              <a:t>){</a:t>
            </a:r>
          </a:p>
          <a:p>
            <a:r>
              <a:rPr lang="en-US" dirty="0"/>
              <a:t>	int x = 10;</a:t>
            </a:r>
          </a:p>
          <a:p>
            <a:r>
              <a:rPr lang="en-US" dirty="0"/>
              <a:t>	assert(x&gt;10): m1();</a:t>
            </a:r>
          </a:p>
          <a:p>
            <a:endParaRPr lang="en-US" dirty="0"/>
          </a:p>
          <a:p>
            <a:r>
              <a:rPr lang="en-US" dirty="0"/>
              <a:t>	</a:t>
            </a:r>
            <a:r>
              <a:rPr lang="en-US" dirty="0" err="1"/>
              <a:t>sopln</a:t>
            </a:r>
            <a:r>
              <a:rPr lang="en-US" dirty="0"/>
              <a:t>(x)</a:t>
            </a:r>
          </a:p>
          <a:p>
            <a:r>
              <a:rPr lang="en-US" dirty="0"/>
              <a:t>}</a:t>
            </a:r>
          </a:p>
          <a:p>
            <a:r>
              <a:rPr lang="en-US" dirty="0"/>
              <a:t>public static int m1(){</a:t>
            </a:r>
          </a:p>
          <a:p>
            <a:r>
              <a:rPr lang="en-US" dirty="0"/>
              <a:t>return 777;</a:t>
            </a:r>
          </a:p>
          <a:p>
            <a:r>
              <a:rPr lang="en-US" dirty="0"/>
              <a:t>}</a:t>
            </a:r>
          </a:p>
          <a:p>
            <a:r>
              <a:rPr lang="en-US" dirty="0"/>
              <a:t>}</a:t>
            </a:r>
          </a:p>
          <a:p>
            <a:r>
              <a:rPr lang="en-US" dirty="0" err="1"/>
              <a:t>Javac</a:t>
            </a:r>
            <a:r>
              <a:rPr lang="en-US" dirty="0"/>
              <a:t> Test.java</a:t>
            </a:r>
          </a:p>
          <a:p>
            <a:endParaRPr lang="en-US" dirty="0"/>
          </a:p>
          <a:p>
            <a:r>
              <a:rPr lang="en-US" dirty="0"/>
              <a:t>Java Test</a:t>
            </a:r>
          </a:p>
          <a:p>
            <a:r>
              <a:rPr lang="en-US" dirty="0"/>
              <a:t>o/p : 10 </a:t>
            </a:r>
          </a:p>
          <a:p>
            <a:endParaRPr lang="en-US" dirty="0"/>
          </a:p>
          <a:p>
            <a:r>
              <a:rPr lang="en-US" dirty="0"/>
              <a:t>Java -</a:t>
            </a:r>
            <a:r>
              <a:rPr lang="en-US" dirty="0" err="1"/>
              <a:t>ea</a:t>
            </a:r>
            <a:r>
              <a:rPr lang="en-US" dirty="0"/>
              <a:t> Test</a:t>
            </a:r>
          </a:p>
          <a:p>
            <a:r>
              <a:rPr lang="en-US" dirty="0"/>
              <a:t>RE:  </a:t>
            </a:r>
            <a:r>
              <a:rPr lang="en-US" dirty="0" err="1"/>
              <a:t>AssertionError</a:t>
            </a:r>
            <a:r>
              <a:rPr lang="en-US" dirty="0"/>
              <a:t>: 777</a:t>
            </a:r>
          </a:p>
          <a:p>
            <a:r>
              <a:rPr lang="en-US" dirty="0"/>
              <a:t>Note : among two versions of assertion it is recommended to use augmented version because it provides more information for debugging .</a:t>
            </a:r>
          </a:p>
        </p:txBody>
      </p:sp>
    </p:spTree>
    <p:extLst>
      <p:ext uri="{BB962C8B-B14F-4D97-AF65-F5344CB8AC3E}">
        <p14:creationId xmlns:p14="http://schemas.microsoft.com/office/powerpoint/2010/main" val="395604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045E7E-8FCB-4AF8-8EBE-8042D09BDC2E}"/>
              </a:ext>
            </a:extLst>
          </p:cNvPr>
          <p:cNvSpPr txBox="1"/>
          <p:nvPr/>
        </p:nvSpPr>
        <p:spPr>
          <a:xfrm>
            <a:off x="95250" y="0"/>
            <a:ext cx="12001500" cy="6001643"/>
          </a:xfrm>
          <a:prstGeom prst="rect">
            <a:avLst/>
          </a:prstGeom>
          <a:noFill/>
        </p:spPr>
        <p:txBody>
          <a:bodyPr wrap="square" rtlCol="0">
            <a:spAutoFit/>
          </a:bodyPr>
          <a:lstStyle/>
          <a:p>
            <a:r>
              <a:rPr lang="en-US" sz="2400" b="1" dirty="0"/>
              <a:t>Various Possible Runtime Flags :</a:t>
            </a:r>
          </a:p>
          <a:p>
            <a:pPr marL="342900" indent="-342900">
              <a:buAutoNum type="arabicPeriod"/>
            </a:pPr>
            <a:r>
              <a:rPr lang="en-US" dirty="0"/>
              <a:t>-</a:t>
            </a:r>
            <a:r>
              <a:rPr lang="en-US" dirty="0" err="1"/>
              <a:t>ea</a:t>
            </a:r>
            <a:r>
              <a:rPr lang="en-US" dirty="0"/>
              <a:t> | </a:t>
            </a:r>
            <a:r>
              <a:rPr lang="en-US" dirty="0" err="1"/>
              <a:t>enableassertions</a:t>
            </a:r>
            <a:r>
              <a:rPr lang="en-US" dirty="0"/>
              <a:t>  :</a:t>
            </a:r>
          </a:p>
          <a:p>
            <a:r>
              <a:rPr lang="en-US" dirty="0"/>
              <a:t> To enable assertion in every non-system class (Our own classes )</a:t>
            </a:r>
          </a:p>
          <a:p>
            <a:endParaRPr lang="en-US" dirty="0"/>
          </a:p>
          <a:p>
            <a:r>
              <a:rPr lang="en-US" dirty="0"/>
              <a:t>2. -da  | </a:t>
            </a:r>
            <a:r>
              <a:rPr lang="en-US" dirty="0" err="1"/>
              <a:t>disableassertion</a:t>
            </a:r>
            <a:r>
              <a:rPr lang="en-US" dirty="0"/>
              <a:t>  : To disable assertion in every non-system class</a:t>
            </a:r>
          </a:p>
          <a:p>
            <a:endParaRPr lang="en-US" dirty="0"/>
          </a:p>
          <a:p>
            <a:r>
              <a:rPr lang="en-US" dirty="0"/>
              <a:t>3. -</a:t>
            </a:r>
            <a:r>
              <a:rPr lang="en-US" dirty="0" err="1"/>
              <a:t>esa</a:t>
            </a:r>
            <a:r>
              <a:rPr lang="en-US" dirty="0"/>
              <a:t>   | - </a:t>
            </a:r>
            <a:r>
              <a:rPr lang="en-US" dirty="0" err="1"/>
              <a:t>enabesystemassertions</a:t>
            </a:r>
            <a:r>
              <a:rPr lang="en-US" dirty="0"/>
              <a:t> : To enable assertions in every system class (</a:t>
            </a:r>
            <a:r>
              <a:rPr lang="en-US" dirty="0" err="1"/>
              <a:t>predefinded</a:t>
            </a:r>
            <a:r>
              <a:rPr lang="en-US" dirty="0"/>
              <a:t> classes ) </a:t>
            </a:r>
          </a:p>
          <a:p>
            <a:endParaRPr lang="en-US" dirty="0"/>
          </a:p>
          <a:p>
            <a:r>
              <a:rPr lang="en-US" dirty="0"/>
              <a:t>4.- </a:t>
            </a:r>
            <a:r>
              <a:rPr lang="en-US" dirty="0" err="1"/>
              <a:t>dsa</a:t>
            </a:r>
            <a:r>
              <a:rPr lang="en-US" dirty="0"/>
              <a:t>  |  </a:t>
            </a:r>
            <a:r>
              <a:rPr lang="en-US" dirty="0" err="1"/>
              <a:t>disablesystemassertions</a:t>
            </a:r>
            <a:r>
              <a:rPr lang="en-US" dirty="0"/>
              <a:t>  :   To disable assertions in every system class . </a:t>
            </a:r>
          </a:p>
          <a:p>
            <a:r>
              <a:rPr lang="en-US" dirty="0"/>
              <a:t> </a:t>
            </a:r>
          </a:p>
          <a:p>
            <a:endParaRPr lang="en-US" dirty="0"/>
          </a:p>
          <a:p>
            <a:r>
              <a:rPr lang="en-US" dirty="0"/>
              <a:t>Note : </a:t>
            </a:r>
          </a:p>
          <a:p>
            <a:r>
              <a:rPr lang="en-US" dirty="0"/>
              <a:t>We can use above flags simultaneously then JVM will consider these flags from left to right . </a:t>
            </a:r>
          </a:p>
          <a:p>
            <a:endParaRPr lang="en-US" dirty="0"/>
          </a:p>
          <a:p>
            <a:r>
              <a:rPr lang="en-US" dirty="0"/>
              <a:t>Example </a:t>
            </a:r>
          </a:p>
          <a:p>
            <a:r>
              <a:rPr lang="en-US" dirty="0"/>
              <a:t>Java -</a:t>
            </a:r>
            <a:r>
              <a:rPr lang="en-US" dirty="0" err="1"/>
              <a:t>ea</a:t>
            </a:r>
            <a:r>
              <a:rPr lang="en-US" dirty="0"/>
              <a:t>  -</a:t>
            </a:r>
            <a:r>
              <a:rPr lang="en-US" dirty="0" err="1"/>
              <a:t>esa</a:t>
            </a:r>
            <a:r>
              <a:rPr lang="en-US" dirty="0"/>
              <a:t> –</a:t>
            </a:r>
            <a:r>
              <a:rPr lang="en-US" dirty="0" err="1"/>
              <a:t>ea</a:t>
            </a:r>
            <a:r>
              <a:rPr lang="en-US" dirty="0"/>
              <a:t>  -</a:t>
            </a:r>
            <a:r>
              <a:rPr lang="en-US" dirty="0" err="1"/>
              <a:t>dsa</a:t>
            </a:r>
            <a:r>
              <a:rPr lang="en-US" dirty="0"/>
              <a:t> –da  -</a:t>
            </a:r>
            <a:r>
              <a:rPr lang="en-US" dirty="0" err="1"/>
              <a:t>esa</a:t>
            </a:r>
            <a:r>
              <a:rPr lang="en-US" dirty="0"/>
              <a:t> –</a:t>
            </a:r>
            <a:r>
              <a:rPr lang="en-US" dirty="0" err="1"/>
              <a:t>ea</a:t>
            </a:r>
            <a:r>
              <a:rPr lang="en-US" dirty="0"/>
              <a:t> –</a:t>
            </a:r>
            <a:r>
              <a:rPr lang="en-US" dirty="0" err="1"/>
              <a:t>dsa</a:t>
            </a:r>
            <a:r>
              <a:rPr lang="en-US" dirty="0"/>
              <a:t>  Test</a:t>
            </a:r>
          </a:p>
          <a:p>
            <a:endParaRPr lang="en-US" dirty="0"/>
          </a:p>
          <a:p>
            <a:r>
              <a:rPr lang="en-US" dirty="0" err="1"/>
              <a:t>NonSystem</a:t>
            </a:r>
            <a:r>
              <a:rPr lang="en-US" dirty="0"/>
              <a:t> class :   Y </a:t>
            </a:r>
            <a:r>
              <a:rPr lang="en-US" dirty="0" err="1"/>
              <a:t>Y</a:t>
            </a:r>
            <a:r>
              <a:rPr lang="en-US" dirty="0"/>
              <a:t> N Y</a:t>
            </a:r>
          </a:p>
          <a:p>
            <a:r>
              <a:rPr lang="en-US" dirty="0"/>
              <a:t>System classes     : Y N Y  N </a:t>
            </a:r>
          </a:p>
          <a:p>
            <a:endParaRPr lang="en-US" dirty="0"/>
          </a:p>
          <a:p>
            <a:r>
              <a:rPr lang="en-US" dirty="0"/>
              <a:t>At the end assertions will be enabled in every non-system class and disabled in every system class . </a:t>
            </a:r>
          </a:p>
        </p:txBody>
      </p:sp>
    </p:spTree>
    <p:extLst>
      <p:ext uri="{BB962C8B-B14F-4D97-AF65-F5344CB8AC3E}">
        <p14:creationId xmlns:p14="http://schemas.microsoft.com/office/powerpoint/2010/main" val="176630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CDCFA-8E7B-4D9C-ABC5-3BA241963331}"/>
              </a:ext>
            </a:extLst>
          </p:cNvPr>
          <p:cNvSpPr txBox="1"/>
          <p:nvPr/>
        </p:nvSpPr>
        <p:spPr>
          <a:xfrm>
            <a:off x="142875" y="114300"/>
            <a:ext cx="11906250" cy="6463308"/>
          </a:xfrm>
          <a:prstGeom prst="rect">
            <a:avLst/>
          </a:prstGeom>
          <a:noFill/>
        </p:spPr>
        <p:txBody>
          <a:bodyPr wrap="square" rtlCol="0">
            <a:spAutoFit/>
          </a:bodyPr>
          <a:lstStyle/>
          <a:p>
            <a:r>
              <a:rPr lang="en-US" dirty="0"/>
              <a:t>Case Study : </a:t>
            </a:r>
          </a:p>
          <a:p>
            <a:endParaRPr lang="en-US" dirty="0"/>
          </a:p>
          <a:p>
            <a:pPr marL="342900" indent="-342900">
              <a:buAutoNum type="arabicPeriod"/>
            </a:pPr>
            <a:r>
              <a:rPr lang="en-US" dirty="0"/>
              <a:t>To enable assertions only in B class . </a:t>
            </a:r>
          </a:p>
          <a:p>
            <a:r>
              <a:rPr lang="en-US" dirty="0"/>
              <a:t>Java -</a:t>
            </a:r>
            <a:r>
              <a:rPr lang="en-US" dirty="0" err="1"/>
              <a:t>ea</a:t>
            </a:r>
            <a:r>
              <a:rPr lang="en-US" dirty="0"/>
              <a:t> pack1.B</a:t>
            </a:r>
          </a:p>
          <a:p>
            <a:endParaRPr lang="en-US" dirty="0"/>
          </a:p>
          <a:p>
            <a:r>
              <a:rPr lang="en-US" dirty="0"/>
              <a:t>2. To enable assertions in Both B and D classes . </a:t>
            </a:r>
          </a:p>
          <a:p>
            <a:r>
              <a:rPr lang="en-US" dirty="0"/>
              <a:t>Java -ea:pack1.B  -</a:t>
            </a:r>
            <a:r>
              <a:rPr lang="en-US" dirty="0" err="1"/>
              <a:t>ea</a:t>
            </a:r>
            <a:r>
              <a:rPr lang="en-US" dirty="0"/>
              <a:t> :pack1.pack2.D</a:t>
            </a:r>
          </a:p>
          <a:p>
            <a:endParaRPr lang="en-US" dirty="0"/>
          </a:p>
          <a:p>
            <a:r>
              <a:rPr lang="en-US" dirty="0"/>
              <a:t>3. To enable assertions in every class of pack1</a:t>
            </a:r>
          </a:p>
          <a:p>
            <a:r>
              <a:rPr lang="en-US" dirty="0"/>
              <a:t>Java -</a:t>
            </a:r>
            <a:r>
              <a:rPr lang="en-US" dirty="0" err="1"/>
              <a:t>ea</a:t>
            </a:r>
            <a:r>
              <a:rPr lang="en-US" dirty="0"/>
              <a:t> :pack1…</a:t>
            </a:r>
          </a:p>
          <a:p>
            <a:endParaRPr lang="en-US" dirty="0"/>
          </a:p>
          <a:p>
            <a:r>
              <a:rPr lang="en-US" dirty="0"/>
              <a:t>4. To enable assertions in every class of pack1 except B class. </a:t>
            </a:r>
          </a:p>
          <a:p>
            <a:r>
              <a:rPr lang="en-US" dirty="0"/>
              <a:t>Java -</a:t>
            </a:r>
            <a:r>
              <a:rPr lang="en-US" dirty="0" err="1"/>
              <a:t>ea</a:t>
            </a:r>
            <a:r>
              <a:rPr lang="en-US" dirty="0"/>
              <a:t> :pack1…  -da pack1.B</a:t>
            </a:r>
          </a:p>
          <a:p>
            <a:endParaRPr lang="en-US" dirty="0"/>
          </a:p>
          <a:p>
            <a:r>
              <a:rPr lang="en-US" dirty="0"/>
              <a:t>5. To enable assertions in every class of pack1 except pack2 classes .</a:t>
            </a:r>
          </a:p>
          <a:p>
            <a:r>
              <a:rPr lang="en-US" dirty="0"/>
              <a:t>Java -</a:t>
            </a:r>
            <a:r>
              <a:rPr lang="en-US" dirty="0" err="1"/>
              <a:t>ea</a:t>
            </a:r>
            <a:r>
              <a:rPr lang="en-US" dirty="0"/>
              <a:t> : pack1…  -da: pack1.pack2…</a:t>
            </a:r>
          </a:p>
          <a:p>
            <a:endParaRPr lang="en-US" dirty="0"/>
          </a:p>
          <a:p>
            <a:endParaRPr lang="en-US" dirty="0"/>
          </a:p>
          <a:p>
            <a:endParaRPr lang="en-US" dirty="0"/>
          </a:p>
          <a:p>
            <a:r>
              <a:rPr lang="en-US" dirty="0"/>
              <a:t>Note :</a:t>
            </a:r>
          </a:p>
          <a:p>
            <a:r>
              <a:rPr lang="en-US" dirty="0"/>
              <a:t>We can enable or disable the assertion either class wise or package wise also . </a:t>
            </a:r>
          </a:p>
          <a:p>
            <a:endParaRPr lang="en-US" dirty="0"/>
          </a:p>
          <a:p>
            <a:endParaRPr lang="en-US" dirty="0"/>
          </a:p>
        </p:txBody>
      </p:sp>
      <p:pic>
        <p:nvPicPr>
          <p:cNvPr id="4" name="Picture 3">
            <a:extLst>
              <a:ext uri="{FF2B5EF4-FFF2-40B4-BE49-F238E27FC236}">
                <a16:creationId xmlns:a16="http://schemas.microsoft.com/office/drawing/2014/main" id="{28D6D08C-D50B-4625-BD6F-ABE1AFC6D5A9}"/>
              </a:ext>
            </a:extLst>
          </p:cNvPr>
          <p:cNvPicPr>
            <a:picLocks noChangeAspect="1"/>
          </p:cNvPicPr>
          <p:nvPr/>
        </p:nvPicPr>
        <p:blipFill>
          <a:blip r:embed="rId2"/>
          <a:stretch>
            <a:fillRect/>
          </a:stretch>
        </p:blipFill>
        <p:spPr>
          <a:xfrm>
            <a:off x="8515350" y="240630"/>
            <a:ext cx="3191127" cy="2788319"/>
          </a:xfrm>
          <a:prstGeom prst="rect">
            <a:avLst/>
          </a:prstGeom>
        </p:spPr>
      </p:pic>
    </p:spTree>
    <p:extLst>
      <p:ext uri="{BB962C8B-B14F-4D97-AF65-F5344CB8AC3E}">
        <p14:creationId xmlns:p14="http://schemas.microsoft.com/office/powerpoint/2010/main" val="132035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TotalTime>
  <Words>1889</Words>
  <Application>Microsoft Office PowerPoint</Application>
  <PresentationFormat>Widescreen</PresentationFormat>
  <Paragraphs>315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Kumar, Akhil</cp:lastModifiedBy>
  <cp:revision>26</cp:revision>
  <dcterms:created xsi:type="dcterms:W3CDTF">2022-07-09T19:21:58Z</dcterms:created>
  <dcterms:modified xsi:type="dcterms:W3CDTF">2022-07-10T16:36:56Z</dcterms:modified>
</cp:coreProperties>
</file>