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F2CD-CFD4-4A0C-86E7-920F7DEBE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DFE25-7937-4FDF-AD9E-E0B38A0C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5FB-FD7C-4EBA-9501-FEA5C186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52E0-91DC-488D-9777-3E20BD66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D646-14CC-47E3-879A-5CCF0F6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8562-C9BF-49D9-9372-09914978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6C2AF-03B8-42B0-B509-24A7C8D6C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35FF-4FDB-4DFA-B7D5-4688CF2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7A84-7CC1-4AE3-ADF9-33DD47EA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9EB4-B1E5-4673-80BA-E7E55D0C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13B14-23B8-4E6C-9F86-8261E6AA5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601B-5BDD-496D-B495-F65B699F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6D43-15C6-444B-AC7E-5F63BBEC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B67B-D1FF-4407-A568-72B0CC08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58EC-ED13-4F47-836A-8282584B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105D-E680-45AB-8EBD-E2878766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9EC0-6D1C-42B2-A7DF-320514EA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CF67-9A89-4E09-8A75-44614521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890E-0498-4F0D-A313-38C3442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DC02-77E5-4D52-BBDD-803A8374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81B7-E009-4391-8727-5C5A366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9059-6496-429F-9C57-AF421362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EA3C-4CE0-44A5-B406-16EC8A6A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6EE9-41CF-44AC-A4F4-7F4ECEFC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395B-BFDD-4D9E-B60C-89B6EC18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54-31F2-4F08-BCC0-BB4A14D5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9B4D-D6EE-42B5-A58F-FE7FE2CCA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5AC4-A71C-46D2-8770-FE9429D7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5B2E-5FB9-4149-B498-0D2AB22E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2A0D-74FC-44FB-B05A-C073BA0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4C453-AF81-46A4-9855-4C8333F0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C984-7508-47C0-A191-EC1DADE4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ED6F-0C30-4354-A00B-0AE7F0E4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65B3D-BE3F-451A-8FD2-2D17BAFD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9C45F-D95E-4E0F-A96B-6CF90C14A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0A54E-77F3-42B7-99ED-BB8D86DED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28CEB-4F5C-4E06-B221-2685ACF0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486E5-460C-4915-92D0-572F05C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70C2E-5A74-4CF2-A618-6CB45BE8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69E7-782C-4330-948F-3E6BCB55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CCDEE-6241-410E-A7BC-C66CFB0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F9AC-56EE-412C-9758-49767DBD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054C4-9873-4442-B9C7-4A4A1094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F03CF-249F-4FED-B7DB-FC1A5343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6F2E-7430-4881-B2E6-43DA2668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B3B38-4C64-4794-97CC-B5E43931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D4FF-329E-403E-B50C-6BEAAF75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791E-3CA8-47FC-B117-3914C72A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D173-4DBA-466E-B798-F3515123D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68608-0753-4DB5-963D-9556DE1B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2EB8B-CF0E-419A-B2F3-47EBC8C2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3105-021A-41BC-825E-8C123800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B08F-680C-4240-A278-B2650C79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B5AB8-4D5C-433F-97B3-CDF00F7B1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9115-8CD3-43B0-8F88-86EEEAEF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5290-7B32-49D1-BA39-E415B4CF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63A9-7F0C-4780-BA28-3E305373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EA12-9C24-41AD-A2E8-228362D2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10DAA-F99B-41DD-BE9D-69E168FF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3635-8217-43A4-A4FF-C26ACAB0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E83A-21C8-4E55-9507-7C82071B3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8E2E-8FD7-4FD2-9D0D-7ED0830AD78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8A3F-421D-4EFC-9808-4B80B0227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E478-2B04-4511-B7D8-1C8AB9C6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EB71-2C7E-4FE5-927B-1069A0C0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3B6310-AF3A-4EDC-BAD3-BAD9BA1A52D5}"/>
              </a:ext>
            </a:extLst>
          </p:cNvPr>
          <p:cNvSpPr txBox="1"/>
          <p:nvPr/>
        </p:nvSpPr>
        <p:spPr>
          <a:xfrm>
            <a:off x="95250" y="76200"/>
            <a:ext cx="120015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Autoboxing and </a:t>
            </a:r>
            <a:r>
              <a:rPr lang="en-US" sz="2800" b="1" dirty="0" err="1"/>
              <a:t>Autounboxing</a:t>
            </a:r>
            <a:endParaRPr lang="en-US" sz="2800" b="1" dirty="0"/>
          </a:p>
          <a:p>
            <a:r>
              <a:rPr lang="en-US" sz="2000" b="1" dirty="0"/>
              <a:t>Autoboxing</a:t>
            </a:r>
          </a:p>
          <a:p>
            <a:r>
              <a:rPr lang="en-US" dirty="0"/>
              <a:t>Automatic conversion of primitive to wrapper object by compiler is called Autoboxing </a:t>
            </a:r>
          </a:p>
          <a:p>
            <a:endParaRPr lang="en-US" dirty="0"/>
          </a:p>
          <a:p>
            <a:r>
              <a:rPr lang="en-US" dirty="0"/>
              <a:t>Integer I = 10;(compiler converts int to Integer automatically by autoboxing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After compilation the above line will become </a:t>
            </a:r>
          </a:p>
          <a:p>
            <a:r>
              <a:rPr lang="en-US" dirty="0">
                <a:sym typeface="Wingdings" panose="05000000000000000000" pitchFamily="2" charset="2"/>
              </a:rPr>
              <a:t>Integer I = </a:t>
            </a:r>
            <a:r>
              <a:rPr lang="en-US" dirty="0" err="1">
                <a:sym typeface="Wingdings" panose="05000000000000000000" pitchFamily="2" charset="2"/>
              </a:rPr>
              <a:t>Integer.valueOf</a:t>
            </a:r>
            <a:r>
              <a:rPr lang="en-US" dirty="0">
                <a:sym typeface="Wingdings" panose="05000000000000000000" pitchFamily="2" charset="2"/>
              </a:rPr>
              <a:t>(10);</a:t>
            </a:r>
          </a:p>
          <a:p>
            <a:r>
              <a:rPr lang="en-US" dirty="0" err="1">
                <a:sym typeface="Wingdings" panose="05000000000000000000" pitchFamily="2" charset="2"/>
              </a:rPr>
              <a:t>Ie</a:t>
            </a:r>
            <a:r>
              <a:rPr lang="en-US" dirty="0">
                <a:sym typeface="Wingdings" panose="05000000000000000000" pitchFamily="2" charset="2"/>
              </a:rPr>
              <a:t>. Internally autoboxing concept is implemented by using </a:t>
            </a:r>
            <a:r>
              <a:rPr lang="en-US" dirty="0" err="1">
                <a:sym typeface="Wingdings" panose="05000000000000000000" pitchFamily="2" charset="2"/>
              </a:rPr>
              <a:t>valueOf</a:t>
            </a:r>
            <a:r>
              <a:rPr lang="en-US" dirty="0">
                <a:sym typeface="Wingdings" panose="05000000000000000000" pitchFamily="2" charset="2"/>
              </a:rPr>
              <a:t>() methods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000" b="1" dirty="0" err="1">
                <a:sym typeface="Wingdings" panose="05000000000000000000" pitchFamily="2" charset="2"/>
              </a:rPr>
              <a:t>AutoUnboxing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Automatic conversion of wrapper object to primitive by compiler is called </a:t>
            </a:r>
            <a:r>
              <a:rPr lang="en-US" dirty="0" err="1">
                <a:sym typeface="Wingdings" panose="05000000000000000000" pitchFamily="2" charset="2"/>
              </a:rPr>
              <a:t>autounboxing</a:t>
            </a:r>
            <a:r>
              <a:rPr lang="en-US" dirty="0">
                <a:sym typeface="Wingdings" panose="05000000000000000000" pitchFamily="2" charset="2"/>
              </a:rPr>
              <a:t> 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Integer I = new Integer(10);</a:t>
            </a:r>
          </a:p>
          <a:p>
            <a:r>
              <a:rPr lang="en-US" dirty="0">
                <a:sym typeface="Wingdings" panose="05000000000000000000" pitchFamily="2" charset="2"/>
              </a:rPr>
              <a:t>Int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= I;     [ compiler converts Integer to int automatically by </a:t>
            </a:r>
            <a:r>
              <a:rPr lang="en-US" dirty="0" err="1">
                <a:sym typeface="Wingdings" panose="05000000000000000000" pitchFamily="2" charset="2"/>
              </a:rPr>
              <a:t>Autounboxing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After compilation the above line will become </a:t>
            </a:r>
          </a:p>
          <a:p>
            <a:r>
              <a:rPr lang="en-US" dirty="0">
                <a:sym typeface="Wingdings" panose="05000000000000000000" pitchFamily="2" charset="2"/>
              </a:rPr>
              <a:t>int I = </a:t>
            </a:r>
            <a:r>
              <a:rPr lang="en-US" dirty="0" err="1">
                <a:sym typeface="Wingdings" panose="05000000000000000000" pitchFamily="2" charset="2"/>
              </a:rPr>
              <a:t>I.intValue</a:t>
            </a:r>
            <a:r>
              <a:rPr lang="en-US" dirty="0">
                <a:sym typeface="Wingdings" panose="05000000000000000000" pitchFamily="2" charset="2"/>
              </a:rPr>
              <a:t>();  i.e. Internally </a:t>
            </a:r>
            <a:r>
              <a:rPr lang="en-US" dirty="0" err="1">
                <a:sym typeface="Wingdings" panose="05000000000000000000" pitchFamily="2" charset="2"/>
              </a:rPr>
              <a:t>autounboxing</a:t>
            </a:r>
            <a:r>
              <a:rPr lang="en-US" dirty="0">
                <a:sym typeface="Wingdings" panose="05000000000000000000" pitchFamily="2" charset="2"/>
              </a:rPr>
              <a:t> concept is implemented by using </a:t>
            </a:r>
            <a:r>
              <a:rPr lang="en-US" dirty="0" err="1">
                <a:sym typeface="Wingdings" panose="05000000000000000000" pitchFamily="2" charset="2"/>
              </a:rPr>
              <a:t>xxxValue</a:t>
            </a:r>
            <a:r>
              <a:rPr lang="en-US" dirty="0">
                <a:sym typeface="Wingdings" panose="05000000000000000000" pitchFamily="2" charset="2"/>
              </a:rPr>
              <a:t>() methods 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11AFD-A632-429A-931B-27CE6C55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1356054"/>
            <a:ext cx="4105648" cy="17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71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43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99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9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1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4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1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09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6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569C2-2AC4-48A8-936B-0027E9513E64}"/>
              </a:ext>
            </a:extLst>
          </p:cNvPr>
          <p:cNvSpPr txBox="1"/>
          <p:nvPr/>
        </p:nvSpPr>
        <p:spPr>
          <a:xfrm>
            <a:off x="95250" y="114300"/>
            <a:ext cx="119348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sz="1400" dirty="0"/>
              <a:t>public class Test{</a:t>
            </a:r>
          </a:p>
          <a:p>
            <a:r>
              <a:rPr lang="en-US" sz="1400" dirty="0"/>
              <a:t>	static Integer I = 10;  // ==  Autoboxing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){</a:t>
            </a:r>
          </a:p>
          <a:p>
            <a:r>
              <a:rPr lang="en-US" sz="1400" dirty="0"/>
              <a:t>		int </a:t>
            </a:r>
            <a:r>
              <a:rPr lang="en-US" sz="1400" dirty="0" err="1"/>
              <a:t>i</a:t>
            </a:r>
            <a:r>
              <a:rPr lang="en-US" sz="1400" dirty="0"/>
              <a:t> = I;   // </a:t>
            </a:r>
            <a:r>
              <a:rPr lang="en-US" sz="1400" dirty="0" err="1"/>
              <a:t>autounboxing</a:t>
            </a:r>
            <a:endParaRPr lang="en-US" sz="1400" dirty="0"/>
          </a:p>
          <a:p>
            <a:r>
              <a:rPr lang="en-US" sz="1400" dirty="0"/>
              <a:t>		m1(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public static void m1(Integer K){   // Autoboxing</a:t>
            </a:r>
          </a:p>
          <a:p>
            <a:r>
              <a:rPr lang="en-US" sz="1400" dirty="0"/>
              <a:t>		int m = K;  // </a:t>
            </a:r>
            <a:r>
              <a:rPr lang="en-US" sz="1400" dirty="0" err="1"/>
              <a:t>autounboxing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(m);</a:t>
            </a:r>
          </a:p>
          <a:p>
            <a:r>
              <a:rPr lang="en-US" sz="1400" dirty="0"/>
              <a:t>	}	</a:t>
            </a:r>
          </a:p>
          <a:p>
            <a:r>
              <a:rPr lang="en-US" sz="1400" dirty="0"/>
              <a:t>}  // 10</a:t>
            </a:r>
          </a:p>
          <a:p>
            <a:endParaRPr lang="en-US" dirty="0"/>
          </a:p>
          <a:p>
            <a:r>
              <a:rPr lang="en-US" dirty="0"/>
              <a:t>Just because of autoboxing and </a:t>
            </a:r>
            <a:r>
              <a:rPr lang="en-US" dirty="0" err="1"/>
              <a:t>autounboxing</a:t>
            </a:r>
            <a:r>
              <a:rPr lang="en-US" dirty="0"/>
              <a:t> we can use primitives and wrapper objects interchangeably from 1.5 version onwards </a:t>
            </a:r>
          </a:p>
          <a:p>
            <a:r>
              <a:rPr lang="en-US" dirty="0"/>
              <a:t>Example 2 </a:t>
            </a:r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02FE2E-F3F5-4948-846E-E9CD1E76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96227"/>
              </p:ext>
            </p:extLst>
          </p:nvPr>
        </p:nvGraphicFramePr>
        <p:xfrm>
          <a:off x="1508918" y="4010024"/>
          <a:ext cx="9107488" cy="2571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744">
                  <a:extLst>
                    <a:ext uri="{9D8B030D-6E8A-4147-A177-3AD203B41FA5}">
                      <a16:colId xmlns:a16="http://schemas.microsoft.com/office/drawing/2014/main" val="252672459"/>
                    </a:ext>
                  </a:extLst>
                </a:gridCol>
                <a:gridCol w="4553744">
                  <a:extLst>
                    <a:ext uri="{9D8B030D-6E8A-4147-A177-3AD203B41FA5}">
                      <a16:colId xmlns:a16="http://schemas.microsoft.com/office/drawing/2014/main" val="3721146090"/>
                    </a:ext>
                  </a:extLst>
                </a:gridCol>
              </a:tblGrid>
              <a:tr h="2571751">
                <a:tc>
                  <a:txBody>
                    <a:bodyPr/>
                    <a:lstStyle/>
                    <a:p>
                      <a:r>
                        <a:rPr lang="en-US" dirty="0"/>
                        <a:t>public class Test{</a:t>
                      </a:r>
                    </a:p>
                    <a:p>
                      <a:r>
                        <a:rPr lang="en-US" dirty="0"/>
                        <a:t>	static Integer I=0; </a:t>
                      </a:r>
                    </a:p>
                    <a:p>
                      <a:r>
                        <a:rPr lang="en-US" dirty="0"/>
                        <a:t>	public static void main(String[]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){</a:t>
                      </a:r>
                    </a:p>
                    <a:p>
                      <a:r>
                        <a:rPr lang="en-US" dirty="0"/>
                        <a:t>		int m = I;  </a:t>
                      </a:r>
                    </a:p>
                    <a:p>
                      <a:r>
                        <a:rPr lang="en-US" dirty="0"/>
                        <a:t>		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(m);</a:t>
                      </a:r>
                    </a:p>
                    <a:p>
                      <a:r>
                        <a:rPr lang="en-US" dirty="0"/>
                        <a:t>	}</a:t>
                      </a:r>
                    </a:p>
                    <a:p>
                      <a:r>
                        <a:rPr lang="en-US" dirty="0"/>
                        <a:t>}    //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class Test{</a:t>
                      </a:r>
                    </a:p>
                    <a:p>
                      <a:r>
                        <a:rPr lang="en-US" dirty="0"/>
                        <a:t>	static Integer I ;  // I == Null</a:t>
                      </a:r>
                    </a:p>
                    <a:p>
                      <a:r>
                        <a:rPr lang="en-US" dirty="0"/>
                        <a:t>	public static void main(String[]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){</a:t>
                      </a:r>
                    </a:p>
                    <a:p>
                      <a:r>
                        <a:rPr lang="en-US" dirty="0"/>
                        <a:t>		int m = I;  // = int m = </a:t>
                      </a:r>
                      <a:r>
                        <a:rPr lang="en-US" dirty="0" err="1"/>
                        <a:t>I.intValue</a:t>
                      </a:r>
                      <a:r>
                        <a:rPr lang="en-US" dirty="0"/>
                        <a:t>();// I === Null </a:t>
                      </a:r>
                    </a:p>
                    <a:p>
                      <a:r>
                        <a:rPr lang="en-US" dirty="0"/>
                        <a:t>		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(m);</a:t>
                      </a:r>
                    </a:p>
                    <a:p>
                      <a:r>
                        <a:rPr lang="en-US" dirty="0"/>
                        <a:t>	}</a:t>
                      </a:r>
                    </a:p>
                    <a:p>
                      <a:r>
                        <a:rPr lang="en-US" dirty="0"/>
                        <a:t>}     // RE: </a:t>
                      </a:r>
                      <a:r>
                        <a:rPr lang="en-US" dirty="0" err="1"/>
                        <a:t>NullPointerException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9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28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67E0E-6CBB-4B08-A899-F4E58BDED145}"/>
              </a:ext>
            </a:extLst>
          </p:cNvPr>
          <p:cNvSpPr txBox="1"/>
          <p:nvPr/>
        </p:nvSpPr>
        <p:spPr>
          <a:xfrm>
            <a:off x="257175" y="85725"/>
            <a:ext cx="11839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endParaRPr lang="en-US" dirty="0"/>
          </a:p>
          <a:p>
            <a:r>
              <a:rPr lang="en-US" dirty="0"/>
              <a:t>On null reference if we are trying to perform </a:t>
            </a:r>
            <a:r>
              <a:rPr lang="en-US" dirty="0" err="1"/>
              <a:t>autounboxing</a:t>
            </a:r>
            <a:r>
              <a:rPr lang="en-US" dirty="0"/>
              <a:t> then we will get </a:t>
            </a:r>
            <a:r>
              <a:rPr lang="en-US" dirty="0" err="1"/>
              <a:t>RuntimeException</a:t>
            </a:r>
            <a:r>
              <a:rPr lang="en-US" dirty="0"/>
              <a:t> saying </a:t>
            </a:r>
            <a:r>
              <a:rPr lang="en-US" dirty="0" err="1"/>
              <a:t>NullPointerException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Example 3:</a:t>
            </a:r>
          </a:p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Integer x = 10;</a:t>
            </a:r>
          </a:p>
          <a:p>
            <a:r>
              <a:rPr lang="en-US" sz="1600" dirty="0"/>
              <a:t>		Integer y = x;</a:t>
            </a:r>
          </a:p>
          <a:p>
            <a:r>
              <a:rPr lang="en-US" sz="1600" dirty="0"/>
              <a:t>		x++;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(x);  // 11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(y);  // 10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(x==y);  // false 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  <a:p>
            <a:r>
              <a:rPr lang="en-US" dirty="0"/>
              <a:t>Note : </a:t>
            </a:r>
          </a:p>
          <a:p>
            <a:r>
              <a:rPr lang="en-US" dirty="0"/>
              <a:t>All wrapper class  objects are immutable </a:t>
            </a:r>
            <a:r>
              <a:rPr lang="en-US" dirty="0" err="1"/>
              <a:t>i.e</a:t>
            </a:r>
            <a:r>
              <a:rPr lang="en-US" dirty="0"/>
              <a:t> . Once we create wrapper class object we can’t perform any changes in that object . If we are trying to perform any changes with those changes a new object will be created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52F4-62D4-4B1E-A591-2E330EC4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90" y="976120"/>
            <a:ext cx="246731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8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5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0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39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6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468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6</cp:revision>
  <dcterms:created xsi:type="dcterms:W3CDTF">2022-10-10T01:58:30Z</dcterms:created>
  <dcterms:modified xsi:type="dcterms:W3CDTF">2022-10-10T11:21:25Z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2022-10-10T01:58:30Z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98d79944-4e6c-4e16-8349-3e6396769dc1</vt:lpwstr>
  </property>
  <property fmtid="{D5CDD505-2E9C-101B-9397-08002B2CF9AE}" pid="8" name="MSIP_Label_a8a73c85-e524-44a6-bd58-7df7ef87be8f_ContentBits">
    <vt:lpwstr>0</vt:lpwstr>
  </property>
</Properties>
</file>