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78" r:id="rId8"/>
    <p:sldId id="279" r:id="rId9"/>
    <p:sldId id="280" r:id="rId10"/>
    <p:sldId id="262" r:id="rId11"/>
    <p:sldId id="263" r:id="rId12"/>
    <p:sldId id="264" r:id="rId13"/>
    <p:sldId id="265" r:id="rId14"/>
    <p:sldId id="266" r:id="rId15"/>
    <p:sldId id="267" r:id="rId16"/>
    <p:sldId id="268" r:id="rId17"/>
    <p:sldId id="269" r:id="rId18"/>
    <p:sldId id="281" r:id="rId19"/>
    <p:sldId id="270" r:id="rId20"/>
    <p:sldId id="271" r:id="rId21"/>
    <p:sldId id="282" r:id="rId22"/>
    <p:sldId id="272" r:id="rId23"/>
    <p:sldId id="273" r:id="rId24"/>
    <p:sldId id="274" r:id="rId25"/>
    <p:sldId id="275" r:id="rId26"/>
    <p:sldId id="276"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92617-B61A-487A-A50A-443CFE4A23BE}"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21636-97D0-48B3-A723-C878CDE0B42B}" type="slidenum">
              <a:rPr lang="en-US" smtClean="0"/>
              <a:t>‹#›</a:t>
            </a:fld>
            <a:endParaRPr lang="en-US"/>
          </a:p>
        </p:txBody>
      </p:sp>
    </p:spTree>
    <p:extLst>
      <p:ext uri="{BB962C8B-B14F-4D97-AF65-F5344CB8AC3E}">
        <p14:creationId xmlns:p14="http://schemas.microsoft.com/office/powerpoint/2010/main" val="3998041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7DF77D-454F-4C7C-BE1E-306B52EAF17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681269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7DF77D-454F-4C7C-BE1E-306B52EAF17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384992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7DF77D-454F-4C7C-BE1E-306B52EAF17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1952586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7DF77D-454F-4C7C-BE1E-306B52EAF17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821A9-1795-405B-A03A-02934BCA0B1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44192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7DF77D-454F-4C7C-BE1E-306B52EAF17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2563556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7DF77D-454F-4C7C-BE1E-306B52EAF179}"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1156484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7DF77D-454F-4C7C-BE1E-306B52EAF179}"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2705667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DF77D-454F-4C7C-BE1E-306B52EAF17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3764187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DF77D-454F-4C7C-BE1E-306B52EAF17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123776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DF77D-454F-4C7C-BE1E-306B52EAF17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7808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7DF77D-454F-4C7C-BE1E-306B52EAF17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429424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7DF77D-454F-4C7C-BE1E-306B52EAF17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138582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7DF77D-454F-4C7C-BE1E-306B52EAF179}"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158040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7DF77D-454F-4C7C-BE1E-306B52EAF179}"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1028740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7DF77D-454F-4C7C-BE1E-306B52EAF179}"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308234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7DF77D-454F-4C7C-BE1E-306B52EAF17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112767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7DF77D-454F-4C7C-BE1E-306B52EAF17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821A9-1795-405B-A03A-02934BCA0B12}" type="slidenum">
              <a:rPr lang="en-US" smtClean="0"/>
              <a:t>‹#›</a:t>
            </a:fld>
            <a:endParaRPr lang="en-US"/>
          </a:p>
        </p:txBody>
      </p:sp>
    </p:spTree>
    <p:extLst>
      <p:ext uri="{BB962C8B-B14F-4D97-AF65-F5344CB8AC3E}">
        <p14:creationId xmlns:p14="http://schemas.microsoft.com/office/powerpoint/2010/main" val="216835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E7DF77D-454F-4C7C-BE1E-306B52EAF179}" type="datetimeFigureOut">
              <a:rPr lang="en-US" smtClean="0"/>
              <a:t>9/13/2022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B7821A9-1795-405B-A03A-02934BCA0B12}" type="slidenum">
              <a:rPr lang="en-US" smtClean="0"/>
              <a:t>‹#›</a:t>
            </a:fld>
            <a:endParaRPr lang="en-US"/>
          </a:p>
        </p:txBody>
      </p:sp>
    </p:spTree>
    <p:extLst>
      <p:ext uri="{BB962C8B-B14F-4D97-AF65-F5344CB8AC3E}">
        <p14:creationId xmlns:p14="http://schemas.microsoft.com/office/powerpoint/2010/main" val="3495354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64F8EE-4262-4B12-BC13-0D79E0B9CAB6}"/>
              </a:ext>
            </a:extLst>
          </p:cNvPr>
          <p:cNvSpPr txBox="1"/>
          <p:nvPr/>
        </p:nvSpPr>
        <p:spPr>
          <a:xfrm>
            <a:off x="3832363" y="669198"/>
            <a:ext cx="6554028" cy="7478970"/>
          </a:xfrm>
          <a:prstGeom prst="rect">
            <a:avLst/>
          </a:prstGeom>
          <a:noFill/>
        </p:spPr>
        <p:txBody>
          <a:bodyPr wrap="square" rtlCol="0">
            <a:spAutoFit/>
          </a:bodyPr>
          <a:lstStyle/>
          <a:p>
            <a:r>
              <a:rPr lang="en-US" sz="2000" b="1" dirty="0">
                <a:solidFill>
                  <a:srgbClr val="002060"/>
                </a:solidFill>
              </a:rPr>
              <a:t>Internal </a:t>
            </a:r>
            <a:r>
              <a:rPr lang="en-US" sz="2000" b="1" dirty="0" err="1">
                <a:solidFill>
                  <a:srgbClr val="002060"/>
                </a:solidFill>
              </a:rPr>
              <a:t>Implemantation</a:t>
            </a:r>
            <a:r>
              <a:rPr lang="en-US" sz="2000" b="1" dirty="0">
                <a:solidFill>
                  <a:srgbClr val="002060"/>
                </a:solidFill>
              </a:rPr>
              <a:t> of Cursors </a:t>
            </a:r>
          </a:p>
          <a:p>
            <a:endParaRPr lang="en-US" sz="2000" dirty="0">
              <a:solidFill>
                <a:srgbClr val="002060"/>
              </a:solidFill>
            </a:endParaRPr>
          </a:p>
          <a:p>
            <a:r>
              <a:rPr lang="en-US" sz="2000" dirty="0">
                <a:solidFill>
                  <a:srgbClr val="002060"/>
                </a:solidFill>
              </a:rPr>
              <a:t>Import </a:t>
            </a:r>
            <a:r>
              <a:rPr lang="en-US" sz="2000" dirty="0" err="1">
                <a:solidFill>
                  <a:srgbClr val="002060"/>
                </a:solidFill>
              </a:rPr>
              <a:t>java.util</a:t>
            </a:r>
            <a:r>
              <a:rPr lang="en-US" sz="2000" dirty="0">
                <a:solidFill>
                  <a:srgbClr val="002060"/>
                </a:solidFill>
              </a:rPr>
              <a:t>.*;</a:t>
            </a:r>
          </a:p>
          <a:p>
            <a:r>
              <a:rPr lang="en-US" sz="2000" dirty="0">
                <a:solidFill>
                  <a:srgbClr val="002060"/>
                </a:solidFill>
              </a:rPr>
              <a:t>Class </a:t>
            </a:r>
            <a:r>
              <a:rPr lang="en-US" sz="2000" dirty="0" err="1">
                <a:solidFill>
                  <a:srgbClr val="002060"/>
                </a:solidFill>
              </a:rPr>
              <a:t>CursorDemo</a:t>
            </a:r>
            <a:r>
              <a:rPr lang="en-US" sz="2000" dirty="0">
                <a:solidFill>
                  <a:srgbClr val="002060"/>
                </a:solidFill>
              </a:rPr>
              <a:t>{</a:t>
            </a:r>
          </a:p>
          <a:p>
            <a:r>
              <a:rPr lang="en-US" sz="2000" dirty="0">
                <a:solidFill>
                  <a:srgbClr val="002060"/>
                </a:solidFill>
              </a:rPr>
              <a:t>Public static void main(String[] </a:t>
            </a:r>
            <a:r>
              <a:rPr lang="en-US" sz="2000" dirty="0" err="1">
                <a:solidFill>
                  <a:srgbClr val="002060"/>
                </a:solidFill>
              </a:rPr>
              <a:t>args</a:t>
            </a:r>
            <a:r>
              <a:rPr lang="en-US" sz="2000" dirty="0">
                <a:solidFill>
                  <a:srgbClr val="002060"/>
                </a:solidFill>
              </a:rPr>
              <a:t>){</a:t>
            </a:r>
          </a:p>
          <a:p>
            <a:r>
              <a:rPr lang="en-US" sz="2000" dirty="0">
                <a:solidFill>
                  <a:srgbClr val="002060"/>
                </a:solidFill>
              </a:rPr>
              <a:t>Vector v = new Vector();</a:t>
            </a:r>
          </a:p>
          <a:p>
            <a:r>
              <a:rPr lang="en-US" sz="2000" dirty="0">
                <a:solidFill>
                  <a:srgbClr val="002060"/>
                </a:solidFill>
              </a:rPr>
              <a:t>Enumeration e = </a:t>
            </a:r>
            <a:r>
              <a:rPr lang="en-US" sz="2000" dirty="0" err="1">
                <a:solidFill>
                  <a:srgbClr val="002060"/>
                </a:solidFill>
              </a:rPr>
              <a:t>v.elements</a:t>
            </a:r>
            <a:r>
              <a:rPr lang="en-US" sz="2000" dirty="0">
                <a:solidFill>
                  <a:srgbClr val="002060"/>
                </a:solidFill>
              </a:rPr>
              <a:t>();</a:t>
            </a:r>
          </a:p>
          <a:p>
            <a:r>
              <a:rPr lang="en-US" sz="2000" dirty="0">
                <a:solidFill>
                  <a:srgbClr val="002060"/>
                </a:solidFill>
              </a:rPr>
              <a:t>Iterator </a:t>
            </a:r>
            <a:r>
              <a:rPr lang="en-US" sz="2000" dirty="0" err="1">
                <a:solidFill>
                  <a:srgbClr val="002060"/>
                </a:solidFill>
              </a:rPr>
              <a:t>itr</a:t>
            </a:r>
            <a:r>
              <a:rPr lang="en-US" sz="2000" dirty="0">
                <a:solidFill>
                  <a:srgbClr val="002060"/>
                </a:solidFill>
              </a:rPr>
              <a:t> = </a:t>
            </a:r>
            <a:r>
              <a:rPr lang="en-US" sz="2000" dirty="0" err="1">
                <a:solidFill>
                  <a:srgbClr val="002060"/>
                </a:solidFill>
              </a:rPr>
              <a:t>v.iterator</a:t>
            </a:r>
            <a:r>
              <a:rPr lang="en-US" sz="2000" dirty="0">
                <a:solidFill>
                  <a:srgbClr val="002060"/>
                </a:solidFill>
              </a:rPr>
              <a:t>();</a:t>
            </a:r>
          </a:p>
          <a:p>
            <a:r>
              <a:rPr lang="en-US" sz="2000" dirty="0" err="1">
                <a:solidFill>
                  <a:srgbClr val="002060"/>
                </a:solidFill>
              </a:rPr>
              <a:t>ListIterator</a:t>
            </a:r>
            <a:r>
              <a:rPr lang="en-US" sz="2000" dirty="0">
                <a:solidFill>
                  <a:srgbClr val="002060"/>
                </a:solidFill>
              </a:rPr>
              <a:t> </a:t>
            </a:r>
            <a:r>
              <a:rPr lang="en-US" sz="2000" dirty="0" err="1">
                <a:solidFill>
                  <a:srgbClr val="002060"/>
                </a:solidFill>
              </a:rPr>
              <a:t>litr</a:t>
            </a:r>
            <a:r>
              <a:rPr lang="en-US" sz="2000" dirty="0">
                <a:solidFill>
                  <a:srgbClr val="002060"/>
                </a:solidFill>
              </a:rPr>
              <a:t> = </a:t>
            </a:r>
            <a:r>
              <a:rPr lang="en-US" sz="2000" dirty="0" err="1">
                <a:solidFill>
                  <a:srgbClr val="002060"/>
                </a:solidFill>
              </a:rPr>
              <a:t>v.listIterator</a:t>
            </a:r>
            <a:r>
              <a:rPr lang="en-US" sz="2000" dirty="0">
                <a:solidFill>
                  <a:srgbClr val="002060"/>
                </a:solidFill>
              </a:rPr>
              <a:t>();</a:t>
            </a:r>
          </a:p>
          <a:p>
            <a:r>
              <a:rPr lang="en-US" sz="2000" dirty="0" err="1">
                <a:solidFill>
                  <a:srgbClr val="002060"/>
                </a:solidFill>
              </a:rPr>
              <a:t>System.out.println</a:t>
            </a:r>
            <a:r>
              <a:rPr lang="en-US" sz="2000" dirty="0">
                <a:solidFill>
                  <a:srgbClr val="002060"/>
                </a:solidFill>
              </a:rPr>
              <a:t>(</a:t>
            </a:r>
            <a:r>
              <a:rPr lang="en-US" sz="2000" dirty="0" err="1">
                <a:solidFill>
                  <a:srgbClr val="002060"/>
                </a:solidFill>
              </a:rPr>
              <a:t>e.getClass</a:t>
            </a:r>
            <a:r>
              <a:rPr lang="en-US" sz="2000" dirty="0">
                <a:solidFill>
                  <a:srgbClr val="002060"/>
                </a:solidFill>
              </a:rPr>
              <a:t>().</a:t>
            </a:r>
            <a:r>
              <a:rPr lang="en-US" sz="2000" dirty="0" err="1">
                <a:solidFill>
                  <a:srgbClr val="002060"/>
                </a:solidFill>
              </a:rPr>
              <a:t>getName</a:t>
            </a:r>
            <a:r>
              <a:rPr lang="en-US" sz="2000" dirty="0">
                <a:solidFill>
                  <a:srgbClr val="002060"/>
                </a:solidFill>
              </a:rPr>
              <a:t>());</a:t>
            </a:r>
          </a:p>
          <a:p>
            <a:r>
              <a:rPr lang="en-US" sz="2000" dirty="0" err="1">
                <a:solidFill>
                  <a:srgbClr val="002060"/>
                </a:solidFill>
              </a:rPr>
              <a:t>System.out.println</a:t>
            </a:r>
            <a:r>
              <a:rPr lang="en-US" sz="2000" dirty="0">
                <a:solidFill>
                  <a:srgbClr val="002060"/>
                </a:solidFill>
              </a:rPr>
              <a:t>(</a:t>
            </a:r>
            <a:r>
              <a:rPr lang="en-US" sz="2000" dirty="0" err="1">
                <a:solidFill>
                  <a:srgbClr val="002060"/>
                </a:solidFill>
              </a:rPr>
              <a:t>itr.getClass</a:t>
            </a:r>
            <a:r>
              <a:rPr lang="en-US" sz="2000" dirty="0">
                <a:solidFill>
                  <a:srgbClr val="002060"/>
                </a:solidFill>
              </a:rPr>
              <a:t>().</a:t>
            </a:r>
            <a:r>
              <a:rPr lang="en-US" sz="2000" dirty="0" err="1">
                <a:solidFill>
                  <a:srgbClr val="002060"/>
                </a:solidFill>
              </a:rPr>
              <a:t>getName</a:t>
            </a:r>
            <a:r>
              <a:rPr lang="en-US" sz="2000" dirty="0">
                <a:solidFill>
                  <a:srgbClr val="002060"/>
                </a:solidFill>
              </a:rPr>
              <a:t>());</a:t>
            </a:r>
          </a:p>
          <a:p>
            <a:r>
              <a:rPr lang="en-US" sz="2000" dirty="0" err="1">
                <a:solidFill>
                  <a:srgbClr val="002060"/>
                </a:solidFill>
              </a:rPr>
              <a:t>System.out.println</a:t>
            </a:r>
            <a:r>
              <a:rPr lang="en-US" sz="2000" dirty="0">
                <a:solidFill>
                  <a:srgbClr val="002060"/>
                </a:solidFill>
              </a:rPr>
              <a:t>(</a:t>
            </a:r>
            <a:r>
              <a:rPr lang="en-US" sz="2000" dirty="0" err="1">
                <a:solidFill>
                  <a:srgbClr val="002060"/>
                </a:solidFill>
              </a:rPr>
              <a:t>litr.getClass</a:t>
            </a:r>
            <a:r>
              <a:rPr lang="en-US" sz="2000" dirty="0">
                <a:solidFill>
                  <a:srgbClr val="002060"/>
                </a:solidFill>
              </a:rPr>
              <a:t>().</a:t>
            </a:r>
            <a:r>
              <a:rPr lang="en-US" sz="2000" dirty="0" err="1">
                <a:solidFill>
                  <a:srgbClr val="002060"/>
                </a:solidFill>
              </a:rPr>
              <a:t>getName</a:t>
            </a:r>
            <a:r>
              <a:rPr lang="en-US" sz="2000" dirty="0">
                <a:solidFill>
                  <a:srgbClr val="002060"/>
                </a:solidFill>
              </a:rPr>
              <a:t>());</a:t>
            </a:r>
          </a:p>
          <a:p>
            <a:r>
              <a:rPr lang="en-US" sz="2000" dirty="0">
                <a:solidFill>
                  <a:srgbClr val="002060"/>
                </a:solidFill>
              </a:rPr>
              <a:t>}</a:t>
            </a:r>
          </a:p>
          <a:p>
            <a:r>
              <a:rPr lang="en-US" sz="2000" dirty="0">
                <a:solidFill>
                  <a:srgbClr val="002060"/>
                </a:solidFill>
              </a:rPr>
              <a:t>}</a:t>
            </a:r>
          </a:p>
          <a:p>
            <a:endParaRPr lang="en-US" sz="2000" dirty="0">
              <a:solidFill>
                <a:srgbClr val="002060"/>
              </a:solidFill>
            </a:endParaRPr>
          </a:p>
          <a:p>
            <a:r>
              <a:rPr lang="en-US" sz="2000" dirty="0">
                <a:solidFill>
                  <a:srgbClr val="002060"/>
                </a:solidFill>
              </a:rPr>
              <a:t>// output </a:t>
            </a:r>
          </a:p>
          <a:p>
            <a:r>
              <a:rPr lang="en-US" sz="2000" dirty="0">
                <a:solidFill>
                  <a:srgbClr val="002060"/>
                </a:solidFill>
              </a:rPr>
              <a:t>Java.util.Vector$1</a:t>
            </a:r>
          </a:p>
          <a:p>
            <a:r>
              <a:rPr lang="en-US" sz="2000" dirty="0" err="1">
                <a:solidFill>
                  <a:srgbClr val="002060"/>
                </a:solidFill>
              </a:rPr>
              <a:t>Java.util.Vector$Itr</a:t>
            </a:r>
            <a:endParaRPr lang="en-US" sz="2000" dirty="0">
              <a:solidFill>
                <a:srgbClr val="002060"/>
              </a:solidFill>
            </a:endParaRPr>
          </a:p>
          <a:p>
            <a:r>
              <a:rPr lang="en-US" sz="2000" dirty="0" err="1">
                <a:solidFill>
                  <a:srgbClr val="002060"/>
                </a:solidFill>
              </a:rPr>
              <a:t>Java.util.Vector$ListItr</a:t>
            </a:r>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p:txBody>
      </p:sp>
    </p:spTree>
    <p:extLst>
      <p:ext uri="{BB962C8B-B14F-4D97-AF65-F5344CB8AC3E}">
        <p14:creationId xmlns:p14="http://schemas.microsoft.com/office/powerpoint/2010/main" val="41521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B41717-7C36-4075-B0E4-E004446F1CA5}"/>
              </a:ext>
            </a:extLst>
          </p:cNvPr>
          <p:cNvSpPr txBox="1"/>
          <p:nvPr/>
        </p:nvSpPr>
        <p:spPr>
          <a:xfrm>
            <a:off x="1457325" y="552450"/>
            <a:ext cx="9153525" cy="3693319"/>
          </a:xfrm>
          <a:prstGeom prst="rect">
            <a:avLst/>
          </a:prstGeom>
          <a:noFill/>
        </p:spPr>
        <p:txBody>
          <a:bodyPr wrap="square" rtlCol="0">
            <a:spAutoFit/>
          </a:bodyPr>
          <a:lstStyle/>
          <a:p>
            <a:r>
              <a:rPr lang="en-US" dirty="0"/>
              <a:t>Null Acceptance == for non-empty </a:t>
            </a:r>
            <a:r>
              <a:rPr lang="en-US" dirty="0" err="1"/>
              <a:t>treeset</a:t>
            </a:r>
            <a:r>
              <a:rPr lang="en-US" dirty="0"/>
              <a:t> if we are trying to insert null then we will get null pointer Exception </a:t>
            </a:r>
          </a:p>
          <a:p>
            <a:r>
              <a:rPr lang="en-US" dirty="0"/>
              <a:t> Earlier it was allowed to insert first element in empty </a:t>
            </a:r>
            <a:r>
              <a:rPr lang="en-US" dirty="0" err="1"/>
              <a:t>treeset</a:t>
            </a:r>
            <a:r>
              <a:rPr lang="en-US" dirty="0"/>
              <a:t> but now this was removed now we can not insert null values in </a:t>
            </a:r>
            <a:r>
              <a:rPr lang="en-US" dirty="0" err="1"/>
              <a:t>treeset</a:t>
            </a:r>
            <a:r>
              <a:rPr lang="en-US" dirty="0"/>
              <a:t>.</a:t>
            </a:r>
          </a:p>
          <a:p>
            <a:endParaRPr lang="en-US" dirty="0"/>
          </a:p>
          <a:p>
            <a:r>
              <a:rPr lang="en-US" dirty="0"/>
              <a:t>It raises Null Pointer Exception </a:t>
            </a:r>
            <a:br>
              <a:rPr lang="en-US" dirty="0"/>
            </a:br>
            <a:endParaRPr lang="en-US" dirty="0"/>
          </a:p>
          <a:p>
            <a:endParaRPr lang="en-US" dirty="0"/>
          </a:p>
          <a:p>
            <a:r>
              <a:rPr lang="en-US" dirty="0">
                <a:solidFill>
                  <a:srgbClr val="FF0000"/>
                </a:solidFill>
              </a:rPr>
              <a:t>Note ***</a:t>
            </a:r>
          </a:p>
          <a:p>
            <a:endParaRPr lang="en-US" dirty="0">
              <a:solidFill>
                <a:srgbClr val="FF0000"/>
              </a:solidFill>
            </a:endParaRPr>
          </a:p>
          <a:p>
            <a:r>
              <a:rPr lang="en-US" dirty="0">
                <a:solidFill>
                  <a:srgbClr val="FF0000"/>
                </a:solidFill>
              </a:rPr>
              <a:t>Until 1.6 version null is allowed as a first element to the empty </a:t>
            </a:r>
            <a:r>
              <a:rPr lang="en-US" dirty="0" err="1">
                <a:solidFill>
                  <a:srgbClr val="FF0000"/>
                </a:solidFill>
              </a:rPr>
              <a:t>treeset</a:t>
            </a:r>
            <a:r>
              <a:rPr lang="en-US" dirty="0">
                <a:solidFill>
                  <a:srgbClr val="FF0000"/>
                </a:solidFill>
              </a:rPr>
              <a:t> but from 1.7 version null is not allowed even as a first element  </a:t>
            </a:r>
            <a:r>
              <a:rPr lang="en-US" dirty="0" err="1">
                <a:solidFill>
                  <a:srgbClr val="FF0000"/>
                </a:solidFill>
              </a:rPr>
              <a:t>i.e</a:t>
            </a:r>
            <a:r>
              <a:rPr lang="en-US" dirty="0">
                <a:solidFill>
                  <a:srgbClr val="FF0000"/>
                </a:solidFill>
              </a:rPr>
              <a:t> “ Null such type of story not applicable for </a:t>
            </a:r>
            <a:r>
              <a:rPr lang="en-US" dirty="0" err="1">
                <a:solidFill>
                  <a:srgbClr val="FF0000"/>
                </a:solidFill>
              </a:rPr>
              <a:t>treeset</a:t>
            </a:r>
            <a:r>
              <a:rPr lang="en-US" dirty="0">
                <a:solidFill>
                  <a:srgbClr val="FF0000"/>
                </a:solidFill>
              </a:rPr>
              <a:t> from 1.7 version onwards .”</a:t>
            </a:r>
          </a:p>
        </p:txBody>
      </p:sp>
    </p:spTree>
    <p:extLst>
      <p:ext uri="{BB962C8B-B14F-4D97-AF65-F5344CB8AC3E}">
        <p14:creationId xmlns:p14="http://schemas.microsoft.com/office/powerpoint/2010/main" val="3117189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27E38D-DBEF-4D8D-963F-4ADC1182B0B5}"/>
              </a:ext>
            </a:extLst>
          </p:cNvPr>
          <p:cNvSpPr txBox="1"/>
          <p:nvPr/>
        </p:nvSpPr>
        <p:spPr>
          <a:xfrm>
            <a:off x="1514475" y="476250"/>
            <a:ext cx="9915525" cy="7294305"/>
          </a:xfrm>
          <a:prstGeom prst="rect">
            <a:avLst/>
          </a:prstGeom>
          <a:noFill/>
        </p:spPr>
        <p:txBody>
          <a:bodyPr wrap="square" rtlCol="0">
            <a:spAutoFit/>
          </a:bodyPr>
          <a:lstStyle/>
          <a:p>
            <a:r>
              <a:rPr lang="en-US" dirty="0"/>
              <a:t>package </a:t>
            </a:r>
            <a:r>
              <a:rPr lang="en-US" dirty="0" err="1"/>
              <a:t>treeset</a:t>
            </a:r>
            <a:r>
              <a:rPr lang="en-US" dirty="0"/>
              <a:t>;</a:t>
            </a:r>
          </a:p>
          <a:p>
            <a:r>
              <a:rPr lang="en-US" dirty="0"/>
              <a:t>import </a:t>
            </a:r>
            <a:r>
              <a:rPr lang="en-US" dirty="0" err="1"/>
              <a:t>java.util.TreeSet</a:t>
            </a:r>
            <a:r>
              <a:rPr lang="en-US" dirty="0"/>
              <a:t>;</a:t>
            </a:r>
          </a:p>
          <a:p>
            <a:r>
              <a:rPr lang="en-US" dirty="0"/>
              <a:t>public class TreeSetDemo2 {</a:t>
            </a:r>
          </a:p>
          <a:p>
            <a:r>
              <a:rPr lang="en-US" dirty="0"/>
              <a:t>	public static void main(String[] </a:t>
            </a:r>
            <a:r>
              <a:rPr lang="en-US" dirty="0" err="1"/>
              <a:t>args</a:t>
            </a:r>
            <a:r>
              <a:rPr lang="en-US" dirty="0"/>
              <a:t>) {</a:t>
            </a:r>
          </a:p>
          <a:p>
            <a:r>
              <a:rPr lang="en-US" dirty="0"/>
              <a:t>		</a:t>
            </a:r>
            <a:r>
              <a:rPr lang="en-US" dirty="0" err="1"/>
              <a:t>TreeSet</a:t>
            </a:r>
            <a:r>
              <a:rPr lang="en-US" dirty="0"/>
              <a:t> </a:t>
            </a:r>
            <a:r>
              <a:rPr lang="en-US" dirty="0" err="1"/>
              <a:t>ts</a:t>
            </a:r>
            <a:r>
              <a:rPr lang="en-US" dirty="0"/>
              <a:t>  = new </a:t>
            </a:r>
            <a:r>
              <a:rPr lang="en-US" dirty="0" err="1"/>
              <a:t>TreeSet</a:t>
            </a:r>
            <a:r>
              <a:rPr lang="en-US" dirty="0"/>
              <a:t>();</a:t>
            </a:r>
          </a:p>
          <a:p>
            <a:r>
              <a:rPr lang="en-US" dirty="0"/>
              <a:t>		</a:t>
            </a:r>
          </a:p>
          <a:p>
            <a:r>
              <a:rPr lang="en-US" dirty="0"/>
              <a:t>		</a:t>
            </a:r>
            <a:r>
              <a:rPr lang="en-US" dirty="0" err="1"/>
              <a:t>ts.add</a:t>
            </a:r>
            <a:r>
              <a:rPr lang="en-US" dirty="0"/>
              <a:t>(new </a:t>
            </a:r>
            <a:r>
              <a:rPr lang="en-US" dirty="0" err="1"/>
              <a:t>StringBuffer</a:t>
            </a:r>
            <a:r>
              <a:rPr lang="en-US" dirty="0"/>
              <a:t>("A"));</a:t>
            </a:r>
          </a:p>
          <a:p>
            <a:r>
              <a:rPr lang="en-US" dirty="0"/>
              <a:t>		</a:t>
            </a:r>
            <a:r>
              <a:rPr lang="en-US" dirty="0" err="1"/>
              <a:t>ts.add</a:t>
            </a:r>
            <a:r>
              <a:rPr lang="en-US" dirty="0"/>
              <a:t>(new </a:t>
            </a:r>
            <a:r>
              <a:rPr lang="en-US" dirty="0" err="1"/>
              <a:t>StringBuffer</a:t>
            </a:r>
            <a:r>
              <a:rPr lang="en-US" dirty="0"/>
              <a:t>("Z"));</a:t>
            </a:r>
          </a:p>
          <a:p>
            <a:r>
              <a:rPr lang="en-US" dirty="0"/>
              <a:t>		</a:t>
            </a:r>
            <a:r>
              <a:rPr lang="en-US" dirty="0" err="1"/>
              <a:t>ts.add</a:t>
            </a:r>
            <a:r>
              <a:rPr lang="en-US" dirty="0"/>
              <a:t>(new </a:t>
            </a:r>
            <a:r>
              <a:rPr lang="en-US" dirty="0" err="1"/>
              <a:t>StringBuffer</a:t>
            </a:r>
            <a:r>
              <a:rPr lang="en-US" dirty="0"/>
              <a:t>("L"));</a:t>
            </a:r>
          </a:p>
          <a:p>
            <a:r>
              <a:rPr lang="en-US" dirty="0"/>
              <a:t>		</a:t>
            </a:r>
            <a:r>
              <a:rPr lang="en-US" dirty="0" err="1"/>
              <a:t>ts.add</a:t>
            </a:r>
            <a:r>
              <a:rPr lang="en-US" dirty="0"/>
              <a:t>(new </a:t>
            </a:r>
            <a:r>
              <a:rPr lang="en-US" dirty="0" err="1"/>
              <a:t>StringBuffer</a:t>
            </a:r>
            <a:r>
              <a:rPr lang="en-US" dirty="0"/>
              <a:t>("B"));</a:t>
            </a:r>
          </a:p>
          <a:p>
            <a:r>
              <a:rPr lang="en-US" dirty="0"/>
              <a:t>	</a:t>
            </a:r>
          </a:p>
          <a:p>
            <a:r>
              <a:rPr lang="en-US" dirty="0"/>
              <a:t>		</a:t>
            </a:r>
          </a:p>
          <a:p>
            <a:r>
              <a:rPr lang="en-US" dirty="0"/>
              <a:t>		// This will give </a:t>
            </a:r>
            <a:r>
              <a:rPr lang="en-US" dirty="0" err="1"/>
              <a:t>ClassCastException</a:t>
            </a:r>
            <a:r>
              <a:rPr lang="en-US" dirty="0"/>
              <a:t> </a:t>
            </a:r>
          </a:p>
          <a:p>
            <a:r>
              <a:rPr lang="en-US" dirty="0"/>
              <a:t>		</a:t>
            </a:r>
            <a:r>
              <a:rPr lang="en-US" dirty="0" err="1"/>
              <a:t>System.out.println</a:t>
            </a:r>
            <a:r>
              <a:rPr lang="en-US" dirty="0"/>
              <a:t>(</a:t>
            </a:r>
            <a:r>
              <a:rPr lang="en-US" dirty="0" err="1"/>
              <a:t>ts</a:t>
            </a:r>
            <a:r>
              <a:rPr lang="en-US" dirty="0"/>
              <a:t>);</a:t>
            </a:r>
          </a:p>
          <a:p>
            <a:r>
              <a:rPr lang="en-US" dirty="0"/>
              <a:t>	}</a:t>
            </a:r>
          </a:p>
          <a:p>
            <a:endParaRPr lang="en-US" dirty="0"/>
          </a:p>
          <a:p>
            <a:r>
              <a:rPr lang="en-US" dirty="0"/>
              <a:t>}</a:t>
            </a:r>
          </a:p>
          <a:p>
            <a:r>
              <a:rPr lang="en-US" dirty="0">
                <a:solidFill>
                  <a:srgbClr val="FF0000"/>
                </a:solidFill>
              </a:rPr>
              <a:t>Note ** </a:t>
            </a:r>
          </a:p>
          <a:p>
            <a:r>
              <a:rPr lang="en-US" dirty="0">
                <a:solidFill>
                  <a:srgbClr val="FF0000"/>
                </a:solidFill>
              </a:rPr>
              <a:t>If we are depending on default natural sorting order compulsory the object should be homogeneous and comparable . Otherwise we will get runtime exception saying </a:t>
            </a:r>
            <a:r>
              <a:rPr lang="en-US" dirty="0" err="1">
                <a:solidFill>
                  <a:srgbClr val="FF0000"/>
                </a:solidFill>
              </a:rPr>
              <a:t>ClassCastException</a:t>
            </a:r>
            <a:r>
              <a:rPr lang="en-US" dirty="0">
                <a:solidFill>
                  <a:srgbClr val="FF0000"/>
                </a:solidFill>
              </a:rPr>
              <a:t> . </a:t>
            </a:r>
          </a:p>
          <a:p>
            <a:r>
              <a:rPr lang="en-US" dirty="0">
                <a:solidFill>
                  <a:srgbClr val="FF0000"/>
                </a:solidFill>
              </a:rPr>
              <a:t>An object is said to be comparable if and only if corresponding class implements comparable interface.</a:t>
            </a:r>
          </a:p>
          <a:p>
            <a:r>
              <a:rPr lang="en-US" dirty="0">
                <a:solidFill>
                  <a:srgbClr val="FF0000"/>
                </a:solidFill>
              </a:rPr>
              <a:t>String class and all wrapper classes already implements comparable interface but </a:t>
            </a:r>
            <a:r>
              <a:rPr lang="en-US" dirty="0" err="1">
                <a:solidFill>
                  <a:srgbClr val="FF0000"/>
                </a:solidFill>
              </a:rPr>
              <a:t>StringBuffer</a:t>
            </a:r>
            <a:r>
              <a:rPr lang="en-US" dirty="0">
                <a:solidFill>
                  <a:srgbClr val="FF0000"/>
                </a:solidFill>
              </a:rPr>
              <a:t> class does </a:t>
            </a:r>
            <a:r>
              <a:rPr lang="en-US" dirty="0" err="1">
                <a:solidFill>
                  <a:srgbClr val="FF0000"/>
                </a:solidFill>
              </a:rPr>
              <a:t>n’t</a:t>
            </a:r>
            <a:r>
              <a:rPr lang="en-US" dirty="0">
                <a:solidFill>
                  <a:srgbClr val="FF0000"/>
                </a:solidFill>
              </a:rPr>
              <a:t> implement comparable interface hence we got CCE in the above example</a:t>
            </a:r>
          </a:p>
          <a:p>
            <a:endParaRPr lang="en-US" dirty="0"/>
          </a:p>
          <a:p>
            <a:endParaRPr lang="en-US" dirty="0"/>
          </a:p>
        </p:txBody>
      </p:sp>
    </p:spTree>
    <p:extLst>
      <p:ext uri="{BB962C8B-B14F-4D97-AF65-F5344CB8AC3E}">
        <p14:creationId xmlns:p14="http://schemas.microsoft.com/office/powerpoint/2010/main" val="3864153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EC356E-FEB5-49C7-9596-B3CA0C35B2EA}"/>
              </a:ext>
            </a:extLst>
          </p:cNvPr>
          <p:cNvSpPr txBox="1"/>
          <p:nvPr/>
        </p:nvSpPr>
        <p:spPr>
          <a:xfrm>
            <a:off x="1619250" y="514350"/>
            <a:ext cx="9848850" cy="6278642"/>
          </a:xfrm>
          <a:prstGeom prst="rect">
            <a:avLst/>
          </a:prstGeom>
          <a:noFill/>
        </p:spPr>
        <p:txBody>
          <a:bodyPr wrap="square" rtlCol="0">
            <a:spAutoFit/>
          </a:bodyPr>
          <a:lstStyle/>
          <a:p>
            <a:r>
              <a:rPr lang="en-US" sz="2400" b="1" dirty="0"/>
              <a:t>Comparable Interface (I):</a:t>
            </a:r>
          </a:p>
          <a:p>
            <a:r>
              <a:rPr lang="en-US" dirty="0"/>
              <a:t>1.It is present in </a:t>
            </a:r>
            <a:r>
              <a:rPr lang="en-US" dirty="0" err="1"/>
              <a:t>java.lang</a:t>
            </a:r>
            <a:r>
              <a:rPr lang="en-US" dirty="0"/>
              <a:t> package and it contains only one method </a:t>
            </a:r>
            <a:r>
              <a:rPr lang="en-US" dirty="0" err="1"/>
              <a:t>compareTo</a:t>
            </a:r>
            <a:r>
              <a:rPr lang="en-US" dirty="0"/>
              <a:t>()</a:t>
            </a:r>
          </a:p>
          <a:p>
            <a:pPr marL="342900" indent="-342900">
              <a:buAutoNum type="arabicPeriod" startAt="2"/>
            </a:pPr>
            <a:r>
              <a:rPr lang="fr-FR" dirty="0"/>
              <a:t>public abstract </a:t>
            </a:r>
            <a:r>
              <a:rPr lang="fr-FR" dirty="0" err="1"/>
              <a:t>int</a:t>
            </a:r>
            <a:r>
              <a:rPr lang="fr-FR" dirty="0"/>
              <a:t> </a:t>
            </a:r>
            <a:r>
              <a:rPr lang="fr-FR" dirty="0" err="1"/>
              <a:t>compareTo</a:t>
            </a:r>
            <a:r>
              <a:rPr lang="fr-FR" dirty="0"/>
              <a:t>(T);</a:t>
            </a:r>
          </a:p>
          <a:p>
            <a:r>
              <a:rPr lang="fr-FR" dirty="0"/>
              <a:t>Obj1.compareTo(obj2)</a:t>
            </a:r>
          </a:p>
          <a:p>
            <a:r>
              <a:rPr lang="fr-FR" dirty="0" err="1"/>
              <a:t>Returns</a:t>
            </a:r>
            <a:r>
              <a:rPr lang="fr-FR" dirty="0"/>
              <a:t> –</a:t>
            </a:r>
            <a:r>
              <a:rPr lang="fr-FR" dirty="0" err="1"/>
              <a:t>ve</a:t>
            </a:r>
            <a:r>
              <a:rPr lang="fr-FR" dirty="0"/>
              <a:t> == </a:t>
            </a:r>
            <a:r>
              <a:rPr lang="fr-FR" dirty="0" err="1"/>
              <a:t>iff</a:t>
            </a:r>
            <a:r>
              <a:rPr lang="fr-FR" dirty="0"/>
              <a:t> obj1 has to come </a:t>
            </a:r>
            <a:r>
              <a:rPr lang="fr-FR" dirty="0" err="1"/>
              <a:t>before</a:t>
            </a:r>
            <a:r>
              <a:rPr lang="fr-FR" dirty="0"/>
              <a:t> obj2</a:t>
            </a:r>
          </a:p>
          <a:p>
            <a:r>
              <a:rPr lang="fr-FR" dirty="0" err="1"/>
              <a:t>Returns</a:t>
            </a:r>
            <a:r>
              <a:rPr lang="fr-FR" dirty="0"/>
              <a:t> +</a:t>
            </a:r>
            <a:r>
              <a:rPr lang="fr-FR" dirty="0" err="1"/>
              <a:t>ve</a:t>
            </a:r>
            <a:r>
              <a:rPr lang="fr-FR" dirty="0"/>
              <a:t>  == </a:t>
            </a:r>
            <a:r>
              <a:rPr lang="fr-FR" dirty="0" err="1"/>
              <a:t>iff</a:t>
            </a:r>
            <a:r>
              <a:rPr lang="fr-FR" dirty="0"/>
              <a:t>  obj1 has to come </a:t>
            </a:r>
            <a:r>
              <a:rPr lang="fr-FR" dirty="0" err="1"/>
              <a:t>after</a:t>
            </a:r>
            <a:r>
              <a:rPr lang="fr-FR" dirty="0"/>
              <a:t> obj2</a:t>
            </a:r>
          </a:p>
          <a:p>
            <a:r>
              <a:rPr lang="fr-FR" dirty="0" err="1"/>
              <a:t>Returns</a:t>
            </a:r>
            <a:r>
              <a:rPr lang="fr-FR" dirty="0"/>
              <a:t> 0  == </a:t>
            </a:r>
            <a:r>
              <a:rPr lang="fr-FR" dirty="0" err="1"/>
              <a:t>iff</a:t>
            </a:r>
            <a:r>
              <a:rPr lang="fr-FR" dirty="0"/>
              <a:t> obj1 and obj2 are </a:t>
            </a:r>
            <a:r>
              <a:rPr lang="fr-FR" dirty="0" err="1"/>
              <a:t>equal</a:t>
            </a:r>
            <a:r>
              <a:rPr lang="fr-FR" dirty="0"/>
              <a:t> </a:t>
            </a:r>
          </a:p>
          <a:p>
            <a:endParaRPr lang="fr-FR" dirty="0"/>
          </a:p>
          <a:p>
            <a:r>
              <a:rPr lang="fr-FR" dirty="0"/>
              <a:t>Obj1 =  the </a:t>
            </a:r>
            <a:r>
              <a:rPr lang="fr-FR" dirty="0" err="1"/>
              <a:t>object</a:t>
            </a:r>
            <a:r>
              <a:rPr lang="fr-FR" dirty="0"/>
              <a:t> </a:t>
            </a:r>
            <a:r>
              <a:rPr lang="fr-FR" dirty="0" err="1"/>
              <a:t>which</a:t>
            </a:r>
            <a:r>
              <a:rPr lang="fr-FR" dirty="0"/>
              <a:t> </a:t>
            </a:r>
            <a:r>
              <a:rPr lang="fr-FR" dirty="0" err="1"/>
              <a:t>is</a:t>
            </a:r>
            <a:r>
              <a:rPr lang="fr-FR" dirty="0"/>
              <a:t> to </a:t>
            </a:r>
            <a:r>
              <a:rPr lang="fr-FR" dirty="0" err="1"/>
              <a:t>be</a:t>
            </a:r>
            <a:r>
              <a:rPr lang="fr-FR" dirty="0"/>
              <a:t> </a:t>
            </a:r>
            <a:r>
              <a:rPr lang="fr-FR" dirty="0" err="1"/>
              <a:t>inserted</a:t>
            </a:r>
            <a:r>
              <a:rPr lang="fr-FR" dirty="0"/>
              <a:t> .</a:t>
            </a:r>
          </a:p>
          <a:p>
            <a:endParaRPr lang="fr-FR" dirty="0"/>
          </a:p>
          <a:p>
            <a:r>
              <a:rPr lang="fr-FR" dirty="0"/>
              <a:t>Obj2   === The Object </a:t>
            </a:r>
            <a:r>
              <a:rPr lang="fr-FR" dirty="0" err="1"/>
              <a:t>which</a:t>
            </a:r>
            <a:r>
              <a:rPr lang="fr-FR" dirty="0"/>
              <a:t> </a:t>
            </a:r>
            <a:r>
              <a:rPr lang="fr-FR" dirty="0" err="1"/>
              <a:t>is</a:t>
            </a:r>
            <a:r>
              <a:rPr lang="fr-FR" dirty="0"/>
              <a:t> </a:t>
            </a:r>
            <a:r>
              <a:rPr lang="fr-FR" dirty="0" err="1"/>
              <a:t>already</a:t>
            </a:r>
            <a:r>
              <a:rPr lang="fr-FR" dirty="0"/>
              <a:t> </a:t>
            </a:r>
            <a:r>
              <a:rPr lang="fr-FR" dirty="0" err="1"/>
              <a:t>inserted</a:t>
            </a:r>
            <a:r>
              <a:rPr lang="fr-FR" dirty="0"/>
              <a:t>. </a:t>
            </a:r>
          </a:p>
          <a:p>
            <a:r>
              <a:rPr lang="fr-FR" dirty="0"/>
              <a:t> </a:t>
            </a:r>
          </a:p>
          <a:p>
            <a:r>
              <a:rPr lang="fr-FR" dirty="0"/>
              <a:t>If </a:t>
            </a:r>
            <a:r>
              <a:rPr lang="fr-FR" dirty="0" err="1"/>
              <a:t>we</a:t>
            </a:r>
            <a:r>
              <a:rPr lang="fr-FR" dirty="0"/>
              <a:t> are </a:t>
            </a:r>
            <a:r>
              <a:rPr lang="fr-FR" dirty="0" err="1"/>
              <a:t>depending</a:t>
            </a:r>
            <a:r>
              <a:rPr lang="fr-FR" dirty="0"/>
              <a:t> on default </a:t>
            </a:r>
            <a:r>
              <a:rPr lang="fr-FR" dirty="0" err="1"/>
              <a:t>natural</a:t>
            </a:r>
            <a:r>
              <a:rPr lang="fr-FR" dirty="0"/>
              <a:t> </a:t>
            </a:r>
            <a:r>
              <a:rPr lang="fr-FR" dirty="0" err="1"/>
              <a:t>sorting</a:t>
            </a:r>
            <a:r>
              <a:rPr lang="fr-FR" dirty="0"/>
              <a:t> </a:t>
            </a:r>
            <a:r>
              <a:rPr lang="fr-FR" dirty="0" err="1"/>
              <a:t>order</a:t>
            </a:r>
            <a:r>
              <a:rPr lang="fr-FR" dirty="0"/>
              <a:t> </a:t>
            </a:r>
            <a:r>
              <a:rPr lang="fr-FR" dirty="0" err="1"/>
              <a:t>then</a:t>
            </a:r>
            <a:r>
              <a:rPr lang="fr-FR" dirty="0"/>
              <a:t> </a:t>
            </a:r>
            <a:r>
              <a:rPr lang="fr-FR" dirty="0" err="1"/>
              <a:t>while</a:t>
            </a:r>
            <a:r>
              <a:rPr lang="fr-FR" dirty="0"/>
              <a:t> </a:t>
            </a:r>
            <a:r>
              <a:rPr lang="fr-FR" dirty="0" err="1"/>
              <a:t>adding</a:t>
            </a:r>
            <a:r>
              <a:rPr lang="fr-FR" dirty="0"/>
              <a:t> </a:t>
            </a:r>
            <a:r>
              <a:rPr lang="fr-FR" dirty="0" err="1"/>
              <a:t>objects</a:t>
            </a:r>
            <a:r>
              <a:rPr lang="fr-FR" dirty="0"/>
              <a:t> </a:t>
            </a:r>
            <a:r>
              <a:rPr lang="fr-FR" dirty="0" err="1"/>
              <a:t>into</a:t>
            </a:r>
            <a:r>
              <a:rPr lang="fr-FR" dirty="0"/>
              <a:t> the </a:t>
            </a:r>
            <a:r>
              <a:rPr lang="fr-FR" dirty="0" err="1"/>
              <a:t>treeset</a:t>
            </a:r>
            <a:r>
              <a:rPr lang="fr-FR" dirty="0"/>
              <a:t> JVM </a:t>
            </a:r>
            <a:r>
              <a:rPr lang="fr-FR" dirty="0" err="1"/>
              <a:t>will</a:t>
            </a:r>
            <a:r>
              <a:rPr lang="fr-FR" dirty="0"/>
              <a:t> call </a:t>
            </a:r>
            <a:r>
              <a:rPr lang="fr-FR" dirty="0" err="1"/>
              <a:t>compareaTo</a:t>
            </a:r>
            <a:r>
              <a:rPr lang="fr-FR" dirty="0"/>
              <a:t> </a:t>
            </a:r>
            <a:r>
              <a:rPr lang="fr-FR" dirty="0" err="1"/>
              <a:t>method</a:t>
            </a:r>
            <a:r>
              <a:rPr lang="fr-FR" dirty="0"/>
              <a:t> </a:t>
            </a:r>
          </a:p>
          <a:p>
            <a:endParaRPr lang="fr-FR" dirty="0"/>
          </a:p>
          <a:p>
            <a:r>
              <a:rPr lang="fr-FR" dirty="0" err="1"/>
              <a:t>TreeSet</a:t>
            </a:r>
            <a:r>
              <a:rPr lang="fr-FR" dirty="0"/>
              <a:t> t = new </a:t>
            </a:r>
            <a:r>
              <a:rPr lang="fr-FR" dirty="0" err="1"/>
              <a:t>TreeSet</a:t>
            </a:r>
            <a:r>
              <a:rPr lang="fr-FR" dirty="0"/>
              <a:t>();</a:t>
            </a:r>
          </a:p>
          <a:p>
            <a:r>
              <a:rPr lang="fr-FR" dirty="0" err="1"/>
              <a:t>t.add</a:t>
            </a:r>
            <a:r>
              <a:rPr lang="fr-FR" dirty="0"/>
              <a:t>(« K»);</a:t>
            </a:r>
          </a:p>
          <a:p>
            <a:r>
              <a:rPr lang="fr-FR" dirty="0" err="1"/>
              <a:t>t.add</a:t>
            </a:r>
            <a:r>
              <a:rPr lang="fr-FR" dirty="0"/>
              <a:t>(«Z »)</a:t>
            </a:r>
          </a:p>
          <a:p>
            <a:r>
              <a:rPr lang="fr-FR" dirty="0" err="1"/>
              <a:t>t.add</a:t>
            </a:r>
            <a:r>
              <a:rPr lang="fr-FR" dirty="0"/>
              <a:t>(«  A»)</a:t>
            </a:r>
          </a:p>
          <a:p>
            <a:endParaRPr lang="fr-FR" dirty="0"/>
          </a:p>
          <a:p>
            <a:r>
              <a:rPr lang="fr-FR" dirty="0"/>
              <a:t>[A,K,Z]</a:t>
            </a:r>
          </a:p>
          <a:p>
            <a:endParaRPr lang="en-US" dirty="0"/>
          </a:p>
        </p:txBody>
      </p:sp>
      <p:sp>
        <p:nvSpPr>
          <p:cNvPr id="3" name="Oval 2">
            <a:extLst>
              <a:ext uri="{FF2B5EF4-FFF2-40B4-BE49-F238E27FC236}">
                <a16:creationId xmlns:a16="http://schemas.microsoft.com/office/drawing/2014/main" id="{53D49C16-240F-4905-9E55-5A8113002E07}"/>
              </a:ext>
            </a:extLst>
          </p:cNvPr>
          <p:cNvSpPr/>
          <p:nvPr/>
        </p:nvSpPr>
        <p:spPr>
          <a:xfrm>
            <a:off x="7848600" y="4648200"/>
            <a:ext cx="62865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5BFD482-78B4-4A5E-B9C5-C858ABEFCA2E}"/>
              </a:ext>
            </a:extLst>
          </p:cNvPr>
          <p:cNvSpPr/>
          <p:nvPr/>
        </p:nvSpPr>
        <p:spPr>
          <a:xfrm>
            <a:off x="9191625" y="5486400"/>
            <a:ext cx="62865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C1E37B1-2215-4F83-89D5-462E86BA04E2}"/>
              </a:ext>
            </a:extLst>
          </p:cNvPr>
          <p:cNvSpPr/>
          <p:nvPr/>
        </p:nvSpPr>
        <p:spPr>
          <a:xfrm>
            <a:off x="6648450" y="5486400"/>
            <a:ext cx="62865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9FBEE5E-F6E5-42F5-B8DB-CB51FD91EE3C}"/>
              </a:ext>
            </a:extLst>
          </p:cNvPr>
          <p:cNvCxnSpPr>
            <a:endCxn id="5" idx="7"/>
          </p:cNvCxnSpPr>
          <p:nvPr/>
        </p:nvCxnSpPr>
        <p:spPr>
          <a:xfrm flipH="1">
            <a:off x="7185036" y="5029200"/>
            <a:ext cx="663564" cy="53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95538C1-0EDF-46B0-BE72-39B569776301}"/>
              </a:ext>
            </a:extLst>
          </p:cNvPr>
          <p:cNvCxnSpPr/>
          <p:nvPr/>
        </p:nvCxnSpPr>
        <p:spPr>
          <a:xfrm>
            <a:off x="8477250" y="5181600"/>
            <a:ext cx="82867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4C603A7-CCE8-41E8-AFC2-87473320A861}"/>
              </a:ext>
            </a:extLst>
          </p:cNvPr>
          <p:cNvSpPr txBox="1"/>
          <p:nvPr/>
        </p:nvSpPr>
        <p:spPr>
          <a:xfrm>
            <a:off x="8048625" y="4810125"/>
            <a:ext cx="336561" cy="369332"/>
          </a:xfrm>
          <a:prstGeom prst="rect">
            <a:avLst/>
          </a:prstGeom>
          <a:noFill/>
        </p:spPr>
        <p:txBody>
          <a:bodyPr wrap="square" rtlCol="0">
            <a:spAutoFit/>
          </a:bodyPr>
          <a:lstStyle/>
          <a:p>
            <a:r>
              <a:rPr lang="en-US" dirty="0"/>
              <a:t>K</a:t>
            </a:r>
          </a:p>
        </p:txBody>
      </p:sp>
      <p:sp>
        <p:nvSpPr>
          <p:cNvPr id="11" name="TextBox 10">
            <a:extLst>
              <a:ext uri="{FF2B5EF4-FFF2-40B4-BE49-F238E27FC236}">
                <a16:creationId xmlns:a16="http://schemas.microsoft.com/office/drawing/2014/main" id="{6B7707B6-D77E-4860-A484-C114A0962253}"/>
              </a:ext>
            </a:extLst>
          </p:cNvPr>
          <p:cNvSpPr txBox="1"/>
          <p:nvPr/>
        </p:nvSpPr>
        <p:spPr>
          <a:xfrm>
            <a:off x="6829425" y="5667375"/>
            <a:ext cx="180975" cy="369332"/>
          </a:xfrm>
          <a:prstGeom prst="rect">
            <a:avLst/>
          </a:prstGeom>
          <a:noFill/>
        </p:spPr>
        <p:txBody>
          <a:bodyPr wrap="square" rtlCol="0">
            <a:spAutoFit/>
          </a:bodyPr>
          <a:lstStyle/>
          <a:p>
            <a:r>
              <a:rPr lang="en-US" dirty="0"/>
              <a:t>A</a:t>
            </a:r>
          </a:p>
        </p:txBody>
      </p:sp>
      <p:sp>
        <p:nvSpPr>
          <p:cNvPr id="12" name="TextBox 11">
            <a:extLst>
              <a:ext uri="{FF2B5EF4-FFF2-40B4-BE49-F238E27FC236}">
                <a16:creationId xmlns:a16="http://schemas.microsoft.com/office/drawing/2014/main" id="{DD4CAD35-DF64-48FC-BF6D-AEC8F7FE68D1}"/>
              </a:ext>
            </a:extLst>
          </p:cNvPr>
          <p:cNvSpPr txBox="1"/>
          <p:nvPr/>
        </p:nvSpPr>
        <p:spPr>
          <a:xfrm>
            <a:off x="9429750" y="5667375"/>
            <a:ext cx="142875" cy="369332"/>
          </a:xfrm>
          <a:prstGeom prst="rect">
            <a:avLst/>
          </a:prstGeom>
          <a:noFill/>
        </p:spPr>
        <p:txBody>
          <a:bodyPr wrap="square" rtlCol="0">
            <a:spAutoFit/>
          </a:bodyPr>
          <a:lstStyle/>
          <a:p>
            <a:r>
              <a:rPr lang="en-US" dirty="0"/>
              <a:t>Z</a:t>
            </a:r>
          </a:p>
        </p:txBody>
      </p:sp>
    </p:spTree>
    <p:extLst>
      <p:ext uri="{BB962C8B-B14F-4D97-AF65-F5344CB8AC3E}">
        <p14:creationId xmlns:p14="http://schemas.microsoft.com/office/powerpoint/2010/main" val="144602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D244DA-98D5-45C8-A490-7FBAD8BB23E6}"/>
              </a:ext>
            </a:extLst>
          </p:cNvPr>
          <p:cNvSpPr txBox="1"/>
          <p:nvPr/>
        </p:nvSpPr>
        <p:spPr>
          <a:xfrm>
            <a:off x="409575" y="133350"/>
            <a:ext cx="11039475" cy="7725192"/>
          </a:xfrm>
          <a:prstGeom prst="rect">
            <a:avLst/>
          </a:prstGeom>
          <a:noFill/>
        </p:spPr>
        <p:txBody>
          <a:bodyPr wrap="square" rtlCol="0">
            <a:spAutoFit/>
          </a:bodyPr>
          <a:lstStyle/>
          <a:p>
            <a:r>
              <a:rPr lang="en-US" dirty="0">
                <a:solidFill>
                  <a:srgbClr val="FF0000"/>
                </a:solidFill>
              </a:rPr>
              <a:t>Note ***</a:t>
            </a:r>
          </a:p>
          <a:p>
            <a:endParaRPr lang="en-US" dirty="0">
              <a:solidFill>
                <a:srgbClr val="FF0000"/>
              </a:solidFill>
            </a:endParaRPr>
          </a:p>
          <a:p>
            <a:pPr marL="342900" indent="-342900">
              <a:buAutoNum type="arabicPeriod"/>
            </a:pPr>
            <a:r>
              <a:rPr lang="en-US" dirty="0">
                <a:solidFill>
                  <a:srgbClr val="FF0000"/>
                </a:solidFill>
              </a:rPr>
              <a:t>If default natural sorting order is not available or if we are not satisfied with default natural sorting order then we can go for customized sorting by using comparator.</a:t>
            </a:r>
          </a:p>
          <a:p>
            <a:pPr marL="342900" indent="-342900">
              <a:buAutoNum type="arabicPeriod"/>
            </a:pPr>
            <a:r>
              <a:rPr lang="en-US" dirty="0">
                <a:solidFill>
                  <a:srgbClr val="FF0000"/>
                </a:solidFill>
              </a:rPr>
              <a:t>Comparable meant for Default Natural Sorting Order whereas Comparator meant for Customized sorting order. </a:t>
            </a:r>
          </a:p>
          <a:p>
            <a:pPr marL="342900" indent="-342900">
              <a:buAutoNum type="arabicPeriod"/>
            </a:pPr>
            <a:endParaRPr lang="en-US" dirty="0"/>
          </a:p>
          <a:p>
            <a:r>
              <a:rPr lang="en-US" sz="2800" dirty="0"/>
              <a:t>Comparator:</a:t>
            </a:r>
          </a:p>
          <a:p>
            <a:pPr marL="342900" indent="-342900">
              <a:buAutoNum type="arabicPeriod"/>
            </a:pPr>
            <a:r>
              <a:rPr lang="en-US" dirty="0"/>
              <a:t>Comparator present in </a:t>
            </a:r>
            <a:r>
              <a:rPr lang="en-US" dirty="0" err="1"/>
              <a:t>java.util</a:t>
            </a:r>
            <a:r>
              <a:rPr lang="en-US" dirty="0"/>
              <a:t> package and it defines two methods compare and equals.</a:t>
            </a:r>
          </a:p>
          <a:p>
            <a:pPr marL="342900" indent="-342900">
              <a:buAutoNum type="arabicPeriod"/>
            </a:pPr>
            <a:r>
              <a:rPr lang="en-US" dirty="0"/>
              <a:t>Public int compare(Object obj1, Object obj2)</a:t>
            </a:r>
          </a:p>
          <a:p>
            <a:endParaRPr lang="en-US" dirty="0"/>
          </a:p>
          <a:p>
            <a:r>
              <a:rPr lang="en-US" dirty="0"/>
              <a:t>Returns –</a:t>
            </a:r>
            <a:r>
              <a:rPr lang="en-US" dirty="0" err="1"/>
              <a:t>ve</a:t>
            </a:r>
            <a:r>
              <a:rPr lang="en-US" dirty="0"/>
              <a:t>   == </a:t>
            </a:r>
            <a:r>
              <a:rPr lang="en-US" dirty="0" err="1"/>
              <a:t>iff</a:t>
            </a:r>
            <a:r>
              <a:rPr lang="en-US" dirty="0"/>
              <a:t> obj1 has to come before obj2.</a:t>
            </a:r>
          </a:p>
          <a:p>
            <a:r>
              <a:rPr lang="en-US" dirty="0"/>
              <a:t>Returns +</a:t>
            </a:r>
            <a:r>
              <a:rPr lang="en-US" dirty="0" err="1"/>
              <a:t>ve</a:t>
            </a:r>
            <a:r>
              <a:rPr lang="en-US" dirty="0"/>
              <a:t>  == </a:t>
            </a:r>
            <a:r>
              <a:rPr lang="en-US" dirty="0" err="1"/>
              <a:t>iff</a:t>
            </a:r>
            <a:r>
              <a:rPr lang="en-US" dirty="0"/>
              <a:t> obj1 has to come after obj2.</a:t>
            </a:r>
          </a:p>
          <a:p>
            <a:r>
              <a:rPr lang="en-US" dirty="0"/>
              <a:t>Returns 0 == </a:t>
            </a:r>
            <a:r>
              <a:rPr lang="en-US" dirty="0" err="1"/>
              <a:t>iff</a:t>
            </a:r>
            <a:r>
              <a:rPr lang="en-US" dirty="0"/>
              <a:t> obj1 and obj2 are equal.</a:t>
            </a:r>
          </a:p>
          <a:p>
            <a:endParaRPr lang="en-US" dirty="0"/>
          </a:p>
          <a:p>
            <a:r>
              <a:rPr lang="en-US" dirty="0"/>
              <a:t>public </a:t>
            </a:r>
            <a:r>
              <a:rPr lang="en-US" dirty="0" err="1"/>
              <a:t>boolean</a:t>
            </a:r>
            <a:r>
              <a:rPr lang="en-US" dirty="0"/>
              <a:t> equals(Object obj)</a:t>
            </a:r>
          </a:p>
          <a:p>
            <a:endParaRPr lang="en-US" dirty="0"/>
          </a:p>
          <a:p>
            <a:r>
              <a:rPr lang="en-US" dirty="0"/>
              <a:t>Class </a:t>
            </a:r>
            <a:r>
              <a:rPr lang="en-US" dirty="0" err="1"/>
              <a:t>myComparator</a:t>
            </a:r>
            <a:r>
              <a:rPr lang="en-US" dirty="0"/>
              <a:t> implements Comparator{</a:t>
            </a:r>
          </a:p>
          <a:p>
            <a:r>
              <a:rPr lang="en-US" dirty="0"/>
              <a:t>	compare()</a:t>
            </a:r>
          </a:p>
          <a:p>
            <a:r>
              <a:rPr lang="en-US" dirty="0"/>
              <a:t>}</a:t>
            </a:r>
          </a:p>
          <a:p>
            <a:endParaRPr lang="en-US" dirty="0"/>
          </a:p>
          <a:p>
            <a:r>
              <a:rPr lang="en-US" dirty="0"/>
              <a:t>Whenever we are implementing comparator interface compulsory we should provide implementation only for compare method and we are not required to provide implementation for equals method because it is already available from Object class through inheritance</a:t>
            </a:r>
          </a:p>
          <a:p>
            <a:endParaRPr lang="en-US" dirty="0"/>
          </a:p>
          <a:p>
            <a:endParaRPr lang="en-US" dirty="0"/>
          </a:p>
          <a:p>
            <a:endParaRPr lang="en-US" dirty="0"/>
          </a:p>
          <a:p>
            <a:endParaRPr lang="en-US" dirty="0">
              <a:solidFill>
                <a:srgbClr val="FF0000"/>
              </a:solidFill>
            </a:endParaRPr>
          </a:p>
        </p:txBody>
      </p:sp>
    </p:spTree>
    <p:extLst>
      <p:ext uri="{BB962C8B-B14F-4D97-AF65-F5344CB8AC3E}">
        <p14:creationId xmlns:p14="http://schemas.microsoft.com/office/powerpoint/2010/main" val="3476640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D4BC4-1033-4832-B18E-F513FBB29042}"/>
              </a:ext>
            </a:extLst>
          </p:cNvPr>
          <p:cNvSpPr txBox="1"/>
          <p:nvPr/>
        </p:nvSpPr>
        <p:spPr>
          <a:xfrm>
            <a:off x="1019175" y="428655"/>
            <a:ext cx="11172825" cy="6186309"/>
          </a:xfrm>
          <a:prstGeom prst="rect">
            <a:avLst/>
          </a:prstGeom>
          <a:noFill/>
        </p:spPr>
        <p:txBody>
          <a:bodyPr wrap="square" rtlCol="0">
            <a:spAutoFit/>
          </a:bodyPr>
          <a:lstStyle/>
          <a:p>
            <a:r>
              <a:rPr lang="en-US" dirty="0"/>
              <a:t>package </a:t>
            </a:r>
            <a:r>
              <a:rPr lang="en-US" dirty="0" err="1"/>
              <a:t>treeset</a:t>
            </a:r>
            <a:r>
              <a:rPr lang="en-US" dirty="0"/>
              <a:t>;</a:t>
            </a:r>
          </a:p>
          <a:p>
            <a:r>
              <a:rPr lang="en-US" dirty="0"/>
              <a:t>import </a:t>
            </a:r>
            <a:r>
              <a:rPr lang="en-US" dirty="0" err="1"/>
              <a:t>java.util.Comparator</a:t>
            </a:r>
            <a:r>
              <a:rPr lang="en-US" dirty="0"/>
              <a:t>;</a:t>
            </a:r>
          </a:p>
          <a:p>
            <a:r>
              <a:rPr lang="en-US" dirty="0"/>
              <a:t>import </a:t>
            </a:r>
            <a:r>
              <a:rPr lang="en-US" dirty="0" err="1"/>
              <a:t>java.util.TreeSet</a:t>
            </a:r>
            <a:r>
              <a:rPr lang="en-US" dirty="0"/>
              <a:t>;</a:t>
            </a:r>
          </a:p>
          <a:p>
            <a:r>
              <a:rPr lang="en-US" dirty="0"/>
              <a:t>public class TreeSetDemo3 {</a:t>
            </a:r>
          </a:p>
          <a:p>
            <a:r>
              <a:rPr lang="en-US" dirty="0"/>
              <a:t>	public static void main(String[] </a:t>
            </a:r>
            <a:r>
              <a:rPr lang="en-US" dirty="0" err="1"/>
              <a:t>args</a:t>
            </a:r>
            <a:r>
              <a:rPr lang="en-US" dirty="0"/>
              <a:t>) {</a:t>
            </a:r>
          </a:p>
          <a:p>
            <a:r>
              <a:rPr lang="en-US" dirty="0"/>
              <a:t>		</a:t>
            </a:r>
            <a:r>
              <a:rPr lang="en-US" dirty="0" err="1"/>
              <a:t>TreeSet</a:t>
            </a:r>
            <a:r>
              <a:rPr lang="en-US" dirty="0"/>
              <a:t> t =  new </a:t>
            </a:r>
            <a:r>
              <a:rPr lang="en-US" dirty="0" err="1"/>
              <a:t>TreeSet</a:t>
            </a:r>
            <a:r>
              <a:rPr lang="en-US" dirty="0"/>
              <a:t>(new </a:t>
            </a:r>
            <a:r>
              <a:rPr lang="en-US" dirty="0" err="1"/>
              <a:t>myComparator</a:t>
            </a:r>
            <a:r>
              <a:rPr lang="en-US" dirty="0"/>
              <a:t>());    ==</a:t>
            </a:r>
            <a:r>
              <a:rPr lang="en-US" dirty="0">
                <a:sym typeface="Wingdings" panose="05000000000000000000" pitchFamily="2" charset="2"/>
              </a:rPr>
              <a:t> Line 1 </a:t>
            </a:r>
            <a:endParaRPr lang="en-US" dirty="0"/>
          </a:p>
          <a:p>
            <a:r>
              <a:rPr lang="en-US" dirty="0"/>
              <a:t>		</a:t>
            </a:r>
            <a:r>
              <a:rPr lang="en-US" dirty="0" err="1"/>
              <a:t>t.add</a:t>
            </a:r>
            <a:r>
              <a:rPr lang="en-US" dirty="0"/>
              <a:t>(10);</a:t>
            </a:r>
          </a:p>
          <a:p>
            <a:r>
              <a:rPr lang="en-US" dirty="0"/>
              <a:t>		</a:t>
            </a:r>
            <a:r>
              <a:rPr lang="en-US" dirty="0" err="1"/>
              <a:t>t.add</a:t>
            </a:r>
            <a:r>
              <a:rPr lang="en-US" dirty="0"/>
              <a:t>(0);</a:t>
            </a:r>
          </a:p>
          <a:p>
            <a:r>
              <a:rPr lang="en-US" dirty="0"/>
              <a:t>		</a:t>
            </a:r>
            <a:r>
              <a:rPr lang="en-US" dirty="0" err="1"/>
              <a:t>t.add</a:t>
            </a:r>
            <a:r>
              <a:rPr lang="en-US" dirty="0"/>
              <a:t>(15);</a:t>
            </a:r>
          </a:p>
          <a:p>
            <a:r>
              <a:rPr lang="en-US" dirty="0"/>
              <a:t>		</a:t>
            </a:r>
            <a:r>
              <a:rPr lang="en-US" dirty="0" err="1"/>
              <a:t>t.add</a:t>
            </a:r>
            <a:r>
              <a:rPr lang="en-US" dirty="0"/>
              <a:t>(14);</a:t>
            </a:r>
          </a:p>
          <a:p>
            <a:r>
              <a:rPr lang="en-US" dirty="0"/>
              <a:t>		</a:t>
            </a:r>
            <a:r>
              <a:rPr lang="en-US" dirty="0" err="1"/>
              <a:t>t.add</a:t>
            </a:r>
            <a:r>
              <a:rPr lang="en-US" dirty="0"/>
              <a:t>(20);</a:t>
            </a:r>
          </a:p>
          <a:p>
            <a:r>
              <a:rPr lang="en-US" dirty="0"/>
              <a:t>		</a:t>
            </a:r>
            <a:r>
              <a:rPr lang="en-US" dirty="0" err="1"/>
              <a:t>t.add</a:t>
            </a:r>
            <a:r>
              <a:rPr lang="en-US" dirty="0"/>
              <a:t>(20);</a:t>
            </a:r>
          </a:p>
          <a:p>
            <a:r>
              <a:rPr lang="en-US" dirty="0"/>
              <a:t>		</a:t>
            </a:r>
            <a:r>
              <a:rPr lang="en-US" dirty="0" err="1"/>
              <a:t>System.out.println</a:t>
            </a:r>
            <a:r>
              <a:rPr lang="en-US" dirty="0"/>
              <a:t>(t);		}	</a:t>
            </a:r>
          </a:p>
          <a:p>
            <a:r>
              <a:rPr lang="en-US" dirty="0"/>
              <a:t>}class </a:t>
            </a:r>
            <a:r>
              <a:rPr lang="en-US" dirty="0" err="1"/>
              <a:t>myComparator</a:t>
            </a:r>
            <a:r>
              <a:rPr lang="en-US" dirty="0"/>
              <a:t> implements Comparator{</a:t>
            </a:r>
          </a:p>
          <a:p>
            <a:r>
              <a:rPr lang="en-US" dirty="0"/>
              <a:t>	@Override</a:t>
            </a:r>
          </a:p>
          <a:p>
            <a:r>
              <a:rPr lang="en-US" dirty="0"/>
              <a:t>	public int compare(Object o1, Object o2) {</a:t>
            </a:r>
          </a:p>
          <a:p>
            <a:r>
              <a:rPr lang="en-US" dirty="0"/>
              <a:t>		Integer i1 = (Integer)o1;</a:t>
            </a:r>
          </a:p>
          <a:p>
            <a:r>
              <a:rPr lang="en-US" dirty="0"/>
              <a:t>		Integer i2 = (Integer)o2;</a:t>
            </a:r>
          </a:p>
          <a:p>
            <a:r>
              <a:rPr lang="en-US" dirty="0"/>
              <a:t>		if(i1&lt;i2) return 1;</a:t>
            </a:r>
          </a:p>
          <a:p>
            <a:r>
              <a:rPr lang="en-US" dirty="0"/>
              <a:t>		else if(i1&gt;i2) return -1;</a:t>
            </a:r>
          </a:p>
          <a:p>
            <a:r>
              <a:rPr lang="en-US" dirty="0"/>
              <a:t>		else return 0;	}}</a:t>
            </a:r>
          </a:p>
          <a:p>
            <a:endParaRPr lang="en-US" dirty="0"/>
          </a:p>
        </p:txBody>
      </p:sp>
      <p:sp>
        <p:nvSpPr>
          <p:cNvPr id="3" name="TextBox 2">
            <a:extLst>
              <a:ext uri="{FF2B5EF4-FFF2-40B4-BE49-F238E27FC236}">
                <a16:creationId xmlns:a16="http://schemas.microsoft.com/office/drawing/2014/main" id="{B318A3CF-EA05-4EA0-9D7B-1868FFB1B3D2}"/>
              </a:ext>
            </a:extLst>
          </p:cNvPr>
          <p:cNvSpPr txBox="1"/>
          <p:nvPr/>
        </p:nvSpPr>
        <p:spPr>
          <a:xfrm>
            <a:off x="942975" y="104775"/>
            <a:ext cx="10591800" cy="400110"/>
          </a:xfrm>
          <a:prstGeom prst="rect">
            <a:avLst/>
          </a:prstGeom>
          <a:noFill/>
        </p:spPr>
        <p:txBody>
          <a:bodyPr wrap="square" rtlCol="0">
            <a:spAutoFit/>
          </a:bodyPr>
          <a:lstStyle/>
          <a:p>
            <a:r>
              <a:rPr lang="en-US" sz="2000" b="1" dirty="0"/>
              <a:t>Write a program to insert Integer object in the </a:t>
            </a:r>
            <a:r>
              <a:rPr lang="en-US" sz="2000" b="1" dirty="0" err="1"/>
              <a:t>treeset</a:t>
            </a:r>
            <a:r>
              <a:rPr lang="en-US" sz="2000" b="1" dirty="0"/>
              <a:t> where sorting order is descending order ?</a:t>
            </a:r>
          </a:p>
        </p:txBody>
      </p:sp>
    </p:spTree>
    <p:extLst>
      <p:ext uri="{BB962C8B-B14F-4D97-AF65-F5344CB8AC3E}">
        <p14:creationId xmlns:p14="http://schemas.microsoft.com/office/powerpoint/2010/main" val="3244503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164C44-752C-4E82-84B4-457D7422AF24}"/>
              </a:ext>
            </a:extLst>
          </p:cNvPr>
          <p:cNvSpPr txBox="1"/>
          <p:nvPr/>
        </p:nvSpPr>
        <p:spPr>
          <a:xfrm>
            <a:off x="1524000" y="419100"/>
            <a:ext cx="10248900" cy="6278642"/>
          </a:xfrm>
          <a:prstGeom prst="rect">
            <a:avLst/>
          </a:prstGeom>
          <a:noFill/>
        </p:spPr>
        <p:txBody>
          <a:bodyPr wrap="square" rtlCol="0">
            <a:spAutoFit/>
          </a:bodyPr>
          <a:lstStyle/>
          <a:p>
            <a:r>
              <a:rPr lang="en-US" dirty="0"/>
              <a:t>1. At line -1 if we are not passing the comparator object then internally JVM will call </a:t>
            </a:r>
            <a:r>
              <a:rPr lang="en-US" dirty="0" err="1"/>
              <a:t>compareTo</a:t>
            </a:r>
            <a:r>
              <a:rPr lang="en-US" dirty="0"/>
              <a:t>() method which is meant for default natural sorting order . In this case the output is : [0,5,10,15,20]</a:t>
            </a:r>
          </a:p>
          <a:p>
            <a:endParaRPr lang="en-US" dirty="0"/>
          </a:p>
          <a:p>
            <a:r>
              <a:rPr lang="en-US" dirty="0"/>
              <a:t>2. At Line -1 if we are passing comparator object then JVM will call compare method which is meant for customized sorting in this case output is : [20,15,10,5,0]</a:t>
            </a:r>
          </a:p>
          <a:p>
            <a:endParaRPr lang="en-US" dirty="0"/>
          </a:p>
          <a:p>
            <a:endParaRPr lang="en-US" dirty="0"/>
          </a:p>
          <a:p>
            <a:r>
              <a:rPr lang="en-US" sz="2400" dirty="0"/>
              <a:t>Various Possible implementation of Compare Method :</a:t>
            </a:r>
            <a:r>
              <a:rPr lang="en-US" dirty="0"/>
              <a:t> </a:t>
            </a:r>
          </a:p>
          <a:p>
            <a:r>
              <a:rPr lang="en-US" dirty="0"/>
              <a:t>public int compare(Object obj1,Object obj2){</a:t>
            </a:r>
          </a:p>
          <a:p>
            <a:r>
              <a:rPr lang="en-US" dirty="0"/>
              <a:t>Integer i1 = Integer(obj1)</a:t>
            </a:r>
          </a:p>
          <a:p>
            <a:r>
              <a:rPr lang="en-US" dirty="0"/>
              <a:t>Integer i2 = Integer(obj2)</a:t>
            </a:r>
          </a:p>
          <a:p>
            <a:r>
              <a:rPr lang="en-US" dirty="0"/>
              <a:t>1. return i1.compareTo(i2) -</a:t>
            </a:r>
            <a:r>
              <a:rPr lang="en-US" dirty="0">
                <a:sym typeface="Wingdings" panose="05000000000000000000" pitchFamily="2" charset="2"/>
              </a:rPr>
              <a:t> default Natural sorting order Ascending order[0,5,10,15,20]</a:t>
            </a:r>
          </a:p>
          <a:p>
            <a:r>
              <a:rPr lang="en-US" dirty="0">
                <a:sym typeface="Wingdings" panose="05000000000000000000" pitchFamily="2" charset="2"/>
              </a:rPr>
              <a:t>2. return -i1.compareTo(i2) [descending order ]</a:t>
            </a:r>
          </a:p>
          <a:p>
            <a:r>
              <a:rPr lang="en-US" dirty="0">
                <a:sym typeface="Wingdings" panose="05000000000000000000" pitchFamily="2" charset="2"/>
              </a:rPr>
              <a:t>3. </a:t>
            </a:r>
            <a:r>
              <a:rPr lang="en-US" dirty="0" err="1">
                <a:sym typeface="Wingdings" panose="05000000000000000000" pitchFamily="2" charset="2"/>
              </a:rPr>
              <a:t>retrun</a:t>
            </a:r>
            <a:r>
              <a:rPr lang="en-US" dirty="0">
                <a:sym typeface="Wingdings" panose="05000000000000000000" pitchFamily="2" charset="2"/>
              </a:rPr>
              <a:t> i2.compareTo(i1) (Descending order ) [20,15,10,5,0]</a:t>
            </a:r>
          </a:p>
          <a:p>
            <a:r>
              <a:rPr lang="en-US" dirty="0">
                <a:sym typeface="Wingdings" panose="05000000000000000000" pitchFamily="2" charset="2"/>
              </a:rPr>
              <a:t>4. return –i2.compareTo(i1)  Ascending Order.</a:t>
            </a:r>
          </a:p>
          <a:p>
            <a:r>
              <a:rPr lang="en-US" dirty="0">
                <a:sym typeface="Wingdings" panose="05000000000000000000" pitchFamily="2" charset="2"/>
              </a:rPr>
              <a:t>5. return +1  (Insertion order )  [10,0,15,5,20,20] = Insertion order preserved.</a:t>
            </a:r>
          </a:p>
          <a:p>
            <a:r>
              <a:rPr lang="en-US" dirty="0">
                <a:sym typeface="Wingdings" panose="05000000000000000000" pitchFamily="2" charset="2"/>
              </a:rPr>
              <a:t>6. return -1; (Reverse of </a:t>
            </a:r>
            <a:r>
              <a:rPr lang="en-US" dirty="0" err="1">
                <a:sym typeface="Wingdings" panose="05000000000000000000" pitchFamily="2" charset="2"/>
              </a:rPr>
              <a:t>Inertion</a:t>
            </a:r>
            <a:r>
              <a:rPr lang="en-US" dirty="0">
                <a:sym typeface="Wingdings" panose="05000000000000000000" pitchFamily="2" charset="2"/>
              </a:rPr>
              <a:t> Order)  [20,20,5,15,0,10]</a:t>
            </a:r>
          </a:p>
          <a:p>
            <a:r>
              <a:rPr lang="en-US" dirty="0">
                <a:sym typeface="Wingdings" panose="05000000000000000000" pitchFamily="2" charset="2"/>
              </a:rPr>
              <a:t>7. Return 0;[only first element will be inserted and all remaining are considered as duplicates .] [10]</a:t>
            </a:r>
          </a:p>
          <a:p>
            <a:endParaRPr lang="en-US" dirty="0">
              <a:sym typeface="Wingdings" panose="05000000000000000000" pitchFamily="2" charset="2"/>
            </a:endParaRPr>
          </a:p>
          <a:p>
            <a:endParaRPr lang="en-US" dirty="0"/>
          </a:p>
          <a:p>
            <a:r>
              <a:rPr lang="en-US" dirty="0"/>
              <a:t>}</a:t>
            </a:r>
          </a:p>
          <a:p>
            <a:endParaRPr lang="en-US" dirty="0"/>
          </a:p>
        </p:txBody>
      </p:sp>
    </p:spTree>
    <p:extLst>
      <p:ext uri="{BB962C8B-B14F-4D97-AF65-F5344CB8AC3E}">
        <p14:creationId xmlns:p14="http://schemas.microsoft.com/office/powerpoint/2010/main" val="68156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098EA6-173B-4FEB-9F0A-A9DEAA46A786}"/>
              </a:ext>
            </a:extLst>
          </p:cNvPr>
          <p:cNvSpPr txBox="1"/>
          <p:nvPr/>
        </p:nvSpPr>
        <p:spPr>
          <a:xfrm>
            <a:off x="1409700" y="609600"/>
            <a:ext cx="9810750" cy="5539978"/>
          </a:xfrm>
          <a:prstGeom prst="rect">
            <a:avLst/>
          </a:prstGeom>
          <a:noFill/>
        </p:spPr>
        <p:txBody>
          <a:bodyPr wrap="square" rtlCol="0">
            <a:spAutoFit/>
          </a:bodyPr>
          <a:lstStyle/>
          <a:p>
            <a:r>
              <a:rPr lang="en-US" sz="2400" dirty="0"/>
              <a:t>Write a program to insert String objects into the </a:t>
            </a:r>
            <a:r>
              <a:rPr lang="en-US" sz="2400" dirty="0" err="1"/>
              <a:t>treeset</a:t>
            </a:r>
            <a:r>
              <a:rPr lang="en-US" sz="2400" dirty="0"/>
              <a:t> where all elements should be inserted according to reverse of alphabetical order . </a:t>
            </a:r>
          </a:p>
          <a:p>
            <a:endParaRPr lang="en-US" dirty="0"/>
          </a:p>
          <a:p>
            <a:r>
              <a:rPr lang="en-US" dirty="0" err="1"/>
              <a:t>TreeSet</a:t>
            </a:r>
            <a:r>
              <a:rPr lang="en-US" dirty="0"/>
              <a:t> t =  new </a:t>
            </a:r>
            <a:r>
              <a:rPr lang="en-US" dirty="0" err="1"/>
              <a:t>TreeSet</a:t>
            </a:r>
            <a:r>
              <a:rPr lang="en-US" dirty="0"/>
              <a:t>(new </a:t>
            </a:r>
            <a:r>
              <a:rPr lang="en-US" dirty="0" err="1"/>
              <a:t>myComparator</a:t>
            </a:r>
            <a:r>
              <a:rPr lang="en-US" dirty="0"/>
              <a:t>());</a:t>
            </a:r>
          </a:p>
          <a:p>
            <a:r>
              <a:rPr lang="en-US" dirty="0" err="1"/>
              <a:t>t.add</a:t>
            </a:r>
            <a:r>
              <a:rPr lang="en-US" dirty="0"/>
              <a:t>(“</a:t>
            </a:r>
            <a:r>
              <a:rPr lang="en-US" dirty="0" err="1"/>
              <a:t>Roja</a:t>
            </a:r>
            <a:r>
              <a:rPr lang="en-US" dirty="0"/>
              <a:t>”)</a:t>
            </a:r>
          </a:p>
          <a:p>
            <a:r>
              <a:rPr lang="en-US" dirty="0" err="1"/>
              <a:t>t.add</a:t>
            </a:r>
            <a:r>
              <a:rPr lang="en-US" dirty="0"/>
              <a:t>(“Shobha Rani”)</a:t>
            </a:r>
          </a:p>
          <a:p>
            <a:r>
              <a:rPr lang="en-US" dirty="0" err="1"/>
              <a:t>t.add</a:t>
            </a:r>
            <a:r>
              <a:rPr lang="en-US" dirty="0"/>
              <a:t>(“Rajkumari”)</a:t>
            </a:r>
          </a:p>
          <a:p>
            <a:r>
              <a:rPr lang="en-US" dirty="0" err="1"/>
              <a:t>t.add</a:t>
            </a:r>
            <a:r>
              <a:rPr lang="en-US" dirty="0"/>
              <a:t>(“Ganga Bhavani”)</a:t>
            </a:r>
          </a:p>
          <a:p>
            <a:r>
              <a:rPr lang="en-US" dirty="0" err="1"/>
              <a:t>t.add</a:t>
            </a:r>
            <a:r>
              <a:rPr lang="en-US" dirty="0"/>
              <a:t>(Ramulamma)</a:t>
            </a:r>
          </a:p>
          <a:p>
            <a:r>
              <a:rPr lang="en-US" dirty="0" err="1"/>
              <a:t>Sopln</a:t>
            </a:r>
            <a:r>
              <a:rPr lang="en-US" dirty="0"/>
              <a:t>(t)</a:t>
            </a:r>
          </a:p>
          <a:p>
            <a:r>
              <a:rPr lang="en-US" dirty="0"/>
              <a:t>class </a:t>
            </a:r>
            <a:r>
              <a:rPr lang="en-US" dirty="0" err="1"/>
              <a:t>myComparator</a:t>
            </a:r>
            <a:r>
              <a:rPr lang="en-US" dirty="0"/>
              <a:t> implements Comparator{</a:t>
            </a:r>
          </a:p>
          <a:p>
            <a:r>
              <a:rPr lang="en-US" dirty="0"/>
              <a:t>	</a:t>
            </a:r>
          </a:p>
          <a:p>
            <a:r>
              <a:rPr lang="en-US" dirty="0"/>
              <a:t>	public int compare(Object obj1,Object obj2){</a:t>
            </a:r>
          </a:p>
          <a:p>
            <a:r>
              <a:rPr lang="en-US" dirty="0"/>
              <a:t>		String s1  = (String)obj1;</a:t>
            </a:r>
          </a:p>
          <a:p>
            <a:r>
              <a:rPr lang="en-US" dirty="0"/>
              <a:t>		String s2 = (String) obj2;</a:t>
            </a:r>
          </a:p>
          <a:p>
            <a:r>
              <a:rPr lang="en-US" dirty="0"/>
              <a:t>		return s2.compareTo(s1)</a:t>
            </a:r>
          </a:p>
          <a:p>
            <a:r>
              <a:rPr lang="en-US" dirty="0"/>
              <a:t>		//return –s1.compareTo(s2)</a:t>
            </a:r>
          </a:p>
          <a:p>
            <a:r>
              <a:rPr lang="en-US" dirty="0"/>
              <a:t>}</a:t>
            </a:r>
          </a:p>
          <a:p>
            <a:r>
              <a:rPr lang="en-US" dirty="0"/>
              <a:t>}// Output :   [ </a:t>
            </a:r>
            <a:r>
              <a:rPr lang="en-US" dirty="0" err="1"/>
              <a:t>ShobhaRani</a:t>
            </a:r>
            <a:r>
              <a:rPr lang="en-US" dirty="0"/>
              <a:t>, </a:t>
            </a:r>
            <a:r>
              <a:rPr lang="en-US" dirty="0" err="1"/>
              <a:t>Roja,Ramu</a:t>
            </a:r>
            <a:r>
              <a:rPr lang="en-US" dirty="0"/>
              <a:t> </a:t>
            </a:r>
            <a:r>
              <a:rPr lang="en-US" dirty="0" err="1"/>
              <a:t>lamma,Rajakumari,GangaBhavani</a:t>
            </a:r>
            <a:r>
              <a:rPr lang="en-US" dirty="0"/>
              <a:t> ]</a:t>
            </a:r>
          </a:p>
        </p:txBody>
      </p:sp>
    </p:spTree>
    <p:extLst>
      <p:ext uri="{BB962C8B-B14F-4D97-AF65-F5344CB8AC3E}">
        <p14:creationId xmlns:p14="http://schemas.microsoft.com/office/powerpoint/2010/main" val="2922043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930D3C-D4EA-4C0B-A311-1710092929AC}"/>
              </a:ext>
            </a:extLst>
          </p:cNvPr>
          <p:cNvSpPr txBox="1"/>
          <p:nvPr/>
        </p:nvSpPr>
        <p:spPr>
          <a:xfrm>
            <a:off x="1571625" y="209550"/>
            <a:ext cx="9982200" cy="7109639"/>
          </a:xfrm>
          <a:prstGeom prst="rect">
            <a:avLst/>
          </a:prstGeom>
          <a:noFill/>
        </p:spPr>
        <p:txBody>
          <a:bodyPr wrap="square" rtlCol="0">
            <a:spAutoFit/>
          </a:bodyPr>
          <a:lstStyle/>
          <a:p>
            <a:r>
              <a:rPr lang="en-US" sz="2400" dirty="0"/>
              <a:t>Write a program to insert </a:t>
            </a:r>
            <a:r>
              <a:rPr lang="en-US" sz="2400" dirty="0" err="1"/>
              <a:t>StringBuffer</a:t>
            </a:r>
            <a:r>
              <a:rPr lang="en-US" sz="2400" dirty="0"/>
              <a:t> objects into the </a:t>
            </a:r>
            <a:r>
              <a:rPr lang="en-US" sz="2400" dirty="0" err="1"/>
              <a:t>TreeSet</a:t>
            </a:r>
            <a:r>
              <a:rPr lang="en-US" sz="2400" dirty="0"/>
              <a:t> where Sorting order is Alphabetical order</a:t>
            </a:r>
            <a:r>
              <a:rPr lang="en-US" dirty="0"/>
              <a:t>.</a:t>
            </a:r>
          </a:p>
          <a:p>
            <a:r>
              <a:rPr lang="en-US" dirty="0" err="1"/>
              <a:t>TreeSet</a:t>
            </a:r>
            <a:r>
              <a:rPr lang="en-US" dirty="0"/>
              <a:t> t = new </a:t>
            </a:r>
            <a:r>
              <a:rPr lang="en-US" dirty="0" err="1"/>
              <a:t>TreeSet</a:t>
            </a:r>
            <a:r>
              <a:rPr lang="en-US" dirty="0"/>
              <a:t>(new </a:t>
            </a:r>
            <a:r>
              <a:rPr lang="en-US" dirty="0" err="1"/>
              <a:t>myComparator</a:t>
            </a:r>
            <a:r>
              <a:rPr lang="en-US" dirty="0"/>
              <a:t>())</a:t>
            </a:r>
          </a:p>
          <a:p>
            <a:r>
              <a:rPr lang="en-US" dirty="0" err="1"/>
              <a:t>t.add</a:t>
            </a:r>
            <a:r>
              <a:rPr lang="en-US" dirty="0"/>
              <a:t>(new </a:t>
            </a:r>
            <a:r>
              <a:rPr lang="en-US" dirty="0" err="1"/>
              <a:t>StringBuffer</a:t>
            </a:r>
            <a:r>
              <a:rPr lang="en-US" dirty="0"/>
              <a:t>(“A”))</a:t>
            </a:r>
          </a:p>
          <a:p>
            <a:r>
              <a:rPr lang="en-US" dirty="0" err="1"/>
              <a:t>t.add</a:t>
            </a:r>
            <a:r>
              <a:rPr lang="en-US" dirty="0"/>
              <a:t>(new </a:t>
            </a:r>
            <a:r>
              <a:rPr lang="en-US" dirty="0" err="1"/>
              <a:t>StringBuffer</a:t>
            </a:r>
            <a:r>
              <a:rPr lang="en-US" dirty="0"/>
              <a:t>(“Z”))</a:t>
            </a:r>
          </a:p>
          <a:p>
            <a:r>
              <a:rPr lang="en-US" dirty="0" err="1"/>
              <a:t>t.add</a:t>
            </a:r>
            <a:r>
              <a:rPr lang="en-US" dirty="0"/>
              <a:t>(new </a:t>
            </a:r>
            <a:r>
              <a:rPr lang="en-US" dirty="0" err="1"/>
              <a:t>StringBuffer</a:t>
            </a:r>
            <a:r>
              <a:rPr lang="en-US" dirty="0"/>
              <a:t>(“K”))</a:t>
            </a:r>
          </a:p>
          <a:p>
            <a:r>
              <a:rPr lang="en-US" dirty="0" err="1"/>
              <a:t>t.add</a:t>
            </a:r>
            <a:r>
              <a:rPr lang="en-US" dirty="0"/>
              <a:t>(new </a:t>
            </a:r>
            <a:r>
              <a:rPr lang="en-US" dirty="0" err="1"/>
              <a:t>StringBuffer</a:t>
            </a:r>
            <a:r>
              <a:rPr lang="en-US" dirty="0"/>
              <a:t>(“L”))</a:t>
            </a:r>
          </a:p>
          <a:p>
            <a:r>
              <a:rPr lang="en-US" dirty="0"/>
              <a:t>class </a:t>
            </a:r>
            <a:r>
              <a:rPr lang="en-US" dirty="0" err="1"/>
              <a:t>myComparator</a:t>
            </a:r>
            <a:r>
              <a:rPr lang="en-US" dirty="0"/>
              <a:t> implements comparator{</a:t>
            </a:r>
          </a:p>
          <a:p>
            <a:r>
              <a:rPr lang="en-US" dirty="0"/>
              <a:t>	public int compare(Object obj1,Object obj2){</a:t>
            </a:r>
          </a:p>
          <a:p>
            <a:r>
              <a:rPr lang="en-US" dirty="0"/>
              <a:t>		String s1 = obj1.toString();</a:t>
            </a:r>
          </a:p>
          <a:p>
            <a:r>
              <a:rPr lang="en-US" dirty="0"/>
              <a:t>		String s2 = obj2.toString();</a:t>
            </a:r>
          </a:p>
          <a:p>
            <a:r>
              <a:rPr lang="en-US" dirty="0"/>
              <a:t>		</a:t>
            </a:r>
          </a:p>
          <a:p>
            <a:r>
              <a:rPr lang="en-US" dirty="0"/>
              <a:t>		return s1.compareTo(s2);</a:t>
            </a:r>
          </a:p>
          <a:p>
            <a:r>
              <a:rPr lang="en-US" dirty="0"/>
              <a:t>}</a:t>
            </a:r>
          </a:p>
          <a:p>
            <a:r>
              <a:rPr lang="en-US" dirty="0"/>
              <a:t>}</a:t>
            </a:r>
          </a:p>
          <a:p>
            <a:endParaRPr lang="en-US" dirty="0"/>
          </a:p>
          <a:p>
            <a:r>
              <a:rPr lang="en-US" dirty="0"/>
              <a:t>// Output = [A,K,L,Z]</a:t>
            </a:r>
          </a:p>
          <a:p>
            <a:endParaRPr lang="en-US" dirty="0"/>
          </a:p>
          <a:p>
            <a:r>
              <a:rPr lang="en-US" sz="2400" dirty="0">
                <a:solidFill>
                  <a:srgbClr val="FF0000"/>
                </a:solidFill>
              </a:rPr>
              <a:t>Note ** </a:t>
            </a:r>
          </a:p>
          <a:p>
            <a:r>
              <a:rPr lang="en-US" dirty="0">
                <a:solidFill>
                  <a:srgbClr val="FF0000"/>
                </a:solidFill>
              </a:rPr>
              <a:t>1. If we are depending on default natural sorting order compulsory Objects should be homogeneous and comparable otherwise we will get </a:t>
            </a:r>
            <a:r>
              <a:rPr lang="en-US" dirty="0" err="1">
                <a:solidFill>
                  <a:srgbClr val="FF0000"/>
                </a:solidFill>
              </a:rPr>
              <a:t>RunTime</a:t>
            </a:r>
            <a:r>
              <a:rPr lang="en-US" dirty="0">
                <a:solidFill>
                  <a:srgbClr val="FF0000"/>
                </a:solidFill>
              </a:rPr>
              <a:t> Exception Saying </a:t>
            </a:r>
            <a:r>
              <a:rPr lang="en-US" dirty="0" err="1">
                <a:solidFill>
                  <a:srgbClr val="FF0000"/>
                </a:solidFill>
              </a:rPr>
              <a:t>ClassCastException</a:t>
            </a:r>
            <a:r>
              <a:rPr lang="en-US" dirty="0">
                <a:solidFill>
                  <a:srgbClr val="FF0000"/>
                </a:solidFill>
              </a:rPr>
              <a:t> </a:t>
            </a:r>
          </a:p>
          <a:p>
            <a:r>
              <a:rPr lang="en-US" dirty="0">
                <a:solidFill>
                  <a:srgbClr val="FF0000"/>
                </a:solidFill>
              </a:rPr>
              <a:t>2. If we are defining our own sorting by comparator then Objects need not be ,comparable and </a:t>
            </a:r>
            <a:r>
              <a:rPr lang="en-US" dirty="0" err="1">
                <a:solidFill>
                  <a:srgbClr val="FF0000"/>
                </a:solidFill>
              </a:rPr>
              <a:t>Homogeous</a:t>
            </a:r>
            <a:r>
              <a:rPr lang="en-US" dirty="0">
                <a:solidFill>
                  <a:srgbClr val="FF0000"/>
                </a:solidFill>
              </a:rPr>
              <a:t> </a:t>
            </a:r>
            <a:r>
              <a:rPr lang="en-US" dirty="0" err="1">
                <a:solidFill>
                  <a:srgbClr val="FF0000"/>
                </a:solidFill>
              </a:rPr>
              <a:t>i.e</a:t>
            </a:r>
            <a:r>
              <a:rPr lang="en-US" dirty="0">
                <a:solidFill>
                  <a:srgbClr val="FF0000"/>
                </a:solidFill>
              </a:rPr>
              <a:t> . We can add heterogeneous </a:t>
            </a:r>
            <a:r>
              <a:rPr lang="en-US" dirty="0" err="1">
                <a:solidFill>
                  <a:srgbClr val="FF0000"/>
                </a:solidFill>
              </a:rPr>
              <a:t>non.comparable</a:t>
            </a:r>
            <a:r>
              <a:rPr lang="en-US" dirty="0">
                <a:solidFill>
                  <a:srgbClr val="FF0000"/>
                </a:solidFill>
              </a:rPr>
              <a:t> elements also </a:t>
            </a:r>
          </a:p>
          <a:p>
            <a:endParaRPr lang="en-US" sz="2400" dirty="0">
              <a:solidFill>
                <a:srgbClr val="FF0000"/>
              </a:solidFill>
            </a:endParaRPr>
          </a:p>
        </p:txBody>
      </p:sp>
    </p:spTree>
    <p:extLst>
      <p:ext uri="{BB962C8B-B14F-4D97-AF65-F5344CB8AC3E}">
        <p14:creationId xmlns:p14="http://schemas.microsoft.com/office/powerpoint/2010/main" val="492400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D0AFDB-2DC5-4234-BE1C-3550A79272F7}"/>
              </a:ext>
            </a:extLst>
          </p:cNvPr>
          <p:cNvSpPr txBox="1"/>
          <p:nvPr/>
        </p:nvSpPr>
        <p:spPr>
          <a:xfrm>
            <a:off x="1552575" y="25360"/>
            <a:ext cx="9753600" cy="6832640"/>
          </a:xfrm>
          <a:prstGeom prst="rect">
            <a:avLst/>
          </a:prstGeom>
          <a:noFill/>
        </p:spPr>
        <p:txBody>
          <a:bodyPr wrap="square" rtlCol="0">
            <a:spAutoFit/>
          </a:bodyPr>
          <a:lstStyle/>
          <a:p>
            <a:r>
              <a:rPr lang="en-US" sz="2000" dirty="0"/>
              <a:t>Write a program to insert String and </a:t>
            </a:r>
            <a:r>
              <a:rPr lang="en-US" sz="2000" dirty="0" err="1"/>
              <a:t>StringBuffer</a:t>
            </a:r>
            <a:r>
              <a:rPr lang="en-US" sz="2000" dirty="0"/>
              <a:t> objects into </a:t>
            </a:r>
            <a:r>
              <a:rPr lang="en-US" sz="2000" dirty="0" err="1"/>
              <a:t>TreeSet</a:t>
            </a:r>
            <a:r>
              <a:rPr lang="en-US" sz="2000" dirty="0"/>
              <a:t> where sorting order is increasing length order .If two Objects having same length then consider their alphabetical order .</a:t>
            </a:r>
          </a:p>
          <a:p>
            <a:r>
              <a:rPr lang="en-US" dirty="0" err="1"/>
              <a:t>TreeSet</a:t>
            </a:r>
            <a:r>
              <a:rPr lang="en-US" dirty="0"/>
              <a:t> t =  new </a:t>
            </a:r>
            <a:r>
              <a:rPr lang="en-US" dirty="0" err="1"/>
              <a:t>TreeSet</a:t>
            </a:r>
            <a:r>
              <a:rPr lang="en-US" dirty="0"/>
              <a:t>(new </a:t>
            </a:r>
            <a:r>
              <a:rPr lang="en-US" dirty="0" err="1"/>
              <a:t>myComparator</a:t>
            </a:r>
            <a:r>
              <a:rPr lang="en-US" dirty="0"/>
              <a:t>());</a:t>
            </a:r>
          </a:p>
          <a:p>
            <a:r>
              <a:rPr lang="en-US" dirty="0" err="1"/>
              <a:t>t.add</a:t>
            </a:r>
            <a:r>
              <a:rPr lang="en-US" dirty="0"/>
              <a:t>(“A”)</a:t>
            </a:r>
          </a:p>
          <a:p>
            <a:r>
              <a:rPr lang="en-US" dirty="0" err="1"/>
              <a:t>t.add</a:t>
            </a:r>
            <a:r>
              <a:rPr lang="en-US" dirty="0"/>
              <a:t>(new </a:t>
            </a:r>
            <a:r>
              <a:rPr lang="en-US" dirty="0" err="1"/>
              <a:t>StringBuffer</a:t>
            </a:r>
            <a:r>
              <a:rPr lang="en-US" dirty="0"/>
              <a:t>(“ABC”))</a:t>
            </a:r>
          </a:p>
          <a:p>
            <a:r>
              <a:rPr lang="en-US" dirty="0" err="1"/>
              <a:t>t.add</a:t>
            </a:r>
            <a:r>
              <a:rPr lang="en-US" dirty="0"/>
              <a:t>(new sb(“AA”))</a:t>
            </a:r>
          </a:p>
          <a:p>
            <a:r>
              <a:rPr lang="en-US" dirty="0" err="1"/>
              <a:t>t.add</a:t>
            </a:r>
            <a:r>
              <a:rPr lang="en-US" dirty="0"/>
              <a:t>(“XX”)</a:t>
            </a:r>
          </a:p>
          <a:p>
            <a:r>
              <a:rPr lang="en-US" dirty="0" err="1"/>
              <a:t>t.add</a:t>
            </a:r>
            <a:r>
              <a:rPr lang="en-US" dirty="0"/>
              <a:t>((“ABCD”))</a:t>
            </a:r>
          </a:p>
          <a:p>
            <a:r>
              <a:rPr lang="en-US" dirty="0" err="1"/>
              <a:t>t.add</a:t>
            </a:r>
            <a:r>
              <a:rPr lang="en-US" dirty="0"/>
              <a:t>(“A”)</a:t>
            </a:r>
          </a:p>
          <a:p>
            <a:r>
              <a:rPr lang="en-US" dirty="0" err="1"/>
              <a:t>Sopln</a:t>
            </a:r>
            <a:r>
              <a:rPr lang="en-US" dirty="0"/>
              <a:t>(t)</a:t>
            </a:r>
          </a:p>
          <a:p>
            <a:endParaRPr lang="en-US" dirty="0"/>
          </a:p>
          <a:p>
            <a:r>
              <a:rPr lang="en-US" dirty="0"/>
              <a:t>Class </a:t>
            </a:r>
            <a:r>
              <a:rPr lang="en-US" dirty="0" err="1"/>
              <a:t>myComparator</a:t>
            </a:r>
            <a:r>
              <a:rPr lang="en-US" dirty="0"/>
              <a:t> implements comparator{</a:t>
            </a:r>
          </a:p>
          <a:p>
            <a:r>
              <a:rPr lang="en-US" dirty="0"/>
              <a:t>	public int compare(Object obj1,Object obj1){</a:t>
            </a:r>
          </a:p>
          <a:p>
            <a:r>
              <a:rPr lang="en-US" dirty="0"/>
              <a:t>		String s1 = obj1.toString();</a:t>
            </a:r>
          </a:p>
          <a:p>
            <a:r>
              <a:rPr lang="en-US" dirty="0"/>
              <a:t>		String s2 = obj2.toString();</a:t>
            </a:r>
          </a:p>
          <a:p>
            <a:r>
              <a:rPr lang="en-US" dirty="0"/>
              <a:t>		int l1  = s1.length();</a:t>
            </a:r>
          </a:p>
          <a:p>
            <a:r>
              <a:rPr lang="en-US" dirty="0"/>
              <a:t>		int l2 = s2.length();</a:t>
            </a:r>
          </a:p>
          <a:p>
            <a:r>
              <a:rPr lang="en-US" dirty="0"/>
              <a:t>		if(l1&lt;l2) return -1</a:t>
            </a:r>
          </a:p>
          <a:p>
            <a:r>
              <a:rPr lang="en-US" dirty="0"/>
              <a:t>		else if(l1&gt;l2) return +1</a:t>
            </a:r>
          </a:p>
          <a:p>
            <a:r>
              <a:rPr lang="en-US" dirty="0"/>
              <a:t>		else return s1.compareTo(s2);</a:t>
            </a:r>
          </a:p>
          <a:p>
            <a:r>
              <a:rPr lang="en-US" dirty="0"/>
              <a:t>}</a:t>
            </a:r>
          </a:p>
          <a:p>
            <a:r>
              <a:rPr lang="en-US" dirty="0"/>
              <a:t>} output : // [A,AA,XX,ABC,ABCD]</a:t>
            </a:r>
          </a:p>
          <a:p>
            <a:endParaRPr lang="en-US" dirty="0"/>
          </a:p>
        </p:txBody>
      </p:sp>
    </p:spTree>
    <p:extLst>
      <p:ext uri="{BB962C8B-B14F-4D97-AF65-F5344CB8AC3E}">
        <p14:creationId xmlns:p14="http://schemas.microsoft.com/office/powerpoint/2010/main" val="1565761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D9CB89-5775-4148-BE96-1F585E4BB7DD}"/>
              </a:ext>
            </a:extLst>
          </p:cNvPr>
          <p:cNvSpPr txBox="1"/>
          <p:nvPr/>
        </p:nvSpPr>
        <p:spPr>
          <a:xfrm>
            <a:off x="933450" y="819150"/>
            <a:ext cx="10553700" cy="4647426"/>
          </a:xfrm>
          <a:prstGeom prst="rect">
            <a:avLst/>
          </a:prstGeom>
          <a:noFill/>
        </p:spPr>
        <p:txBody>
          <a:bodyPr wrap="square" rtlCol="0">
            <a:spAutoFit/>
          </a:bodyPr>
          <a:lstStyle/>
          <a:p>
            <a:r>
              <a:rPr lang="en-US" sz="2000" dirty="0">
                <a:solidFill>
                  <a:schemeClr val="accent3"/>
                </a:solidFill>
              </a:rPr>
              <a:t>When we should go for Comparator and comparable</a:t>
            </a:r>
          </a:p>
          <a:p>
            <a:pPr marL="342900" indent="-342900">
              <a:buAutoNum type="arabicPeriod"/>
            </a:pPr>
            <a:r>
              <a:rPr lang="en-US" dirty="0"/>
              <a:t>Pre-defined Comparable classes.(String) == not satisfied by comparable then go with comparator</a:t>
            </a:r>
          </a:p>
          <a:p>
            <a:pPr marL="342900" indent="-342900">
              <a:buAutoNum type="arabicPeriod"/>
            </a:pPr>
            <a:r>
              <a:rPr lang="en-US" dirty="0"/>
              <a:t>Pre-Defined Non-Comparable classes ==   Comparator</a:t>
            </a:r>
          </a:p>
          <a:p>
            <a:pPr marL="342900" indent="-342900">
              <a:buAutoNum type="arabicPeriod"/>
            </a:pPr>
            <a:r>
              <a:rPr lang="en-US" dirty="0"/>
              <a:t>Our own Classes . </a:t>
            </a:r>
            <a:r>
              <a:rPr lang="en-US" dirty="0" err="1"/>
              <a:t>E.g</a:t>
            </a:r>
            <a:r>
              <a:rPr lang="en-US" dirty="0"/>
              <a:t> employee</a:t>
            </a:r>
          </a:p>
          <a:p>
            <a:endParaRPr lang="en-US" dirty="0"/>
          </a:p>
          <a:p>
            <a:r>
              <a:rPr lang="en-US" sz="2400" b="1" u="sng" dirty="0"/>
              <a:t>Comparable vs Comparator: </a:t>
            </a:r>
          </a:p>
          <a:p>
            <a:pPr marL="342900" indent="-342900">
              <a:buAutoNum type="arabicPeriod"/>
            </a:pPr>
            <a:r>
              <a:rPr lang="en-US" dirty="0"/>
              <a:t>For </a:t>
            </a:r>
            <a:r>
              <a:rPr lang="en-US" dirty="0" err="1"/>
              <a:t>predinfed</a:t>
            </a:r>
            <a:r>
              <a:rPr lang="en-US" dirty="0"/>
              <a:t> comparable classes default natural sorting order already available if we are not satisfied with that default natural sorting order then we can </a:t>
            </a:r>
            <a:r>
              <a:rPr lang="en-US" dirty="0" err="1"/>
              <a:t>dedfine</a:t>
            </a:r>
            <a:r>
              <a:rPr lang="en-US" dirty="0"/>
              <a:t> our own sorting by using comparator</a:t>
            </a:r>
          </a:p>
          <a:p>
            <a:pPr marL="342900" indent="-342900">
              <a:buAutoNum type="arabicPeriod"/>
            </a:pPr>
            <a:r>
              <a:rPr lang="en-US" dirty="0"/>
              <a:t>For Predefined non-comparable classes (like </a:t>
            </a:r>
            <a:r>
              <a:rPr lang="en-US" dirty="0" err="1"/>
              <a:t>StringBuffer</a:t>
            </a:r>
            <a:r>
              <a:rPr lang="en-US" dirty="0"/>
              <a:t>) default natural sorting order not already available we can define our own sorting using comparator.</a:t>
            </a:r>
          </a:p>
          <a:p>
            <a:pPr marL="342900" indent="-342900">
              <a:buAutoNum type="arabicPeriod"/>
            </a:pPr>
            <a:endParaRPr lang="en-US" dirty="0"/>
          </a:p>
          <a:p>
            <a:pPr marL="342900" indent="-342900">
              <a:buAutoNum type="arabicPeriod"/>
            </a:pPr>
            <a:r>
              <a:rPr lang="en-US" dirty="0"/>
              <a:t>For our own classes Like Employee ,The person who is writing the class is responsible to define the default natural sorting order by implementing comparable interface</a:t>
            </a:r>
          </a:p>
          <a:p>
            <a:r>
              <a:rPr lang="en-US" dirty="0"/>
              <a:t>	The Person who is using our class if He Is not satisfied with default natural sorting order then he can define    	his own sorting by using comparator . </a:t>
            </a:r>
          </a:p>
          <a:p>
            <a:endParaRPr lang="en-US" dirty="0"/>
          </a:p>
        </p:txBody>
      </p:sp>
    </p:spTree>
    <p:extLst>
      <p:ext uri="{BB962C8B-B14F-4D97-AF65-F5344CB8AC3E}">
        <p14:creationId xmlns:p14="http://schemas.microsoft.com/office/powerpoint/2010/main" val="293965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A7A758-99AE-4159-829C-021402203E6E}"/>
              </a:ext>
            </a:extLst>
          </p:cNvPr>
          <p:cNvSpPr txBox="1"/>
          <p:nvPr/>
        </p:nvSpPr>
        <p:spPr>
          <a:xfrm>
            <a:off x="1258258" y="826604"/>
            <a:ext cx="9501809" cy="7294305"/>
          </a:xfrm>
          <a:prstGeom prst="rect">
            <a:avLst/>
          </a:prstGeom>
          <a:noFill/>
        </p:spPr>
        <p:txBody>
          <a:bodyPr wrap="square" rtlCol="0">
            <a:spAutoFit/>
          </a:bodyPr>
          <a:lstStyle/>
          <a:p>
            <a:r>
              <a:rPr lang="en-US" dirty="0"/>
              <a:t>     										</a:t>
            </a:r>
            <a:r>
              <a:rPr lang="en-US" sz="2400" b="1" dirty="0"/>
              <a:t>Set</a:t>
            </a:r>
          </a:p>
          <a:p>
            <a:endParaRPr lang="en-US"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dirty="0"/>
              <a:t>1. Set is child interface of Collection</a:t>
            </a:r>
          </a:p>
          <a:p>
            <a:r>
              <a:rPr lang="en-US" dirty="0"/>
              <a:t>2. If we want to represent a group of individual object as a single entity where duplicates are not allowed and insertion order not preserved .</a:t>
            </a:r>
          </a:p>
          <a:p>
            <a:r>
              <a:rPr lang="en-US" dirty="0"/>
              <a:t> </a:t>
            </a:r>
          </a:p>
          <a:p>
            <a:r>
              <a:rPr lang="en-US" dirty="0"/>
              <a:t>3. Set Interface doesn’t contain any new method and we have to use only collection interface methods </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p:txBody>
      </p:sp>
      <p:pic>
        <p:nvPicPr>
          <p:cNvPr id="4" name="Picture 3">
            <a:extLst>
              <a:ext uri="{FF2B5EF4-FFF2-40B4-BE49-F238E27FC236}">
                <a16:creationId xmlns:a16="http://schemas.microsoft.com/office/drawing/2014/main" id="{E85B806D-F697-4927-846E-818E2718C709}"/>
              </a:ext>
            </a:extLst>
          </p:cNvPr>
          <p:cNvPicPr>
            <a:picLocks noChangeAspect="1"/>
          </p:cNvPicPr>
          <p:nvPr/>
        </p:nvPicPr>
        <p:blipFill>
          <a:blip r:embed="rId2"/>
          <a:stretch>
            <a:fillRect/>
          </a:stretch>
        </p:blipFill>
        <p:spPr>
          <a:xfrm>
            <a:off x="3859847" y="1357186"/>
            <a:ext cx="4298633" cy="2544254"/>
          </a:xfrm>
          <a:prstGeom prst="rect">
            <a:avLst/>
          </a:prstGeom>
        </p:spPr>
      </p:pic>
    </p:spTree>
    <p:extLst>
      <p:ext uri="{BB962C8B-B14F-4D97-AF65-F5344CB8AC3E}">
        <p14:creationId xmlns:p14="http://schemas.microsoft.com/office/powerpoint/2010/main" val="170410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83A0C3-8B38-4A6B-9254-0B2F88A58F4E}"/>
              </a:ext>
            </a:extLst>
          </p:cNvPr>
          <p:cNvSpPr txBox="1"/>
          <p:nvPr/>
        </p:nvSpPr>
        <p:spPr>
          <a:xfrm>
            <a:off x="1295400" y="561975"/>
            <a:ext cx="10239375" cy="738664"/>
          </a:xfrm>
          <a:prstGeom prst="rect">
            <a:avLst/>
          </a:prstGeom>
          <a:noFill/>
        </p:spPr>
        <p:txBody>
          <a:bodyPr wrap="square" rtlCol="0">
            <a:spAutoFit/>
          </a:bodyPr>
          <a:lstStyle/>
          <a:p>
            <a:r>
              <a:rPr lang="en-US" sz="2400" b="1" dirty="0"/>
              <a:t>Comparison between Comparable and Comparator: </a:t>
            </a:r>
          </a:p>
          <a:p>
            <a:endParaRPr lang="en-US" dirty="0"/>
          </a:p>
        </p:txBody>
      </p:sp>
      <p:graphicFrame>
        <p:nvGraphicFramePr>
          <p:cNvPr id="3" name="Table 3">
            <a:extLst>
              <a:ext uri="{FF2B5EF4-FFF2-40B4-BE49-F238E27FC236}">
                <a16:creationId xmlns:a16="http://schemas.microsoft.com/office/drawing/2014/main" id="{14886F88-DD09-4B95-BF9E-94A80B9F38C6}"/>
              </a:ext>
            </a:extLst>
          </p:cNvPr>
          <p:cNvGraphicFramePr>
            <a:graphicFrameLocks noGrp="1"/>
          </p:cNvGraphicFramePr>
          <p:nvPr>
            <p:extLst>
              <p:ext uri="{D42A27DB-BD31-4B8C-83A1-F6EECF244321}">
                <p14:modId xmlns:p14="http://schemas.microsoft.com/office/powerpoint/2010/main" val="595985047"/>
              </p:ext>
            </p:extLst>
          </p:nvPr>
        </p:nvGraphicFramePr>
        <p:xfrm>
          <a:off x="1143000" y="1300638"/>
          <a:ext cx="9620251" cy="4319112"/>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527022300"/>
                    </a:ext>
                  </a:extLst>
                </a:gridCol>
                <a:gridCol w="4683068">
                  <a:extLst>
                    <a:ext uri="{9D8B030D-6E8A-4147-A177-3AD203B41FA5}">
                      <a16:colId xmlns:a16="http://schemas.microsoft.com/office/drawing/2014/main" val="2450966991"/>
                    </a:ext>
                  </a:extLst>
                </a:gridCol>
                <a:gridCol w="4251383">
                  <a:extLst>
                    <a:ext uri="{9D8B030D-6E8A-4147-A177-3AD203B41FA5}">
                      <a16:colId xmlns:a16="http://schemas.microsoft.com/office/drawing/2014/main" val="3290084329"/>
                    </a:ext>
                  </a:extLst>
                </a:gridCol>
              </a:tblGrid>
              <a:tr h="719852">
                <a:tc>
                  <a:txBody>
                    <a:bodyPr/>
                    <a:lstStyle/>
                    <a:p>
                      <a:r>
                        <a:rPr lang="en-US" dirty="0" err="1"/>
                        <a:t>S.No</a:t>
                      </a:r>
                      <a:r>
                        <a:rPr lang="en-US" dirty="0"/>
                        <a:t>.</a:t>
                      </a:r>
                    </a:p>
                  </a:txBody>
                  <a:tcPr/>
                </a:tc>
                <a:tc>
                  <a:txBody>
                    <a:bodyPr/>
                    <a:lstStyle/>
                    <a:p>
                      <a:r>
                        <a:rPr lang="en-US" dirty="0"/>
                        <a:t>Comparable</a:t>
                      </a:r>
                    </a:p>
                  </a:txBody>
                  <a:tcPr/>
                </a:tc>
                <a:tc>
                  <a:txBody>
                    <a:bodyPr/>
                    <a:lstStyle/>
                    <a:p>
                      <a:r>
                        <a:rPr lang="en-US" dirty="0"/>
                        <a:t>Comparator</a:t>
                      </a:r>
                    </a:p>
                  </a:txBody>
                  <a:tcPr/>
                </a:tc>
                <a:extLst>
                  <a:ext uri="{0D108BD9-81ED-4DB2-BD59-A6C34878D82A}">
                    <a16:rowId xmlns:a16="http://schemas.microsoft.com/office/drawing/2014/main" val="3712455955"/>
                  </a:ext>
                </a:extLst>
              </a:tr>
              <a:tr h="719852">
                <a:tc>
                  <a:txBody>
                    <a:bodyPr/>
                    <a:lstStyle/>
                    <a:p>
                      <a:r>
                        <a:rPr lang="en-US" dirty="0"/>
                        <a:t>1</a:t>
                      </a:r>
                    </a:p>
                  </a:txBody>
                  <a:tcPr/>
                </a:tc>
                <a:tc>
                  <a:txBody>
                    <a:bodyPr/>
                    <a:lstStyle/>
                    <a:p>
                      <a:r>
                        <a:rPr lang="en-US" dirty="0"/>
                        <a:t>It is meant for Default Natural Sorting order</a:t>
                      </a:r>
                    </a:p>
                  </a:txBody>
                  <a:tcPr/>
                </a:tc>
                <a:tc>
                  <a:txBody>
                    <a:bodyPr/>
                    <a:lstStyle/>
                    <a:p>
                      <a:r>
                        <a:rPr lang="en-US" dirty="0"/>
                        <a:t>It is meant for customized sorting order</a:t>
                      </a:r>
                    </a:p>
                  </a:txBody>
                  <a:tcPr/>
                </a:tc>
                <a:extLst>
                  <a:ext uri="{0D108BD9-81ED-4DB2-BD59-A6C34878D82A}">
                    <a16:rowId xmlns:a16="http://schemas.microsoft.com/office/drawing/2014/main" val="3845702617"/>
                  </a:ext>
                </a:extLst>
              </a:tr>
              <a:tr h="719852">
                <a:tc>
                  <a:txBody>
                    <a:bodyPr/>
                    <a:lstStyle/>
                    <a:p>
                      <a:r>
                        <a:rPr lang="en-US" dirty="0"/>
                        <a:t>2</a:t>
                      </a:r>
                    </a:p>
                  </a:txBody>
                  <a:tcPr/>
                </a:tc>
                <a:tc>
                  <a:txBody>
                    <a:bodyPr/>
                    <a:lstStyle/>
                    <a:p>
                      <a:r>
                        <a:rPr lang="en-US" dirty="0"/>
                        <a:t>Present in </a:t>
                      </a:r>
                      <a:r>
                        <a:rPr lang="en-US" dirty="0" err="1"/>
                        <a:t>Java.lang</a:t>
                      </a:r>
                      <a:endParaRPr lang="en-US" dirty="0"/>
                    </a:p>
                  </a:txBody>
                  <a:tcPr/>
                </a:tc>
                <a:tc>
                  <a:txBody>
                    <a:bodyPr/>
                    <a:lstStyle/>
                    <a:p>
                      <a:r>
                        <a:rPr lang="en-US" dirty="0"/>
                        <a:t>Present in </a:t>
                      </a:r>
                      <a:r>
                        <a:rPr lang="en-US" dirty="0" err="1"/>
                        <a:t>java.util</a:t>
                      </a:r>
                      <a:endParaRPr lang="en-US" dirty="0"/>
                    </a:p>
                  </a:txBody>
                  <a:tcPr/>
                </a:tc>
                <a:extLst>
                  <a:ext uri="{0D108BD9-81ED-4DB2-BD59-A6C34878D82A}">
                    <a16:rowId xmlns:a16="http://schemas.microsoft.com/office/drawing/2014/main" val="3717727656"/>
                  </a:ext>
                </a:extLst>
              </a:tr>
              <a:tr h="719852">
                <a:tc>
                  <a:txBody>
                    <a:bodyPr/>
                    <a:lstStyle/>
                    <a:p>
                      <a:r>
                        <a:rPr lang="en-US" dirty="0"/>
                        <a:t>3</a:t>
                      </a:r>
                    </a:p>
                  </a:txBody>
                  <a:tcPr/>
                </a:tc>
                <a:tc>
                  <a:txBody>
                    <a:bodyPr/>
                    <a:lstStyle/>
                    <a:p>
                      <a:r>
                        <a:rPr lang="en-US" dirty="0"/>
                        <a:t>It defines only one method </a:t>
                      </a:r>
                      <a:r>
                        <a:rPr lang="en-US" dirty="0" err="1"/>
                        <a:t>compareTo</a:t>
                      </a:r>
                      <a:r>
                        <a:rPr lang="en-US" dirty="0"/>
                        <a:t>()</a:t>
                      </a:r>
                    </a:p>
                  </a:txBody>
                  <a:tcPr/>
                </a:tc>
                <a:tc>
                  <a:txBody>
                    <a:bodyPr/>
                    <a:lstStyle/>
                    <a:p>
                      <a:r>
                        <a:rPr lang="en-US" dirty="0"/>
                        <a:t>It defines two methods compare and equals()</a:t>
                      </a:r>
                    </a:p>
                  </a:txBody>
                  <a:tcPr/>
                </a:tc>
                <a:extLst>
                  <a:ext uri="{0D108BD9-81ED-4DB2-BD59-A6C34878D82A}">
                    <a16:rowId xmlns:a16="http://schemas.microsoft.com/office/drawing/2014/main" val="391046413"/>
                  </a:ext>
                </a:extLst>
              </a:tr>
              <a:tr h="719852">
                <a:tc>
                  <a:txBody>
                    <a:bodyPr/>
                    <a:lstStyle/>
                    <a:p>
                      <a:r>
                        <a:rPr lang="en-US" dirty="0"/>
                        <a:t>4</a:t>
                      </a:r>
                    </a:p>
                  </a:txBody>
                  <a:tcPr/>
                </a:tc>
                <a:tc>
                  <a:txBody>
                    <a:bodyPr/>
                    <a:lstStyle/>
                    <a:p>
                      <a:r>
                        <a:rPr lang="en-US" dirty="0"/>
                        <a:t>String and All wrapper classes implements this </a:t>
                      </a:r>
                    </a:p>
                  </a:txBody>
                  <a:tcPr/>
                </a:tc>
                <a:tc>
                  <a:txBody>
                    <a:bodyPr/>
                    <a:lstStyle/>
                    <a:p>
                      <a:r>
                        <a:rPr lang="en-US" dirty="0"/>
                        <a:t>The only implemented classes of comparator are Collator and </a:t>
                      </a:r>
                      <a:r>
                        <a:rPr lang="en-US" dirty="0" err="1"/>
                        <a:t>RuleBasedCollator</a:t>
                      </a:r>
                      <a:r>
                        <a:rPr lang="en-US" dirty="0"/>
                        <a:t>.</a:t>
                      </a:r>
                    </a:p>
                  </a:txBody>
                  <a:tcPr/>
                </a:tc>
                <a:extLst>
                  <a:ext uri="{0D108BD9-81ED-4DB2-BD59-A6C34878D82A}">
                    <a16:rowId xmlns:a16="http://schemas.microsoft.com/office/drawing/2014/main" val="393737203"/>
                  </a:ext>
                </a:extLst>
              </a:tr>
              <a:tr h="719852">
                <a:tc>
                  <a:txBody>
                    <a:bodyPr/>
                    <a:lstStyle/>
                    <a:p>
                      <a:r>
                        <a:rPr lang="en-US" dirty="0"/>
                        <a:t>5</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18359203"/>
                  </a:ext>
                </a:extLst>
              </a:tr>
            </a:tbl>
          </a:graphicData>
        </a:graphic>
      </p:graphicFrame>
    </p:spTree>
    <p:extLst>
      <p:ext uri="{BB962C8B-B14F-4D97-AF65-F5344CB8AC3E}">
        <p14:creationId xmlns:p14="http://schemas.microsoft.com/office/powerpoint/2010/main" val="1401965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B56359-F4F6-4A7E-9841-79348E1F3F7C}"/>
              </a:ext>
            </a:extLst>
          </p:cNvPr>
          <p:cNvSpPr txBox="1"/>
          <p:nvPr/>
        </p:nvSpPr>
        <p:spPr>
          <a:xfrm>
            <a:off x="1466850" y="285750"/>
            <a:ext cx="10334625" cy="1077218"/>
          </a:xfrm>
          <a:prstGeom prst="rect">
            <a:avLst/>
          </a:prstGeom>
          <a:noFill/>
        </p:spPr>
        <p:txBody>
          <a:bodyPr wrap="square" rtlCol="0">
            <a:spAutoFit/>
          </a:bodyPr>
          <a:lstStyle/>
          <a:p>
            <a:r>
              <a:rPr lang="en-US" sz="2800" b="1" dirty="0"/>
              <a:t>Comparison Table of Set Implemented Classes </a:t>
            </a:r>
          </a:p>
          <a:p>
            <a:endParaRPr lang="en-US" dirty="0"/>
          </a:p>
          <a:p>
            <a:endParaRPr lang="en-US" dirty="0"/>
          </a:p>
        </p:txBody>
      </p:sp>
      <p:graphicFrame>
        <p:nvGraphicFramePr>
          <p:cNvPr id="3" name="Table 3">
            <a:extLst>
              <a:ext uri="{FF2B5EF4-FFF2-40B4-BE49-F238E27FC236}">
                <a16:creationId xmlns:a16="http://schemas.microsoft.com/office/drawing/2014/main" id="{B1D18529-A1A8-4C42-85BC-EB6FD5320D7A}"/>
              </a:ext>
            </a:extLst>
          </p:cNvPr>
          <p:cNvGraphicFramePr>
            <a:graphicFrameLocks noGrp="1"/>
          </p:cNvGraphicFramePr>
          <p:nvPr>
            <p:extLst>
              <p:ext uri="{D42A27DB-BD31-4B8C-83A1-F6EECF244321}">
                <p14:modId xmlns:p14="http://schemas.microsoft.com/office/powerpoint/2010/main" val="894815577"/>
              </p:ext>
            </p:extLst>
          </p:nvPr>
        </p:nvGraphicFramePr>
        <p:xfrm>
          <a:off x="1085849" y="1091059"/>
          <a:ext cx="10544174" cy="5064237"/>
        </p:xfrm>
        <a:graphic>
          <a:graphicData uri="http://schemas.openxmlformats.org/drawingml/2006/table">
            <a:tbl>
              <a:tblPr firstRow="1" bandRow="1">
                <a:tableStyleId>{5C22544A-7EE6-4342-B048-85BDC9FD1C3A}</a:tableStyleId>
              </a:tblPr>
              <a:tblGrid>
                <a:gridCol w="647701">
                  <a:extLst>
                    <a:ext uri="{9D8B030D-6E8A-4147-A177-3AD203B41FA5}">
                      <a16:colId xmlns:a16="http://schemas.microsoft.com/office/drawing/2014/main" val="1464495782"/>
                    </a:ext>
                  </a:extLst>
                </a:gridCol>
                <a:gridCol w="2362200">
                  <a:extLst>
                    <a:ext uri="{9D8B030D-6E8A-4147-A177-3AD203B41FA5}">
                      <a16:colId xmlns:a16="http://schemas.microsoft.com/office/drawing/2014/main" val="1982319857"/>
                    </a:ext>
                  </a:extLst>
                </a:gridCol>
                <a:gridCol w="1562100">
                  <a:extLst>
                    <a:ext uri="{9D8B030D-6E8A-4147-A177-3AD203B41FA5}">
                      <a16:colId xmlns:a16="http://schemas.microsoft.com/office/drawing/2014/main" val="398372904"/>
                    </a:ext>
                  </a:extLst>
                </a:gridCol>
                <a:gridCol w="2876550">
                  <a:extLst>
                    <a:ext uri="{9D8B030D-6E8A-4147-A177-3AD203B41FA5}">
                      <a16:colId xmlns:a16="http://schemas.microsoft.com/office/drawing/2014/main" val="1842011577"/>
                    </a:ext>
                  </a:extLst>
                </a:gridCol>
                <a:gridCol w="3095623">
                  <a:extLst>
                    <a:ext uri="{9D8B030D-6E8A-4147-A177-3AD203B41FA5}">
                      <a16:colId xmlns:a16="http://schemas.microsoft.com/office/drawing/2014/main" val="4147778169"/>
                    </a:ext>
                  </a:extLst>
                </a:gridCol>
              </a:tblGrid>
              <a:tr h="616982">
                <a:tc>
                  <a:txBody>
                    <a:bodyPr/>
                    <a:lstStyle/>
                    <a:p>
                      <a:r>
                        <a:rPr lang="en-US" dirty="0"/>
                        <a:t>S.no</a:t>
                      </a:r>
                    </a:p>
                  </a:txBody>
                  <a:tcPr/>
                </a:tc>
                <a:tc>
                  <a:txBody>
                    <a:bodyPr/>
                    <a:lstStyle/>
                    <a:p>
                      <a:r>
                        <a:rPr lang="en-US" dirty="0"/>
                        <a:t>Property</a:t>
                      </a:r>
                    </a:p>
                  </a:txBody>
                  <a:tcPr/>
                </a:tc>
                <a:tc>
                  <a:txBody>
                    <a:bodyPr/>
                    <a:lstStyle/>
                    <a:p>
                      <a:r>
                        <a:rPr lang="en-US" dirty="0"/>
                        <a:t>HashSet</a:t>
                      </a:r>
                    </a:p>
                  </a:txBody>
                  <a:tcPr/>
                </a:tc>
                <a:tc>
                  <a:txBody>
                    <a:bodyPr/>
                    <a:lstStyle/>
                    <a:p>
                      <a:r>
                        <a:rPr lang="en-US" dirty="0" err="1"/>
                        <a:t>LinkedHashSet</a:t>
                      </a:r>
                      <a:endParaRPr lang="en-US" dirty="0"/>
                    </a:p>
                  </a:txBody>
                  <a:tcPr/>
                </a:tc>
                <a:tc>
                  <a:txBody>
                    <a:bodyPr/>
                    <a:lstStyle/>
                    <a:p>
                      <a:r>
                        <a:rPr lang="en-US" dirty="0" err="1"/>
                        <a:t>TreeSet</a:t>
                      </a:r>
                      <a:endParaRPr lang="en-US" dirty="0"/>
                    </a:p>
                  </a:txBody>
                  <a:tcPr/>
                </a:tc>
                <a:extLst>
                  <a:ext uri="{0D108BD9-81ED-4DB2-BD59-A6C34878D82A}">
                    <a16:rowId xmlns:a16="http://schemas.microsoft.com/office/drawing/2014/main" val="2067551312"/>
                  </a:ext>
                </a:extLst>
              </a:tr>
              <a:tr h="1064927">
                <a:tc>
                  <a:txBody>
                    <a:bodyPr/>
                    <a:lstStyle/>
                    <a:p>
                      <a:r>
                        <a:rPr lang="en-US" dirty="0"/>
                        <a:t>1</a:t>
                      </a:r>
                    </a:p>
                  </a:txBody>
                  <a:tcPr/>
                </a:tc>
                <a:tc>
                  <a:txBody>
                    <a:bodyPr/>
                    <a:lstStyle/>
                    <a:p>
                      <a:r>
                        <a:rPr lang="en-US" dirty="0" err="1"/>
                        <a:t>UderLyingDS</a:t>
                      </a:r>
                      <a:endParaRPr lang="en-US" dirty="0"/>
                    </a:p>
                  </a:txBody>
                  <a:tcPr/>
                </a:tc>
                <a:tc>
                  <a:txBody>
                    <a:bodyPr/>
                    <a:lstStyle/>
                    <a:p>
                      <a:r>
                        <a:rPr lang="en-US" dirty="0" err="1"/>
                        <a:t>Hashtable</a:t>
                      </a:r>
                      <a:endParaRPr lang="en-US" dirty="0"/>
                    </a:p>
                  </a:txBody>
                  <a:tcPr/>
                </a:tc>
                <a:tc>
                  <a:txBody>
                    <a:bodyPr/>
                    <a:lstStyle/>
                    <a:p>
                      <a:r>
                        <a:rPr lang="en-US" dirty="0"/>
                        <a:t>Combination of LL +</a:t>
                      </a:r>
                      <a:r>
                        <a:rPr lang="en-US" dirty="0" err="1"/>
                        <a:t>Hashtable</a:t>
                      </a:r>
                      <a:endParaRPr lang="en-US" dirty="0"/>
                    </a:p>
                  </a:txBody>
                  <a:tcPr/>
                </a:tc>
                <a:tc>
                  <a:txBody>
                    <a:bodyPr/>
                    <a:lstStyle/>
                    <a:p>
                      <a:r>
                        <a:rPr lang="en-US" dirty="0"/>
                        <a:t>Balanced Tree</a:t>
                      </a:r>
                    </a:p>
                  </a:txBody>
                  <a:tcPr/>
                </a:tc>
                <a:extLst>
                  <a:ext uri="{0D108BD9-81ED-4DB2-BD59-A6C34878D82A}">
                    <a16:rowId xmlns:a16="http://schemas.microsoft.com/office/drawing/2014/main" val="779800199"/>
                  </a:ext>
                </a:extLst>
              </a:tr>
              <a:tr h="616982">
                <a:tc>
                  <a:txBody>
                    <a:bodyPr/>
                    <a:lstStyle/>
                    <a:p>
                      <a:r>
                        <a:rPr lang="en-US" dirty="0"/>
                        <a:t>2</a:t>
                      </a:r>
                    </a:p>
                  </a:txBody>
                  <a:tcPr/>
                </a:tc>
                <a:tc>
                  <a:txBody>
                    <a:bodyPr/>
                    <a:lstStyle/>
                    <a:p>
                      <a:r>
                        <a:rPr lang="en-US" dirty="0"/>
                        <a:t>Duplicate objects</a:t>
                      </a:r>
                    </a:p>
                  </a:txBody>
                  <a:tcPr/>
                </a:tc>
                <a:tc>
                  <a:txBody>
                    <a:bodyPr/>
                    <a:lstStyle/>
                    <a:p>
                      <a:r>
                        <a:rPr lang="en-US" dirty="0"/>
                        <a:t>Not Allowed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w Cen MT" panose="020B0602020104020603"/>
                          <a:ea typeface="+mn-ea"/>
                          <a:cs typeface="+mn-cs"/>
                        </a:rPr>
                        <a:t>Not Allowed</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Not Allowed</a:t>
                      </a:r>
                    </a:p>
                  </a:txBody>
                  <a:tcPr/>
                </a:tc>
                <a:extLst>
                  <a:ext uri="{0D108BD9-81ED-4DB2-BD59-A6C34878D82A}">
                    <a16:rowId xmlns:a16="http://schemas.microsoft.com/office/drawing/2014/main" val="30041859"/>
                  </a:ext>
                </a:extLst>
              </a:tr>
              <a:tr h="616982">
                <a:tc>
                  <a:txBody>
                    <a:bodyPr/>
                    <a:lstStyle/>
                    <a:p>
                      <a:r>
                        <a:rPr lang="en-US" dirty="0"/>
                        <a:t>3</a:t>
                      </a:r>
                    </a:p>
                  </a:txBody>
                  <a:tcPr/>
                </a:tc>
                <a:tc>
                  <a:txBody>
                    <a:bodyPr/>
                    <a:lstStyle/>
                    <a:p>
                      <a:r>
                        <a:rPr lang="en-US" dirty="0"/>
                        <a:t>Insertion Order</a:t>
                      </a:r>
                    </a:p>
                  </a:txBody>
                  <a:tcPr/>
                </a:tc>
                <a:tc>
                  <a:txBody>
                    <a:bodyPr/>
                    <a:lstStyle/>
                    <a:p>
                      <a:r>
                        <a:rPr lang="en-US" dirty="0"/>
                        <a:t>Not Preserved</a:t>
                      </a:r>
                    </a:p>
                  </a:txBody>
                  <a:tcPr/>
                </a:tc>
                <a:tc>
                  <a:txBody>
                    <a:bodyPr/>
                    <a:lstStyle/>
                    <a:p>
                      <a:r>
                        <a:rPr lang="en-US" dirty="0"/>
                        <a:t>preserved</a:t>
                      </a:r>
                    </a:p>
                  </a:txBody>
                  <a:tcPr/>
                </a:tc>
                <a:tc>
                  <a:txBody>
                    <a:bodyPr/>
                    <a:lstStyle/>
                    <a:p>
                      <a:r>
                        <a:rPr lang="en-US" dirty="0"/>
                        <a:t>Not Preserved</a:t>
                      </a:r>
                    </a:p>
                  </a:txBody>
                  <a:tcPr/>
                </a:tc>
                <a:extLst>
                  <a:ext uri="{0D108BD9-81ED-4DB2-BD59-A6C34878D82A}">
                    <a16:rowId xmlns:a16="http://schemas.microsoft.com/office/drawing/2014/main" val="3280299896"/>
                  </a:ext>
                </a:extLst>
              </a:tr>
              <a:tr h="616982">
                <a:tc>
                  <a:txBody>
                    <a:bodyPr/>
                    <a:lstStyle/>
                    <a:p>
                      <a:r>
                        <a:rPr lang="en-US" dirty="0"/>
                        <a:t>4</a:t>
                      </a:r>
                    </a:p>
                  </a:txBody>
                  <a:tcPr/>
                </a:tc>
                <a:tc>
                  <a:txBody>
                    <a:bodyPr/>
                    <a:lstStyle/>
                    <a:p>
                      <a:r>
                        <a:rPr lang="en-US" dirty="0"/>
                        <a:t>Sorting Order</a:t>
                      </a:r>
                    </a:p>
                  </a:txBody>
                  <a:tcPr/>
                </a:tc>
                <a:tc>
                  <a:txBody>
                    <a:bodyPr/>
                    <a:lstStyle/>
                    <a:p>
                      <a:r>
                        <a:rPr lang="en-US" dirty="0"/>
                        <a:t>NA</a:t>
                      </a:r>
                    </a:p>
                  </a:txBody>
                  <a:tcPr/>
                </a:tc>
                <a:tc>
                  <a:txBody>
                    <a:bodyPr/>
                    <a:lstStyle/>
                    <a:p>
                      <a:r>
                        <a:rPr lang="en-US" dirty="0"/>
                        <a:t>NA</a:t>
                      </a:r>
                    </a:p>
                  </a:txBody>
                  <a:tcPr/>
                </a:tc>
                <a:tc>
                  <a:txBody>
                    <a:bodyPr/>
                    <a:lstStyle/>
                    <a:p>
                      <a:r>
                        <a:rPr lang="en-US" dirty="0"/>
                        <a:t>Applicable</a:t>
                      </a:r>
                    </a:p>
                  </a:txBody>
                  <a:tcPr/>
                </a:tc>
                <a:extLst>
                  <a:ext uri="{0D108BD9-81ED-4DB2-BD59-A6C34878D82A}">
                    <a16:rowId xmlns:a16="http://schemas.microsoft.com/office/drawing/2014/main" val="3147054231"/>
                  </a:ext>
                </a:extLst>
              </a:tr>
              <a:tr h="616982">
                <a:tc>
                  <a:txBody>
                    <a:bodyPr/>
                    <a:lstStyle/>
                    <a:p>
                      <a:r>
                        <a:rPr lang="en-US" dirty="0"/>
                        <a:t>5</a:t>
                      </a:r>
                    </a:p>
                  </a:txBody>
                  <a:tcPr/>
                </a:tc>
                <a:tc>
                  <a:txBody>
                    <a:bodyPr/>
                    <a:lstStyle/>
                    <a:p>
                      <a:r>
                        <a:rPr lang="en-US" dirty="0"/>
                        <a:t>Heterogeneous Objects</a:t>
                      </a:r>
                    </a:p>
                  </a:txBody>
                  <a:tcPr/>
                </a:tc>
                <a:tc>
                  <a:txBody>
                    <a:bodyPr/>
                    <a:lstStyle/>
                    <a:p>
                      <a:r>
                        <a:rPr lang="en-US" dirty="0"/>
                        <a:t>Allowed</a:t>
                      </a:r>
                    </a:p>
                  </a:txBody>
                  <a:tcPr/>
                </a:tc>
                <a:tc>
                  <a:txBody>
                    <a:bodyPr/>
                    <a:lstStyle/>
                    <a:p>
                      <a:r>
                        <a:rPr lang="en-US" dirty="0"/>
                        <a:t>Allowed</a:t>
                      </a:r>
                    </a:p>
                  </a:txBody>
                  <a:tcPr/>
                </a:tc>
                <a:tc>
                  <a:txBody>
                    <a:bodyPr/>
                    <a:lstStyle/>
                    <a:p>
                      <a:r>
                        <a:rPr lang="en-US" dirty="0"/>
                        <a:t>Not Allowed</a:t>
                      </a:r>
                    </a:p>
                  </a:txBody>
                  <a:tcPr/>
                </a:tc>
                <a:extLst>
                  <a:ext uri="{0D108BD9-81ED-4DB2-BD59-A6C34878D82A}">
                    <a16:rowId xmlns:a16="http://schemas.microsoft.com/office/drawing/2014/main" val="3594791732"/>
                  </a:ext>
                </a:extLst>
              </a:tr>
              <a:tr h="616982">
                <a:tc>
                  <a:txBody>
                    <a:bodyPr/>
                    <a:lstStyle/>
                    <a:p>
                      <a:r>
                        <a:rPr lang="en-US" dirty="0"/>
                        <a:t>6</a:t>
                      </a:r>
                    </a:p>
                  </a:txBody>
                  <a:tcPr/>
                </a:tc>
                <a:tc>
                  <a:txBody>
                    <a:bodyPr/>
                    <a:lstStyle/>
                    <a:p>
                      <a:r>
                        <a:rPr lang="en-US" dirty="0"/>
                        <a:t>Null Acceptance</a:t>
                      </a:r>
                    </a:p>
                  </a:txBody>
                  <a:tcPr/>
                </a:tc>
                <a:tc>
                  <a:txBody>
                    <a:bodyPr/>
                    <a:lstStyle/>
                    <a:p>
                      <a:r>
                        <a:rPr lang="en-US" dirty="0"/>
                        <a:t>Allowed</a:t>
                      </a:r>
                    </a:p>
                  </a:txBody>
                  <a:tcPr/>
                </a:tc>
                <a:tc>
                  <a:txBody>
                    <a:bodyPr/>
                    <a:lstStyle/>
                    <a:p>
                      <a:r>
                        <a:rPr lang="en-US" dirty="0"/>
                        <a:t>Allowed</a:t>
                      </a:r>
                    </a:p>
                  </a:txBody>
                  <a:tcPr/>
                </a:tc>
                <a:tc>
                  <a:txBody>
                    <a:bodyPr/>
                    <a:lstStyle/>
                    <a:p>
                      <a:r>
                        <a:rPr lang="en-US" dirty="0"/>
                        <a:t>For empty </a:t>
                      </a:r>
                      <a:r>
                        <a:rPr lang="en-US" dirty="0" err="1"/>
                        <a:t>TreeSet</a:t>
                      </a:r>
                      <a:r>
                        <a:rPr lang="en-US" dirty="0"/>
                        <a:t> as first element null is allowed till 1.6v later version </a:t>
                      </a:r>
                      <a:r>
                        <a:rPr lang="en-US" dirty="0" err="1"/>
                        <a:t>dosen’t</a:t>
                      </a:r>
                      <a:r>
                        <a:rPr lang="en-US" dirty="0"/>
                        <a:t> allow null </a:t>
                      </a:r>
                    </a:p>
                  </a:txBody>
                  <a:tcPr/>
                </a:tc>
                <a:extLst>
                  <a:ext uri="{0D108BD9-81ED-4DB2-BD59-A6C34878D82A}">
                    <a16:rowId xmlns:a16="http://schemas.microsoft.com/office/drawing/2014/main" val="3729518919"/>
                  </a:ext>
                </a:extLst>
              </a:tr>
            </a:tbl>
          </a:graphicData>
        </a:graphic>
      </p:graphicFrame>
    </p:spTree>
    <p:extLst>
      <p:ext uri="{BB962C8B-B14F-4D97-AF65-F5344CB8AC3E}">
        <p14:creationId xmlns:p14="http://schemas.microsoft.com/office/powerpoint/2010/main" val="4163642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165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70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5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551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466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4323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37B88F-457E-4BD2-9485-0A995255198A}"/>
              </a:ext>
            </a:extLst>
          </p:cNvPr>
          <p:cNvSpPr txBox="1"/>
          <p:nvPr/>
        </p:nvSpPr>
        <p:spPr>
          <a:xfrm>
            <a:off x="1300480" y="955040"/>
            <a:ext cx="9926320" cy="4616648"/>
          </a:xfrm>
          <a:prstGeom prst="rect">
            <a:avLst/>
          </a:prstGeom>
          <a:noFill/>
        </p:spPr>
        <p:txBody>
          <a:bodyPr wrap="square" rtlCol="0">
            <a:spAutoFit/>
          </a:bodyPr>
          <a:lstStyle/>
          <a:p>
            <a:r>
              <a:rPr lang="en-US" sz="2400" b="1" dirty="0"/>
              <a:t>HashSet</a:t>
            </a:r>
          </a:p>
          <a:p>
            <a:pPr marL="342900" indent="-342900">
              <a:buAutoNum type="arabicPeriod"/>
            </a:pPr>
            <a:r>
              <a:rPr lang="en-US" dirty="0"/>
              <a:t>The underlined data structure is </a:t>
            </a:r>
            <a:r>
              <a:rPr lang="en-US" dirty="0" err="1"/>
              <a:t>Hashtable</a:t>
            </a:r>
            <a:r>
              <a:rPr lang="en-US" dirty="0"/>
              <a:t> duplicate Objects are not allowed insertion order is not preserved and it is based on </a:t>
            </a:r>
            <a:r>
              <a:rPr lang="en-US" dirty="0" err="1"/>
              <a:t>hashcode</a:t>
            </a:r>
            <a:r>
              <a:rPr lang="en-US" dirty="0"/>
              <a:t> of objects .</a:t>
            </a:r>
          </a:p>
          <a:p>
            <a:pPr marL="342900" indent="-342900">
              <a:buAutoNum type="arabicPeriod"/>
            </a:pPr>
            <a:r>
              <a:rPr lang="en-US" dirty="0"/>
              <a:t>Null insertion is possible only once.</a:t>
            </a:r>
          </a:p>
          <a:p>
            <a:pPr marL="342900" indent="-342900">
              <a:buAutoNum type="arabicPeriod"/>
            </a:pPr>
            <a:r>
              <a:rPr lang="en-US" dirty="0"/>
              <a:t>Heterogeneous objects are allowed .</a:t>
            </a:r>
          </a:p>
          <a:p>
            <a:pPr marL="342900" indent="-342900">
              <a:buAutoNum type="arabicPeriod"/>
            </a:pPr>
            <a:r>
              <a:rPr lang="en-US" dirty="0"/>
              <a:t>Implements Serializable and cloneable but not </a:t>
            </a:r>
            <a:r>
              <a:rPr lang="en-US" dirty="0" err="1"/>
              <a:t>randomaccess</a:t>
            </a:r>
            <a:r>
              <a:rPr lang="en-US" dirty="0"/>
              <a:t> interface </a:t>
            </a:r>
          </a:p>
          <a:p>
            <a:pPr marL="342900" indent="-342900">
              <a:buAutoNum type="arabicPeriod"/>
            </a:pPr>
            <a:r>
              <a:rPr lang="en-US" dirty="0"/>
              <a:t>HashSet is the best choice if our frequent operation is search operation .</a:t>
            </a:r>
          </a:p>
          <a:p>
            <a:endParaRPr lang="en-US" dirty="0"/>
          </a:p>
          <a:p>
            <a:r>
              <a:rPr lang="en-US" dirty="0"/>
              <a:t>Note</a:t>
            </a:r>
          </a:p>
          <a:p>
            <a:r>
              <a:rPr lang="en-US" dirty="0"/>
              <a:t>In HashSet duplicates are not allowed if we are trying to insert duplicates then we won’t get any compile time or runtime error add method simply returns false;</a:t>
            </a:r>
          </a:p>
          <a:p>
            <a:r>
              <a:rPr lang="en-US" dirty="0"/>
              <a:t>Example:</a:t>
            </a:r>
          </a:p>
          <a:p>
            <a:r>
              <a:rPr lang="en-US" dirty="0"/>
              <a:t>HashSet s = new HashSet();</a:t>
            </a:r>
          </a:p>
          <a:p>
            <a:r>
              <a:rPr lang="en-US" dirty="0"/>
              <a:t>Sop(</a:t>
            </a:r>
            <a:r>
              <a:rPr lang="en-US" dirty="0" err="1"/>
              <a:t>s.add</a:t>
            </a:r>
            <a:r>
              <a:rPr lang="en-US" dirty="0"/>
              <a:t>(“A”));  // true</a:t>
            </a:r>
          </a:p>
          <a:p>
            <a:r>
              <a:rPr lang="en-US" dirty="0"/>
              <a:t>Sop(</a:t>
            </a:r>
            <a:r>
              <a:rPr lang="en-US" dirty="0" err="1"/>
              <a:t>s.add</a:t>
            </a:r>
            <a:r>
              <a:rPr lang="en-US" dirty="0"/>
              <a:t>(“A”)); </a:t>
            </a:r>
            <a:r>
              <a:rPr lang="en-US"/>
              <a:t>// false </a:t>
            </a:r>
          </a:p>
          <a:p>
            <a:endParaRPr lang="en-US" dirty="0"/>
          </a:p>
        </p:txBody>
      </p:sp>
    </p:spTree>
    <p:extLst>
      <p:ext uri="{BB962C8B-B14F-4D97-AF65-F5344CB8AC3E}">
        <p14:creationId xmlns:p14="http://schemas.microsoft.com/office/powerpoint/2010/main" val="1735312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7F91-5D42-4D39-9892-5A56511BBF5E}"/>
              </a:ext>
            </a:extLst>
          </p:cNvPr>
          <p:cNvSpPr txBox="1"/>
          <p:nvPr/>
        </p:nvSpPr>
        <p:spPr>
          <a:xfrm>
            <a:off x="1714500" y="771525"/>
            <a:ext cx="9667875" cy="7294305"/>
          </a:xfrm>
          <a:prstGeom prst="rect">
            <a:avLst/>
          </a:prstGeom>
          <a:noFill/>
        </p:spPr>
        <p:txBody>
          <a:bodyPr wrap="square" rtlCol="0">
            <a:spAutoFit/>
          </a:bodyPr>
          <a:lstStyle/>
          <a:p>
            <a:r>
              <a:rPr lang="en-US" b="1" dirty="0"/>
              <a:t>Constructors in HashSet:</a:t>
            </a:r>
            <a:endParaRPr lang="en-US" dirty="0"/>
          </a:p>
          <a:p>
            <a:endParaRPr lang="en-US" dirty="0"/>
          </a:p>
          <a:p>
            <a:r>
              <a:rPr lang="en-US" dirty="0"/>
              <a:t>1. with : HashSet </a:t>
            </a:r>
            <a:r>
              <a:rPr lang="en-US" dirty="0" err="1"/>
              <a:t>hs</a:t>
            </a:r>
            <a:r>
              <a:rPr lang="en-US" dirty="0"/>
              <a:t> = new HashSet();</a:t>
            </a:r>
          </a:p>
          <a:p>
            <a:r>
              <a:rPr lang="en-US" dirty="0"/>
              <a:t>Creates new empty </a:t>
            </a:r>
            <a:r>
              <a:rPr lang="en-US" dirty="0" err="1"/>
              <a:t>hashset</a:t>
            </a:r>
            <a:r>
              <a:rPr lang="en-US" dirty="0"/>
              <a:t> </a:t>
            </a:r>
          </a:p>
          <a:p>
            <a:r>
              <a:rPr lang="en-US" dirty="0"/>
              <a:t>Default initial capacity  =  16  and </a:t>
            </a:r>
          </a:p>
          <a:p>
            <a:r>
              <a:rPr lang="en-US" dirty="0"/>
              <a:t>Default fill ratio  =  0.75</a:t>
            </a:r>
          </a:p>
          <a:p>
            <a:r>
              <a:rPr lang="en-US" dirty="0"/>
              <a:t>Load factor</a:t>
            </a:r>
          </a:p>
          <a:p>
            <a:r>
              <a:rPr lang="en-US" dirty="0"/>
              <a:t>2. HashSet h = new HashSet (int </a:t>
            </a:r>
            <a:r>
              <a:rPr lang="en-US" dirty="0" err="1"/>
              <a:t>initialcapacity</a:t>
            </a:r>
            <a:r>
              <a:rPr lang="en-US" dirty="0"/>
              <a:t>)</a:t>
            </a:r>
          </a:p>
          <a:p>
            <a:r>
              <a:rPr lang="en-US" dirty="0"/>
              <a:t>Creates an empty HashSet object with the specified initial capacity and default fill ratio 0.75</a:t>
            </a:r>
          </a:p>
          <a:p>
            <a:endParaRPr lang="en-US" dirty="0"/>
          </a:p>
          <a:p>
            <a:r>
              <a:rPr lang="en-US" dirty="0"/>
              <a:t>3. HashSet </a:t>
            </a:r>
            <a:r>
              <a:rPr lang="en-US" dirty="0" err="1"/>
              <a:t>hs</a:t>
            </a:r>
            <a:r>
              <a:rPr lang="en-US" dirty="0"/>
              <a:t> = new HashSet(int </a:t>
            </a:r>
            <a:r>
              <a:rPr lang="en-US" dirty="0" err="1"/>
              <a:t>initialcapacity</a:t>
            </a:r>
            <a:r>
              <a:rPr lang="en-US" dirty="0"/>
              <a:t>, float </a:t>
            </a:r>
            <a:r>
              <a:rPr lang="en-US" dirty="0" err="1"/>
              <a:t>fillratio</a:t>
            </a:r>
            <a:r>
              <a:rPr lang="en-US" dirty="0"/>
              <a:t> );  // 0.9</a:t>
            </a:r>
          </a:p>
          <a:p>
            <a:endParaRPr lang="en-US" dirty="0"/>
          </a:p>
          <a:p>
            <a:r>
              <a:rPr lang="en-US" dirty="0"/>
              <a:t>4. HashSet </a:t>
            </a:r>
            <a:r>
              <a:rPr lang="en-US" dirty="0" err="1"/>
              <a:t>hs</a:t>
            </a:r>
            <a:r>
              <a:rPr lang="en-US" dirty="0"/>
              <a:t> = new HashSet(Collection c );</a:t>
            </a:r>
          </a:p>
          <a:p>
            <a:r>
              <a:rPr lang="en-US" dirty="0"/>
              <a:t> creates an equivalent HashSet for the given collection . </a:t>
            </a:r>
          </a:p>
          <a:p>
            <a:r>
              <a:rPr lang="en-US" dirty="0"/>
              <a:t>This constructor meant for interconversion between collection objects .</a:t>
            </a:r>
          </a:p>
          <a:p>
            <a:endParaRPr lang="en-US" dirty="0"/>
          </a:p>
          <a:p>
            <a:r>
              <a:rPr lang="en-US" dirty="0"/>
              <a:t> </a:t>
            </a:r>
          </a:p>
          <a:p>
            <a:r>
              <a:rPr lang="en-US" dirty="0">
                <a:solidFill>
                  <a:srgbClr val="FF0000"/>
                </a:solidFill>
              </a:rPr>
              <a:t>Note: </a:t>
            </a:r>
          </a:p>
          <a:p>
            <a:r>
              <a:rPr lang="en-US" dirty="0">
                <a:solidFill>
                  <a:srgbClr val="FF0000"/>
                </a:solidFill>
              </a:rPr>
              <a:t>Fill Ratio | Load Factor  : After filling how much ratio/factor a new HashSet object  is created this ratio is known as Fill Ratio or </a:t>
            </a:r>
            <a:r>
              <a:rPr lang="en-US" dirty="0" err="1">
                <a:solidFill>
                  <a:srgbClr val="FF0000"/>
                </a:solidFill>
              </a:rPr>
              <a:t>Loadfactor</a:t>
            </a:r>
            <a:r>
              <a:rPr lang="en-US" dirty="0">
                <a:solidFill>
                  <a:srgbClr val="FF0000"/>
                </a:solidFill>
              </a:rPr>
              <a:t> </a:t>
            </a:r>
          </a:p>
          <a:p>
            <a:r>
              <a:rPr lang="en-US" dirty="0">
                <a:solidFill>
                  <a:srgbClr val="FF0000"/>
                </a:solidFill>
              </a:rPr>
              <a:t>For e.g.  Fill ratio 0.75 means after filling 75% ratio a new </a:t>
            </a:r>
            <a:r>
              <a:rPr lang="en-US" dirty="0" err="1">
                <a:solidFill>
                  <a:srgbClr val="FF0000"/>
                </a:solidFill>
              </a:rPr>
              <a:t>hashSet</a:t>
            </a:r>
            <a:r>
              <a:rPr lang="en-US" dirty="0">
                <a:solidFill>
                  <a:srgbClr val="FF0000"/>
                </a:solidFill>
              </a:rPr>
              <a:t> Object will be created . </a:t>
            </a:r>
          </a:p>
          <a:p>
            <a:endParaRPr lang="en-US" dirty="0"/>
          </a:p>
          <a:p>
            <a:endParaRPr lang="en-US" dirty="0"/>
          </a:p>
          <a:p>
            <a:endParaRPr lang="en-US" dirty="0"/>
          </a:p>
          <a:p>
            <a:endParaRPr lang="en-US" b="1" dirty="0"/>
          </a:p>
        </p:txBody>
      </p:sp>
    </p:spTree>
    <p:extLst>
      <p:ext uri="{BB962C8B-B14F-4D97-AF65-F5344CB8AC3E}">
        <p14:creationId xmlns:p14="http://schemas.microsoft.com/office/powerpoint/2010/main" val="532790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5F1A87-EBD4-47DD-B31A-117BCBCFB873}"/>
              </a:ext>
            </a:extLst>
          </p:cNvPr>
          <p:cNvSpPr txBox="1"/>
          <p:nvPr/>
        </p:nvSpPr>
        <p:spPr>
          <a:xfrm>
            <a:off x="4448174" y="876300"/>
            <a:ext cx="4981575" cy="5632311"/>
          </a:xfrm>
          <a:prstGeom prst="rect">
            <a:avLst/>
          </a:prstGeom>
          <a:noFill/>
        </p:spPr>
        <p:txBody>
          <a:bodyPr wrap="square" rtlCol="0">
            <a:spAutoFit/>
          </a:bodyPr>
          <a:lstStyle/>
          <a:p>
            <a:r>
              <a:rPr lang="en-US" dirty="0"/>
              <a:t>Example: </a:t>
            </a:r>
          </a:p>
          <a:p>
            <a:endParaRPr lang="en-US" dirty="0"/>
          </a:p>
          <a:p>
            <a:r>
              <a:rPr lang="en-US" dirty="0"/>
              <a:t>package </a:t>
            </a:r>
            <a:r>
              <a:rPr lang="en-US" dirty="0" err="1"/>
              <a:t>hashset</a:t>
            </a:r>
            <a:r>
              <a:rPr lang="en-US" dirty="0"/>
              <a:t>;</a:t>
            </a:r>
          </a:p>
          <a:p>
            <a:endParaRPr lang="en-US" dirty="0"/>
          </a:p>
          <a:p>
            <a:r>
              <a:rPr lang="en-US" dirty="0"/>
              <a:t>import </a:t>
            </a:r>
            <a:r>
              <a:rPr lang="en-US" dirty="0" err="1"/>
              <a:t>java.util.HashSet</a:t>
            </a:r>
            <a:r>
              <a:rPr lang="en-US" dirty="0"/>
              <a:t>;</a:t>
            </a:r>
          </a:p>
          <a:p>
            <a:r>
              <a:rPr lang="en-US" dirty="0"/>
              <a:t>public class </a:t>
            </a:r>
            <a:r>
              <a:rPr lang="en-US" dirty="0" err="1"/>
              <a:t>hashsetDemo</a:t>
            </a:r>
            <a:r>
              <a:rPr lang="en-US" dirty="0"/>
              <a:t> {</a:t>
            </a:r>
          </a:p>
          <a:p>
            <a:r>
              <a:rPr lang="en-US" dirty="0"/>
              <a:t>	public static void main(String[] </a:t>
            </a:r>
            <a:r>
              <a:rPr lang="en-US" dirty="0" err="1"/>
              <a:t>args</a:t>
            </a:r>
            <a:r>
              <a:rPr lang="en-US" dirty="0"/>
              <a:t>) {</a:t>
            </a:r>
          </a:p>
          <a:p>
            <a:r>
              <a:rPr lang="en-US" dirty="0"/>
              <a:t>		HashSet </a:t>
            </a:r>
            <a:r>
              <a:rPr lang="en-US" dirty="0" err="1"/>
              <a:t>hs</a:t>
            </a:r>
            <a:r>
              <a:rPr lang="en-US" dirty="0"/>
              <a:t>  = new HashSet();</a:t>
            </a:r>
          </a:p>
          <a:p>
            <a:r>
              <a:rPr lang="en-US" dirty="0"/>
              <a:t>		</a:t>
            </a:r>
            <a:r>
              <a:rPr lang="en-US" dirty="0" err="1"/>
              <a:t>hs.add</a:t>
            </a:r>
            <a:r>
              <a:rPr lang="en-US" dirty="0"/>
              <a:t>("A");</a:t>
            </a:r>
          </a:p>
          <a:p>
            <a:r>
              <a:rPr lang="en-US" dirty="0"/>
              <a:t>		</a:t>
            </a:r>
            <a:r>
              <a:rPr lang="en-US" dirty="0" err="1"/>
              <a:t>hs.add</a:t>
            </a:r>
            <a:r>
              <a:rPr lang="en-US" dirty="0"/>
              <a:t>("B");</a:t>
            </a:r>
          </a:p>
          <a:p>
            <a:r>
              <a:rPr lang="en-US" dirty="0"/>
              <a:t>		</a:t>
            </a:r>
            <a:r>
              <a:rPr lang="en-US" dirty="0" err="1"/>
              <a:t>hs.add</a:t>
            </a:r>
            <a:r>
              <a:rPr lang="en-US" dirty="0"/>
              <a:t>("C");</a:t>
            </a:r>
          </a:p>
          <a:p>
            <a:r>
              <a:rPr lang="en-US" dirty="0"/>
              <a:t>		</a:t>
            </a:r>
            <a:r>
              <a:rPr lang="en-US" dirty="0" err="1"/>
              <a:t>hs.add</a:t>
            </a:r>
            <a:r>
              <a:rPr lang="en-US" dirty="0"/>
              <a:t>("D");</a:t>
            </a:r>
          </a:p>
          <a:p>
            <a:r>
              <a:rPr lang="en-US" dirty="0"/>
              <a:t>		</a:t>
            </a:r>
            <a:r>
              <a:rPr lang="en-US" dirty="0" err="1"/>
              <a:t>hs.add</a:t>
            </a:r>
            <a:r>
              <a:rPr lang="en-US" dirty="0"/>
              <a:t>("Z");</a:t>
            </a:r>
          </a:p>
          <a:p>
            <a:r>
              <a:rPr lang="en-US" dirty="0"/>
              <a:t>		</a:t>
            </a:r>
            <a:r>
              <a:rPr lang="en-US" dirty="0" err="1"/>
              <a:t>hs.add</a:t>
            </a:r>
            <a:r>
              <a:rPr lang="en-US" dirty="0"/>
              <a:t>(null);</a:t>
            </a:r>
          </a:p>
          <a:p>
            <a:r>
              <a:rPr lang="en-US" dirty="0"/>
              <a:t>		</a:t>
            </a:r>
            <a:r>
              <a:rPr lang="en-US" dirty="0" err="1"/>
              <a:t>hs.add</a:t>
            </a:r>
            <a:r>
              <a:rPr lang="en-US" dirty="0"/>
              <a:t>(10);</a:t>
            </a:r>
          </a:p>
          <a:p>
            <a:r>
              <a:rPr lang="en-US" dirty="0"/>
              <a:t>		</a:t>
            </a:r>
          </a:p>
          <a:p>
            <a:r>
              <a:rPr lang="en-US" dirty="0"/>
              <a:t>		</a:t>
            </a:r>
            <a:r>
              <a:rPr lang="en-US" dirty="0" err="1"/>
              <a:t>System.out.println</a:t>
            </a:r>
            <a:r>
              <a:rPr lang="en-US" dirty="0"/>
              <a:t>(</a:t>
            </a:r>
            <a:r>
              <a:rPr lang="en-US" dirty="0" err="1"/>
              <a:t>hs.add</a:t>
            </a:r>
            <a:r>
              <a:rPr lang="en-US" dirty="0"/>
              <a:t>("Z"));</a:t>
            </a:r>
          </a:p>
          <a:p>
            <a:r>
              <a:rPr lang="en-US" dirty="0"/>
              <a:t>		</a:t>
            </a:r>
            <a:r>
              <a:rPr lang="en-US" dirty="0" err="1"/>
              <a:t>System.out.println</a:t>
            </a:r>
            <a:r>
              <a:rPr lang="en-US" dirty="0"/>
              <a:t>(</a:t>
            </a:r>
            <a:r>
              <a:rPr lang="en-US" dirty="0" err="1"/>
              <a:t>hs</a:t>
            </a:r>
            <a:r>
              <a:rPr lang="en-US" dirty="0"/>
              <a:t>);</a:t>
            </a:r>
          </a:p>
          <a:p>
            <a:r>
              <a:rPr lang="en-US" dirty="0"/>
              <a:t>	}</a:t>
            </a:r>
          </a:p>
          <a:p>
            <a:r>
              <a:rPr lang="en-US" dirty="0"/>
              <a:t>}</a:t>
            </a:r>
          </a:p>
        </p:txBody>
      </p:sp>
    </p:spTree>
    <p:extLst>
      <p:ext uri="{BB962C8B-B14F-4D97-AF65-F5344CB8AC3E}">
        <p14:creationId xmlns:p14="http://schemas.microsoft.com/office/powerpoint/2010/main" val="307623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079BA-284D-400B-9F12-F6339A1D896B}"/>
              </a:ext>
            </a:extLst>
          </p:cNvPr>
          <p:cNvSpPr txBox="1"/>
          <p:nvPr/>
        </p:nvSpPr>
        <p:spPr>
          <a:xfrm>
            <a:off x="1590675" y="609600"/>
            <a:ext cx="9791700" cy="2369880"/>
          </a:xfrm>
          <a:prstGeom prst="rect">
            <a:avLst/>
          </a:prstGeom>
          <a:noFill/>
        </p:spPr>
        <p:txBody>
          <a:bodyPr wrap="square" rtlCol="0">
            <a:spAutoFit/>
          </a:bodyPr>
          <a:lstStyle/>
          <a:p>
            <a:r>
              <a:rPr lang="en-US" sz="2800" b="1" dirty="0" err="1"/>
              <a:t>LinkedHashSet</a:t>
            </a:r>
            <a:endParaRPr lang="en-US" sz="2800" b="1" dirty="0"/>
          </a:p>
          <a:p>
            <a:r>
              <a:rPr lang="en-US" sz="2800" dirty="0"/>
              <a:t>1. It is the child class of HashSet. It is exactly same as HashSet including Constructors and method </a:t>
            </a:r>
          </a:p>
          <a:p>
            <a:endParaRPr lang="en-US" sz="2800" b="1" dirty="0"/>
          </a:p>
          <a:p>
            <a:r>
              <a:rPr lang="en-US" dirty="0"/>
              <a:t>Difference between HashSet and </a:t>
            </a:r>
            <a:r>
              <a:rPr lang="en-US" dirty="0" err="1"/>
              <a:t>LinkedHashSet</a:t>
            </a:r>
            <a:endParaRPr lang="en-US" dirty="0"/>
          </a:p>
          <a:p>
            <a:endParaRPr lang="en-US" dirty="0"/>
          </a:p>
        </p:txBody>
      </p:sp>
      <p:graphicFrame>
        <p:nvGraphicFramePr>
          <p:cNvPr id="3" name="Table 3">
            <a:extLst>
              <a:ext uri="{FF2B5EF4-FFF2-40B4-BE49-F238E27FC236}">
                <a16:creationId xmlns:a16="http://schemas.microsoft.com/office/drawing/2014/main" id="{D073FB74-741E-4413-BAFB-AEFCA5E9F7D6}"/>
              </a:ext>
            </a:extLst>
          </p:cNvPr>
          <p:cNvGraphicFramePr>
            <a:graphicFrameLocks noGrp="1"/>
          </p:cNvGraphicFramePr>
          <p:nvPr>
            <p:extLst>
              <p:ext uri="{D42A27DB-BD31-4B8C-83A1-F6EECF244321}">
                <p14:modId xmlns:p14="http://schemas.microsoft.com/office/powerpoint/2010/main" val="2264092276"/>
              </p:ext>
            </p:extLst>
          </p:nvPr>
        </p:nvGraphicFramePr>
        <p:xfrm>
          <a:off x="523875" y="2885146"/>
          <a:ext cx="11410950" cy="3429930"/>
        </p:xfrm>
        <a:graphic>
          <a:graphicData uri="http://schemas.openxmlformats.org/drawingml/2006/table">
            <a:tbl>
              <a:tblPr firstRow="1" bandRow="1">
                <a:tableStyleId>{5C22544A-7EE6-4342-B048-85BDC9FD1C3A}</a:tableStyleId>
              </a:tblPr>
              <a:tblGrid>
                <a:gridCol w="5705475">
                  <a:extLst>
                    <a:ext uri="{9D8B030D-6E8A-4147-A177-3AD203B41FA5}">
                      <a16:colId xmlns:a16="http://schemas.microsoft.com/office/drawing/2014/main" val="4131667580"/>
                    </a:ext>
                  </a:extLst>
                </a:gridCol>
                <a:gridCol w="5705475">
                  <a:extLst>
                    <a:ext uri="{9D8B030D-6E8A-4147-A177-3AD203B41FA5}">
                      <a16:colId xmlns:a16="http://schemas.microsoft.com/office/drawing/2014/main" val="628189308"/>
                    </a:ext>
                  </a:extLst>
                </a:gridCol>
              </a:tblGrid>
              <a:tr h="685986">
                <a:tc>
                  <a:txBody>
                    <a:bodyPr/>
                    <a:lstStyle/>
                    <a:p>
                      <a:r>
                        <a:rPr lang="en-US" dirty="0"/>
                        <a:t>HashSet</a:t>
                      </a:r>
                    </a:p>
                  </a:txBody>
                  <a:tcPr/>
                </a:tc>
                <a:tc>
                  <a:txBody>
                    <a:bodyPr/>
                    <a:lstStyle/>
                    <a:p>
                      <a:r>
                        <a:rPr lang="en-US" dirty="0" err="1"/>
                        <a:t>LinkedHashSet</a:t>
                      </a:r>
                      <a:endParaRPr lang="en-US" dirty="0"/>
                    </a:p>
                  </a:txBody>
                  <a:tcPr/>
                </a:tc>
                <a:extLst>
                  <a:ext uri="{0D108BD9-81ED-4DB2-BD59-A6C34878D82A}">
                    <a16:rowId xmlns:a16="http://schemas.microsoft.com/office/drawing/2014/main" val="1743460364"/>
                  </a:ext>
                </a:extLst>
              </a:tr>
              <a:tr h="685986">
                <a:tc>
                  <a:txBody>
                    <a:bodyPr/>
                    <a:lstStyle/>
                    <a:p>
                      <a:r>
                        <a:rPr lang="en-US" dirty="0"/>
                        <a:t>1.The underlined </a:t>
                      </a:r>
                      <a:r>
                        <a:rPr lang="en-US" dirty="0" err="1"/>
                        <a:t>datastructure</a:t>
                      </a:r>
                      <a:r>
                        <a:rPr lang="en-US" dirty="0"/>
                        <a:t> is </a:t>
                      </a:r>
                      <a:r>
                        <a:rPr lang="en-US" dirty="0" err="1"/>
                        <a:t>Hashtable</a:t>
                      </a:r>
                      <a:endParaRPr lang="en-US" dirty="0"/>
                    </a:p>
                  </a:txBody>
                  <a:tcPr/>
                </a:tc>
                <a:tc>
                  <a:txBody>
                    <a:bodyPr/>
                    <a:lstStyle/>
                    <a:p>
                      <a:r>
                        <a:rPr lang="en-US" dirty="0"/>
                        <a:t>Underlined </a:t>
                      </a:r>
                      <a:r>
                        <a:rPr lang="en-US" dirty="0" err="1"/>
                        <a:t>datastructure</a:t>
                      </a:r>
                      <a:r>
                        <a:rPr lang="en-US" dirty="0"/>
                        <a:t> is a combination of LinkedList and </a:t>
                      </a:r>
                      <a:r>
                        <a:rPr lang="en-US" dirty="0" err="1"/>
                        <a:t>Hashtable</a:t>
                      </a:r>
                      <a:r>
                        <a:rPr lang="en-US" dirty="0"/>
                        <a:t> .</a:t>
                      </a:r>
                    </a:p>
                  </a:txBody>
                  <a:tcPr/>
                </a:tc>
                <a:extLst>
                  <a:ext uri="{0D108BD9-81ED-4DB2-BD59-A6C34878D82A}">
                    <a16:rowId xmlns:a16="http://schemas.microsoft.com/office/drawing/2014/main" val="4018014169"/>
                  </a:ext>
                </a:extLst>
              </a:tr>
              <a:tr h="685986">
                <a:tc>
                  <a:txBody>
                    <a:bodyPr/>
                    <a:lstStyle/>
                    <a:p>
                      <a:r>
                        <a:rPr lang="en-US" dirty="0"/>
                        <a:t>2. Insertion order not preserved </a:t>
                      </a:r>
                    </a:p>
                  </a:txBody>
                  <a:tcPr/>
                </a:tc>
                <a:tc>
                  <a:txBody>
                    <a:bodyPr/>
                    <a:lstStyle/>
                    <a:p>
                      <a:r>
                        <a:rPr lang="en-US" dirty="0"/>
                        <a:t>Insertion order is preserved </a:t>
                      </a:r>
                    </a:p>
                  </a:txBody>
                  <a:tcPr/>
                </a:tc>
                <a:extLst>
                  <a:ext uri="{0D108BD9-81ED-4DB2-BD59-A6C34878D82A}">
                    <a16:rowId xmlns:a16="http://schemas.microsoft.com/office/drawing/2014/main" val="471632182"/>
                  </a:ext>
                </a:extLst>
              </a:tr>
              <a:tr h="685986">
                <a:tc>
                  <a:txBody>
                    <a:bodyPr/>
                    <a:lstStyle/>
                    <a:p>
                      <a:r>
                        <a:rPr lang="en-US" dirty="0"/>
                        <a:t>3. Introduced in 1.2 version</a:t>
                      </a:r>
                    </a:p>
                  </a:txBody>
                  <a:tcPr/>
                </a:tc>
                <a:tc>
                  <a:txBody>
                    <a:bodyPr/>
                    <a:lstStyle/>
                    <a:p>
                      <a:r>
                        <a:rPr lang="en-US" dirty="0"/>
                        <a:t>Introduced in 1.4 v</a:t>
                      </a:r>
                    </a:p>
                  </a:txBody>
                  <a:tcPr/>
                </a:tc>
                <a:extLst>
                  <a:ext uri="{0D108BD9-81ED-4DB2-BD59-A6C34878D82A}">
                    <a16:rowId xmlns:a16="http://schemas.microsoft.com/office/drawing/2014/main" val="3755354409"/>
                  </a:ext>
                </a:extLst>
              </a:tr>
              <a:tr h="68598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63172166"/>
                  </a:ext>
                </a:extLst>
              </a:tr>
            </a:tbl>
          </a:graphicData>
        </a:graphic>
      </p:graphicFrame>
    </p:spTree>
    <p:extLst>
      <p:ext uri="{BB962C8B-B14F-4D97-AF65-F5344CB8AC3E}">
        <p14:creationId xmlns:p14="http://schemas.microsoft.com/office/powerpoint/2010/main" val="308701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7933F-B768-4E15-B4DC-39EF5F3D7682}"/>
              </a:ext>
            </a:extLst>
          </p:cNvPr>
          <p:cNvSpPr txBox="1"/>
          <p:nvPr/>
        </p:nvSpPr>
        <p:spPr>
          <a:xfrm>
            <a:off x="1304925" y="1019175"/>
            <a:ext cx="10277475" cy="10156627"/>
          </a:xfrm>
          <a:prstGeom prst="rect">
            <a:avLst/>
          </a:prstGeom>
          <a:noFill/>
        </p:spPr>
        <p:txBody>
          <a:bodyPr wrap="square" rtlCol="0">
            <a:spAutoFit/>
          </a:bodyPr>
          <a:lstStyle/>
          <a:p>
            <a:r>
              <a:rPr lang="en-US" dirty="0"/>
              <a:t>In the above program if we replace </a:t>
            </a:r>
            <a:r>
              <a:rPr lang="en-US" dirty="0" err="1"/>
              <a:t>hashSet</a:t>
            </a:r>
            <a:r>
              <a:rPr lang="en-US" dirty="0"/>
              <a:t> with </a:t>
            </a:r>
            <a:r>
              <a:rPr lang="en-US" dirty="0" err="1"/>
              <a:t>LinkedHashSet</a:t>
            </a:r>
            <a:r>
              <a:rPr lang="en-US" dirty="0"/>
              <a:t> then the output is  // </a:t>
            </a:r>
            <a:r>
              <a:rPr lang="pl-PL" dirty="0"/>
              <a:t>[A, B, C, D, Z, null, 10]</a:t>
            </a:r>
          </a:p>
          <a:p>
            <a:r>
              <a:rPr lang="en-US" dirty="0"/>
              <a:t>i.e. Insertion Order preserved . </a:t>
            </a:r>
          </a:p>
          <a:p>
            <a:r>
              <a:rPr lang="en-US" dirty="0">
                <a:solidFill>
                  <a:srgbClr val="FF0000"/>
                </a:solidFill>
              </a:rPr>
              <a:t>Note : </a:t>
            </a:r>
          </a:p>
          <a:p>
            <a:r>
              <a:rPr lang="en-US" dirty="0">
                <a:solidFill>
                  <a:srgbClr val="FF0000"/>
                </a:solidFill>
              </a:rPr>
              <a:t>In general  we can use </a:t>
            </a:r>
            <a:r>
              <a:rPr lang="en-US" dirty="0" err="1">
                <a:solidFill>
                  <a:srgbClr val="FF0000"/>
                </a:solidFill>
              </a:rPr>
              <a:t>LinkedHashSet</a:t>
            </a:r>
            <a:r>
              <a:rPr lang="en-US" dirty="0">
                <a:solidFill>
                  <a:srgbClr val="FF0000"/>
                </a:solidFill>
              </a:rPr>
              <a:t> to develop cache based application where duplicates are not allowed and insertion order is preserved .</a:t>
            </a:r>
          </a:p>
          <a:p>
            <a:endParaRPr lang="en-US" dirty="0">
              <a:solidFill>
                <a:srgbClr val="FF0000"/>
              </a:solidFill>
            </a:endParaRPr>
          </a:p>
          <a:p>
            <a:r>
              <a:rPr lang="en-US" dirty="0"/>
              <a:t>								</a:t>
            </a:r>
            <a:r>
              <a:rPr lang="en-US" sz="2400" b="1" dirty="0" err="1"/>
              <a:t>SortedSet</a:t>
            </a:r>
            <a:r>
              <a:rPr lang="en-US" sz="2400" b="1" dirty="0"/>
              <a:t>(I)</a:t>
            </a:r>
          </a:p>
          <a:p>
            <a:endParaRPr lang="en-US" dirty="0"/>
          </a:p>
          <a:p>
            <a:r>
              <a:rPr lang="en-US" dirty="0" err="1"/>
              <a:t>SortedSet</a:t>
            </a:r>
            <a:r>
              <a:rPr lang="en-US" dirty="0"/>
              <a:t> is the child interface of Set interface .if we want to represent a group of individual objects according to some sorting order without duplicates then we should go for </a:t>
            </a:r>
            <a:r>
              <a:rPr lang="en-US" dirty="0" err="1"/>
              <a:t>SortedSet</a:t>
            </a:r>
            <a:r>
              <a:rPr lang="en-US" dirty="0"/>
              <a:t>.</a:t>
            </a:r>
          </a:p>
          <a:p>
            <a:endParaRPr lang="en-US" dirty="0"/>
          </a:p>
          <a:p>
            <a:r>
              <a:rPr lang="en-US" dirty="0"/>
              <a:t>Sorted set defines the following specific methods :</a:t>
            </a:r>
          </a:p>
          <a:p>
            <a:r>
              <a:rPr lang="en-US" dirty="0"/>
              <a:t>1. Object first(): returns the first element of </a:t>
            </a:r>
            <a:r>
              <a:rPr lang="en-US" dirty="0" err="1"/>
              <a:t>SortedSet</a:t>
            </a:r>
            <a:r>
              <a:rPr lang="en-US" dirty="0"/>
              <a:t>.</a:t>
            </a:r>
          </a:p>
          <a:p>
            <a:r>
              <a:rPr lang="en-US" dirty="0"/>
              <a:t>2. Object last(); returns the last element of </a:t>
            </a:r>
            <a:r>
              <a:rPr lang="en-US" dirty="0" err="1"/>
              <a:t>SortedSet</a:t>
            </a:r>
            <a:r>
              <a:rPr lang="en-US" dirty="0"/>
              <a:t>.</a:t>
            </a:r>
          </a:p>
          <a:p>
            <a:r>
              <a:rPr lang="en-US" dirty="0"/>
              <a:t>3. </a:t>
            </a:r>
            <a:r>
              <a:rPr lang="en-US" dirty="0" err="1"/>
              <a:t>SortedSet</a:t>
            </a:r>
            <a:r>
              <a:rPr lang="en-US" dirty="0"/>
              <a:t> headset(Object </a:t>
            </a:r>
            <a:r>
              <a:rPr lang="en-US" dirty="0" err="1"/>
              <a:t>ob</a:t>
            </a:r>
            <a:r>
              <a:rPr lang="en-US" dirty="0"/>
              <a:t>);  returns </a:t>
            </a:r>
            <a:r>
              <a:rPr lang="en-US" dirty="0" err="1"/>
              <a:t>SortedSet</a:t>
            </a:r>
            <a:r>
              <a:rPr lang="en-US" dirty="0"/>
              <a:t> whose elements are less than obj</a:t>
            </a:r>
          </a:p>
          <a:p>
            <a:r>
              <a:rPr lang="en-US" dirty="0"/>
              <a:t>4. </a:t>
            </a:r>
            <a:r>
              <a:rPr lang="en-US" dirty="0" err="1"/>
              <a:t>SortedSet</a:t>
            </a:r>
            <a:r>
              <a:rPr lang="en-US" dirty="0"/>
              <a:t> </a:t>
            </a:r>
            <a:r>
              <a:rPr lang="en-US" dirty="0" err="1"/>
              <a:t>tailSet</a:t>
            </a:r>
            <a:r>
              <a:rPr lang="en-US" dirty="0"/>
              <a:t>(Object obj) ; returns the </a:t>
            </a:r>
            <a:r>
              <a:rPr lang="en-US" dirty="0" err="1"/>
              <a:t>SortedSet</a:t>
            </a:r>
            <a:r>
              <a:rPr lang="en-US" dirty="0"/>
              <a:t> whose elements are &gt;= obj</a:t>
            </a:r>
          </a:p>
          <a:p>
            <a:r>
              <a:rPr lang="en-US" dirty="0"/>
              <a:t>5. </a:t>
            </a:r>
            <a:r>
              <a:rPr lang="en-US" dirty="0" err="1"/>
              <a:t>SortedSet</a:t>
            </a:r>
            <a:r>
              <a:rPr lang="en-US" dirty="0"/>
              <a:t> </a:t>
            </a:r>
            <a:r>
              <a:rPr lang="en-US" dirty="0" err="1"/>
              <a:t>subSet</a:t>
            </a:r>
            <a:r>
              <a:rPr lang="en-US" dirty="0"/>
              <a:t>(Object obj1,Object obj2): returns the </a:t>
            </a:r>
            <a:r>
              <a:rPr lang="en-US" dirty="0" err="1"/>
              <a:t>SortedSet</a:t>
            </a:r>
            <a:r>
              <a:rPr lang="en-US" dirty="0"/>
              <a:t> whose elements are &gt;=obj1 and less than</a:t>
            </a:r>
          </a:p>
          <a:p>
            <a:r>
              <a:rPr lang="en-US" dirty="0"/>
              <a:t>			obj2</a:t>
            </a:r>
          </a:p>
          <a:p>
            <a:r>
              <a:rPr lang="en-US" dirty="0"/>
              <a:t>6. Comparator comparator(): returns the Comparator object that describes the underlying sorting technique . If we  are using default natural sorting order then we will get null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4581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641D23-7BB0-4119-BB50-870EE9659461}"/>
              </a:ext>
            </a:extLst>
          </p:cNvPr>
          <p:cNvSpPr txBox="1"/>
          <p:nvPr/>
        </p:nvSpPr>
        <p:spPr>
          <a:xfrm>
            <a:off x="1428750" y="981075"/>
            <a:ext cx="10020300" cy="3139321"/>
          </a:xfrm>
          <a:prstGeom prst="rect">
            <a:avLst/>
          </a:prstGeom>
          <a:noFill/>
        </p:spPr>
        <p:txBody>
          <a:bodyPr wrap="square" rtlCol="0">
            <a:spAutoFit/>
          </a:bodyPr>
          <a:lstStyle/>
          <a:p>
            <a:r>
              <a:rPr lang="en-US" dirty="0"/>
              <a:t>Note: </a:t>
            </a:r>
          </a:p>
          <a:p>
            <a:r>
              <a:rPr lang="en-US" dirty="0"/>
              <a:t>The default natural sorting order For Numbers =  Ascending order:</a:t>
            </a:r>
          </a:p>
          <a:p>
            <a:r>
              <a:rPr lang="en-US" dirty="0"/>
              <a:t>For String objects  = == Alphabetical order  </a:t>
            </a:r>
          </a:p>
          <a:p>
            <a:endParaRPr lang="en-US" dirty="0"/>
          </a:p>
          <a:p>
            <a:r>
              <a:rPr lang="en-US" dirty="0"/>
              <a:t>For Example : </a:t>
            </a:r>
          </a:p>
          <a:p>
            <a:r>
              <a:rPr lang="en-US" dirty="0"/>
              <a:t>First() === 100</a:t>
            </a:r>
          </a:p>
          <a:p>
            <a:r>
              <a:rPr lang="en-US" dirty="0"/>
              <a:t>Last() == 130</a:t>
            </a:r>
          </a:p>
          <a:p>
            <a:r>
              <a:rPr lang="en-US" dirty="0"/>
              <a:t>headset(106) = == [100,101,104]</a:t>
            </a:r>
          </a:p>
          <a:p>
            <a:r>
              <a:rPr lang="en-US" dirty="0" err="1"/>
              <a:t>tailSet</a:t>
            </a:r>
            <a:r>
              <a:rPr lang="en-US" dirty="0"/>
              <a:t>(106) ===  [106,110,115,120,130]</a:t>
            </a:r>
          </a:p>
          <a:p>
            <a:r>
              <a:rPr lang="en-US" dirty="0" err="1"/>
              <a:t>subSet</a:t>
            </a:r>
            <a:r>
              <a:rPr lang="en-US" dirty="0"/>
              <a:t>(101, 115)  </a:t>
            </a:r>
            <a:r>
              <a:rPr lang="en-US" dirty="0">
                <a:sym typeface="Wingdings" panose="05000000000000000000" pitchFamily="2" charset="2"/>
              </a:rPr>
              <a:t> [101,104,106,110]</a:t>
            </a:r>
          </a:p>
          <a:p>
            <a:r>
              <a:rPr lang="en-US" dirty="0">
                <a:sym typeface="Wingdings" panose="05000000000000000000" pitchFamily="2" charset="2"/>
              </a:rPr>
              <a:t>Comparator() == null ; </a:t>
            </a:r>
            <a:endParaRPr lang="en-US" dirty="0"/>
          </a:p>
        </p:txBody>
      </p:sp>
      <p:graphicFrame>
        <p:nvGraphicFramePr>
          <p:cNvPr id="3" name="Table 3">
            <a:extLst>
              <a:ext uri="{FF2B5EF4-FFF2-40B4-BE49-F238E27FC236}">
                <a16:creationId xmlns:a16="http://schemas.microsoft.com/office/drawing/2014/main" id="{5D2C1B37-C100-40FB-961A-5D5793770CF3}"/>
              </a:ext>
            </a:extLst>
          </p:cNvPr>
          <p:cNvGraphicFramePr>
            <a:graphicFrameLocks noGrp="1"/>
          </p:cNvGraphicFramePr>
          <p:nvPr>
            <p:extLst>
              <p:ext uri="{D42A27DB-BD31-4B8C-83A1-F6EECF244321}">
                <p14:modId xmlns:p14="http://schemas.microsoft.com/office/powerpoint/2010/main" val="44671541"/>
              </p:ext>
            </p:extLst>
          </p:nvPr>
        </p:nvGraphicFramePr>
        <p:xfrm>
          <a:off x="7499350" y="2637036"/>
          <a:ext cx="1254125" cy="2966720"/>
        </p:xfrm>
        <a:graphic>
          <a:graphicData uri="http://schemas.openxmlformats.org/drawingml/2006/table">
            <a:tbl>
              <a:tblPr firstRow="1" bandRow="1">
                <a:tableStyleId>{5C22544A-7EE6-4342-B048-85BDC9FD1C3A}</a:tableStyleId>
              </a:tblPr>
              <a:tblGrid>
                <a:gridCol w="1254125">
                  <a:extLst>
                    <a:ext uri="{9D8B030D-6E8A-4147-A177-3AD203B41FA5}">
                      <a16:colId xmlns:a16="http://schemas.microsoft.com/office/drawing/2014/main" val="2413447340"/>
                    </a:ext>
                  </a:extLst>
                </a:gridCol>
              </a:tblGrid>
              <a:tr h="370840">
                <a:tc>
                  <a:txBody>
                    <a:bodyPr/>
                    <a:lstStyle/>
                    <a:p>
                      <a:r>
                        <a:rPr lang="en-US" dirty="0"/>
                        <a:t>100</a:t>
                      </a:r>
                    </a:p>
                  </a:txBody>
                  <a:tcPr/>
                </a:tc>
                <a:extLst>
                  <a:ext uri="{0D108BD9-81ED-4DB2-BD59-A6C34878D82A}">
                    <a16:rowId xmlns:a16="http://schemas.microsoft.com/office/drawing/2014/main" val="1554345669"/>
                  </a:ext>
                </a:extLst>
              </a:tr>
              <a:tr h="370840">
                <a:tc>
                  <a:txBody>
                    <a:bodyPr/>
                    <a:lstStyle/>
                    <a:p>
                      <a:r>
                        <a:rPr lang="en-US" dirty="0"/>
                        <a:t>101</a:t>
                      </a:r>
                    </a:p>
                  </a:txBody>
                  <a:tcPr/>
                </a:tc>
                <a:extLst>
                  <a:ext uri="{0D108BD9-81ED-4DB2-BD59-A6C34878D82A}">
                    <a16:rowId xmlns:a16="http://schemas.microsoft.com/office/drawing/2014/main" val="620988078"/>
                  </a:ext>
                </a:extLst>
              </a:tr>
              <a:tr h="370840">
                <a:tc>
                  <a:txBody>
                    <a:bodyPr/>
                    <a:lstStyle/>
                    <a:p>
                      <a:r>
                        <a:rPr lang="en-US" dirty="0"/>
                        <a:t>104</a:t>
                      </a:r>
                    </a:p>
                  </a:txBody>
                  <a:tcPr/>
                </a:tc>
                <a:extLst>
                  <a:ext uri="{0D108BD9-81ED-4DB2-BD59-A6C34878D82A}">
                    <a16:rowId xmlns:a16="http://schemas.microsoft.com/office/drawing/2014/main" val="147801670"/>
                  </a:ext>
                </a:extLst>
              </a:tr>
              <a:tr h="370840">
                <a:tc>
                  <a:txBody>
                    <a:bodyPr/>
                    <a:lstStyle/>
                    <a:p>
                      <a:r>
                        <a:rPr lang="en-US" dirty="0"/>
                        <a:t>106</a:t>
                      </a:r>
                    </a:p>
                  </a:txBody>
                  <a:tcPr/>
                </a:tc>
                <a:extLst>
                  <a:ext uri="{0D108BD9-81ED-4DB2-BD59-A6C34878D82A}">
                    <a16:rowId xmlns:a16="http://schemas.microsoft.com/office/drawing/2014/main" val="1241586509"/>
                  </a:ext>
                </a:extLst>
              </a:tr>
              <a:tr h="370840">
                <a:tc>
                  <a:txBody>
                    <a:bodyPr/>
                    <a:lstStyle/>
                    <a:p>
                      <a:r>
                        <a:rPr lang="en-US" dirty="0"/>
                        <a:t>110</a:t>
                      </a:r>
                    </a:p>
                  </a:txBody>
                  <a:tcPr/>
                </a:tc>
                <a:extLst>
                  <a:ext uri="{0D108BD9-81ED-4DB2-BD59-A6C34878D82A}">
                    <a16:rowId xmlns:a16="http://schemas.microsoft.com/office/drawing/2014/main" val="2419669323"/>
                  </a:ext>
                </a:extLst>
              </a:tr>
              <a:tr h="370840">
                <a:tc>
                  <a:txBody>
                    <a:bodyPr/>
                    <a:lstStyle/>
                    <a:p>
                      <a:r>
                        <a:rPr lang="en-US" dirty="0"/>
                        <a:t>115</a:t>
                      </a:r>
                    </a:p>
                  </a:txBody>
                  <a:tcPr/>
                </a:tc>
                <a:extLst>
                  <a:ext uri="{0D108BD9-81ED-4DB2-BD59-A6C34878D82A}">
                    <a16:rowId xmlns:a16="http://schemas.microsoft.com/office/drawing/2014/main" val="1768072339"/>
                  </a:ext>
                </a:extLst>
              </a:tr>
              <a:tr h="370840">
                <a:tc>
                  <a:txBody>
                    <a:bodyPr/>
                    <a:lstStyle/>
                    <a:p>
                      <a:r>
                        <a:rPr lang="en-US" dirty="0"/>
                        <a:t>120</a:t>
                      </a:r>
                    </a:p>
                  </a:txBody>
                  <a:tcPr/>
                </a:tc>
                <a:extLst>
                  <a:ext uri="{0D108BD9-81ED-4DB2-BD59-A6C34878D82A}">
                    <a16:rowId xmlns:a16="http://schemas.microsoft.com/office/drawing/2014/main" val="1210473105"/>
                  </a:ext>
                </a:extLst>
              </a:tr>
              <a:tr h="370840">
                <a:tc>
                  <a:txBody>
                    <a:bodyPr/>
                    <a:lstStyle/>
                    <a:p>
                      <a:r>
                        <a:rPr lang="en-US" dirty="0"/>
                        <a:t>130</a:t>
                      </a:r>
                    </a:p>
                  </a:txBody>
                  <a:tcPr/>
                </a:tc>
                <a:extLst>
                  <a:ext uri="{0D108BD9-81ED-4DB2-BD59-A6C34878D82A}">
                    <a16:rowId xmlns:a16="http://schemas.microsoft.com/office/drawing/2014/main" val="362951683"/>
                  </a:ext>
                </a:extLst>
              </a:tr>
            </a:tbl>
          </a:graphicData>
        </a:graphic>
      </p:graphicFrame>
    </p:spTree>
    <p:extLst>
      <p:ext uri="{BB962C8B-B14F-4D97-AF65-F5344CB8AC3E}">
        <p14:creationId xmlns:p14="http://schemas.microsoft.com/office/powerpoint/2010/main" val="374305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177C45-B6F8-453E-B6BD-000F56CFC7FD}"/>
              </a:ext>
            </a:extLst>
          </p:cNvPr>
          <p:cNvSpPr txBox="1"/>
          <p:nvPr/>
        </p:nvSpPr>
        <p:spPr>
          <a:xfrm>
            <a:off x="1304925" y="685800"/>
            <a:ext cx="10201275" cy="6370975"/>
          </a:xfrm>
          <a:prstGeom prst="rect">
            <a:avLst/>
          </a:prstGeom>
          <a:noFill/>
        </p:spPr>
        <p:txBody>
          <a:bodyPr wrap="square" rtlCol="0">
            <a:spAutoFit/>
          </a:bodyPr>
          <a:lstStyle/>
          <a:p>
            <a:r>
              <a:rPr lang="en-US" sz="2800" b="1" dirty="0"/>
              <a:t>                                             </a:t>
            </a:r>
            <a:r>
              <a:rPr lang="en-US" sz="2800" b="1" dirty="0" err="1"/>
              <a:t>TreeSet</a:t>
            </a:r>
            <a:r>
              <a:rPr lang="en-US" sz="2800" b="1" dirty="0"/>
              <a:t> :-</a:t>
            </a:r>
          </a:p>
          <a:p>
            <a:pPr marL="342900" indent="-342900">
              <a:buAutoNum type="arabicPeriod"/>
            </a:pPr>
            <a:r>
              <a:rPr lang="en-US" dirty="0"/>
              <a:t>The underlined data structure is Balanced tree</a:t>
            </a:r>
          </a:p>
          <a:p>
            <a:pPr marL="342900" indent="-342900">
              <a:buAutoNum type="arabicPeriod"/>
            </a:pPr>
            <a:r>
              <a:rPr lang="en-US" dirty="0"/>
              <a:t>Duplicates objects are not allowed</a:t>
            </a:r>
          </a:p>
          <a:p>
            <a:pPr marL="342900" indent="-342900">
              <a:buAutoNum type="arabicPeriod"/>
            </a:pPr>
            <a:r>
              <a:rPr lang="en-US" dirty="0"/>
              <a:t>Insertion  order not preserved</a:t>
            </a:r>
          </a:p>
          <a:p>
            <a:pPr marL="342900" indent="-342900">
              <a:buAutoNum type="arabicPeriod"/>
            </a:pPr>
            <a:r>
              <a:rPr lang="en-US" dirty="0"/>
              <a:t>Heterogeneous objects are not allowed otherwise we will get runtime Exception saying </a:t>
            </a:r>
            <a:r>
              <a:rPr lang="en-US" dirty="0" err="1"/>
              <a:t>ClassCastException</a:t>
            </a:r>
            <a:endParaRPr lang="en-US" dirty="0"/>
          </a:p>
          <a:p>
            <a:pPr marL="342900" indent="-342900">
              <a:buAutoNum type="arabicPeriod"/>
            </a:pPr>
            <a:r>
              <a:rPr lang="en-US" dirty="0"/>
              <a:t>Null Insertion possible only once .</a:t>
            </a:r>
          </a:p>
          <a:p>
            <a:r>
              <a:rPr lang="en-US" dirty="0"/>
              <a:t>6. </a:t>
            </a:r>
            <a:r>
              <a:rPr lang="en-US" dirty="0" err="1"/>
              <a:t>Treeset</a:t>
            </a:r>
            <a:r>
              <a:rPr lang="en-US" dirty="0"/>
              <a:t> implements serializable and cloneable but not </a:t>
            </a:r>
            <a:r>
              <a:rPr lang="en-US" dirty="0" err="1"/>
              <a:t>randomaccess</a:t>
            </a:r>
            <a:endParaRPr lang="en-US" dirty="0"/>
          </a:p>
          <a:p>
            <a:r>
              <a:rPr lang="en-US" dirty="0"/>
              <a:t>7. All objects will be inserted based on some sorting order it may be default natural sorting order or customized sorting order .</a:t>
            </a:r>
          </a:p>
          <a:p>
            <a:endParaRPr lang="en-US" dirty="0"/>
          </a:p>
          <a:p>
            <a:r>
              <a:rPr lang="en-US" sz="2000" b="1" dirty="0"/>
              <a:t>Constructors :</a:t>
            </a:r>
          </a:p>
          <a:p>
            <a:pPr marL="342900" indent="-342900">
              <a:buAutoNum type="arabicPeriod"/>
            </a:pPr>
            <a:r>
              <a:rPr lang="en-US" dirty="0" err="1"/>
              <a:t>TreeSet</a:t>
            </a:r>
            <a:r>
              <a:rPr lang="en-US" dirty="0"/>
              <a:t> t = new </a:t>
            </a:r>
            <a:r>
              <a:rPr lang="en-US" dirty="0" err="1"/>
              <a:t>TreeSet</a:t>
            </a:r>
            <a:r>
              <a:rPr lang="en-US" dirty="0"/>
              <a:t>();</a:t>
            </a:r>
          </a:p>
          <a:p>
            <a:r>
              <a:rPr lang="en-US" dirty="0"/>
              <a:t>	creates an empty </a:t>
            </a:r>
            <a:r>
              <a:rPr lang="en-US" dirty="0" err="1"/>
              <a:t>treeset</a:t>
            </a:r>
            <a:r>
              <a:rPr lang="en-US" dirty="0"/>
              <a:t> objects where an elements will be inserted according to default natural sorting order </a:t>
            </a:r>
          </a:p>
          <a:p>
            <a:pPr marL="342900" indent="-342900">
              <a:buAutoNum type="arabicPeriod"/>
            </a:pPr>
            <a:r>
              <a:rPr lang="en-US" dirty="0" err="1"/>
              <a:t>TreeSet</a:t>
            </a:r>
            <a:r>
              <a:rPr lang="en-US" dirty="0"/>
              <a:t> t = new </a:t>
            </a:r>
            <a:r>
              <a:rPr lang="en-US" dirty="0" err="1"/>
              <a:t>TreeSet</a:t>
            </a:r>
            <a:r>
              <a:rPr lang="en-US" dirty="0"/>
              <a:t>(Comparator c);</a:t>
            </a:r>
          </a:p>
          <a:p>
            <a:pPr marL="342900" indent="-342900">
              <a:buAutoNum type="arabicPeriod"/>
            </a:pPr>
            <a:endParaRPr lang="en-US" dirty="0"/>
          </a:p>
          <a:p>
            <a:r>
              <a:rPr lang="en-US" dirty="0"/>
              <a:t>Creates an empty </a:t>
            </a:r>
            <a:r>
              <a:rPr lang="en-US" dirty="0" err="1"/>
              <a:t>treeset</a:t>
            </a:r>
            <a:r>
              <a:rPr lang="en-US" dirty="0"/>
              <a:t> objects where the elements will be inserted according to Customized sorting order specified by comparator object</a:t>
            </a:r>
          </a:p>
          <a:p>
            <a:r>
              <a:rPr lang="en-US" dirty="0"/>
              <a:t>2. </a:t>
            </a:r>
            <a:r>
              <a:rPr lang="en-US" dirty="0" err="1"/>
              <a:t>TreeSet</a:t>
            </a:r>
            <a:r>
              <a:rPr lang="en-US" dirty="0"/>
              <a:t> t = new </a:t>
            </a:r>
            <a:r>
              <a:rPr lang="en-US" dirty="0" err="1"/>
              <a:t>TreeSet</a:t>
            </a:r>
            <a:r>
              <a:rPr lang="en-US" dirty="0"/>
              <a:t>(Collection c)</a:t>
            </a:r>
          </a:p>
          <a:p>
            <a:r>
              <a:rPr lang="en-US" dirty="0"/>
              <a:t>	 </a:t>
            </a:r>
          </a:p>
          <a:p>
            <a:r>
              <a:rPr lang="en-US" dirty="0"/>
              <a:t>3. </a:t>
            </a:r>
            <a:r>
              <a:rPr lang="en-US" dirty="0" err="1"/>
              <a:t>TreeSet</a:t>
            </a:r>
            <a:r>
              <a:rPr lang="en-US" dirty="0"/>
              <a:t> t = new </a:t>
            </a:r>
            <a:r>
              <a:rPr lang="en-US" dirty="0" err="1"/>
              <a:t>TreeSet</a:t>
            </a:r>
            <a:r>
              <a:rPr lang="en-US" dirty="0"/>
              <a:t>(</a:t>
            </a:r>
            <a:r>
              <a:rPr lang="en-US" dirty="0" err="1"/>
              <a:t>SortedSet</a:t>
            </a:r>
            <a:r>
              <a:rPr lang="en-US" dirty="0"/>
              <a:t> s);</a:t>
            </a:r>
          </a:p>
          <a:p>
            <a:pPr marL="342900" indent="-342900">
              <a:buAutoNum type="arabicPeriod"/>
            </a:pPr>
            <a:endParaRPr lang="en-US" dirty="0"/>
          </a:p>
        </p:txBody>
      </p:sp>
    </p:spTree>
    <p:extLst>
      <p:ext uri="{BB962C8B-B14F-4D97-AF65-F5344CB8AC3E}">
        <p14:creationId xmlns:p14="http://schemas.microsoft.com/office/powerpoint/2010/main" val="51398252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3046</TotalTime>
  <Words>2896</Words>
  <Application>Microsoft Office PowerPoint</Application>
  <PresentationFormat>Widescreen</PresentationFormat>
  <Paragraphs>412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Akhil</dc:creator>
  <cp:lastModifiedBy>Kumar, Akhil</cp:lastModifiedBy>
  <cp:revision>48</cp:revision>
  <dcterms:created xsi:type="dcterms:W3CDTF">2022-06-23T17:45:24Z</dcterms:created>
  <dcterms:modified xsi:type="dcterms:W3CDTF">2022-09-15T04:57:50Z</dcterms:modified>
</cp:coreProperties>
</file>