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3792" autoAdjust="0"/>
  </p:normalViewPr>
  <p:slideViewPr>
    <p:cSldViewPr snapToGrid="0">
      <p:cViewPr varScale="1">
        <p:scale>
          <a:sx n="67" d="100"/>
          <a:sy n="67" d="100"/>
        </p:scale>
        <p:origin x="568" y="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309A6-7E88-4273-8D04-C58EBB8DA2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F83604-218A-4318-819F-4B50D1E197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ED1CDF-E0B8-4D47-A728-055EEE346E1F}"/>
              </a:ext>
            </a:extLst>
          </p:cNvPr>
          <p:cNvSpPr>
            <a:spLocks noGrp="1"/>
          </p:cNvSpPr>
          <p:nvPr>
            <p:ph type="dt" sz="half" idx="10"/>
          </p:nvPr>
        </p:nvSpPr>
        <p:spPr/>
        <p:txBody>
          <a:bodyPr/>
          <a:lstStyle/>
          <a:p>
            <a:fld id="{5167B1E0-ADE9-4AA4-A6AE-D70B03F35A51}" type="datetimeFigureOut">
              <a:rPr lang="en-US" smtClean="0"/>
              <a:t>9/13/2022</a:t>
            </a:fld>
            <a:endParaRPr lang="en-US"/>
          </a:p>
        </p:txBody>
      </p:sp>
      <p:sp>
        <p:nvSpPr>
          <p:cNvPr id="5" name="Footer Placeholder 4">
            <a:extLst>
              <a:ext uri="{FF2B5EF4-FFF2-40B4-BE49-F238E27FC236}">
                <a16:creationId xmlns:a16="http://schemas.microsoft.com/office/drawing/2014/main" id="{E23251FD-2123-4908-AF89-E020A2E8D4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11896C-446D-417B-A286-DAC99D3D9A7B}"/>
              </a:ext>
            </a:extLst>
          </p:cNvPr>
          <p:cNvSpPr>
            <a:spLocks noGrp="1"/>
          </p:cNvSpPr>
          <p:nvPr>
            <p:ph type="sldNum" sz="quarter" idx="12"/>
          </p:nvPr>
        </p:nvSpPr>
        <p:spPr/>
        <p:txBody>
          <a:bodyPr/>
          <a:lstStyle/>
          <a:p>
            <a:fld id="{5F5A21B4-9CE7-4C77-B79B-8C6040EE494F}" type="slidenum">
              <a:rPr lang="en-US" smtClean="0"/>
              <a:t>‹#›</a:t>
            </a:fld>
            <a:endParaRPr lang="en-US"/>
          </a:p>
        </p:txBody>
      </p:sp>
    </p:spTree>
    <p:extLst>
      <p:ext uri="{BB962C8B-B14F-4D97-AF65-F5344CB8AC3E}">
        <p14:creationId xmlns:p14="http://schemas.microsoft.com/office/powerpoint/2010/main" val="2960174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320E7-DCEB-4C17-9420-664AA0C94A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3A97B4-A81A-4CAA-8A14-D4838DFB16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ED31B-7115-4DD5-A4C1-D054768560CC}"/>
              </a:ext>
            </a:extLst>
          </p:cNvPr>
          <p:cNvSpPr>
            <a:spLocks noGrp="1"/>
          </p:cNvSpPr>
          <p:nvPr>
            <p:ph type="dt" sz="half" idx="10"/>
          </p:nvPr>
        </p:nvSpPr>
        <p:spPr/>
        <p:txBody>
          <a:bodyPr/>
          <a:lstStyle/>
          <a:p>
            <a:fld id="{5167B1E0-ADE9-4AA4-A6AE-D70B03F35A51}" type="datetimeFigureOut">
              <a:rPr lang="en-US" smtClean="0"/>
              <a:t>9/13/2022</a:t>
            </a:fld>
            <a:endParaRPr lang="en-US"/>
          </a:p>
        </p:txBody>
      </p:sp>
      <p:sp>
        <p:nvSpPr>
          <p:cNvPr id="5" name="Footer Placeholder 4">
            <a:extLst>
              <a:ext uri="{FF2B5EF4-FFF2-40B4-BE49-F238E27FC236}">
                <a16:creationId xmlns:a16="http://schemas.microsoft.com/office/drawing/2014/main" id="{1B49A4AB-CA39-4ABD-8C0C-535794DB5F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8EAC2A-9A8B-4962-B802-A3E097ABCF4B}"/>
              </a:ext>
            </a:extLst>
          </p:cNvPr>
          <p:cNvSpPr>
            <a:spLocks noGrp="1"/>
          </p:cNvSpPr>
          <p:nvPr>
            <p:ph type="sldNum" sz="quarter" idx="12"/>
          </p:nvPr>
        </p:nvSpPr>
        <p:spPr/>
        <p:txBody>
          <a:bodyPr/>
          <a:lstStyle/>
          <a:p>
            <a:fld id="{5F5A21B4-9CE7-4C77-B79B-8C6040EE494F}" type="slidenum">
              <a:rPr lang="en-US" smtClean="0"/>
              <a:t>‹#›</a:t>
            </a:fld>
            <a:endParaRPr lang="en-US"/>
          </a:p>
        </p:txBody>
      </p:sp>
    </p:spTree>
    <p:extLst>
      <p:ext uri="{BB962C8B-B14F-4D97-AF65-F5344CB8AC3E}">
        <p14:creationId xmlns:p14="http://schemas.microsoft.com/office/powerpoint/2010/main" val="545187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C81A78-8379-4B32-BF61-8B56CBD561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C9070D-02B3-41DF-B13D-5AD6EB271C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0B920F-79F9-493A-9FA2-F34DF63C0F99}"/>
              </a:ext>
            </a:extLst>
          </p:cNvPr>
          <p:cNvSpPr>
            <a:spLocks noGrp="1"/>
          </p:cNvSpPr>
          <p:nvPr>
            <p:ph type="dt" sz="half" idx="10"/>
          </p:nvPr>
        </p:nvSpPr>
        <p:spPr/>
        <p:txBody>
          <a:bodyPr/>
          <a:lstStyle/>
          <a:p>
            <a:fld id="{5167B1E0-ADE9-4AA4-A6AE-D70B03F35A51}" type="datetimeFigureOut">
              <a:rPr lang="en-US" smtClean="0"/>
              <a:t>9/13/2022</a:t>
            </a:fld>
            <a:endParaRPr lang="en-US"/>
          </a:p>
        </p:txBody>
      </p:sp>
      <p:sp>
        <p:nvSpPr>
          <p:cNvPr id="5" name="Footer Placeholder 4">
            <a:extLst>
              <a:ext uri="{FF2B5EF4-FFF2-40B4-BE49-F238E27FC236}">
                <a16:creationId xmlns:a16="http://schemas.microsoft.com/office/drawing/2014/main" id="{5C2C6CEE-93C9-43C4-B85B-34BC3E2C8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B7A700-A822-4D67-9C5E-841CC0BA274A}"/>
              </a:ext>
            </a:extLst>
          </p:cNvPr>
          <p:cNvSpPr>
            <a:spLocks noGrp="1"/>
          </p:cNvSpPr>
          <p:nvPr>
            <p:ph type="sldNum" sz="quarter" idx="12"/>
          </p:nvPr>
        </p:nvSpPr>
        <p:spPr/>
        <p:txBody>
          <a:bodyPr/>
          <a:lstStyle/>
          <a:p>
            <a:fld id="{5F5A21B4-9CE7-4C77-B79B-8C6040EE494F}" type="slidenum">
              <a:rPr lang="en-US" smtClean="0"/>
              <a:t>‹#›</a:t>
            </a:fld>
            <a:endParaRPr lang="en-US"/>
          </a:p>
        </p:txBody>
      </p:sp>
    </p:spTree>
    <p:extLst>
      <p:ext uri="{BB962C8B-B14F-4D97-AF65-F5344CB8AC3E}">
        <p14:creationId xmlns:p14="http://schemas.microsoft.com/office/powerpoint/2010/main" val="3355524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9C822-201E-403F-B379-88623F329F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99BA12-AA6F-49B8-B268-C74290A9C6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58D7EA-3C90-435F-8DE8-3C2BD196C834}"/>
              </a:ext>
            </a:extLst>
          </p:cNvPr>
          <p:cNvSpPr>
            <a:spLocks noGrp="1"/>
          </p:cNvSpPr>
          <p:nvPr>
            <p:ph type="dt" sz="half" idx="10"/>
          </p:nvPr>
        </p:nvSpPr>
        <p:spPr/>
        <p:txBody>
          <a:bodyPr/>
          <a:lstStyle/>
          <a:p>
            <a:fld id="{5167B1E0-ADE9-4AA4-A6AE-D70B03F35A51}" type="datetimeFigureOut">
              <a:rPr lang="en-US" smtClean="0"/>
              <a:t>9/13/2022</a:t>
            </a:fld>
            <a:endParaRPr lang="en-US"/>
          </a:p>
        </p:txBody>
      </p:sp>
      <p:sp>
        <p:nvSpPr>
          <p:cNvPr id="5" name="Footer Placeholder 4">
            <a:extLst>
              <a:ext uri="{FF2B5EF4-FFF2-40B4-BE49-F238E27FC236}">
                <a16:creationId xmlns:a16="http://schemas.microsoft.com/office/drawing/2014/main" id="{4B63E2E2-4FA0-499C-978C-CE84778544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2007DF-5AD1-4AF8-A548-494DA95E523A}"/>
              </a:ext>
            </a:extLst>
          </p:cNvPr>
          <p:cNvSpPr>
            <a:spLocks noGrp="1"/>
          </p:cNvSpPr>
          <p:nvPr>
            <p:ph type="sldNum" sz="quarter" idx="12"/>
          </p:nvPr>
        </p:nvSpPr>
        <p:spPr/>
        <p:txBody>
          <a:bodyPr/>
          <a:lstStyle/>
          <a:p>
            <a:fld id="{5F5A21B4-9CE7-4C77-B79B-8C6040EE494F}" type="slidenum">
              <a:rPr lang="en-US" smtClean="0"/>
              <a:t>‹#›</a:t>
            </a:fld>
            <a:endParaRPr lang="en-US"/>
          </a:p>
        </p:txBody>
      </p:sp>
    </p:spTree>
    <p:extLst>
      <p:ext uri="{BB962C8B-B14F-4D97-AF65-F5344CB8AC3E}">
        <p14:creationId xmlns:p14="http://schemas.microsoft.com/office/powerpoint/2010/main" val="10414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3EF21-0B92-432D-816A-FC64D4A496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75ACDD-6961-49E5-A0DC-A64FA71A28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DA28E1-B53B-4A5C-A7A4-BC94F8949D85}"/>
              </a:ext>
            </a:extLst>
          </p:cNvPr>
          <p:cNvSpPr>
            <a:spLocks noGrp="1"/>
          </p:cNvSpPr>
          <p:nvPr>
            <p:ph type="dt" sz="half" idx="10"/>
          </p:nvPr>
        </p:nvSpPr>
        <p:spPr/>
        <p:txBody>
          <a:bodyPr/>
          <a:lstStyle/>
          <a:p>
            <a:fld id="{5167B1E0-ADE9-4AA4-A6AE-D70B03F35A51}" type="datetimeFigureOut">
              <a:rPr lang="en-US" smtClean="0"/>
              <a:t>9/13/2022</a:t>
            </a:fld>
            <a:endParaRPr lang="en-US"/>
          </a:p>
        </p:txBody>
      </p:sp>
      <p:sp>
        <p:nvSpPr>
          <p:cNvPr id="5" name="Footer Placeholder 4">
            <a:extLst>
              <a:ext uri="{FF2B5EF4-FFF2-40B4-BE49-F238E27FC236}">
                <a16:creationId xmlns:a16="http://schemas.microsoft.com/office/drawing/2014/main" id="{F7DF49AF-1FC8-4B11-83B0-3144514368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4FA3B-A6C6-465E-83AF-A25285C496EF}"/>
              </a:ext>
            </a:extLst>
          </p:cNvPr>
          <p:cNvSpPr>
            <a:spLocks noGrp="1"/>
          </p:cNvSpPr>
          <p:nvPr>
            <p:ph type="sldNum" sz="quarter" idx="12"/>
          </p:nvPr>
        </p:nvSpPr>
        <p:spPr/>
        <p:txBody>
          <a:bodyPr/>
          <a:lstStyle/>
          <a:p>
            <a:fld id="{5F5A21B4-9CE7-4C77-B79B-8C6040EE494F}" type="slidenum">
              <a:rPr lang="en-US" smtClean="0"/>
              <a:t>‹#›</a:t>
            </a:fld>
            <a:endParaRPr lang="en-US"/>
          </a:p>
        </p:txBody>
      </p:sp>
    </p:spTree>
    <p:extLst>
      <p:ext uri="{BB962C8B-B14F-4D97-AF65-F5344CB8AC3E}">
        <p14:creationId xmlns:p14="http://schemas.microsoft.com/office/powerpoint/2010/main" val="1593651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F5580-0719-4F79-9142-99099659B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25577B-01C3-4F55-8CD6-64532ECCD3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A61A60-1400-43F4-827A-5AE5099B9E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995243-3486-4D42-92C6-0D958CA3D30F}"/>
              </a:ext>
            </a:extLst>
          </p:cNvPr>
          <p:cNvSpPr>
            <a:spLocks noGrp="1"/>
          </p:cNvSpPr>
          <p:nvPr>
            <p:ph type="dt" sz="half" idx="10"/>
          </p:nvPr>
        </p:nvSpPr>
        <p:spPr/>
        <p:txBody>
          <a:bodyPr/>
          <a:lstStyle/>
          <a:p>
            <a:fld id="{5167B1E0-ADE9-4AA4-A6AE-D70B03F35A51}" type="datetimeFigureOut">
              <a:rPr lang="en-US" smtClean="0"/>
              <a:t>9/13/2022</a:t>
            </a:fld>
            <a:endParaRPr lang="en-US"/>
          </a:p>
        </p:txBody>
      </p:sp>
      <p:sp>
        <p:nvSpPr>
          <p:cNvPr id="6" name="Footer Placeholder 5">
            <a:extLst>
              <a:ext uri="{FF2B5EF4-FFF2-40B4-BE49-F238E27FC236}">
                <a16:creationId xmlns:a16="http://schemas.microsoft.com/office/drawing/2014/main" id="{6BA6112E-D97F-4619-BB2C-B643AFF85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D65B70-C28F-4BF1-960F-334C9953B82C}"/>
              </a:ext>
            </a:extLst>
          </p:cNvPr>
          <p:cNvSpPr>
            <a:spLocks noGrp="1"/>
          </p:cNvSpPr>
          <p:nvPr>
            <p:ph type="sldNum" sz="quarter" idx="12"/>
          </p:nvPr>
        </p:nvSpPr>
        <p:spPr/>
        <p:txBody>
          <a:bodyPr/>
          <a:lstStyle/>
          <a:p>
            <a:fld id="{5F5A21B4-9CE7-4C77-B79B-8C6040EE494F}" type="slidenum">
              <a:rPr lang="en-US" smtClean="0"/>
              <a:t>‹#›</a:t>
            </a:fld>
            <a:endParaRPr lang="en-US"/>
          </a:p>
        </p:txBody>
      </p:sp>
    </p:spTree>
    <p:extLst>
      <p:ext uri="{BB962C8B-B14F-4D97-AF65-F5344CB8AC3E}">
        <p14:creationId xmlns:p14="http://schemas.microsoft.com/office/powerpoint/2010/main" val="2760870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CAD1F-34AE-4EAF-B6C2-79DF540B60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8437E0-E85B-4493-9AEE-F2C02A9501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3702CB-D897-4C02-9A6C-8DAA53924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B17C2F-9141-4F36-B90C-0109DEF537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A30DA6-18AD-48FB-994A-5A9184E56F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D54A80-F91E-40E2-8ABF-AE684E2EE46B}"/>
              </a:ext>
            </a:extLst>
          </p:cNvPr>
          <p:cNvSpPr>
            <a:spLocks noGrp="1"/>
          </p:cNvSpPr>
          <p:nvPr>
            <p:ph type="dt" sz="half" idx="10"/>
          </p:nvPr>
        </p:nvSpPr>
        <p:spPr/>
        <p:txBody>
          <a:bodyPr/>
          <a:lstStyle/>
          <a:p>
            <a:fld id="{5167B1E0-ADE9-4AA4-A6AE-D70B03F35A51}" type="datetimeFigureOut">
              <a:rPr lang="en-US" smtClean="0"/>
              <a:t>9/13/2022</a:t>
            </a:fld>
            <a:endParaRPr lang="en-US"/>
          </a:p>
        </p:txBody>
      </p:sp>
      <p:sp>
        <p:nvSpPr>
          <p:cNvPr id="8" name="Footer Placeholder 7">
            <a:extLst>
              <a:ext uri="{FF2B5EF4-FFF2-40B4-BE49-F238E27FC236}">
                <a16:creationId xmlns:a16="http://schemas.microsoft.com/office/drawing/2014/main" id="{B86AD775-45E3-48D2-94D9-24D08AC60E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B982F8-D2B9-4D90-831E-1FE4C3BC6C4C}"/>
              </a:ext>
            </a:extLst>
          </p:cNvPr>
          <p:cNvSpPr>
            <a:spLocks noGrp="1"/>
          </p:cNvSpPr>
          <p:nvPr>
            <p:ph type="sldNum" sz="quarter" idx="12"/>
          </p:nvPr>
        </p:nvSpPr>
        <p:spPr/>
        <p:txBody>
          <a:bodyPr/>
          <a:lstStyle/>
          <a:p>
            <a:fld id="{5F5A21B4-9CE7-4C77-B79B-8C6040EE494F}" type="slidenum">
              <a:rPr lang="en-US" smtClean="0"/>
              <a:t>‹#›</a:t>
            </a:fld>
            <a:endParaRPr lang="en-US"/>
          </a:p>
        </p:txBody>
      </p:sp>
    </p:spTree>
    <p:extLst>
      <p:ext uri="{BB962C8B-B14F-4D97-AF65-F5344CB8AC3E}">
        <p14:creationId xmlns:p14="http://schemas.microsoft.com/office/powerpoint/2010/main" val="3624427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FACA0-4F7C-422D-914E-14E1D39006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F2E7D9-078E-442C-9454-80A2B9C1D489}"/>
              </a:ext>
            </a:extLst>
          </p:cNvPr>
          <p:cNvSpPr>
            <a:spLocks noGrp="1"/>
          </p:cNvSpPr>
          <p:nvPr>
            <p:ph type="dt" sz="half" idx="10"/>
          </p:nvPr>
        </p:nvSpPr>
        <p:spPr/>
        <p:txBody>
          <a:bodyPr/>
          <a:lstStyle/>
          <a:p>
            <a:fld id="{5167B1E0-ADE9-4AA4-A6AE-D70B03F35A51}" type="datetimeFigureOut">
              <a:rPr lang="en-US" smtClean="0"/>
              <a:t>9/13/2022</a:t>
            </a:fld>
            <a:endParaRPr lang="en-US"/>
          </a:p>
        </p:txBody>
      </p:sp>
      <p:sp>
        <p:nvSpPr>
          <p:cNvPr id="4" name="Footer Placeholder 3">
            <a:extLst>
              <a:ext uri="{FF2B5EF4-FFF2-40B4-BE49-F238E27FC236}">
                <a16:creationId xmlns:a16="http://schemas.microsoft.com/office/drawing/2014/main" id="{15D5D5A3-8AF8-44E0-B9F0-88CE4AA5F2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CDC6C6-B2BB-499E-BFDD-1AEB6BFAD058}"/>
              </a:ext>
            </a:extLst>
          </p:cNvPr>
          <p:cNvSpPr>
            <a:spLocks noGrp="1"/>
          </p:cNvSpPr>
          <p:nvPr>
            <p:ph type="sldNum" sz="quarter" idx="12"/>
          </p:nvPr>
        </p:nvSpPr>
        <p:spPr/>
        <p:txBody>
          <a:bodyPr/>
          <a:lstStyle/>
          <a:p>
            <a:fld id="{5F5A21B4-9CE7-4C77-B79B-8C6040EE494F}" type="slidenum">
              <a:rPr lang="en-US" smtClean="0"/>
              <a:t>‹#›</a:t>
            </a:fld>
            <a:endParaRPr lang="en-US"/>
          </a:p>
        </p:txBody>
      </p:sp>
    </p:spTree>
    <p:extLst>
      <p:ext uri="{BB962C8B-B14F-4D97-AF65-F5344CB8AC3E}">
        <p14:creationId xmlns:p14="http://schemas.microsoft.com/office/powerpoint/2010/main" val="1591557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AB2F86-D872-4727-AE6D-0CD0E9429C5B}"/>
              </a:ext>
            </a:extLst>
          </p:cNvPr>
          <p:cNvSpPr>
            <a:spLocks noGrp="1"/>
          </p:cNvSpPr>
          <p:nvPr>
            <p:ph type="dt" sz="half" idx="10"/>
          </p:nvPr>
        </p:nvSpPr>
        <p:spPr/>
        <p:txBody>
          <a:bodyPr/>
          <a:lstStyle/>
          <a:p>
            <a:fld id="{5167B1E0-ADE9-4AA4-A6AE-D70B03F35A51}" type="datetimeFigureOut">
              <a:rPr lang="en-US" smtClean="0"/>
              <a:t>9/13/2022</a:t>
            </a:fld>
            <a:endParaRPr lang="en-US"/>
          </a:p>
        </p:txBody>
      </p:sp>
      <p:sp>
        <p:nvSpPr>
          <p:cNvPr id="3" name="Footer Placeholder 2">
            <a:extLst>
              <a:ext uri="{FF2B5EF4-FFF2-40B4-BE49-F238E27FC236}">
                <a16:creationId xmlns:a16="http://schemas.microsoft.com/office/drawing/2014/main" id="{4334B507-7A91-41DC-B2C3-997628499C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BD67F4-03FE-4759-A72E-32E4032CEA68}"/>
              </a:ext>
            </a:extLst>
          </p:cNvPr>
          <p:cNvSpPr>
            <a:spLocks noGrp="1"/>
          </p:cNvSpPr>
          <p:nvPr>
            <p:ph type="sldNum" sz="quarter" idx="12"/>
          </p:nvPr>
        </p:nvSpPr>
        <p:spPr/>
        <p:txBody>
          <a:bodyPr/>
          <a:lstStyle/>
          <a:p>
            <a:fld id="{5F5A21B4-9CE7-4C77-B79B-8C6040EE494F}" type="slidenum">
              <a:rPr lang="en-US" smtClean="0"/>
              <a:t>‹#›</a:t>
            </a:fld>
            <a:endParaRPr lang="en-US"/>
          </a:p>
        </p:txBody>
      </p:sp>
    </p:spTree>
    <p:extLst>
      <p:ext uri="{BB962C8B-B14F-4D97-AF65-F5344CB8AC3E}">
        <p14:creationId xmlns:p14="http://schemas.microsoft.com/office/powerpoint/2010/main" val="2245902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8823F-B5DD-4307-A641-BD09FEB87C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252762-4561-4CB9-A995-F3E6F4A34D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CBF9D9-3CA5-4190-BD42-4F7ABCA7F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82583D-9CE1-43F2-9951-3E487C474D76}"/>
              </a:ext>
            </a:extLst>
          </p:cNvPr>
          <p:cNvSpPr>
            <a:spLocks noGrp="1"/>
          </p:cNvSpPr>
          <p:nvPr>
            <p:ph type="dt" sz="half" idx="10"/>
          </p:nvPr>
        </p:nvSpPr>
        <p:spPr/>
        <p:txBody>
          <a:bodyPr/>
          <a:lstStyle/>
          <a:p>
            <a:fld id="{5167B1E0-ADE9-4AA4-A6AE-D70B03F35A51}" type="datetimeFigureOut">
              <a:rPr lang="en-US" smtClean="0"/>
              <a:t>9/13/2022</a:t>
            </a:fld>
            <a:endParaRPr lang="en-US"/>
          </a:p>
        </p:txBody>
      </p:sp>
      <p:sp>
        <p:nvSpPr>
          <p:cNvPr id="6" name="Footer Placeholder 5">
            <a:extLst>
              <a:ext uri="{FF2B5EF4-FFF2-40B4-BE49-F238E27FC236}">
                <a16:creationId xmlns:a16="http://schemas.microsoft.com/office/drawing/2014/main" id="{6B403D07-44A5-45AE-91CA-96672B6B79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F7ED0-5132-4F24-8E17-570FFDD7958F}"/>
              </a:ext>
            </a:extLst>
          </p:cNvPr>
          <p:cNvSpPr>
            <a:spLocks noGrp="1"/>
          </p:cNvSpPr>
          <p:nvPr>
            <p:ph type="sldNum" sz="quarter" idx="12"/>
          </p:nvPr>
        </p:nvSpPr>
        <p:spPr/>
        <p:txBody>
          <a:bodyPr/>
          <a:lstStyle/>
          <a:p>
            <a:fld id="{5F5A21B4-9CE7-4C77-B79B-8C6040EE494F}" type="slidenum">
              <a:rPr lang="en-US" smtClean="0"/>
              <a:t>‹#›</a:t>
            </a:fld>
            <a:endParaRPr lang="en-US"/>
          </a:p>
        </p:txBody>
      </p:sp>
    </p:spTree>
    <p:extLst>
      <p:ext uri="{BB962C8B-B14F-4D97-AF65-F5344CB8AC3E}">
        <p14:creationId xmlns:p14="http://schemas.microsoft.com/office/powerpoint/2010/main" val="1682405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A00D4-AF2E-4DD0-9396-C196EBDA9F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1E78B9-9AE7-463D-A06D-18181F1AD9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8F7E02-865A-4C18-993F-C738744D81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1BCE66-3564-4BE7-9039-56F3D0BF5719}"/>
              </a:ext>
            </a:extLst>
          </p:cNvPr>
          <p:cNvSpPr>
            <a:spLocks noGrp="1"/>
          </p:cNvSpPr>
          <p:nvPr>
            <p:ph type="dt" sz="half" idx="10"/>
          </p:nvPr>
        </p:nvSpPr>
        <p:spPr/>
        <p:txBody>
          <a:bodyPr/>
          <a:lstStyle/>
          <a:p>
            <a:fld id="{5167B1E0-ADE9-4AA4-A6AE-D70B03F35A51}" type="datetimeFigureOut">
              <a:rPr lang="en-US" smtClean="0"/>
              <a:t>9/13/2022</a:t>
            </a:fld>
            <a:endParaRPr lang="en-US"/>
          </a:p>
        </p:txBody>
      </p:sp>
      <p:sp>
        <p:nvSpPr>
          <p:cNvPr id="6" name="Footer Placeholder 5">
            <a:extLst>
              <a:ext uri="{FF2B5EF4-FFF2-40B4-BE49-F238E27FC236}">
                <a16:creationId xmlns:a16="http://schemas.microsoft.com/office/drawing/2014/main" id="{FD0A52C7-BE67-47D4-99F6-8A385EC0B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133D8-D7B4-47C1-BF56-5E555FED1352}"/>
              </a:ext>
            </a:extLst>
          </p:cNvPr>
          <p:cNvSpPr>
            <a:spLocks noGrp="1"/>
          </p:cNvSpPr>
          <p:nvPr>
            <p:ph type="sldNum" sz="quarter" idx="12"/>
          </p:nvPr>
        </p:nvSpPr>
        <p:spPr/>
        <p:txBody>
          <a:bodyPr/>
          <a:lstStyle/>
          <a:p>
            <a:fld id="{5F5A21B4-9CE7-4C77-B79B-8C6040EE494F}" type="slidenum">
              <a:rPr lang="en-US" smtClean="0"/>
              <a:t>‹#›</a:t>
            </a:fld>
            <a:endParaRPr lang="en-US"/>
          </a:p>
        </p:txBody>
      </p:sp>
    </p:spTree>
    <p:extLst>
      <p:ext uri="{BB962C8B-B14F-4D97-AF65-F5344CB8AC3E}">
        <p14:creationId xmlns:p14="http://schemas.microsoft.com/office/powerpoint/2010/main" val="529494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8C0EDE-4B7B-4742-88F2-9CF4670FFA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8A0892-C577-49F7-89C9-5777D4DFD4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FE14E9-242D-439D-AAA2-99CA7D377E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7B1E0-ADE9-4AA4-A6AE-D70B03F35A51}" type="datetimeFigureOut">
              <a:rPr lang="en-US" smtClean="0"/>
              <a:t>9/13/2022</a:t>
            </a:fld>
            <a:endParaRPr lang="en-US"/>
          </a:p>
        </p:txBody>
      </p:sp>
      <p:sp>
        <p:nvSpPr>
          <p:cNvPr id="5" name="Footer Placeholder 4">
            <a:extLst>
              <a:ext uri="{FF2B5EF4-FFF2-40B4-BE49-F238E27FC236}">
                <a16:creationId xmlns:a16="http://schemas.microsoft.com/office/drawing/2014/main" id="{FE8921FE-E516-433A-845B-F5CA2632DA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A52231-9DD1-46A3-83C8-40253F0EC3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A21B4-9CE7-4C77-B79B-8C6040EE494F}" type="slidenum">
              <a:rPr lang="en-US" smtClean="0"/>
              <a:t>‹#›</a:t>
            </a:fld>
            <a:endParaRPr lang="en-US"/>
          </a:p>
        </p:txBody>
      </p:sp>
    </p:spTree>
    <p:extLst>
      <p:ext uri="{BB962C8B-B14F-4D97-AF65-F5344CB8AC3E}">
        <p14:creationId xmlns:p14="http://schemas.microsoft.com/office/powerpoint/2010/main" val="211628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00543A-45D9-43FD-B4EA-E34CD5BBDEAB}"/>
              </a:ext>
            </a:extLst>
          </p:cNvPr>
          <p:cNvSpPr txBox="1"/>
          <p:nvPr/>
        </p:nvSpPr>
        <p:spPr>
          <a:xfrm>
            <a:off x="733425" y="276225"/>
            <a:ext cx="11334750" cy="4801314"/>
          </a:xfrm>
          <a:prstGeom prst="rect">
            <a:avLst/>
          </a:prstGeom>
          <a:noFill/>
        </p:spPr>
        <p:txBody>
          <a:bodyPr wrap="square" rtlCol="0">
            <a:spAutoFit/>
          </a:bodyPr>
          <a:lstStyle/>
          <a:p>
            <a:pPr algn="ctr"/>
            <a:r>
              <a:rPr lang="en-US" b="1" dirty="0"/>
              <a:t>Collections</a:t>
            </a:r>
          </a:p>
          <a:p>
            <a:pPr algn="just"/>
            <a:r>
              <a:rPr lang="en-US" dirty="0"/>
              <a:t>Arrays: </a:t>
            </a:r>
          </a:p>
          <a:p>
            <a:pPr algn="just"/>
            <a:endParaRPr lang="en-US" dirty="0"/>
          </a:p>
          <a:p>
            <a:pPr algn="just"/>
            <a:r>
              <a:rPr lang="en-US" dirty="0"/>
              <a:t>Student[] s = new Student[10000];</a:t>
            </a:r>
          </a:p>
          <a:p>
            <a:pPr algn="just"/>
            <a:r>
              <a:rPr lang="en-US" dirty="0"/>
              <a:t>S[0] = new Student();</a:t>
            </a:r>
          </a:p>
          <a:p>
            <a:pPr algn="just"/>
            <a:r>
              <a:rPr lang="en-US" dirty="0"/>
              <a:t>S[1] = new Customer();      /// CE  incompatible types found : customer, required   Student.</a:t>
            </a:r>
          </a:p>
          <a:p>
            <a:pPr algn="just"/>
            <a:endParaRPr lang="en-US" dirty="0"/>
          </a:p>
          <a:p>
            <a:pPr algn="just"/>
            <a:endParaRPr lang="en-US" dirty="0"/>
          </a:p>
          <a:p>
            <a:pPr algn="just"/>
            <a:endParaRPr lang="en-US" dirty="0"/>
          </a:p>
          <a:p>
            <a:pPr algn="just"/>
            <a:r>
              <a:rPr lang="en-US" dirty="0"/>
              <a:t>Limitations Of Array: </a:t>
            </a:r>
          </a:p>
          <a:p>
            <a:pPr marL="400050" indent="-400050" algn="just">
              <a:buAutoNum type="romanUcPeriod"/>
            </a:pPr>
            <a:r>
              <a:rPr lang="en-US" dirty="0"/>
              <a:t>Arrays are fixed size .</a:t>
            </a:r>
          </a:p>
          <a:p>
            <a:pPr marL="400050" indent="-400050" algn="just">
              <a:buAutoNum type="romanUcPeriod"/>
            </a:pPr>
            <a:r>
              <a:rPr lang="en-US" dirty="0"/>
              <a:t>Arrays can hold only </a:t>
            </a:r>
            <a:r>
              <a:rPr lang="en-US" dirty="0" err="1"/>
              <a:t>homogenious</a:t>
            </a:r>
            <a:r>
              <a:rPr lang="en-US" dirty="0"/>
              <a:t> datatypes </a:t>
            </a:r>
          </a:p>
          <a:p>
            <a:pPr marL="400050" indent="-400050" algn="just">
              <a:buAutoNum type="romanUcPeriod"/>
            </a:pPr>
            <a:endParaRPr lang="en-US" dirty="0"/>
          </a:p>
          <a:p>
            <a:pPr marL="400050" indent="-400050" algn="just">
              <a:buAutoNum type="romanUcPeriod"/>
            </a:pPr>
            <a:endParaRPr lang="en-US" dirty="0"/>
          </a:p>
          <a:p>
            <a:pPr marL="400050" indent="-400050" algn="just">
              <a:buAutoNum type="romanUcPeriod"/>
            </a:pPr>
            <a:endParaRPr lang="en-US" dirty="0"/>
          </a:p>
          <a:p>
            <a:pPr marL="400050" indent="-400050" algn="just">
              <a:buAutoNum type="romanUcPeriod"/>
            </a:pPr>
            <a:endParaRPr lang="en-US" dirty="0"/>
          </a:p>
          <a:p>
            <a:pPr algn="just"/>
            <a:endParaRPr lang="en-US" dirty="0"/>
          </a:p>
        </p:txBody>
      </p:sp>
    </p:spTree>
    <p:extLst>
      <p:ext uri="{BB962C8B-B14F-4D97-AF65-F5344CB8AC3E}">
        <p14:creationId xmlns:p14="http://schemas.microsoft.com/office/powerpoint/2010/main" val="1078245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732CE6-BDD5-4422-BE3F-E7D2A7789B7E}"/>
              </a:ext>
            </a:extLst>
          </p:cNvPr>
          <p:cNvSpPr txBox="1"/>
          <p:nvPr/>
        </p:nvSpPr>
        <p:spPr>
          <a:xfrm>
            <a:off x="495835" y="123611"/>
            <a:ext cx="11563350" cy="6334125"/>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9B8F0B96-F187-4149-AB68-01364F015332}"/>
              </a:ext>
            </a:extLst>
          </p:cNvPr>
          <p:cNvSpPr txBox="1"/>
          <p:nvPr/>
        </p:nvSpPr>
        <p:spPr>
          <a:xfrm>
            <a:off x="304800" y="257175"/>
            <a:ext cx="11715750" cy="3416320"/>
          </a:xfrm>
          <a:prstGeom prst="rect">
            <a:avLst/>
          </a:prstGeom>
          <a:noFill/>
        </p:spPr>
        <p:txBody>
          <a:bodyPr wrap="square" rtlCol="0">
            <a:spAutoFit/>
          </a:bodyPr>
          <a:lstStyle/>
          <a:p>
            <a:pPr algn="ctr"/>
            <a:r>
              <a:rPr lang="en-US" b="1" dirty="0" err="1"/>
              <a:t>SortedMap</a:t>
            </a:r>
            <a:r>
              <a:rPr lang="en-US" b="1" dirty="0"/>
              <a:t>(I)</a:t>
            </a:r>
          </a:p>
          <a:p>
            <a:r>
              <a:rPr lang="en-US" dirty="0"/>
              <a:t>It is the child interface of Map. If we want to represent  a group of key value pair according to some sorting order of keys</a:t>
            </a:r>
          </a:p>
          <a:p>
            <a:r>
              <a:rPr lang="en-US" dirty="0"/>
              <a:t>Then we should go for </a:t>
            </a:r>
            <a:r>
              <a:rPr lang="en-US" dirty="0" err="1"/>
              <a:t>SortedMap</a:t>
            </a:r>
            <a:r>
              <a:rPr lang="en-US" dirty="0"/>
              <a:t> . In </a:t>
            </a:r>
            <a:r>
              <a:rPr lang="en-US" dirty="0" err="1"/>
              <a:t>sortedmap</a:t>
            </a:r>
            <a:r>
              <a:rPr lang="en-US" dirty="0"/>
              <a:t> the sorting should be based on key but not based on value.</a:t>
            </a:r>
          </a:p>
          <a:p>
            <a:endParaRPr lang="en-US" dirty="0"/>
          </a:p>
          <a:p>
            <a:pPr algn="ctr"/>
            <a:r>
              <a:rPr lang="en-US" b="1" dirty="0" err="1"/>
              <a:t>NavigableMap</a:t>
            </a:r>
            <a:r>
              <a:rPr lang="en-US" b="1" dirty="0"/>
              <a:t>(I)</a:t>
            </a:r>
          </a:p>
          <a:p>
            <a:endParaRPr lang="en-US" dirty="0"/>
          </a:p>
          <a:p>
            <a:r>
              <a:rPr lang="en-US" dirty="0"/>
              <a:t>It is the Child interface of sorted map it defines several methods for navigation purposes.</a:t>
            </a:r>
          </a:p>
          <a:p>
            <a:endParaRPr lang="en-US" dirty="0"/>
          </a:p>
          <a:p>
            <a:r>
              <a:rPr lang="en-US" dirty="0"/>
              <a:t>					</a:t>
            </a:r>
          </a:p>
          <a:p>
            <a:endParaRPr lang="en-US" dirty="0"/>
          </a:p>
          <a:p>
            <a:endParaRPr lang="en-US" dirty="0"/>
          </a:p>
          <a:p>
            <a:r>
              <a:rPr lang="en-US" dirty="0"/>
              <a:t>					</a:t>
            </a:r>
          </a:p>
        </p:txBody>
      </p:sp>
      <p:pic>
        <p:nvPicPr>
          <p:cNvPr id="3" name="Picture 2">
            <a:extLst>
              <a:ext uri="{FF2B5EF4-FFF2-40B4-BE49-F238E27FC236}">
                <a16:creationId xmlns:a16="http://schemas.microsoft.com/office/drawing/2014/main" id="{824C63F2-67CB-4BB7-AA18-537CA36D0685}"/>
              </a:ext>
            </a:extLst>
          </p:cNvPr>
          <p:cNvPicPr>
            <a:picLocks noChangeAspect="1"/>
          </p:cNvPicPr>
          <p:nvPr/>
        </p:nvPicPr>
        <p:blipFill>
          <a:blip r:embed="rId2"/>
          <a:stretch>
            <a:fillRect/>
          </a:stretch>
        </p:blipFill>
        <p:spPr>
          <a:xfrm>
            <a:off x="3958654" y="3290673"/>
            <a:ext cx="4219575" cy="2628900"/>
          </a:xfrm>
          <a:prstGeom prst="rect">
            <a:avLst/>
          </a:prstGeom>
        </p:spPr>
      </p:pic>
      <p:sp>
        <p:nvSpPr>
          <p:cNvPr id="6" name="TextBox 5">
            <a:extLst>
              <a:ext uri="{FF2B5EF4-FFF2-40B4-BE49-F238E27FC236}">
                <a16:creationId xmlns:a16="http://schemas.microsoft.com/office/drawing/2014/main" id="{0066DD17-802D-42F6-BAC8-A609A8ED0541}"/>
              </a:ext>
            </a:extLst>
          </p:cNvPr>
          <p:cNvSpPr txBox="1"/>
          <p:nvPr/>
        </p:nvSpPr>
        <p:spPr>
          <a:xfrm>
            <a:off x="7097731" y="4243953"/>
            <a:ext cx="1080498" cy="369332"/>
          </a:xfrm>
          <a:prstGeom prst="rect">
            <a:avLst/>
          </a:prstGeom>
          <a:noFill/>
        </p:spPr>
        <p:txBody>
          <a:bodyPr wrap="square" rtlCol="0">
            <a:spAutoFit/>
          </a:bodyPr>
          <a:lstStyle/>
          <a:p>
            <a:r>
              <a:rPr lang="en-US" dirty="0"/>
              <a:t>1.6v</a:t>
            </a:r>
          </a:p>
        </p:txBody>
      </p:sp>
      <p:sp>
        <p:nvSpPr>
          <p:cNvPr id="9" name="TextBox 8">
            <a:extLst>
              <a:ext uri="{FF2B5EF4-FFF2-40B4-BE49-F238E27FC236}">
                <a16:creationId xmlns:a16="http://schemas.microsoft.com/office/drawing/2014/main" id="{A71CE8BE-F125-425A-8F4D-6B817C2BAD8C}"/>
              </a:ext>
            </a:extLst>
          </p:cNvPr>
          <p:cNvSpPr txBox="1"/>
          <p:nvPr/>
        </p:nvSpPr>
        <p:spPr>
          <a:xfrm>
            <a:off x="6883685" y="5054885"/>
            <a:ext cx="842481" cy="369332"/>
          </a:xfrm>
          <a:prstGeom prst="rect">
            <a:avLst/>
          </a:prstGeom>
          <a:noFill/>
        </p:spPr>
        <p:txBody>
          <a:bodyPr wrap="square" rtlCol="0">
            <a:spAutoFit/>
          </a:bodyPr>
          <a:lstStyle/>
          <a:p>
            <a:r>
              <a:rPr lang="en-US" dirty="0"/>
              <a:t>1.2v</a:t>
            </a:r>
          </a:p>
        </p:txBody>
      </p:sp>
      <p:sp>
        <p:nvSpPr>
          <p:cNvPr id="10" name="TextBox 9">
            <a:extLst>
              <a:ext uri="{FF2B5EF4-FFF2-40B4-BE49-F238E27FC236}">
                <a16:creationId xmlns:a16="http://schemas.microsoft.com/office/drawing/2014/main" id="{35F42D85-94DD-4000-9569-4249C6F7DE38}"/>
              </a:ext>
            </a:extLst>
          </p:cNvPr>
          <p:cNvSpPr txBox="1"/>
          <p:nvPr/>
        </p:nvSpPr>
        <p:spPr>
          <a:xfrm>
            <a:off x="6277510" y="3893906"/>
            <a:ext cx="820221" cy="369332"/>
          </a:xfrm>
          <a:prstGeom prst="rect">
            <a:avLst/>
          </a:prstGeom>
          <a:noFill/>
        </p:spPr>
        <p:txBody>
          <a:bodyPr wrap="square" rtlCol="0">
            <a:spAutoFit/>
          </a:bodyPr>
          <a:lstStyle/>
          <a:p>
            <a:r>
              <a:rPr lang="en-US" dirty="0"/>
              <a:t>1.2v</a:t>
            </a:r>
          </a:p>
        </p:txBody>
      </p:sp>
    </p:spTree>
    <p:extLst>
      <p:ext uri="{BB962C8B-B14F-4D97-AF65-F5344CB8AC3E}">
        <p14:creationId xmlns:p14="http://schemas.microsoft.com/office/powerpoint/2010/main" val="2665722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C6314D-0FED-4352-B070-F4196E5C5C22}"/>
              </a:ext>
            </a:extLst>
          </p:cNvPr>
          <p:cNvSpPr txBox="1"/>
          <p:nvPr/>
        </p:nvSpPr>
        <p:spPr>
          <a:xfrm>
            <a:off x="739739" y="612844"/>
            <a:ext cx="9709079" cy="5632311"/>
          </a:xfrm>
          <a:prstGeom prst="rect">
            <a:avLst/>
          </a:prstGeom>
          <a:noFill/>
        </p:spPr>
        <p:txBody>
          <a:bodyPr wrap="square" rtlCol="0">
            <a:spAutoFit/>
          </a:bodyPr>
          <a:lstStyle/>
          <a:p>
            <a:r>
              <a:rPr lang="en-US" dirty="0"/>
              <a:t>Sorting </a:t>
            </a:r>
          </a:p>
          <a:p>
            <a:endParaRPr lang="en-US" dirty="0"/>
          </a:p>
          <a:p>
            <a:r>
              <a:rPr lang="en-US" dirty="0"/>
              <a:t>1.Default Nature  of sorting order :- Comparable </a:t>
            </a:r>
          </a:p>
          <a:p>
            <a:r>
              <a:rPr lang="en-US" dirty="0"/>
              <a:t>2. Customized sorting order : Comparator Interface .</a:t>
            </a:r>
          </a:p>
          <a:p>
            <a:endParaRPr lang="en-US" dirty="0"/>
          </a:p>
          <a:p>
            <a:r>
              <a:rPr lang="en-US" dirty="0"/>
              <a:t>If we want to access collection object one by one </a:t>
            </a:r>
          </a:p>
          <a:p>
            <a:r>
              <a:rPr lang="en-US" dirty="0"/>
              <a:t>Then we should go with :</a:t>
            </a:r>
          </a:p>
          <a:p>
            <a:endParaRPr lang="en-US" dirty="0"/>
          </a:p>
          <a:p>
            <a:r>
              <a:rPr lang="en-US" dirty="0"/>
              <a:t>1.Enumeration(I)  ==  Legacy classes</a:t>
            </a:r>
          </a:p>
          <a:p>
            <a:r>
              <a:rPr lang="en-US" dirty="0"/>
              <a:t>2.Iterator(I)</a:t>
            </a:r>
          </a:p>
          <a:p>
            <a:r>
              <a:rPr lang="en-US" dirty="0"/>
              <a:t>3.ListIterator(I)</a:t>
            </a:r>
          </a:p>
          <a:p>
            <a:endParaRPr lang="en-US" dirty="0"/>
          </a:p>
          <a:p>
            <a:r>
              <a:rPr lang="en-US" dirty="0"/>
              <a:t>If we want to use utility classes :</a:t>
            </a:r>
          </a:p>
          <a:p>
            <a:r>
              <a:rPr lang="en-US" dirty="0"/>
              <a:t>1.Collections </a:t>
            </a:r>
          </a:p>
          <a:p>
            <a:r>
              <a:rPr lang="en-US" dirty="0"/>
              <a:t>2. Arrays.</a:t>
            </a:r>
          </a:p>
          <a:p>
            <a:endParaRPr lang="en-US" dirty="0"/>
          </a:p>
          <a:p>
            <a:endParaRPr lang="en-US" dirty="0"/>
          </a:p>
          <a:p>
            <a:r>
              <a:rPr lang="en-US" dirty="0"/>
              <a:t>The following are legacy characters present in collection framework.</a:t>
            </a:r>
          </a:p>
          <a:p>
            <a:r>
              <a:rPr lang="en-US" dirty="0"/>
              <a:t>Enumeration(I),Dictionary(AC),Vector(c),Stack (C),</a:t>
            </a:r>
            <a:r>
              <a:rPr lang="en-US" dirty="0" err="1"/>
              <a:t>Hashtable</a:t>
            </a:r>
            <a:r>
              <a:rPr lang="en-US" dirty="0"/>
              <a:t>(C),Properties(C)</a:t>
            </a:r>
          </a:p>
          <a:p>
            <a:endParaRPr lang="en-US" dirty="0"/>
          </a:p>
        </p:txBody>
      </p:sp>
    </p:spTree>
    <p:extLst>
      <p:ext uri="{BB962C8B-B14F-4D97-AF65-F5344CB8AC3E}">
        <p14:creationId xmlns:p14="http://schemas.microsoft.com/office/powerpoint/2010/main" val="1769546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457ACA-6CEB-489A-BEA1-7E01CAA1385C}"/>
              </a:ext>
            </a:extLst>
          </p:cNvPr>
          <p:cNvPicPr>
            <a:picLocks noChangeAspect="1"/>
          </p:cNvPicPr>
          <p:nvPr/>
        </p:nvPicPr>
        <p:blipFill>
          <a:blip r:embed="rId2"/>
          <a:stretch>
            <a:fillRect/>
          </a:stretch>
        </p:blipFill>
        <p:spPr>
          <a:xfrm>
            <a:off x="2037708" y="180976"/>
            <a:ext cx="8116584" cy="3554858"/>
          </a:xfrm>
          <a:prstGeom prst="rect">
            <a:avLst/>
          </a:prstGeom>
        </p:spPr>
      </p:pic>
      <p:sp>
        <p:nvSpPr>
          <p:cNvPr id="5" name="Speech Bubble: Oval 4">
            <a:extLst>
              <a:ext uri="{FF2B5EF4-FFF2-40B4-BE49-F238E27FC236}">
                <a16:creationId xmlns:a16="http://schemas.microsoft.com/office/drawing/2014/main" id="{CB8D0073-A3BC-4D80-946E-EAED7BF7B1C8}"/>
              </a:ext>
            </a:extLst>
          </p:cNvPr>
          <p:cNvSpPr/>
          <p:nvPr/>
        </p:nvSpPr>
        <p:spPr>
          <a:xfrm>
            <a:off x="7058025" y="371474"/>
            <a:ext cx="1571625" cy="676277"/>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F93452A3-01E2-46BF-9617-BBAACB0F445A}"/>
              </a:ext>
            </a:extLst>
          </p:cNvPr>
          <p:cNvSpPr txBox="1"/>
          <p:nvPr/>
        </p:nvSpPr>
        <p:spPr>
          <a:xfrm>
            <a:off x="7429500" y="709612"/>
            <a:ext cx="866775" cy="369332"/>
          </a:xfrm>
          <a:prstGeom prst="rect">
            <a:avLst/>
          </a:prstGeom>
          <a:noFill/>
        </p:spPr>
        <p:txBody>
          <a:bodyPr wrap="square" rtlCol="0">
            <a:spAutoFit/>
          </a:bodyPr>
          <a:lstStyle/>
          <a:p>
            <a:r>
              <a:rPr lang="en-US" dirty="0"/>
              <a:t>1.5v</a:t>
            </a:r>
          </a:p>
        </p:txBody>
      </p:sp>
      <p:pic>
        <p:nvPicPr>
          <p:cNvPr id="8" name="Picture 7">
            <a:extLst>
              <a:ext uri="{FF2B5EF4-FFF2-40B4-BE49-F238E27FC236}">
                <a16:creationId xmlns:a16="http://schemas.microsoft.com/office/drawing/2014/main" id="{F18DA92C-78E5-43F9-8BE9-45A018382EE3}"/>
              </a:ext>
            </a:extLst>
          </p:cNvPr>
          <p:cNvPicPr>
            <a:picLocks noChangeAspect="1"/>
          </p:cNvPicPr>
          <p:nvPr/>
        </p:nvPicPr>
        <p:blipFill>
          <a:blip r:embed="rId3"/>
          <a:stretch>
            <a:fillRect/>
          </a:stretch>
        </p:blipFill>
        <p:spPr>
          <a:xfrm>
            <a:off x="2286000" y="3115832"/>
            <a:ext cx="8296275" cy="3032556"/>
          </a:xfrm>
          <a:prstGeom prst="rect">
            <a:avLst/>
          </a:prstGeom>
        </p:spPr>
      </p:pic>
    </p:spTree>
    <p:extLst>
      <p:ext uri="{BB962C8B-B14F-4D97-AF65-F5344CB8AC3E}">
        <p14:creationId xmlns:p14="http://schemas.microsoft.com/office/powerpoint/2010/main" val="3266173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69CE05-F9EC-42A9-8CCA-CA7A7A412BD0}"/>
              </a:ext>
            </a:extLst>
          </p:cNvPr>
          <p:cNvSpPr txBox="1"/>
          <p:nvPr/>
        </p:nvSpPr>
        <p:spPr>
          <a:xfrm>
            <a:off x="342900" y="209550"/>
            <a:ext cx="11744324" cy="7848302"/>
          </a:xfrm>
          <a:prstGeom prst="rect">
            <a:avLst/>
          </a:prstGeom>
          <a:noFill/>
        </p:spPr>
        <p:txBody>
          <a:bodyPr wrap="square" rtlCol="0">
            <a:spAutoFit/>
          </a:bodyPr>
          <a:lstStyle/>
          <a:p>
            <a:r>
              <a:rPr lang="en-US" dirty="0"/>
              <a:t>Interview Questions : </a:t>
            </a:r>
          </a:p>
          <a:p>
            <a:r>
              <a:rPr lang="en-US" dirty="0"/>
              <a:t>1.Difference between collection and collections</a:t>
            </a:r>
          </a:p>
          <a:p>
            <a:r>
              <a:rPr lang="en-US" dirty="0"/>
              <a:t>2. Difference between List and Set</a:t>
            </a:r>
          </a:p>
          <a:p>
            <a:r>
              <a:rPr lang="en-US" dirty="0"/>
              <a:t>3. Difference between Collection and Map </a:t>
            </a:r>
          </a:p>
          <a:p>
            <a:br>
              <a:rPr lang="en-US" dirty="0"/>
            </a:br>
            <a:r>
              <a:rPr lang="en-US" dirty="0"/>
              <a:t>					</a:t>
            </a:r>
          </a:p>
          <a:p>
            <a:r>
              <a:rPr lang="en-US" dirty="0"/>
              <a:t>						</a:t>
            </a:r>
            <a:r>
              <a:rPr lang="en-US" sz="2400" b="1" dirty="0"/>
              <a:t>Collection(I)</a:t>
            </a:r>
          </a:p>
          <a:p>
            <a:endParaRPr lang="en-US" sz="2400" b="1" dirty="0"/>
          </a:p>
          <a:p>
            <a:pPr marL="400050" indent="-400050">
              <a:buAutoNum type="romanUcPeriod"/>
            </a:pPr>
            <a:r>
              <a:rPr lang="en-US" dirty="0"/>
              <a:t>If we want to add a group of individual object as a single entity . Then , we should go for collection.</a:t>
            </a:r>
          </a:p>
          <a:p>
            <a:pPr marL="514350" indent="-514350">
              <a:buAutoNum type="romanUcPeriod"/>
            </a:pPr>
            <a:r>
              <a:rPr lang="en-US" dirty="0"/>
              <a:t>Collection interface defines the most common method which are applicable for any collection object .</a:t>
            </a:r>
          </a:p>
          <a:p>
            <a:r>
              <a:rPr lang="en-US" b="1" dirty="0"/>
              <a:t>Methods: </a:t>
            </a:r>
          </a:p>
          <a:p>
            <a:r>
              <a:rPr lang="en-US" dirty="0" err="1"/>
              <a:t>boolean</a:t>
            </a:r>
            <a:r>
              <a:rPr lang="en-US" dirty="0"/>
              <a:t> add(Object o)</a:t>
            </a:r>
          </a:p>
          <a:p>
            <a:r>
              <a:rPr lang="en-US" dirty="0" err="1"/>
              <a:t>boolean</a:t>
            </a:r>
            <a:r>
              <a:rPr lang="en-US" dirty="0"/>
              <a:t> </a:t>
            </a:r>
            <a:r>
              <a:rPr lang="en-US" dirty="0" err="1"/>
              <a:t>addAll</a:t>
            </a:r>
            <a:r>
              <a:rPr lang="en-US" dirty="0"/>
              <a:t>(Collection c)</a:t>
            </a:r>
          </a:p>
          <a:p>
            <a:r>
              <a:rPr lang="en-US" dirty="0" err="1"/>
              <a:t>boolean</a:t>
            </a:r>
            <a:r>
              <a:rPr lang="en-US" dirty="0"/>
              <a:t> remove(Object o)</a:t>
            </a:r>
          </a:p>
          <a:p>
            <a:r>
              <a:rPr lang="en-US" dirty="0" err="1"/>
              <a:t>boolean</a:t>
            </a:r>
            <a:r>
              <a:rPr lang="en-US" dirty="0"/>
              <a:t> </a:t>
            </a:r>
            <a:r>
              <a:rPr lang="en-US" dirty="0" err="1"/>
              <a:t>removeAll</a:t>
            </a:r>
            <a:r>
              <a:rPr lang="en-US" dirty="0"/>
              <a:t>(Collection c)   </a:t>
            </a:r>
          </a:p>
          <a:p>
            <a:r>
              <a:rPr lang="en-US" dirty="0"/>
              <a:t>void clear()</a:t>
            </a:r>
          </a:p>
          <a:p>
            <a:r>
              <a:rPr lang="en-US" dirty="0" err="1"/>
              <a:t>boolean</a:t>
            </a:r>
            <a:r>
              <a:rPr lang="en-US" dirty="0"/>
              <a:t> </a:t>
            </a:r>
            <a:r>
              <a:rPr lang="en-US" dirty="0" err="1"/>
              <a:t>retainAll</a:t>
            </a:r>
            <a:r>
              <a:rPr lang="en-US" dirty="0"/>
              <a:t>(Collection c)  To remove all objects except those present in c </a:t>
            </a:r>
          </a:p>
          <a:p>
            <a:r>
              <a:rPr lang="en-US" dirty="0" err="1"/>
              <a:t>boolean</a:t>
            </a:r>
            <a:r>
              <a:rPr lang="en-US" dirty="0"/>
              <a:t> contains(Object o)</a:t>
            </a:r>
          </a:p>
          <a:p>
            <a:r>
              <a:rPr lang="en-US" dirty="0" err="1"/>
              <a:t>boolean</a:t>
            </a:r>
            <a:r>
              <a:rPr lang="en-US" dirty="0"/>
              <a:t> </a:t>
            </a:r>
            <a:r>
              <a:rPr lang="en-US" dirty="0" err="1"/>
              <a:t>containsAll</a:t>
            </a:r>
            <a:r>
              <a:rPr lang="en-US" dirty="0"/>
              <a:t>(Collection c)</a:t>
            </a:r>
          </a:p>
          <a:p>
            <a:r>
              <a:rPr lang="en-US" dirty="0" err="1"/>
              <a:t>boolean</a:t>
            </a:r>
            <a:r>
              <a:rPr lang="en-US" dirty="0"/>
              <a:t>  </a:t>
            </a:r>
            <a:r>
              <a:rPr lang="en-US" dirty="0" err="1"/>
              <a:t>isEmpty</a:t>
            </a:r>
            <a:r>
              <a:rPr lang="en-US" dirty="0"/>
              <a:t>()</a:t>
            </a:r>
          </a:p>
          <a:p>
            <a:r>
              <a:rPr lang="en-US" dirty="0"/>
              <a:t>int size()</a:t>
            </a:r>
          </a:p>
          <a:p>
            <a:r>
              <a:rPr lang="en-US" dirty="0"/>
              <a:t>Object[]  </a:t>
            </a:r>
            <a:r>
              <a:rPr lang="en-US" dirty="0" err="1"/>
              <a:t>toArray</a:t>
            </a:r>
            <a:r>
              <a:rPr lang="en-US" dirty="0"/>
              <a:t>()</a:t>
            </a:r>
          </a:p>
          <a:p>
            <a:r>
              <a:rPr lang="en-US" dirty="0"/>
              <a:t>Iterator iterator()</a:t>
            </a:r>
          </a:p>
          <a:p>
            <a:endParaRPr lang="en-US" dirty="0"/>
          </a:p>
          <a:p>
            <a:endParaRPr lang="en-US" dirty="0"/>
          </a:p>
          <a:p>
            <a:pPr marL="514350" indent="-514350">
              <a:buAutoNum type="romanUcPeriod"/>
            </a:pPr>
            <a:endParaRPr lang="en-US" dirty="0"/>
          </a:p>
          <a:p>
            <a:endParaRPr lang="en-US" sz="2400" b="1" dirty="0"/>
          </a:p>
        </p:txBody>
      </p:sp>
    </p:spTree>
    <p:extLst>
      <p:ext uri="{BB962C8B-B14F-4D97-AF65-F5344CB8AC3E}">
        <p14:creationId xmlns:p14="http://schemas.microsoft.com/office/powerpoint/2010/main" val="2753516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F26D90-6197-4B95-8731-7B32BEB3D124}"/>
              </a:ext>
            </a:extLst>
          </p:cNvPr>
          <p:cNvSpPr txBox="1"/>
          <p:nvPr/>
        </p:nvSpPr>
        <p:spPr>
          <a:xfrm>
            <a:off x="285750" y="304800"/>
            <a:ext cx="11791950" cy="646331"/>
          </a:xfrm>
          <a:prstGeom prst="rect">
            <a:avLst/>
          </a:prstGeom>
          <a:noFill/>
        </p:spPr>
        <p:txBody>
          <a:bodyPr wrap="square" rtlCol="0">
            <a:spAutoFit/>
          </a:bodyPr>
          <a:lstStyle/>
          <a:p>
            <a:r>
              <a:rPr lang="en-US" dirty="0">
                <a:solidFill>
                  <a:srgbClr val="FF0000"/>
                </a:solidFill>
              </a:rPr>
              <a:t>Note :</a:t>
            </a:r>
          </a:p>
          <a:p>
            <a:r>
              <a:rPr lang="en-US" dirty="0"/>
              <a:t>There is no concrete class which implement Collection class directly.</a:t>
            </a:r>
          </a:p>
        </p:txBody>
      </p:sp>
      <p:sp>
        <p:nvSpPr>
          <p:cNvPr id="3" name="TextBox 2">
            <a:extLst>
              <a:ext uri="{FF2B5EF4-FFF2-40B4-BE49-F238E27FC236}">
                <a16:creationId xmlns:a16="http://schemas.microsoft.com/office/drawing/2014/main" id="{B4899A6F-597A-47B6-A4B8-60AB08A98B30}"/>
              </a:ext>
            </a:extLst>
          </p:cNvPr>
          <p:cNvSpPr txBox="1"/>
          <p:nvPr/>
        </p:nvSpPr>
        <p:spPr>
          <a:xfrm>
            <a:off x="438150" y="1200150"/>
            <a:ext cx="11753850" cy="6093976"/>
          </a:xfrm>
          <a:prstGeom prst="rect">
            <a:avLst/>
          </a:prstGeom>
          <a:noFill/>
        </p:spPr>
        <p:txBody>
          <a:bodyPr wrap="square" rtlCol="0">
            <a:spAutoFit/>
          </a:bodyPr>
          <a:lstStyle/>
          <a:p>
            <a:r>
              <a:rPr lang="en-US" dirty="0"/>
              <a:t>					</a:t>
            </a:r>
            <a:r>
              <a:rPr lang="en-US" sz="2400" b="1" dirty="0"/>
              <a:t>List(I)</a:t>
            </a:r>
          </a:p>
          <a:p>
            <a:endParaRPr lang="en-US" sz="2400" b="1" dirty="0"/>
          </a:p>
          <a:p>
            <a:r>
              <a:rPr lang="en-US" dirty="0"/>
              <a:t>I. List is the child interface of  Collection</a:t>
            </a:r>
          </a:p>
          <a:p>
            <a:r>
              <a:rPr lang="en-US" dirty="0"/>
              <a:t>II .  If we want to represent a group of individual object as a single entity where duplicates are allowed and insertion order must be preserved then we should go for List</a:t>
            </a:r>
          </a:p>
          <a:p>
            <a:endParaRPr lang="en-US" dirty="0"/>
          </a:p>
          <a:p>
            <a:r>
              <a:rPr lang="en-US" dirty="0"/>
              <a:t>III. Insertion order is preserved with respect to index. We can differentiate duplicate object by using index. Hence, In List index play very  important role </a:t>
            </a:r>
          </a:p>
          <a:p>
            <a:r>
              <a:rPr lang="en-US" dirty="0"/>
              <a:t>IV. List Interface defines the following specific methods .</a:t>
            </a:r>
          </a:p>
          <a:p>
            <a:r>
              <a:rPr lang="en-US" dirty="0"/>
              <a:t>void add(int index , Object o)</a:t>
            </a:r>
          </a:p>
          <a:p>
            <a:r>
              <a:rPr lang="en-US" dirty="0" err="1"/>
              <a:t>boolean</a:t>
            </a:r>
            <a:r>
              <a:rPr lang="en-US" dirty="0"/>
              <a:t> </a:t>
            </a:r>
            <a:r>
              <a:rPr lang="en-US" dirty="0" err="1"/>
              <a:t>addAll</a:t>
            </a:r>
            <a:r>
              <a:rPr lang="en-US" dirty="0"/>
              <a:t>(int index , Collection c)</a:t>
            </a:r>
          </a:p>
          <a:p>
            <a:r>
              <a:rPr lang="en-US" dirty="0"/>
              <a:t>Object remove(int index )</a:t>
            </a:r>
          </a:p>
          <a:p>
            <a:r>
              <a:rPr lang="en-US" dirty="0"/>
              <a:t>Object get(int index )</a:t>
            </a:r>
          </a:p>
          <a:p>
            <a:r>
              <a:rPr lang="en-US" dirty="0"/>
              <a:t>Object set(int index , Object o )  to replace the element present at specified index with provided object and returns the old object  </a:t>
            </a:r>
          </a:p>
          <a:p>
            <a:r>
              <a:rPr lang="en-US" dirty="0"/>
              <a:t> int </a:t>
            </a:r>
            <a:r>
              <a:rPr lang="en-US" dirty="0" err="1"/>
              <a:t>indexOf</a:t>
            </a:r>
            <a:r>
              <a:rPr lang="en-US" dirty="0"/>
              <a:t>(Object o )  returns index of first occurrence of  ‘o’</a:t>
            </a:r>
          </a:p>
          <a:p>
            <a:r>
              <a:rPr lang="en-US" dirty="0"/>
              <a:t>int </a:t>
            </a:r>
            <a:r>
              <a:rPr lang="en-US" dirty="0" err="1"/>
              <a:t>lastIndexOf</a:t>
            </a:r>
            <a:r>
              <a:rPr lang="en-US" dirty="0"/>
              <a:t>(Object o )</a:t>
            </a:r>
          </a:p>
          <a:p>
            <a:r>
              <a:rPr lang="en-US" dirty="0"/>
              <a:t>Cursor:</a:t>
            </a:r>
          </a:p>
          <a:p>
            <a:r>
              <a:rPr lang="en-US" dirty="0" err="1"/>
              <a:t>ListIterator</a:t>
            </a:r>
            <a:r>
              <a:rPr lang="en-US" dirty="0"/>
              <a:t>  </a:t>
            </a:r>
            <a:r>
              <a:rPr lang="en-US" dirty="0" err="1"/>
              <a:t>listIterator</a:t>
            </a:r>
            <a:r>
              <a:rPr lang="en-US" dirty="0"/>
              <a:t>()</a:t>
            </a:r>
          </a:p>
          <a:p>
            <a:endParaRPr lang="en-US" dirty="0"/>
          </a:p>
          <a:p>
            <a:endParaRPr lang="en-US" dirty="0"/>
          </a:p>
        </p:txBody>
      </p:sp>
    </p:spTree>
    <p:extLst>
      <p:ext uri="{BB962C8B-B14F-4D97-AF65-F5344CB8AC3E}">
        <p14:creationId xmlns:p14="http://schemas.microsoft.com/office/powerpoint/2010/main" val="1101641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E52DC3-AA4F-4D58-8F39-72104E3E2250}"/>
              </a:ext>
            </a:extLst>
          </p:cNvPr>
          <p:cNvSpPr txBox="1"/>
          <p:nvPr/>
        </p:nvSpPr>
        <p:spPr>
          <a:xfrm>
            <a:off x="166687" y="161925"/>
            <a:ext cx="11858625" cy="3970318"/>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589D9B6A-51AA-464E-8514-C5F22328E94C}"/>
              </a:ext>
            </a:extLst>
          </p:cNvPr>
          <p:cNvPicPr>
            <a:picLocks noChangeAspect="1"/>
          </p:cNvPicPr>
          <p:nvPr/>
        </p:nvPicPr>
        <p:blipFill>
          <a:blip r:embed="rId2"/>
          <a:stretch>
            <a:fillRect/>
          </a:stretch>
        </p:blipFill>
        <p:spPr>
          <a:xfrm>
            <a:off x="3173269" y="364144"/>
            <a:ext cx="5939909" cy="3064856"/>
          </a:xfrm>
          <a:prstGeom prst="rect">
            <a:avLst/>
          </a:prstGeom>
        </p:spPr>
      </p:pic>
      <p:sp>
        <p:nvSpPr>
          <p:cNvPr id="9" name="TextBox 8">
            <a:extLst>
              <a:ext uri="{FF2B5EF4-FFF2-40B4-BE49-F238E27FC236}">
                <a16:creationId xmlns:a16="http://schemas.microsoft.com/office/drawing/2014/main" id="{E53329DB-3BC0-4AD9-8D31-A599636CDFD6}"/>
              </a:ext>
            </a:extLst>
          </p:cNvPr>
          <p:cNvSpPr txBox="1"/>
          <p:nvPr/>
        </p:nvSpPr>
        <p:spPr>
          <a:xfrm>
            <a:off x="559352" y="3819418"/>
            <a:ext cx="11465960" cy="1846659"/>
          </a:xfrm>
          <a:prstGeom prst="rect">
            <a:avLst/>
          </a:prstGeom>
          <a:noFill/>
        </p:spPr>
        <p:txBody>
          <a:bodyPr wrap="square" rtlCol="0">
            <a:spAutoFit/>
          </a:bodyPr>
          <a:lstStyle/>
          <a:p>
            <a:r>
              <a:rPr lang="en-US" dirty="0"/>
              <a:t>					</a:t>
            </a:r>
            <a:r>
              <a:rPr lang="en-US" sz="2400" b="1" dirty="0" err="1"/>
              <a:t>ArrayList</a:t>
            </a:r>
            <a:endParaRPr lang="en-US" sz="2400" b="1" dirty="0"/>
          </a:p>
          <a:p>
            <a:pPr marL="342900" indent="-342900">
              <a:buAutoNum type="arabicPeriod"/>
            </a:pPr>
            <a:r>
              <a:rPr lang="en-US" dirty="0"/>
              <a:t>Resizable Array or growable array</a:t>
            </a:r>
          </a:p>
          <a:p>
            <a:pPr marL="342900" indent="-342900">
              <a:buAutoNum type="arabicPeriod"/>
            </a:pPr>
            <a:r>
              <a:rPr lang="en-US" dirty="0"/>
              <a:t>Duplicates are Allowed </a:t>
            </a:r>
          </a:p>
          <a:p>
            <a:pPr marL="342900" indent="-342900">
              <a:buAutoNum type="arabicPeriod"/>
            </a:pPr>
            <a:r>
              <a:rPr lang="en-US" dirty="0"/>
              <a:t>Insertion order preserved .</a:t>
            </a:r>
          </a:p>
          <a:p>
            <a:pPr marL="342900" indent="-342900">
              <a:buAutoNum type="arabicPeriod"/>
            </a:pPr>
            <a:r>
              <a:rPr lang="en-US" dirty="0"/>
              <a:t>Heterogeneous Objects are allowed except (</a:t>
            </a:r>
            <a:r>
              <a:rPr lang="en-US" dirty="0" err="1"/>
              <a:t>treeset</a:t>
            </a:r>
            <a:r>
              <a:rPr lang="en-US" dirty="0"/>
              <a:t> and </a:t>
            </a:r>
            <a:r>
              <a:rPr lang="en-US" dirty="0" err="1"/>
              <a:t>treemap</a:t>
            </a:r>
            <a:r>
              <a:rPr lang="en-US" dirty="0"/>
              <a:t>)</a:t>
            </a:r>
          </a:p>
          <a:p>
            <a:pPr marL="342900" indent="-342900">
              <a:buAutoNum type="arabicPeriod"/>
            </a:pPr>
            <a:r>
              <a:rPr lang="en-US" dirty="0"/>
              <a:t>Null Insertion is possible </a:t>
            </a:r>
          </a:p>
        </p:txBody>
      </p:sp>
    </p:spTree>
    <p:extLst>
      <p:ext uri="{BB962C8B-B14F-4D97-AF65-F5344CB8AC3E}">
        <p14:creationId xmlns:p14="http://schemas.microsoft.com/office/powerpoint/2010/main" val="1741384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57DA40-936D-43FC-AC2C-71FDD73C713C}"/>
              </a:ext>
            </a:extLst>
          </p:cNvPr>
          <p:cNvSpPr txBox="1"/>
          <p:nvPr/>
        </p:nvSpPr>
        <p:spPr>
          <a:xfrm>
            <a:off x="521948" y="116012"/>
            <a:ext cx="11609798" cy="6370975"/>
          </a:xfrm>
          <a:prstGeom prst="rect">
            <a:avLst/>
          </a:prstGeom>
          <a:noFill/>
        </p:spPr>
        <p:txBody>
          <a:bodyPr wrap="square" rtlCol="0">
            <a:spAutoFit/>
          </a:bodyPr>
          <a:lstStyle/>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Underlined data structure is resizable or growable array </a:t>
            </a:r>
          </a:p>
          <a:p>
            <a:pPr marL="342900" indent="-342900">
              <a:buAutoNum type="arabicPeriod"/>
            </a:pPr>
            <a:r>
              <a:rPr lang="en-US" dirty="0"/>
              <a:t>Duplicate objects are allowed </a:t>
            </a:r>
          </a:p>
          <a:p>
            <a:pPr marL="342900" indent="-342900">
              <a:buAutoNum type="arabicPeriod"/>
            </a:pPr>
            <a:r>
              <a:rPr lang="en-US" dirty="0"/>
              <a:t>Insertion order is preserved </a:t>
            </a:r>
          </a:p>
          <a:p>
            <a:pPr marL="342900" indent="-342900">
              <a:buAutoNum type="arabicPeriod"/>
            </a:pPr>
            <a:r>
              <a:rPr lang="en-US" dirty="0"/>
              <a:t>Heterogeneous objects are allowed (except </a:t>
            </a:r>
            <a:r>
              <a:rPr lang="en-US" dirty="0" err="1"/>
              <a:t>Treeset</a:t>
            </a:r>
            <a:r>
              <a:rPr lang="en-US" dirty="0"/>
              <a:t> and </a:t>
            </a:r>
            <a:r>
              <a:rPr lang="en-US" dirty="0" err="1"/>
              <a:t>TreeMap</a:t>
            </a:r>
            <a:r>
              <a:rPr lang="en-US" dirty="0"/>
              <a:t> everywhere Heterogeneous objects are allowed )</a:t>
            </a:r>
          </a:p>
          <a:p>
            <a:pPr marL="342900" indent="-342900">
              <a:buAutoNum type="arabicPeriod"/>
            </a:pPr>
            <a:r>
              <a:rPr lang="en-US" dirty="0"/>
              <a:t>Null insertion is possible</a:t>
            </a:r>
          </a:p>
          <a:p>
            <a:pPr marL="342900" indent="-342900">
              <a:buAutoNum type="arabicPeriod"/>
            </a:pPr>
            <a:endParaRPr lang="en-US" dirty="0"/>
          </a:p>
          <a:p>
            <a:r>
              <a:rPr lang="en-US" sz="2400" b="1" dirty="0" err="1"/>
              <a:t>Contructors</a:t>
            </a:r>
            <a:endParaRPr lang="en-US" sz="2400" b="1" dirty="0"/>
          </a:p>
          <a:p>
            <a:endParaRPr lang="en-US" sz="2400" b="1" dirty="0"/>
          </a:p>
          <a:p>
            <a:r>
              <a:rPr lang="en-US" dirty="0" err="1"/>
              <a:t>ArrayList</a:t>
            </a:r>
            <a:r>
              <a:rPr lang="en-US" dirty="0"/>
              <a:t> l = new </a:t>
            </a:r>
            <a:r>
              <a:rPr lang="en-US" dirty="0" err="1"/>
              <a:t>ArrayList</a:t>
            </a:r>
            <a:r>
              <a:rPr lang="en-US" dirty="0"/>
              <a:t>();</a:t>
            </a:r>
          </a:p>
          <a:p>
            <a:endParaRPr lang="en-US" dirty="0"/>
          </a:p>
          <a:p>
            <a:r>
              <a:rPr lang="en-US" dirty="0" err="1">
                <a:highlight>
                  <a:srgbClr val="FFFF00"/>
                </a:highlight>
              </a:rPr>
              <a:t>Newcapacity</a:t>
            </a:r>
            <a:r>
              <a:rPr lang="en-US" dirty="0">
                <a:highlight>
                  <a:srgbClr val="FFFF00"/>
                </a:highlight>
              </a:rPr>
              <a:t> = (current capacity*3/2)+1  == default capacity  == 10 ,16,25</a:t>
            </a:r>
          </a:p>
          <a:p>
            <a:endParaRPr lang="en-US" dirty="0"/>
          </a:p>
          <a:p>
            <a:r>
              <a:rPr lang="en-US" dirty="0" err="1"/>
              <a:t>ArrayList</a:t>
            </a:r>
            <a:r>
              <a:rPr lang="en-US" dirty="0"/>
              <a:t> l = new </a:t>
            </a:r>
            <a:r>
              <a:rPr lang="en-US" dirty="0" err="1"/>
              <a:t>ArrayList</a:t>
            </a:r>
            <a:r>
              <a:rPr lang="en-US" dirty="0"/>
              <a:t>();</a:t>
            </a:r>
          </a:p>
          <a:p>
            <a:endParaRPr lang="en-US" dirty="0"/>
          </a:p>
          <a:p>
            <a:r>
              <a:rPr lang="en-US" dirty="0"/>
              <a:t>Creates an empty  </a:t>
            </a:r>
            <a:r>
              <a:rPr lang="en-US" dirty="0" err="1"/>
              <a:t>arrayList</a:t>
            </a:r>
            <a:r>
              <a:rPr lang="en-US" dirty="0"/>
              <a:t> object with default initial capacity 10</a:t>
            </a:r>
          </a:p>
          <a:p>
            <a:r>
              <a:rPr lang="en-US" dirty="0"/>
              <a:t>Once </a:t>
            </a:r>
            <a:r>
              <a:rPr lang="en-US" dirty="0" err="1"/>
              <a:t>ArrayList</a:t>
            </a:r>
            <a:r>
              <a:rPr lang="en-US" dirty="0"/>
              <a:t> reaches its maximum capacity Then a new </a:t>
            </a:r>
            <a:r>
              <a:rPr lang="en-US" dirty="0" err="1"/>
              <a:t>arrayList</a:t>
            </a:r>
            <a:r>
              <a:rPr lang="en-US" dirty="0"/>
              <a:t> object will be created with </a:t>
            </a:r>
          </a:p>
          <a:p>
            <a:r>
              <a:rPr lang="en-US" dirty="0"/>
              <a:t>new capacity  = (current capacity*3/2)+1 </a:t>
            </a:r>
          </a:p>
          <a:p>
            <a:endParaRPr lang="en-US" dirty="0"/>
          </a:p>
          <a:p>
            <a:r>
              <a:rPr lang="en-US" dirty="0"/>
              <a:t>2. </a:t>
            </a:r>
            <a:r>
              <a:rPr lang="en-US" dirty="0" err="1"/>
              <a:t>ArrayList</a:t>
            </a:r>
            <a:r>
              <a:rPr lang="en-US" dirty="0"/>
              <a:t> l = new </a:t>
            </a:r>
            <a:r>
              <a:rPr lang="en-US" dirty="0" err="1"/>
              <a:t>ArrayList</a:t>
            </a:r>
            <a:r>
              <a:rPr lang="en-US" dirty="0"/>
              <a:t>(int initial capacity );</a:t>
            </a:r>
          </a:p>
          <a:p>
            <a:r>
              <a:rPr lang="en-US" dirty="0"/>
              <a:t>Creates empty </a:t>
            </a:r>
            <a:r>
              <a:rPr lang="en-US" dirty="0" err="1"/>
              <a:t>arraylist</a:t>
            </a:r>
            <a:r>
              <a:rPr lang="en-US" dirty="0"/>
              <a:t> object with specified initial capacity </a:t>
            </a:r>
          </a:p>
        </p:txBody>
      </p:sp>
    </p:spTree>
    <p:extLst>
      <p:ext uri="{BB962C8B-B14F-4D97-AF65-F5344CB8AC3E}">
        <p14:creationId xmlns:p14="http://schemas.microsoft.com/office/powerpoint/2010/main" val="1475027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D79B9C-3C12-4916-9C72-D6775BBFCFCA}"/>
              </a:ext>
            </a:extLst>
          </p:cNvPr>
          <p:cNvSpPr txBox="1"/>
          <p:nvPr/>
        </p:nvSpPr>
        <p:spPr>
          <a:xfrm>
            <a:off x="381000" y="219075"/>
            <a:ext cx="11934825" cy="5663089"/>
          </a:xfrm>
          <a:prstGeom prst="rect">
            <a:avLst/>
          </a:prstGeom>
          <a:noFill/>
        </p:spPr>
        <p:txBody>
          <a:bodyPr wrap="square" rtlCol="0">
            <a:spAutoFit/>
          </a:bodyPr>
          <a:lstStyle/>
          <a:p>
            <a:r>
              <a:rPr lang="en-US" dirty="0"/>
              <a:t>3. </a:t>
            </a:r>
            <a:r>
              <a:rPr lang="en-US" dirty="0" err="1"/>
              <a:t>ArrayList</a:t>
            </a:r>
            <a:r>
              <a:rPr lang="en-US" dirty="0"/>
              <a:t> l = new </a:t>
            </a:r>
            <a:r>
              <a:rPr lang="en-US" dirty="0" err="1"/>
              <a:t>ArrayList</a:t>
            </a:r>
            <a:r>
              <a:rPr lang="en-US" dirty="0"/>
              <a:t>(Collection c);</a:t>
            </a:r>
          </a:p>
          <a:p>
            <a:endParaRPr lang="en-US" dirty="0"/>
          </a:p>
          <a:p>
            <a:r>
              <a:rPr lang="en-US" dirty="0"/>
              <a:t>Creates an equivalent </a:t>
            </a:r>
            <a:r>
              <a:rPr lang="en-US" dirty="0" err="1"/>
              <a:t>arrayList</a:t>
            </a:r>
            <a:r>
              <a:rPr lang="en-US" dirty="0"/>
              <a:t> Object for a given collection </a:t>
            </a:r>
          </a:p>
          <a:p>
            <a:endParaRPr lang="en-US" dirty="0"/>
          </a:p>
          <a:p>
            <a:r>
              <a:rPr lang="en-US" dirty="0"/>
              <a:t> 1. Usually we can use collection to hold and transfer objects  from one location to another location (Container) to provide support for this requirement every collection by default implements serializable and cloneable interface </a:t>
            </a:r>
          </a:p>
          <a:p>
            <a:endParaRPr lang="en-US" dirty="0"/>
          </a:p>
          <a:p>
            <a:r>
              <a:rPr lang="en-US" dirty="0"/>
              <a:t>2. </a:t>
            </a:r>
            <a:r>
              <a:rPr lang="en-US" dirty="0" err="1"/>
              <a:t>ArrayList</a:t>
            </a:r>
            <a:r>
              <a:rPr lang="en-US" dirty="0"/>
              <a:t> and vector classes  implements </a:t>
            </a:r>
            <a:r>
              <a:rPr lang="en-US" dirty="0" err="1"/>
              <a:t>RandomAccess</a:t>
            </a:r>
            <a:r>
              <a:rPr lang="en-US" dirty="0"/>
              <a:t> interface so that any random element we can access with the same speed . </a:t>
            </a:r>
          </a:p>
          <a:p>
            <a:endParaRPr lang="en-US" dirty="0"/>
          </a:p>
          <a:p>
            <a:r>
              <a:rPr lang="en-US" sz="2000" b="1" dirty="0" err="1"/>
              <a:t>RandomAccess</a:t>
            </a:r>
            <a:r>
              <a:rPr lang="en-US" dirty="0"/>
              <a:t> </a:t>
            </a:r>
          </a:p>
          <a:p>
            <a:endParaRPr lang="en-US" dirty="0"/>
          </a:p>
          <a:p>
            <a:r>
              <a:rPr lang="en-US" dirty="0" err="1"/>
              <a:t>Randomaccess</a:t>
            </a:r>
            <a:r>
              <a:rPr lang="en-US" dirty="0"/>
              <a:t> interface present in </a:t>
            </a:r>
            <a:r>
              <a:rPr lang="en-US" dirty="0" err="1"/>
              <a:t>java.util</a:t>
            </a:r>
            <a:r>
              <a:rPr lang="en-US" dirty="0"/>
              <a:t> package and it doesn’t contain any method it I a marker interface where required ability will be provided by the </a:t>
            </a:r>
            <a:r>
              <a:rPr lang="en-US" dirty="0" err="1"/>
              <a:t>jvm</a:t>
            </a:r>
            <a:r>
              <a:rPr lang="en-US" dirty="0"/>
              <a:t> </a:t>
            </a:r>
          </a:p>
          <a:p>
            <a:endParaRPr lang="en-US" dirty="0"/>
          </a:p>
          <a:p>
            <a:pPr marL="342900" indent="-342900">
              <a:buAutoNum type="arabicPeriod"/>
            </a:pPr>
            <a:r>
              <a:rPr lang="en-US" dirty="0" err="1"/>
              <a:t>ArrayList</a:t>
            </a:r>
            <a:r>
              <a:rPr lang="en-US" dirty="0"/>
              <a:t> is the best choice if our frequent operation is retrieval operation (because </a:t>
            </a:r>
            <a:r>
              <a:rPr lang="en-US" dirty="0" err="1"/>
              <a:t>arratlist</a:t>
            </a:r>
            <a:r>
              <a:rPr lang="en-US" dirty="0"/>
              <a:t> implements </a:t>
            </a:r>
            <a:r>
              <a:rPr lang="en-US" dirty="0" err="1"/>
              <a:t>randomaccess</a:t>
            </a:r>
            <a:r>
              <a:rPr lang="en-US" dirty="0"/>
              <a:t> interface . </a:t>
            </a:r>
            <a:r>
              <a:rPr lang="en-US" dirty="0" err="1"/>
              <a:t>ArrayList</a:t>
            </a:r>
            <a:r>
              <a:rPr lang="en-US" dirty="0"/>
              <a:t> is the worst choice if our frequent operation is insertion and deletion in middle .</a:t>
            </a:r>
          </a:p>
          <a:p>
            <a:pPr marL="342900" indent="-342900">
              <a:buAutoNum type="arabicPeriod"/>
            </a:pPr>
            <a:endParaRPr lang="en-US" dirty="0"/>
          </a:p>
          <a:p>
            <a:endParaRPr lang="en-US" dirty="0"/>
          </a:p>
          <a:p>
            <a:endParaRPr lang="en-US" dirty="0"/>
          </a:p>
        </p:txBody>
      </p:sp>
    </p:spTree>
    <p:extLst>
      <p:ext uri="{BB962C8B-B14F-4D97-AF65-F5344CB8AC3E}">
        <p14:creationId xmlns:p14="http://schemas.microsoft.com/office/powerpoint/2010/main" val="2487519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A763AC-4402-4B9C-B55D-E1689C3EF427}"/>
              </a:ext>
            </a:extLst>
          </p:cNvPr>
          <p:cNvSpPr txBox="1"/>
          <p:nvPr/>
        </p:nvSpPr>
        <p:spPr>
          <a:xfrm>
            <a:off x="152400" y="180975"/>
            <a:ext cx="12039600" cy="6463308"/>
          </a:xfrm>
          <a:prstGeom prst="rect">
            <a:avLst/>
          </a:prstGeom>
          <a:noFill/>
        </p:spPr>
        <p:txBody>
          <a:bodyPr wrap="square" rtlCol="0">
            <a:spAutoFit/>
          </a:bodyPr>
          <a:lstStyle/>
          <a:p>
            <a:r>
              <a:rPr lang="en-US" dirty="0"/>
              <a:t>Differences between </a:t>
            </a:r>
            <a:r>
              <a:rPr lang="en-US" dirty="0" err="1"/>
              <a:t>ArrayList</a:t>
            </a:r>
            <a:r>
              <a:rPr lang="en-US" dirty="0"/>
              <a:t> and vector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3" name="Table 3">
            <a:extLst>
              <a:ext uri="{FF2B5EF4-FFF2-40B4-BE49-F238E27FC236}">
                <a16:creationId xmlns:a16="http://schemas.microsoft.com/office/drawing/2014/main" id="{438BDC88-301A-4159-A979-0146F10F6616}"/>
              </a:ext>
            </a:extLst>
          </p:cNvPr>
          <p:cNvGraphicFramePr>
            <a:graphicFrameLocks noGrp="1"/>
          </p:cNvGraphicFramePr>
          <p:nvPr>
            <p:extLst>
              <p:ext uri="{D42A27DB-BD31-4B8C-83A1-F6EECF244321}">
                <p14:modId xmlns:p14="http://schemas.microsoft.com/office/powerpoint/2010/main" val="3658545250"/>
              </p:ext>
            </p:extLst>
          </p:nvPr>
        </p:nvGraphicFramePr>
        <p:xfrm>
          <a:off x="762000" y="719665"/>
          <a:ext cx="10668000" cy="3880910"/>
        </p:xfrm>
        <a:graphic>
          <a:graphicData uri="http://schemas.openxmlformats.org/drawingml/2006/table">
            <a:tbl>
              <a:tblPr firstRow="1" bandRow="1">
                <a:tableStyleId>{5C22544A-7EE6-4342-B048-85BDC9FD1C3A}</a:tableStyleId>
              </a:tblPr>
              <a:tblGrid>
                <a:gridCol w="5838825">
                  <a:extLst>
                    <a:ext uri="{9D8B030D-6E8A-4147-A177-3AD203B41FA5}">
                      <a16:colId xmlns:a16="http://schemas.microsoft.com/office/drawing/2014/main" val="389302964"/>
                    </a:ext>
                  </a:extLst>
                </a:gridCol>
                <a:gridCol w="4829175">
                  <a:extLst>
                    <a:ext uri="{9D8B030D-6E8A-4147-A177-3AD203B41FA5}">
                      <a16:colId xmlns:a16="http://schemas.microsoft.com/office/drawing/2014/main" val="504081118"/>
                    </a:ext>
                  </a:extLst>
                </a:gridCol>
              </a:tblGrid>
              <a:tr h="410589">
                <a:tc>
                  <a:txBody>
                    <a:bodyPr/>
                    <a:lstStyle/>
                    <a:p>
                      <a:r>
                        <a:rPr lang="en-US" dirty="0" err="1"/>
                        <a:t>ArrayList</a:t>
                      </a:r>
                      <a:endParaRPr lang="en-US" dirty="0"/>
                    </a:p>
                  </a:txBody>
                  <a:tcPr/>
                </a:tc>
                <a:tc>
                  <a:txBody>
                    <a:bodyPr/>
                    <a:lstStyle/>
                    <a:p>
                      <a:r>
                        <a:rPr lang="en-US" dirty="0"/>
                        <a:t>Vector</a:t>
                      </a:r>
                    </a:p>
                  </a:txBody>
                  <a:tcPr/>
                </a:tc>
                <a:extLst>
                  <a:ext uri="{0D108BD9-81ED-4DB2-BD59-A6C34878D82A}">
                    <a16:rowId xmlns:a16="http://schemas.microsoft.com/office/drawing/2014/main" val="2251042663"/>
                  </a:ext>
                </a:extLst>
              </a:tr>
              <a:tr h="410589">
                <a:tc>
                  <a:txBody>
                    <a:bodyPr/>
                    <a:lstStyle/>
                    <a:p>
                      <a:r>
                        <a:rPr lang="en-US" dirty="0"/>
                        <a:t> Every Method present in the </a:t>
                      </a:r>
                      <a:r>
                        <a:rPr lang="en-US" dirty="0" err="1"/>
                        <a:t>arraylist</a:t>
                      </a:r>
                      <a:r>
                        <a:rPr lang="en-US" dirty="0"/>
                        <a:t> is non-</a:t>
                      </a:r>
                      <a:r>
                        <a:rPr lang="en-US" dirty="0" err="1"/>
                        <a:t>synchronised</a:t>
                      </a:r>
                      <a:endParaRPr lang="en-US" dirty="0"/>
                    </a:p>
                  </a:txBody>
                  <a:tcPr/>
                </a:tc>
                <a:tc>
                  <a:txBody>
                    <a:bodyPr/>
                    <a:lstStyle/>
                    <a:p>
                      <a:r>
                        <a:rPr lang="en-US" dirty="0"/>
                        <a:t>Every method present in vector is synchronized</a:t>
                      </a:r>
                    </a:p>
                  </a:txBody>
                  <a:tcPr/>
                </a:tc>
                <a:extLst>
                  <a:ext uri="{0D108BD9-81ED-4DB2-BD59-A6C34878D82A}">
                    <a16:rowId xmlns:a16="http://schemas.microsoft.com/office/drawing/2014/main" val="3221482433"/>
                  </a:ext>
                </a:extLst>
              </a:tr>
              <a:tr h="708688">
                <a:tc>
                  <a:txBody>
                    <a:bodyPr/>
                    <a:lstStyle/>
                    <a:p>
                      <a:r>
                        <a:rPr lang="en-US" dirty="0"/>
                        <a:t>At a time multiple threads are allowed to </a:t>
                      </a:r>
                      <a:r>
                        <a:rPr lang="en-US" dirty="0" err="1"/>
                        <a:t>opearate</a:t>
                      </a:r>
                      <a:r>
                        <a:rPr lang="en-US" dirty="0"/>
                        <a:t> on </a:t>
                      </a:r>
                      <a:r>
                        <a:rPr lang="en-US" dirty="0" err="1"/>
                        <a:t>arraylist</a:t>
                      </a:r>
                      <a:r>
                        <a:rPr lang="en-US" dirty="0"/>
                        <a:t> object and hence it is not thread safe</a:t>
                      </a:r>
                    </a:p>
                  </a:txBody>
                  <a:tcPr/>
                </a:tc>
                <a:tc>
                  <a:txBody>
                    <a:bodyPr/>
                    <a:lstStyle/>
                    <a:p>
                      <a:r>
                        <a:rPr lang="en-US" dirty="0"/>
                        <a:t>At a time only one thread is allowed to operate on vector object and hence it is thread safe</a:t>
                      </a:r>
                    </a:p>
                  </a:txBody>
                  <a:tcPr/>
                </a:tc>
                <a:extLst>
                  <a:ext uri="{0D108BD9-81ED-4DB2-BD59-A6C34878D82A}">
                    <a16:rowId xmlns:a16="http://schemas.microsoft.com/office/drawing/2014/main" val="1291313243"/>
                  </a:ext>
                </a:extLst>
              </a:tr>
              <a:tr h="708688">
                <a:tc>
                  <a:txBody>
                    <a:bodyPr/>
                    <a:lstStyle/>
                    <a:p>
                      <a:r>
                        <a:rPr lang="en-US" dirty="0"/>
                        <a:t>Relatively performance is high because threads are not required to wait to operate on </a:t>
                      </a:r>
                      <a:r>
                        <a:rPr lang="en-US" dirty="0" err="1"/>
                        <a:t>arrayList</a:t>
                      </a:r>
                      <a:r>
                        <a:rPr lang="en-US" dirty="0"/>
                        <a:t> object </a:t>
                      </a:r>
                    </a:p>
                  </a:txBody>
                  <a:tcPr/>
                </a:tc>
                <a:tc>
                  <a:txBody>
                    <a:bodyPr/>
                    <a:lstStyle/>
                    <a:p>
                      <a:r>
                        <a:rPr lang="en-US" dirty="0"/>
                        <a:t>Relatively performance is low because threads are required to wait to operate on vector object </a:t>
                      </a:r>
                    </a:p>
                  </a:txBody>
                  <a:tcPr/>
                </a:tc>
                <a:extLst>
                  <a:ext uri="{0D108BD9-81ED-4DB2-BD59-A6C34878D82A}">
                    <a16:rowId xmlns:a16="http://schemas.microsoft.com/office/drawing/2014/main" val="1544569355"/>
                  </a:ext>
                </a:extLst>
              </a:tr>
              <a:tr h="410589">
                <a:tc>
                  <a:txBody>
                    <a:bodyPr/>
                    <a:lstStyle/>
                    <a:p>
                      <a:r>
                        <a:rPr lang="en-US" dirty="0"/>
                        <a:t>Introduced in 1.2 v and it is non-legacy</a:t>
                      </a:r>
                    </a:p>
                  </a:txBody>
                  <a:tcPr/>
                </a:tc>
                <a:tc>
                  <a:txBody>
                    <a:bodyPr/>
                    <a:lstStyle/>
                    <a:p>
                      <a:r>
                        <a:rPr lang="en-US" dirty="0"/>
                        <a:t>Introduced in 1.0 v and it is legacy </a:t>
                      </a:r>
                    </a:p>
                  </a:txBody>
                  <a:tcPr/>
                </a:tc>
                <a:extLst>
                  <a:ext uri="{0D108BD9-81ED-4DB2-BD59-A6C34878D82A}">
                    <a16:rowId xmlns:a16="http://schemas.microsoft.com/office/drawing/2014/main" val="2242985111"/>
                  </a:ext>
                </a:extLst>
              </a:tr>
              <a:tr h="410589">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84457274"/>
                  </a:ext>
                </a:extLst>
              </a:tr>
              <a:tr h="410589">
                <a:tc>
                  <a:txBody>
                    <a:bodyPr/>
                    <a:lstStyle/>
                    <a:p>
                      <a:endParaRPr lang="en-US" dirty="0"/>
                    </a:p>
                  </a:txBody>
                  <a:tcPr/>
                </a:tc>
                <a:tc>
                  <a:txBody>
                    <a:bodyPr/>
                    <a:lstStyle/>
                    <a:p>
                      <a:endParaRPr lang="en-US"/>
                    </a:p>
                  </a:txBody>
                  <a:tcPr/>
                </a:tc>
                <a:extLst>
                  <a:ext uri="{0D108BD9-81ED-4DB2-BD59-A6C34878D82A}">
                    <a16:rowId xmlns:a16="http://schemas.microsoft.com/office/drawing/2014/main" val="2281467651"/>
                  </a:ext>
                </a:extLst>
              </a:tr>
              <a:tr h="410589">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91598643"/>
                  </a:ext>
                </a:extLst>
              </a:tr>
            </a:tbl>
          </a:graphicData>
        </a:graphic>
      </p:graphicFrame>
    </p:spTree>
    <p:extLst>
      <p:ext uri="{BB962C8B-B14F-4D97-AF65-F5344CB8AC3E}">
        <p14:creationId xmlns:p14="http://schemas.microsoft.com/office/powerpoint/2010/main" val="1389633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8235F1-B7B0-4F0A-A075-E387793F547F}"/>
              </a:ext>
            </a:extLst>
          </p:cNvPr>
          <p:cNvSpPr txBox="1"/>
          <p:nvPr/>
        </p:nvSpPr>
        <p:spPr>
          <a:xfrm>
            <a:off x="247650" y="257175"/>
            <a:ext cx="11572875" cy="4247317"/>
          </a:xfrm>
          <a:prstGeom prst="rect">
            <a:avLst/>
          </a:prstGeom>
          <a:noFill/>
        </p:spPr>
        <p:txBody>
          <a:bodyPr wrap="square" rtlCol="0">
            <a:spAutoFit/>
          </a:bodyPr>
          <a:lstStyle/>
          <a:p>
            <a:r>
              <a:rPr lang="en-US" dirty="0"/>
              <a:t>How to get </a:t>
            </a:r>
            <a:r>
              <a:rPr lang="en-US" dirty="0" err="1"/>
              <a:t>syncronised</a:t>
            </a:r>
            <a:r>
              <a:rPr lang="en-US" dirty="0"/>
              <a:t> version of </a:t>
            </a:r>
            <a:r>
              <a:rPr lang="en-US" dirty="0" err="1"/>
              <a:t>ArrayList</a:t>
            </a:r>
            <a:r>
              <a:rPr lang="en-US" dirty="0"/>
              <a:t> Object ?</a:t>
            </a:r>
          </a:p>
          <a:p>
            <a:r>
              <a:rPr lang="en-US" dirty="0"/>
              <a:t> </a:t>
            </a:r>
          </a:p>
          <a:p>
            <a:r>
              <a:rPr lang="en-US" dirty="0"/>
              <a:t>By default </a:t>
            </a:r>
            <a:r>
              <a:rPr lang="en-US" dirty="0" err="1"/>
              <a:t>ArrayList</a:t>
            </a:r>
            <a:r>
              <a:rPr lang="en-US" dirty="0"/>
              <a:t> is non-synchronized but we can get synchronized version of </a:t>
            </a:r>
            <a:r>
              <a:rPr lang="en-US" dirty="0" err="1"/>
              <a:t>Arraylist</a:t>
            </a:r>
            <a:r>
              <a:rPr lang="en-US" dirty="0"/>
              <a:t> object by using </a:t>
            </a:r>
            <a:r>
              <a:rPr lang="en-US" dirty="0" err="1"/>
              <a:t>sychronisedList</a:t>
            </a:r>
            <a:r>
              <a:rPr lang="en-US" dirty="0"/>
              <a:t>() method of Collections class</a:t>
            </a:r>
          </a:p>
          <a:p>
            <a:r>
              <a:rPr lang="en-US" dirty="0" err="1"/>
              <a:t>ArrayList</a:t>
            </a:r>
            <a:r>
              <a:rPr lang="en-US" dirty="0"/>
              <a:t> l = new </a:t>
            </a:r>
            <a:r>
              <a:rPr lang="en-US" dirty="0" err="1"/>
              <a:t>ArrayList</a:t>
            </a:r>
            <a:r>
              <a:rPr lang="en-US" dirty="0"/>
              <a:t>();</a:t>
            </a:r>
          </a:p>
          <a:p>
            <a:endParaRPr lang="en-US" dirty="0"/>
          </a:p>
          <a:p>
            <a:r>
              <a:rPr lang="en-US" dirty="0"/>
              <a:t>List l1 =  </a:t>
            </a:r>
            <a:r>
              <a:rPr lang="en-US" dirty="0" err="1"/>
              <a:t>Collections.synchronizedList</a:t>
            </a:r>
            <a:r>
              <a:rPr lang="en-US" dirty="0"/>
              <a:t>(l);</a:t>
            </a:r>
          </a:p>
          <a:p>
            <a:endParaRPr lang="en-US" dirty="0"/>
          </a:p>
          <a:p>
            <a:r>
              <a:rPr lang="en-US" dirty="0"/>
              <a:t>public static List </a:t>
            </a:r>
            <a:r>
              <a:rPr lang="en-US" dirty="0" err="1"/>
              <a:t>synchronizedList</a:t>
            </a:r>
            <a:r>
              <a:rPr lang="en-US" dirty="0"/>
              <a:t>(List l );</a:t>
            </a:r>
          </a:p>
          <a:p>
            <a:endParaRPr lang="en-US" dirty="0"/>
          </a:p>
          <a:p>
            <a:r>
              <a:rPr lang="en-US" dirty="0"/>
              <a:t>Similarly we can get  synchronized version of Set and Map objects by using following methods of Collections class</a:t>
            </a:r>
          </a:p>
          <a:p>
            <a:endParaRPr lang="en-US" dirty="0"/>
          </a:p>
          <a:p>
            <a:r>
              <a:rPr lang="en-US" dirty="0"/>
              <a:t>public static Set </a:t>
            </a:r>
            <a:r>
              <a:rPr lang="en-US" dirty="0" err="1"/>
              <a:t>synchronizedSet</a:t>
            </a:r>
            <a:r>
              <a:rPr lang="en-US" dirty="0"/>
              <a:t>(Set s)</a:t>
            </a:r>
          </a:p>
          <a:p>
            <a:r>
              <a:rPr lang="en-US" dirty="0"/>
              <a:t>public static Map </a:t>
            </a:r>
            <a:r>
              <a:rPr lang="en-US" dirty="0" err="1"/>
              <a:t>synchronizedMap</a:t>
            </a:r>
            <a:r>
              <a:rPr lang="en-US" dirty="0"/>
              <a:t>( Map m)</a:t>
            </a:r>
          </a:p>
          <a:p>
            <a:endParaRPr lang="en-US" dirty="0"/>
          </a:p>
        </p:txBody>
      </p:sp>
    </p:spTree>
    <p:extLst>
      <p:ext uri="{BB962C8B-B14F-4D97-AF65-F5344CB8AC3E}">
        <p14:creationId xmlns:p14="http://schemas.microsoft.com/office/powerpoint/2010/main" val="3967980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E776BD-CB9E-48EE-AE37-D850E9F11E51}"/>
              </a:ext>
            </a:extLst>
          </p:cNvPr>
          <p:cNvSpPr txBox="1"/>
          <p:nvPr/>
        </p:nvSpPr>
        <p:spPr>
          <a:xfrm>
            <a:off x="333375" y="219075"/>
            <a:ext cx="11620500" cy="3416320"/>
          </a:xfrm>
          <a:prstGeom prst="rect">
            <a:avLst/>
          </a:prstGeom>
          <a:noFill/>
        </p:spPr>
        <p:txBody>
          <a:bodyPr wrap="square" numCol="2" rtlCol="0">
            <a:spAutoFit/>
          </a:bodyPr>
          <a:lstStyle/>
          <a:p>
            <a:pPr algn="ctr"/>
            <a:r>
              <a:rPr lang="en-US" dirty="0"/>
              <a:t>Arrays</a:t>
            </a:r>
          </a:p>
          <a:p>
            <a:pPr algn="ctr"/>
            <a:endParaRPr lang="en-US" dirty="0"/>
          </a:p>
          <a:p>
            <a:pPr marL="400050" indent="-400050">
              <a:buAutoNum type="romanUcPeriod"/>
            </a:pPr>
            <a:r>
              <a:rPr lang="en-US" dirty="0"/>
              <a:t>Arrays  are fixed in size </a:t>
            </a:r>
            <a:r>
              <a:rPr lang="en-US" dirty="0" err="1"/>
              <a:t>i.e</a:t>
            </a:r>
            <a:r>
              <a:rPr lang="en-US" dirty="0"/>
              <a:t> once we creates an array we can’t increase or decrease the size based on our requirement   </a:t>
            </a:r>
          </a:p>
          <a:p>
            <a:pPr marL="400050" indent="-400050">
              <a:buAutoNum type="romanUcPeriod"/>
            </a:pPr>
            <a:r>
              <a:rPr lang="en-US" dirty="0"/>
              <a:t>With respect to memory arrays are not recommended </a:t>
            </a:r>
          </a:p>
          <a:p>
            <a:r>
              <a:rPr lang="en-US" dirty="0"/>
              <a:t>To use</a:t>
            </a:r>
          </a:p>
          <a:p>
            <a:r>
              <a:rPr lang="en-US" dirty="0"/>
              <a:t>III. With respect to performance arrays are recommended use.</a:t>
            </a:r>
          </a:p>
          <a:p>
            <a:r>
              <a:rPr lang="en-US" dirty="0"/>
              <a:t>IV . Arrays can hold only homogeneous data type elements.</a:t>
            </a:r>
          </a:p>
          <a:p>
            <a:endParaRPr lang="en-US" dirty="0"/>
          </a:p>
          <a:p>
            <a:endParaRPr lang="en-US" dirty="0"/>
          </a:p>
          <a:p>
            <a:r>
              <a:rPr lang="en-US" dirty="0"/>
              <a:t>		Collections</a:t>
            </a:r>
          </a:p>
          <a:p>
            <a:pPr algn="ctr"/>
            <a:r>
              <a:rPr lang="en-US" dirty="0"/>
              <a:t>I. Collections are growable in nature i.e. based on our requirement we can increase or decrease the size</a:t>
            </a:r>
          </a:p>
          <a:p>
            <a:pPr algn="ctr"/>
            <a:endParaRPr lang="en-US" dirty="0"/>
          </a:p>
          <a:p>
            <a:r>
              <a:rPr lang="en-US" dirty="0"/>
              <a:t>        II. With respect to memory collections are recommended to use</a:t>
            </a:r>
          </a:p>
          <a:p>
            <a:endParaRPr lang="en-US" dirty="0"/>
          </a:p>
          <a:p>
            <a:r>
              <a:rPr lang="en-US" dirty="0"/>
              <a:t>III. With respect to performance collections are not recommended to use.</a:t>
            </a:r>
          </a:p>
          <a:p>
            <a:r>
              <a:rPr lang="en-US" dirty="0"/>
              <a:t>IV. Collections can hold both heterogeneous and homogeneous elements .</a:t>
            </a:r>
          </a:p>
        </p:txBody>
      </p:sp>
      <p:sp>
        <p:nvSpPr>
          <p:cNvPr id="3" name="TextBox 2">
            <a:extLst>
              <a:ext uri="{FF2B5EF4-FFF2-40B4-BE49-F238E27FC236}">
                <a16:creationId xmlns:a16="http://schemas.microsoft.com/office/drawing/2014/main" id="{F1547FB6-8B63-45BF-BB77-93157BD2752D}"/>
              </a:ext>
            </a:extLst>
          </p:cNvPr>
          <p:cNvSpPr txBox="1"/>
          <p:nvPr/>
        </p:nvSpPr>
        <p:spPr>
          <a:xfrm>
            <a:off x="431515" y="3532922"/>
            <a:ext cx="11620500" cy="4801314"/>
          </a:xfrm>
          <a:prstGeom prst="rect">
            <a:avLst/>
          </a:prstGeom>
          <a:noFill/>
        </p:spPr>
        <p:txBody>
          <a:bodyPr wrap="square" numCol="2" rtlCol="0">
            <a:spAutoFit/>
          </a:bodyPr>
          <a:lstStyle/>
          <a:p>
            <a:r>
              <a:rPr lang="en-US" dirty="0"/>
              <a:t>V. There is no underlined data structures for arrays and hence </a:t>
            </a:r>
          </a:p>
          <a:p>
            <a:r>
              <a:rPr lang="en-US" dirty="0"/>
              <a:t>Ready made method support is not available. For Every requirement we have to write the code explicitly.</a:t>
            </a:r>
          </a:p>
          <a:p>
            <a:r>
              <a:rPr lang="en-US" dirty="0"/>
              <a:t>Which increases complexity of programming.</a:t>
            </a:r>
          </a:p>
          <a:p>
            <a:endParaRPr lang="en-US" dirty="0"/>
          </a:p>
          <a:p>
            <a:endParaRPr lang="en-US" dirty="0"/>
          </a:p>
          <a:p>
            <a:r>
              <a:rPr lang="en-US" dirty="0"/>
              <a:t> </a:t>
            </a:r>
            <a:r>
              <a:rPr lang="en-US" dirty="0" err="1"/>
              <a:t>VI.Arrays</a:t>
            </a:r>
            <a:r>
              <a:rPr lang="en-US" dirty="0"/>
              <a:t> can hold both primitives and objects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V. Every collection class is implemented based on some  standard data structures and hence for every requirement ready made method support is available . Being a programmer we can use these methods directly .and we are not responsible to implement those methods .</a:t>
            </a:r>
          </a:p>
          <a:p>
            <a:r>
              <a:rPr lang="en-US" dirty="0"/>
              <a:t>  </a:t>
            </a:r>
          </a:p>
          <a:p>
            <a:r>
              <a:rPr lang="en-US" dirty="0"/>
              <a:t>VI. Collections can hold only object types not primitives.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300380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E94454-3380-4198-8238-D1A8DF5BCA5A}"/>
              </a:ext>
            </a:extLst>
          </p:cNvPr>
          <p:cNvSpPr txBox="1"/>
          <p:nvPr/>
        </p:nvSpPr>
        <p:spPr>
          <a:xfrm>
            <a:off x="323850" y="552450"/>
            <a:ext cx="11953875" cy="5970865"/>
          </a:xfrm>
          <a:prstGeom prst="rect">
            <a:avLst/>
          </a:prstGeom>
          <a:noFill/>
        </p:spPr>
        <p:txBody>
          <a:bodyPr wrap="square" rtlCol="0">
            <a:spAutoFit/>
          </a:bodyPr>
          <a:lstStyle/>
          <a:p>
            <a:r>
              <a:rPr lang="en-US" sz="2000" b="1" dirty="0"/>
              <a:t>						LinkedList</a:t>
            </a:r>
          </a:p>
          <a:p>
            <a:pPr marL="342900" indent="-342900">
              <a:buAutoNum type="arabicPeriod"/>
            </a:pPr>
            <a:r>
              <a:rPr lang="en-US" dirty="0"/>
              <a:t>The underlined data structure is doubly LinkedList .</a:t>
            </a:r>
          </a:p>
          <a:p>
            <a:pPr marL="342900" indent="-342900">
              <a:buAutoNum type="arabicPeriod"/>
            </a:pPr>
            <a:r>
              <a:rPr lang="en-US" dirty="0"/>
              <a:t>Insertion order is preserved .</a:t>
            </a:r>
          </a:p>
          <a:p>
            <a:pPr marL="342900" indent="-342900">
              <a:buAutoNum type="arabicPeriod"/>
            </a:pPr>
            <a:r>
              <a:rPr lang="en-US" dirty="0"/>
              <a:t>Duplicate objects are allowed.</a:t>
            </a:r>
          </a:p>
          <a:p>
            <a:pPr marL="342900" indent="-342900">
              <a:buAutoNum type="arabicPeriod"/>
            </a:pPr>
            <a:r>
              <a:rPr lang="en-US" dirty="0"/>
              <a:t>Heterogeneous objects are allowed except </a:t>
            </a:r>
            <a:r>
              <a:rPr lang="en-US" dirty="0" err="1"/>
              <a:t>treeset</a:t>
            </a:r>
            <a:r>
              <a:rPr lang="en-US" dirty="0"/>
              <a:t> and </a:t>
            </a:r>
            <a:r>
              <a:rPr lang="en-US" dirty="0" err="1"/>
              <a:t>treemap</a:t>
            </a:r>
            <a:endParaRPr lang="en-US" dirty="0"/>
          </a:p>
          <a:p>
            <a:pPr marL="342900" indent="-342900">
              <a:buAutoNum type="arabicPeriod"/>
            </a:pPr>
            <a:r>
              <a:rPr lang="en-US" dirty="0"/>
              <a:t>Null insertion is possible .</a:t>
            </a:r>
          </a:p>
          <a:p>
            <a:pPr marL="342900" indent="-342900">
              <a:buAutoNum type="arabicPeriod"/>
            </a:pPr>
            <a:r>
              <a:rPr lang="en-US" dirty="0"/>
              <a:t>LinkedList implements </a:t>
            </a:r>
            <a:r>
              <a:rPr lang="en-US" dirty="0" err="1"/>
              <a:t>Seriazable</a:t>
            </a:r>
            <a:r>
              <a:rPr lang="en-US" dirty="0"/>
              <a:t> and cloneable but not </a:t>
            </a:r>
            <a:r>
              <a:rPr lang="en-US" dirty="0" err="1"/>
              <a:t>randomaccess</a:t>
            </a:r>
            <a:r>
              <a:rPr lang="en-US" dirty="0"/>
              <a:t>.</a:t>
            </a:r>
          </a:p>
          <a:p>
            <a:pPr marL="342900" indent="-342900">
              <a:buAutoNum type="arabicPeriod"/>
            </a:pPr>
            <a:endParaRPr lang="en-US" dirty="0"/>
          </a:p>
          <a:p>
            <a:pPr marL="342900" indent="-342900">
              <a:buAutoNum type="arabicPeriod"/>
            </a:pPr>
            <a:r>
              <a:rPr lang="en-US" dirty="0"/>
              <a:t>LinkedList is the best choice if our insertion and deletion in the </a:t>
            </a:r>
            <a:r>
              <a:rPr lang="en-US" dirty="0" err="1"/>
              <a:t>middle.LinkedList</a:t>
            </a:r>
            <a:r>
              <a:rPr lang="en-US" dirty="0"/>
              <a:t> is the worst choice if our frequent operation is retrieval operation .</a:t>
            </a:r>
          </a:p>
          <a:p>
            <a:pPr marL="342900" indent="-342900">
              <a:buAutoNum type="arabicPeriod"/>
            </a:pPr>
            <a:endParaRPr lang="en-US" dirty="0"/>
          </a:p>
          <a:p>
            <a:r>
              <a:rPr lang="en-US" sz="2000" b="1" dirty="0"/>
              <a:t>						Constructors :</a:t>
            </a:r>
          </a:p>
          <a:p>
            <a:pPr marL="342900" indent="-342900">
              <a:buAutoNum type="arabicPeriod"/>
            </a:pPr>
            <a:r>
              <a:rPr lang="en-US" dirty="0"/>
              <a:t>LinkedList l = new LinkedList();</a:t>
            </a:r>
          </a:p>
          <a:p>
            <a:r>
              <a:rPr lang="en-US" dirty="0"/>
              <a:t>Creates an empty </a:t>
            </a:r>
            <a:r>
              <a:rPr lang="en-US" dirty="0" err="1"/>
              <a:t>linkedlist</a:t>
            </a:r>
            <a:r>
              <a:rPr lang="en-US" dirty="0"/>
              <a:t> object </a:t>
            </a:r>
          </a:p>
          <a:p>
            <a:endParaRPr lang="en-US" dirty="0"/>
          </a:p>
          <a:p>
            <a:endParaRPr lang="en-US" dirty="0"/>
          </a:p>
          <a:p>
            <a:pPr marL="342900" indent="-342900">
              <a:buAutoNum type="arabicPeriod"/>
            </a:pPr>
            <a:r>
              <a:rPr lang="en-US" dirty="0"/>
              <a:t>LinkedList l = new LinkedList(Collection c);</a:t>
            </a:r>
          </a:p>
          <a:p>
            <a:r>
              <a:rPr lang="en-US" dirty="0"/>
              <a:t>Creates an equivalent </a:t>
            </a:r>
            <a:r>
              <a:rPr lang="en-US" dirty="0" err="1"/>
              <a:t>linkedList</a:t>
            </a:r>
            <a:r>
              <a:rPr lang="en-US" dirty="0"/>
              <a:t> object for the given collection </a:t>
            </a:r>
          </a:p>
          <a:p>
            <a:r>
              <a:rPr lang="en-US" dirty="0"/>
              <a:t> </a:t>
            </a:r>
          </a:p>
          <a:p>
            <a:endParaRPr lang="en-US" dirty="0"/>
          </a:p>
          <a:p>
            <a:pPr marL="342900" indent="-342900">
              <a:buAutoNum type="arabicPeriod"/>
            </a:pPr>
            <a:endParaRPr lang="en-US" dirty="0"/>
          </a:p>
        </p:txBody>
      </p:sp>
    </p:spTree>
    <p:extLst>
      <p:ext uri="{BB962C8B-B14F-4D97-AF65-F5344CB8AC3E}">
        <p14:creationId xmlns:p14="http://schemas.microsoft.com/office/powerpoint/2010/main" val="2263891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875BB6-7AEB-4919-A84C-3C4BF0DAEEBB}"/>
              </a:ext>
            </a:extLst>
          </p:cNvPr>
          <p:cNvSpPr txBox="1"/>
          <p:nvPr/>
        </p:nvSpPr>
        <p:spPr>
          <a:xfrm>
            <a:off x="114300" y="76200"/>
            <a:ext cx="11782425" cy="3416320"/>
          </a:xfrm>
          <a:prstGeom prst="rect">
            <a:avLst/>
          </a:prstGeom>
          <a:noFill/>
        </p:spPr>
        <p:txBody>
          <a:bodyPr wrap="square" rtlCol="0">
            <a:spAutoFit/>
          </a:bodyPr>
          <a:lstStyle/>
          <a:p>
            <a:r>
              <a:rPr lang="en-US" b="1" dirty="0"/>
              <a:t>LinkedList Class Specific Methods :</a:t>
            </a:r>
          </a:p>
          <a:p>
            <a:pPr marL="342900" indent="-342900">
              <a:buAutoNum type="arabicPeriod"/>
            </a:pPr>
            <a:r>
              <a:rPr lang="en-US" dirty="0"/>
              <a:t>Usually we can use LinkedList to develop stacks and queues to provide support for this </a:t>
            </a:r>
            <a:r>
              <a:rPr lang="en-US" dirty="0" err="1"/>
              <a:t>requirement,LinkedList</a:t>
            </a:r>
            <a:r>
              <a:rPr lang="en-US" dirty="0"/>
              <a:t> Class defines the following specific methods. </a:t>
            </a:r>
          </a:p>
          <a:p>
            <a:r>
              <a:rPr lang="en-US" dirty="0"/>
              <a:t>void </a:t>
            </a:r>
            <a:r>
              <a:rPr lang="en-US" dirty="0" err="1"/>
              <a:t>addFirst</a:t>
            </a:r>
            <a:r>
              <a:rPr lang="en-US" dirty="0"/>
              <a:t>(Object o);</a:t>
            </a:r>
          </a:p>
          <a:p>
            <a:r>
              <a:rPr lang="en-US" dirty="0"/>
              <a:t>void </a:t>
            </a:r>
            <a:r>
              <a:rPr lang="en-US" dirty="0" err="1"/>
              <a:t>addLast</a:t>
            </a:r>
            <a:r>
              <a:rPr lang="en-US" dirty="0"/>
              <a:t>(Object o);</a:t>
            </a:r>
          </a:p>
          <a:p>
            <a:r>
              <a:rPr lang="en-US" dirty="0"/>
              <a:t>Object </a:t>
            </a:r>
            <a:r>
              <a:rPr lang="en-US" dirty="0" err="1"/>
              <a:t>getFirst</a:t>
            </a:r>
            <a:r>
              <a:rPr lang="en-US" dirty="0"/>
              <a:t>()</a:t>
            </a:r>
          </a:p>
          <a:p>
            <a:r>
              <a:rPr lang="en-US" dirty="0"/>
              <a:t>Object </a:t>
            </a:r>
            <a:r>
              <a:rPr lang="en-US" dirty="0" err="1"/>
              <a:t>getLast</a:t>
            </a:r>
            <a:r>
              <a:rPr lang="en-US" dirty="0"/>
              <a:t>();</a:t>
            </a:r>
          </a:p>
          <a:p>
            <a:r>
              <a:rPr lang="en-US" dirty="0"/>
              <a:t>Object </a:t>
            </a:r>
            <a:r>
              <a:rPr lang="en-US" dirty="0" err="1"/>
              <a:t>removeFirst</a:t>
            </a:r>
            <a:r>
              <a:rPr lang="en-US" dirty="0"/>
              <a:t>()</a:t>
            </a:r>
          </a:p>
          <a:p>
            <a:r>
              <a:rPr lang="en-US" dirty="0"/>
              <a:t>Object </a:t>
            </a:r>
            <a:r>
              <a:rPr lang="en-US" dirty="0" err="1"/>
              <a:t>removeLast</a:t>
            </a:r>
            <a:r>
              <a:rPr lang="en-US" dirty="0"/>
              <a:t>();</a:t>
            </a:r>
          </a:p>
          <a:p>
            <a:endParaRPr lang="en-US" dirty="0"/>
          </a:p>
          <a:p>
            <a:r>
              <a:rPr lang="en-US" b="1" dirty="0"/>
              <a:t>Differences between </a:t>
            </a:r>
            <a:r>
              <a:rPr lang="en-US" b="1" dirty="0" err="1"/>
              <a:t>ArrayList</a:t>
            </a:r>
            <a:r>
              <a:rPr lang="en-US" b="1" dirty="0"/>
              <a:t> and LinkedList.</a:t>
            </a:r>
            <a:endParaRPr lang="en-US" dirty="0"/>
          </a:p>
          <a:p>
            <a:endParaRPr lang="en-US" dirty="0"/>
          </a:p>
        </p:txBody>
      </p:sp>
      <p:graphicFrame>
        <p:nvGraphicFramePr>
          <p:cNvPr id="3" name="Table 3">
            <a:extLst>
              <a:ext uri="{FF2B5EF4-FFF2-40B4-BE49-F238E27FC236}">
                <a16:creationId xmlns:a16="http://schemas.microsoft.com/office/drawing/2014/main" id="{DEAFCAD8-3298-40EC-8F1F-C08DB2E0084B}"/>
              </a:ext>
            </a:extLst>
          </p:cNvPr>
          <p:cNvGraphicFramePr>
            <a:graphicFrameLocks noGrp="1"/>
          </p:cNvGraphicFramePr>
          <p:nvPr>
            <p:extLst>
              <p:ext uri="{D42A27DB-BD31-4B8C-83A1-F6EECF244321}">
                <p14:modId xmlns:p14="http://schemas.microsoft.com/office/powerpoint/2010/main" val="4289322360"/>
              </p:ext>
            </p:extLst>
          </p:nvPr>
        </p:nvGraphicFramePr>
        <p:xfrm>
          <a:off x="1317625" y="3284220"/>
          <a:ext cx="8128000" cy="3383280"/>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3255441557"/>
                    </a:ext>
                  </a:extLst>
                </a:gridCol>
                <a:gridCol w="4064000">
                  <a:extLst>
                    <a:ext uri="{9D8B030D-6E8A-4147-A177-3AD203B41FA5}">
                      <a16:colId xmlns:a16="http://schemas.microsoft.com/office/drawing/2014/main" val="450183078"/>
                    </a:ext>
                  </a:extLst>
                </a:gridCol>
              </a:tblGrid>
              <a:tr h="144430">
                <a:tc>
                  <a:txBody>
                    <a:bodyPr/>
                    <a:lstStyle/>
                    <a:p>
                      <a:r>
                        <a:rPr lang="en-US" dirty="0" err="1"/>
                        <a:t>ArrayList</a:t>
                      </a:r>
                      <a:endParaRPr lang="en-US" dirty="0"/>
                    </a:p>
                  </a:txBody>
                  <a:tcPr/>
                </a:tc>
                <a:tc>
                  <a:txBody>
                    <a:bodyPr/>
                    <a:lstStyle/>
                    <a:p>
                      <a:r>
                        <a:rPr lang="en-US" dirty="0"/>
                        <a:t>LinkedList </a:t>
                      </a:r>
                    </a:p>
                  </a:txBody>
                  <a:tcPr/>
                </a:tc>
                <a:extLst>
                  <a:ext uri="{0D108BD9-81ED-4DB2-BD59-A6C34878D82A}">
                    <a16:rowId xmlns:a16="http://schemas.microsoft.com/office/drawing/2014/main" val="527828739"/>
                  </a:ext>
                </a:extLst>
              </a:tr>
              <a:tr h="486198">
                <a:tc>
                  <a:txBody>
                    <a:bodyPr/>
                    <a:lstStyle/>
                    <a:p>
                      <a:r>
                        <a:rPr lang="en-US" dirty="0" err="1"/>
                        <a:t>ArrayList</a:t>
                      </a:r>
                      <a:r>
                        <a:rPr lang="en-US" dirty="0"/>
                        <a:t> is the best choice if our frequent operation is retrieval operation</a:t>
                      </a:r>
                    </a:p>
                  </a:txBody>
                  <a:tcPr/>
                </a:tc>
                <a:tc>
                  <a:txBody>
                    <a:bodyPr/>
                    <a:lstStyle/>
                    <a:p>
                      <a:r>
                        <a:rPr lang="en-US" dirty="0"/>
                        <a:t>LinkedList is the best choice if our frequent operation is insertion and deletion in the middle.</a:t>
                      </a:r>
                    </a:p>
                  </a:txBody>
                  <a:tcPr/>
                </a:tc>
                <a:extLst>
                  <a:ext uri="{0D108BD9-81ED-4DB2-BD59-A6C34878D82A}">
                    <a16:rowId xmlns:a16="http://schemas.microsoft.com/office/drawing/2014/main" val="3351019031"/>
                  </a:ext>
                </a:extLst>
              </a:tr>
              <a:tr h="144430">
                <a:tc>
                  <a:txBody>
                    <a:bodyPr/>
                    <a:lstStyle/>
                    <a:p>
                      <a:r>
                        <a:rPr lang="en-US" dirty="0" err="1"/>
                        <a:t>ArrayList</a:t>
                      </a:r>
                      <a:r>
                        <a:rPr lang="en-US" dirty="0"/>
                        <a:t> is the worst choice if our frequent operation is insertion and deletion in the middle .because Internally several shift operations are performed.</a:t>
                      </a:r>
                    </a:p>
                  </a:txBody>
                  <a:tcPr/>
                </a:tc>
                <a:tc>
                  <a:txBody>
                    <a:bodyPr/>
                    <a:lstStyle/>
                    <a:p>
                      <a:r>
                        <a:rPr lang="en-US" dirty="0"/>
                        <a:t>LinkedList is the worst choice if our frequent operation is retrieval operation </a:t>
                      </a:r>
                    </a:p>
                  </a:txBody>
                  <a:tcPr/>
                </a:tc>
                <a:extLst>
                  <a:ext uri="{0D108BD9-81ED-4DB2-BD59-A6C34878D82A}">
                    <a16:rowId xmlns:a16="http://schemas.microsoft.com/office/drawing/2014/main" val="2852133548"/>
                  </a:ext>
                </a:extLst>
              </a:tr>
              <a:tr h="144430">
                <a:tc>
                  <a:txBody>
                    <a:bodyPr/>
                    <a:lstStyle/>
                    <a:p>
                      <a:r>
                        <a:rPr lang="en-US" dirty="0"/>
                        <a:t>In </a:t>
                      </a:r>
                      <a:r>
                        <a:rPr lang="en-US" dirty="0" err="1"/>
                        <a:t>ArrayList</a:t>
                      </a:r>
                      <a:r>
                        <a:rPr lang="en-US" dirty="0"/>
                        <a:t> elements are stored in consecutive memory location. Hence retrieval operation becomes easy .</a:t>
                      </a:r>
                    </a:p>
                  </a:txBody>
                  <a:tcPr/>
                </a:tc>
                <a:tc>
                  <a:txBody>
                    <a:bodyPr/>
                    <a:lstStyle/>
                    <a:p>
                      <a:r>
                        <a:rPr lang="en-US" dirty="0"/>
                        <a:t>In LinkedList element won’t be stored in consecutive memory location  .Retrieval operation will become complex.</a:t>
                      </a:r>
                    </a:p>
                  </a:txBody>
                  <a:tcPr/>
                </a:tc>
                <a:extLst>
                  <a:ext uri="{0D108BD9-81ED-4DB2-BD59-A6C34878D82A}">
                    <a16:rowId xmlns:a16="http://schemas.microsoft.com/office/drawing/2014/main" val="3214564520"/>
                  </a:ext>
                </a:extLst>
              </a:tr>
            </a:tbl>
          </a:graphicData>
        </a:graphic>
      </p:graphicFrame>
    </p:spTree>
    <p:extLst>
      <p:ext uri="{BB962C8B-B14F-4D97-AF65-F5344CB8AC3E}">
        <p14:creationId xmlns:p14="http://schemas.microsoft.com/office/powerpoint/2010/main" val="717500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A383E5-A635-4EC0-9368-EFC8E3B81348}"/>
              </a:ext>
            </a:extLst>
          </p:cNvPr>
          <p:cNvSpPr txBox="1"/>
          <p:nvPr/>
        </p:nvSpPr>
        <p:spPr>
          <a:xfrm>
            <a:off x="304800" y="266700"/>
            <a:ext cx="11887200" cy="7386638"/>
          </a:xfrm>
          <a:prstGeom prst="rect">
            <a:avLst/>
          </a:prstGeom>
          <a:noFill/>
        </p:spPr>
        <p:txBody>
          <a:bodyPr wrap="square" rtlCol="0">
            <a:spAutoFit/>
          </a:bodyPr>
          <a:lstStyle/>
          <a:p>
            <a:r>
              <a:rPr lang="en-US" sz="2400" b="1" dirty="0"/>
              <a:t>Vector</a:t>
            </a:r>
          </a:p>
          <a:p>
            <a:endParaRPr lang="en-US" dirty="0"/>
          </a:p>
          <a:p>
            <a:r>
              <a:rPr lang="en-US" dirty="0"/>
              <a:t>1.The underlined </a:t>
            </a:r>
            <a:r>
              <a:rPr lang="en-US" dirty="0" err="1"/>
              <a:t>datastructure</a:t>
            </a:r>
            <a:r>
              <a:rPr lang="en-US" dirty="0"/>
              <a:t> is resizable array or growable array .</a:t>
            </a:r>
            <a:r>
              <a:rPr lang="en-US" dirty="0" err="1"/>
              <a:t>Inserion</a:t>
            </a:r>
            <a:r>
              <a:rPr lang="en-US" dirty="0"/>
              <a:t> order is preserved. Duplicates are allowed . </a:t>
            </a:r>
          </a:p>
          <a:p>
            <a:r>
              <a:rPr lang="en-US" dirty="0"/>
              <a:t>2. Heterogeneous objects are allowed.</a:t>
            </a:r>
          </a:p>
          <a:p>
            <a:r>
              <a:rPr lang="en-US" dirty="0"/>
              <a:t>3.Null insertion is possible .</a:t>
            </a:r>
          </a:p>
          <a:p>
            <a:r>
              <a:rPr lang="en-US" dirty="0"/>
              <a:t>4. It implements serializable ,cloneable and </a:t>
            </a:r>
            <a:r>
              <a:rPr lang="en-US" dirty="0" err="1"/>
              <a:t>randomaccess</a:t>
            </a:r>
            <a:r>
              <a:rPr lang="en-US" dirty="0"/>
              <a:t> interfaces.</a:t>
            </a:r>
          </a:p>
          <a:p>
            <a:r>
              <a:rPr lang="en-US" dirty="0"/>
              <a:t>5. Every method present in a vector is synchronized and hence vector is thread safe . </a:t>
            </a:r>
          </a:p>
          <a:p>
            <a:endParaRPr lang="en-US" dirty="0"/>
          </a:p>
          <a:p>
            <a:endParaRPr lang="en-US" dirty="0"/>
          </a:p>
          <a:p>
            <a:r>
              <a:rPr lang="en-US" sz="2400" b="1" dirty="0" err="1"/>
              <a:t>Contructors</a:t>
            </a:r>
            <a:r>
              <a:rPr lang="en-US" sz="2400" b="1" dirty="0"/>
              <a:t>:</a:t>
            </a:r>
          </a:p>
          <a:p>
            <a:endParaRPr lang="en-US" sz="2400" b="1" dirty="0"/>
          </a:p>
          <a:p>
            <a:r>
              <a:rPr lang="en-US" dirty="0"/>
              <a:t>Vector v = new Vector();</a:t>
            </a:r>
          </a:p>
          <a:p>
            <a:pPr marL="342900" indent="-342900">
              <a:buAutoNum type="arabicPeriod"/>
            </a:pPr>
            <a:r>
              <a:rPr lang="en-US" dirty="0"/>
              <a:t>Creates an empty vector object with default initial capacity 10 .</a:t>
            </a:r>
          </a:p>
          <a:p>
            <a:pPr marL="342900" indent="-342900">
              <a:buAutoNum type="arabicPeriod"/>
            </a:pPr>
            <a:r>
              <a:rPr lang="en-US" dirty="0"/>
              <a:t>Once Vector reaches its max capacity a new vector object will be created with</a:t>
            </a:r>
          </a:p>
          <a:p>
            <a:r>
              <a:rPr lang="en-US" dirty="0"/>
              <a:t> </a:t>
            </a:r>
            <a:r>
              <a:rPr lang="en-US" dirty="0">
                <a:highlight>
                  <a:srgbClr val="FFFF00"/>
                </a:highlight>
              </a:rPr>
              <a:t>New Capacity =   Current Capacity *2 </a:t>
            </a:r>
          </a:p>
          <a:p>
            <a:endParaRPr lang="en-US" dirty="0"/>
          </a:p>
          <a:p>
            <a:r>
              <a:rPr lang="en-US" dirty="0"/>
              <a:t>2. Vector v = new Vector(int initial capacity);</a:t>
            </a:r>
          </a:p>
          <a:p>
            <a:endParaRPr lang="en-US" dirty="0"/>
          </a:p>
          <a:p>
            <a:r>
              <a:rPr lang="en-US" dirty="0"/>
              <a:t>Creates an empty vector object with specified initial capacity.</a:t>
            </a:r>
          </a:p>
          <a:p>
            <a:endParaRPr lang="en-US" dirty="0"/>
          </a:p>
          <a:p>
            <a:endParaRPr lang="en-US" dirty="0"/>
          </a:p>
          <a:p>
            <a:endParaRPr lang="en-US" dirty="0"/>
          </a:p>
          <a:p>
            <a:endParaRPr lang="en-US" dirty="0"/>
          </a:p>
          <a:p>
            <a:endParaRPr lang="en-US" dirty="0"/>
          </a:p>
          <a:p>
            <a:endParaRPr lang="en-US" sz="2400" dirty="0"/>
          </a:p>
        </p:txBody>
      </p:sp>
    </p:spTree>
    <p:extLst>
      <p:ext uri="{BB962C8B-B14F-4D97-AF65-F5344CB8AC3E}">
        <p14:creationId xmlns:p14="http://schemas.microsoft.com/office/powerpoint/2010/main" val="2220896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5314FA-E6D3-48E9-8BB9-9F8829E49169}"/>
              </a:ext>
            </a:extLst>
          </p:cNvPr>
          <p:cNvSpPr txBox="1"/>
          <p:nvPr/>
        </p:nvSpPr>
        <p:spPr>
          <a:xfrm>
            <a:off x="209550" y="55007"/>
            <a:ext cx="11772900" cy="9048631"/>
          </a:xfrm>
          <a:prstGeom prst="rect">
            <a:avLst/>
          </a:prstGeom>
          <a:noFill/>
        </p:spPr>
        <p:txBody>
          <a:bodyPr wrap="square" rtlCol="0">
            <a:spAutoFit/>
          </a:bodyPr>
          <a:lstStyle/>
          <a:p>
            <a:r>
              <a:rPr lang="en-US" dirty="0"/>
              <a:t>3. Vector v  = new Vector(int </a:t>
            </a:r>
            <a:r>
              <a:rPr lang="en-US" dirty="0" err="1"/>
              <a:t>initialcapacity,int</a:t>
            </a:r>
            <a:r>
              <a:rPr lang="en-US" dirty="0"/>
              <a:t> </a:t>
            </a:r>
            <a:r>
              <a:rPr lang="en-US" dirty="0" err="1"/>
              <a:t>incrementalcapacity</a:t>
            </a:r>
            <a:r>
              <a:rPr lang="en-US" dirty="0"/>
              <a:t> )</a:t>
            </a:r>
          </a:p>
          <a:p>
            <a:endParaRPr lang="en-US" dirty="0"/>
          </a:p>
          <a:p>
            <a:r>
              <a:rPr lang="en-US" dirty="0"/>
              <a:t>4. Vector v = new Vector(Collection c )</a:t>
            </a:r>
          </a:p>
          <a:p>
            <a:r>
              <a:rPr lang="en-US" dirty="0"/>
              <a:t>Creates an equivalent vector object for the given collection . This Constructor meant for interconversion between collection objects </a:t>
            </a:r>
          </a:p>
          <a:p>
            <a:endParaRPr lang="en-US" dirty="0"/>
          </a:p>
          <a:p>
            <a:r>
              <a:rPr lang="en-US" sz="2000" b="1" dirty="0"/>
              <a:t>Vector Specific Methods: </a:t>
            </a:r>
          </a:p>
          <a:p>
            <a:endParaRPr lang="en-US" sz="2000" b="1" dirty="0"/>
          </a:p>
          <a:p>
            <a:r>
              <a:rPr lang="en-US" sz="2000" b="1" dirty="0"/>
              <a:t>To add Objects</a:t>
            </a:r>
          </a:p>
          <a:p>
            <a:r>
              <a:rPr lang="en-US" sz="1600" dirty="0"/>
              <a:t>add(Object o ) --------   C;</a:t>
            </a:r>
          </a:p>
          <a:p>
            <a:r>
              <a:rPr lang="en-US" sz="1600" dirty="0"/>
              <a:t>Add(int index , Object o)  ----</a:t>
            </a:r>
            <a:r>
              <a:rPr lang="en-US" sz="1600" dirty="0">
                <a:sym typeface="Wingdings" panose="05000000000000000000" pitchFamily="2" charset="2"/>
              </a:rPr>
              <a:t> L</a:t>
            </a:r>
          </a:p>
          <a:p>
            <a:r>
              <a:rPr lang="en-US" sz="1600" dirty="0" err="1">
                <a:sym typeface="Wingdings" panose="05000000000000000000" pitchFamily="2" charset="2"/>
              </a:rPr>
              <a:t>addElement</a:t>
            </a:r>
            <a:r>
              <a:rPr lang="en-US" sz="1600" dirty="0">
                <a:sym typeface="Wingdings" panose="05000000000000000000" pitchFamily="2" charset="2"/>
              </a:rPr>
              <a:t>(Object o)   === Vector</a:t>
            </a:r>
          </a:p>
          <a:p>
            <a:endParaRPr lang="en-US" sz="1600" dirty="0">
              <a:sym typeface="Wingdings" panose="05000000000000000000" pitchFamily="2" charset="2"/>
            </a:endParaRPr>
          </a:p>
          <a:p>
            <a:r>
              <a:rPr lang="en-US" b="1" dirty="0">
                <a:sym typeface="Wingdings" panose="05000000000000000000" pitchFamily="2" charset="2"/>
              </a:rPr>
              <a:t>To Remove objects</a:t>
            </a:r>
            <a:r>
              <a:rPr lang="en-US" dirty="0">
                <a:sym typeface="Wingdings" panose="05000000000000000000" pitchFamily="2" charset="2"/>
              </a:rPr>
              <a:t> :</a:t>
            </a:r>
          </a:p>
          <a:p>
            <a:endParaRPr lang="en-US" dirty="0">
              <a:sym typeface="Wingdings" panose="05000000000000000000" pitchFamily="2" charset="2"/>
            </a:endParaRPr>
          </a:p>
          <a:p>
            <a:r>
              <a:rPr lang="en-US" dirty="0">
                <a:sym typeface="Wingdings" panose="05000000000000000000" pitchFamily="2" charset="2"/>
              </a:rPr>
              <a:t>remove(Object o) =====  C</a:t>
            </a:r>
          </a:p>
          <a:p>
            <a:r>
              <a:rPr lang="en-US" dirty="0" err="1">
                <a:sym typeface="Wingdings" panose="05000000000000000000" pitchFamily="2" charset="2"/>
              </a:rPr>
              <a:t>removeElement</a:t>
            </a:r>
            <a:r>
              <a:rPr lang="en-US" dirty="0">
                <a:sym typeface="Wingdings" panose="05000000000000000000" pitchFamily="2" charset="2"/>
              </a:rPr>
              <a:t>(Object o)   ======= V</a:t>
            </a:r>
          </a:p>
          <a:p>
            <a:r>
              <a:rPr lang="en-US" dirty="0">
                <a:sym typeface="Wingdings" panose="05000000000000000000" pitchFamily="2" charset="2"/>
              </a:rPr>
              <a:t>remove(int index)  =======    L</a:t>
            </a:r>
          </a:p>
          <a:p>
            <a:r>
              <a:rPr lang="en-US" dirty="0" err="1">
                <a:sym typeface="Wingdings" panose="05000000000000000000" pitchFamily="2" charset="2"/>
              </a:rPr>
              <a:t>removeElementAt</a:t>
            </a:r>
            <a:r>
              <a:rPr lang="en-US" dirty="0">
                <a:sym typeface="Wingdings" panose="05000000000000000000" pitchFamily="2" charset="2"/>
              </a:rPr>
              <a:t>(int index)   =======   V</a:t>
            </a:r>
          </a:p>
          <a:p>
            <a:r>
              <a:rPr lang="en-US" dirty="0">
                <a:sym typeface="Wingdings" panose="05000000000000000000" pitchFamily="2" charset="2"/>
              </a:rPr>
              <a:t>clear()   =======      C</a:t>
            </a:r>
          </a:p>
          <a:p>
            <a:r>
              <a:rPr lang="en-US" dirty="0" err="1">
                <a:sym typeface="Wingdings" panose="05000000000000000000" pitchFamily="2" charset="2"/>
              </a:rPr>
              <a:t>removeAllElements</a:t>
            </a:r>
            <a:r>
              <a:rPr lang="en-US" dirty="0">
                <a:sym typeface="Wingdings" panose="05000000000000000000" pitchFamily="2" charset="2"/>
              </a:rPr>
              <a:t>()  =====   V </a:t>
            </a:r>
          </a:p>
          <a:p>
            <a:endParaRPr lang="en-US" dirty="0">
              <a:sym typeface="Wingdings" panose="05000000000000000000" pitchFamily="2" charset="2"/>
            </a:endParaRPr>
          </a:p>
          <a:p>
            <a:endParaRPr lang="en-US" b="1" dirty="0">
              <a:sym typeface="Wingdings" panose="05000000000000000000" pitchFamily="2" charset="2"/>
            </a:endParaRPr>
          </a:p>
          <a:p>
            <a:endParaRPr lang="en-US" b="1"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sz="1600" dirty="0"/>
          </a:p>
          <a:p>
            <a:endParaRPr lang="en-US" sz="1600" dirty="0"/>
          </a:p>
          <a:p>
            <a:endParaRPr lang="en-US" sz="1600" dirty="0"/>
          </a:p>
          <a:p>
            <a:endParaRPr lang="en-US" sz="1600" dirty="0"/>
          </a:p>
          <a:p>
            <a:endParaRPr lang="en-US" sz="1600" dirty="0"/>
          </a:p>
          <a:p>
            <a:endParaRPr lang="en-US" dirty="0"/>
          </a:p>
        </p:txBody>
      </p:sp>
    </p:spTree>
    <p:extLst>
      <p:ext uri="{BB962C8B-B14F-4D97-AF65-F5344CB8AC3E}">
        <p14:creationId xmlns:p14="http://schemas.microsoft.com/office/powerpoint/2010/main" val="2128179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C4994B-1F73-4B4B-B5F1-257FC73CB907}"/>
              </a:ext>
            </a:extLst>
          </p:cNvPr>
          <p:cNvSpPr txBox="1"/>
          <p:nvPr/>
        </p:nvSpPr>
        <p:spPr>
          <a:xfrm>
            <a:off x="114300" y="47625"/>
            <a:ext cx="11887200" cy="4524315"/>
          </a:xfrm>
          <a:prstGeom prst="rect">
            <a:avLst/>
          </a:prstGeom>
          <a:noFill/>
        </p:spPr>
        <p:txBody>
          <a:bodyPr wrap="square" rtlCol="0">
            <a:spAutoFit/>
          </a:bodyPr>
          <a:lstStyle/>
          <a:p>
            <a:r>
              <a:rPr lang="en-US" b="1" dirty="0">
                <a:sym typeface="Wingdings" panose="05000000000000000000" pitchFamily="2" charset="2"/>
              </a:rPr>
              <a:t>To  get Objects :-</a:t>
            </a:r>
          </a:p>
          <a:p>
            <a:r>
              <a:rPr lang="en-US" dirty="0">
                <a:sym typeface="Wingdings" panose="05000000000000000000" pitchFamily="2" charset="2"/>
              </a:rPr>
              <a:t>Object  get(int index)    ======== L</a:t>
            </a:r>
          </a:p>
          <a:p>
            <a:r>
              <a:rPr lang="en-US" dirty="0">
                <a:sym typeface="Wingdings" panose="05000000000000000000" pitchFamily="2" charset="2"/>
              </a:rPr>
              <a:t>Object </a:t>
            </a:r>
            <a:r>
              <a:rPr lang="en-US" dirty="0" err="1">
                <a:sym typeface="Wingdings" panose="05000000000000000000" pitchFamily="2" charset="2"/>
              </a:rPr>
              <a:t>elementAt</a:t>
            </a:r>
            <a:r>
              <a:rPr lang="en-US" dirty="0">
                <a:sym typeface="Wingdings" panose="05000000000000000000" pitchFamily="2" charset="2"/>
              </a:rPr>
              <a:t>(int index)  ======= V</a:t>
            </a:r>
          </a:p>
          <a:p>
            <a:r>
              <a:rPr lang="en-US" dirty="0">
                <a:sym typeface="Wingdings" panose="05000000000000000000" pitchFamily="2" charset="2"/>
              </a:rPr>
              <a:t>Object </a:t>
            </a:r>
            <a:r>
              <a:rPr lang="en-US" dirty="0" err="1">
                <a:sym typeface="Wingdings" panose="05000000000000000000" pitchFamily="2" charset="2"/>
              </a:rPr>
              <a:t>firstElement</a:t>
            </a:r>
            <a:r>
              <a:rPr lang="en-US" dirty="0">
                <a:sym typeface="Wingdings" panose="05000000000000000000" pitchFamily="2" charset="2"/>
              </a:rPr>
              <a:t>()   ==== V</a:t>
            </a:r>
          </a:p>
          <a:p>
            <a:r>
              <a:rPr lang="en-US" dirty="0">
                <a:sym typeface="Wingdings" panose="05000000000000000000" pitchFamily="2" charset="2"/>
              </a:rPr>
              <a:t>Object </a:t>
            </a:r>
            <a:r>
              <a:rPr lang="en-US" dirty="0" err="1">
                <a:sym typeface="Wingdings" panose="05000000000000000000" pitchFamily="2" charset="2"/>
              </a:rPr>
              <a:t>lastElement</a:t>
            </a:r>
            <a:r>
              <a:rPr lang="en-US" dirty="0">
                <a:sym typeface="Wingdings" panose="05000000000000000000" pitchFamily="2" charset="2"/>
              </a:rPr>
              <a:t>()   =====  V  </a:t>
            </a:r>
          </a:p>
          <a:p>
            <a:endParaRPr lang="en-US" dirty="0">
              <a:sym typeface="Wingdings" panose="05000000000000000000" pitchFamily="2" charset="2"/>
            </a:endParaRPr>
          </a:p>
          <a:p>
            <a:endParaRPr lang="en-US" dirty="0">
              <a:sym typeface="Wingdings" panose="05000000000000000000" pitchFamily="2" charset="2"/>
            </a:endParaRPr>
          </a:p>
          <a:p>
            <a:r>
              <a:rPr lang="en-US" b="1" dirty="0">
                <a:sym typeface="Wingdings" panose="05000000000000000000" pitchFamily="2" charset="2"/>
              </a:rPr>
              <a:t>Other Methods</a:t>
            </a:r>
          </a:p>
          <a:p>
            <a:endParaRPr lang="en-US" dirty="0">
              <a:sym typeface="Wingdings" panose="05000000000000000000" pitchFamily="2" charset="2"/>
            </a:endParaRPr>
          </a:p>
          <a:p>
            <a:r>
              <a:rPr lang="en-US" dirty="0">
                <a:sym typeface="Wingdings" panose="05000000000000000000" pitchFamily="2" charset="2"/>
              </a:rPr>
              <a:t>int size()</a:t>
            </a:r>
          </a:p>
          <a:p>
            <a:r>
              <a:rPr lang="en-US" dirty="0">
                <a:sym typeface="Wingdings" panose="05000000000000000000" pitchFamily="2" charset="2"/>
              </a:rPr>
              <a:t>int capacity()</a:t>
            </a:r>
          </a:p>
          <a:p>
            <a:r>
              <a:rPr lang="en-US" dirty="0">
                <a:sym typeface="Wingdings" panose="05000000000000000000" pitchFamily="2" charset="2"/>
              </a:rPr>
              <a:t>Enumeration elements();</a:t>
            </a: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b="1" dirty="0">
              <a:sym typeface="Wingdings" panose="05000000000000000000" pitchFamily="2" charset="2"/>
            </a:endParaRPr>
          </a:p>
        </p:txBody>
      </p:sp>
    </p:spTree>
    <p:extLst>
      <p:ext uri="{BB962C8B-B14F-4D97-AF65-F5344CB8AC3E}">
        <p14:creationId xmlns:p14="http://schemas.microsoft.com/office/powerpoint/2010/main" val="3439455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49729B-5D99-4A56-A2E0-9DD876F6C81E}"/>
              </a:ext>
            </a:extLst>
          </p:cNvPr>
          <p:cNvSpPr txBox="1"/>
          <p:nvPr/>
        </p:nvSpPr>
        <p:spPr>
          <a:xfrm>
            <a:off x="200025" y="114300"/>
            <a:ext cx="11791950" cy="4708981"/>
          </a:xfrm>
          <a:prstGeom prst="rect">
            <a:avLst/>
          </a:prstGeom>
          <a:noFill/>
        </p:spPr>
        <p:txBody>
          <a:bodyPr wrap="square" rtlCol="0">
            <a:spAutoFit/>
          </a:bodyPr>
          <a:lstStyle/>
          <a:p>
            <a:r>
              <a:rPr lang="en-US" dirty="0"/>
              <a:t>						</a:t>
            </a:r>
            <a:r>
              <a:rPr lang="en-US" sz="2400" b="1" dirty="0"/>
              <a:t>Stack</a:t>
            </a:r>
          </a:p>
          <a:p>
            <a:endParaRPr lang="en-US" sz="2400" b="1" dirty="0"/>
          </a:p>
          <a:p>
            <a:pPr marL="342900" indent="-342900">
              <a:buAutoNum type="arabicPeriod"/>
            </a:pPr>
            <a:r>
              <a:rPr lang="en-US" dirty="0"/>
              <a:t>It is a child class of vector .it is a specially designed class for LIFO(Last In First Out)</a:t>
            </a:r>
          </a:p>
          <a:p>
            <a:endParaRPr lang="en-US" dirty="0"/>
          </a:p>
          <a:p>
            <a:r>
              <a:rPr lang="en-US" dirty="0"/>
              <a:t>Constructors :</a:t>
            </a:r>
          </a:p>
          <a:p>
            <a:r>
              <a:rPr lang="en-US" dirty="0"/>
              <a:t>Stack </a:t>
            </a:r>
            <a:r>
              <a:rPr lang="en-US" dirty="0" err="1"/>
              <a:t>st</a:t>
            </a:r>
            <a:r>
              <a:rPr lang="en-US" dirty="0"/>
              <a:t> = new Stack();</a:t>
            </a:r>
          </a:p>
          <a:p>
            <a:endParaRPr lang="en-US" dirty="0"/>
          </a:p>
          <a:p>
            <a:r>
              <a:rPr lang="en-US" b="1" dirty="0"/>
              <a:t>Stack Specific Methods </a:t>
            </a:r>
          </a:p>
          <a:p>
            <a:r>
              <a:rPr lang="en-US" dirty="0"/>
              <a:t>Object push(Object o)  === to insert an object into the stack </a:t>
            </a:r>
          </a:p>
          <a:p>
            <a:r>
              <a:rPr lang="en-US" dirty="0"/>
              <a:t>Object pop() = ==    to remove and return top of the stack</a:t>
            </a:r>
          </a:p>
          <a:p>
            <a:r>
              <a:rPr lang="en-US" dirty="0"/>
              <a:t>Object peek()  ===   to return top of the stack without removal</a:t>
            </a:r>
          </a:p>
          <a:p>
            <a:r>
              <a:rPr lang="en-US" dirty="0" err="1"/>
              <a:t>boolean</a:t>
            </a:r>
            <a:r>
              <a:rPr lang="en-US" dirty="0"/>
              <a:t> empty()  ==  returns true if stack is empty </a:t>
            </a:r>
          </a:p>
          <a:p>
            <a:r>
              <a:rPr lang="en-US" dirty="0"/>
              <a:t>int search(Object o)  ====  returns offset if the element is available otherwise returns  (-1)  </a:t>
            </a:r>
          </a:p>
          <a:p>
            <a:endParaRPr lang="en-US" dirty="0"/>
          </a:p>
          <a:p>
            <a:r>
              <a:rPr lang="en-US" dirty="0"/>
              <a:t>For example  </a:t>
            </a:r>
            <a:r>
              <a:rPr lang="en-US" dirty="0" err="1"/>
              <a:t>st.search</a:t>
            </a:r>
            <a:r>
              <a:rPr lang="en-US" dirty="0"/>
              <a:t>(D)  </a:t>
            </a:r>
            <a:r>
              <a:rPr lang="en-US" dirty="0">
                <a:solidFill>
                  <a:srgbClr val="FF0000"/>
                </a:solidFill>
              </a:rPr>
              <a:t>===   4</a:t>
            </a:r>
          </a:p>
          <a:p>
            <a:r>
              <a:rPr lang="en-US" dirty="0" err="1"/>
              <a:t>St.search</a:t>
            </a:r>
            <a:r>
              <a:rPr lang="en-US" dirty="0"/>
              <a:t>(2)  ====  -1</a:t>
            </a:r>
          </a:p>
        </p:txBody>
      </p:sp>
      <p:pic>
        <p:nvPicPr>
          <p:cNvPr id="4" name="Picture 3">
            <a:extLst>
              <a:ext uri="{FF2B5EF4-FFF2-40B4-BE49-F238E27FC236}">
                <a16:creationId xmlns:a16="http://schemas.microsoft.com/office/drawing/2014/main" id="{F5AA0B52-6FE9-4024-A317-F6AA6793F799}"/>
              </a:ext>
            </a:extLst>
          </p:cNvPr>
          <p:cNvPicPr>
            <a:picLocks noChangeAspect="1"/>
          </p:cNvPicPr>
          <p:nvPr/>
        </p:nvPicPr>
        <p:blipFill>
          <a:blip r:embed="rId2"/>
          <a:stretch>
            <a:fillRect/>
          </a:stretch>
        </p:blipFill>
        <p:spPr>
          <a:xfrm>
            <a:off x="9086850" y="920502"/>
            <a:ext cx="2728911" cy="2508498"/>
          </a:xfrm>
          <a:prstGeom prst="rect">
            <a:avLst/>
          </a:prstGeom>
        </p:spPr>
      </p:pic>
    </p:spTree>
    <p:extLst>
      <p:ext uri="{BB962C8B-B14F-4D97-AF65-F5344CB8AC3E}">
        <p14:creationId xmlns:p14="http://schemas.microsoft.com/office/powerpoint/2010/main" val="412107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3061E8-9E76-4843-904D-5D5E4E48CDC8}"/>
              </a:ext>
            </a:extLst>
          </p:cNvPr>
          <p:cNvSpPr txBox="1"/>
          <p:nvPr/>
        </p:nvSpPr>
        <p:spPr>
          <a:xfrm>
            <a:off x="1714500" y="1590675"/>
            <a:ext cx="11820525" cy="3970318"/>
          </a:xfrm>
          <a:prstGeom prst="rect">
            <a:avLst/>
          </a:prstGeom>
          <a:noFill/>
        </p:spPr>
        <p:txBody>
          <a:bodyPr wrap="square" rtlCol="0">
            <a:spAutoFit/>
          </a:bodyPr>
          <a:lstStyle/>
          <a:p>
            <a:r>
              <a:rPr lang="en-US" dirty="0"/>
              <a:t>import </a:t>
            </a:r>
            <a:r>
              <a:rPr lang="en-US" dirty="0" err="1"/>
              <a:t>java.util</a:t>
            </a:r>
            <a:r>
              <a:rPr lang="en-US" dirty="0"/>
              <a:t>.*;</a:t>
            </a:r>
          </a:p>
          <a:p>
            <a:r>
              <a:rPr lang="en-US" dirty="0"/>
              <a:t>class </a:t>
            </a:r>
            <a:r>
              <a:rPr lang="en-US" dirty="0" err="1"/>
              <a:t>StackDemo</a:t>
            </a:r>
            <a:r>
              <a:rPr lang="en-US" dirty="0"/>
              <a:t>{</a:t>
            </a:r>
          </a:p>
          <a:p>
            <a:r>
              <a:rPr lang="en-US" dirty="0"/>
              <a:t>	</a:t>
            </a:r>
          </a:p>
          <a:p>
            <a:r>
              <a:rPr lang="en-US" dirty="0"/>
              <a:t>	public static void main(String[] </a:t>
            </a:r>
            <a:r>
              <a:rPr lang="en-US" dirty="0" err="1"/>
              <a:t>args</a:t>
            </a:r>
            <a:r>
              <a:rPr lang="en-US" dirty="0"/>
              <a:t>){</a:t>
            </a:r>
          </a:p>
          <a:p>
            <a:r>
              <a:rPr lang="en-US" dirty="0"/>
              <a:t>		Stack s =  new Stack();</a:t>
            </a:r>
          </a:p>
          <a:p>
            <a:r>
              <a:rPr lang="en-US" dirty="0"/>
              <a:t>		</a:t>
            </a:r>
            <a:r>
              <a:rPr lang="en-US" dirty="0" err="1"/>
              <a:t>s.push</a:t>
            </a:r>
            <a:r>
              <a:rPr lang="en-US" dirty="0"/>
              <a:t>("A");</a:t>
            </a:r>
          </a:p>
          <a:p>
            <a:r>
              <a:rPr lang="en-US" dirty="0"/>
              <a:t>		</a:t>
            </a:r>
            <a:r>
              <a:rPr lang="en-US" dirty="0" err="1"/>
              <a:t>s.push</a:t>
            </a:r>
            <a:r>
              <a:rPr lang="en-US" dirty="0"/>
              <a:t>("B");</a:t>
            </a:r>
          </a:p>
          <a:p>
            <a:r>
              <a:rPr lang="en-US" dirty="0"/>
              <a:t>		</a:t>
            </a:r>
            <a:r>
              <a:rPr lang="en-US" dirty="0" err="1"/>
              <a:t>s.push</a:t>
            </a:r>
            <a:r>
              <a:rPr lang="en-US" dirty="0"/>
              <a:t>("C");</a:t>
            </a:r>
          </a:p>
          <a:p>
            <a:r>
              <a:rPr lang="en-US" dirty="0"/>
              <a:t>		</a:t>
            </a:r>
            <a:r>
              <a:rPr lang="en-US" dirty="0" err="1"/>
              <a:t>System.out.println</a:t>
            </a:r>
            <a:r>
              <a:rPr lang="en-US" dirty="0"/>
              <a:t>(s);   // [A,B,C]</a:t>
            </a:r>
          </a:p>
          <a:p>
            <a:r>
              <a:rPr lang="en-US" dirty="0"/>
              <a:t>		</a:t>
            </a:r>
            <a:r>
              <a:rPr lang="en-US" dirty="0" err="1"/>
              <a:t>System.out.println</a:t>
            </a:r>
            <a:r>
              <a:rPr lang="en-US" dirty="0"/>
              <a:t>(</a:t>
            </a:r>
            <a:r>
              <a:rPr lang="en-US" dirty="0" err="1"/>
              <a:t>s.search</a:t>
            </a:r>
            <a:r>
              <a:rPr lang="en-US" dirty="0"/>
              <a:t>("A"));  //  3</a:t>
            </a:r>
          </a:p>
          <a:p>
            <a:r>
              <a:rPr lang="en-US" dirty="0"/>
              <a:t>		</a:t>
            </a:r>
            <a:r>
              <a:rPr lang="en-US" dirty="0" err="1"/>
              <a:t>System.out.println</a:t>
            </a:r>
            <a:r>
              <a:rPr lang="en-US" dirty="0"/>
              <a:t>(</a:t>
            </a:r>
            <a:r>
              <a:rPr lang="en-US" dirty="0" err="1"/>
              <a:t>s.search</a:t>
            </a:r>
            <a:r>
              <a:rPr lang="en-US" dirty="0"/>
              <a:t>("Z"));  // -1	</a:t>
            </a:r>
          </a:p>
          <a:p>
            <a:r>
              <a:rPr lang="en-US" dirty="0"/>
              <a:t>	}	</a:t>
            </a:r>
          </a:p>
          <a:p>
            <a:r>
              <a:rPr lang="en-US" dirty="0"/>
              <a:t>}</a:t>
            </a:r>
          </a:p>
          <a:p>
            <a:endParaRPr lang="en-US" dirty="0"/>
          </a:p>
        </p:txBody>
      </p:sp>
    </p:spTree>
    <p:extLst>
      <p:ext uri="{BB962C8B-B14F-4D97-AF65-F5344CB8AC3E}">
        <p14:creationId xmlns:p14="http://schemas.microsoft.com/office/powerpoint/2010/main" val="4274894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D4BE9B-F2C9-4561-A27C-84E186DA52A5}"/>
              </a:ext>
            </a:extLst>
          </p:cNvPr>
          <p:cNvSpPr txBox="1"/>
          <p:nvPr/>
        </p:nvSpPr>
        <p:spPr>
          <a:xfrm>
            <a:off x="171450" y="190500"/>
            <a:ext cx="11858625" cy="6832640"/>
          </a:xfrm>
          <a:prstGeom prst="rect">
            <a:avLst/>
          </a:prstGeom>
          <a:noFill/>
        </p:spPr>
        <p:txBody>
          <a:bodyPr wrap="square" rtlCol="0">
            <a:spAutoFit/>
          </a:bodyPr>
          <a:lstStyle/>
          <a:p>
            <a:r>
              <a:rPr lang="en-US" sz="2400" b="1" dirty="0">
                <a:latin typeface="Algerian" panose="04020705040A02060702" pitchFamily="82" charset="0"/>
              </a:rPr>
              <a:t>The 3 Cursors of Java  : -</a:t>
            </a:r>
          </a:p>
          <a:p>
            <a:endParaRPr lang="en-US" dirty="0"/>
          </a:p>
          <a:p>
            <a:pPr marL="342900" indent="-342900">
              <a:buAutoNum type="arabicPeriod"/>
            </a:pPr>
            <a:r>
              <a:rPr lang="en-US" dirty="0"/>
              <a:t>If we want to get objects one by one from the collection then we should go for cursor .</a:t>
            </a:r>
          </a:p>
          <a:p>
            <a:r>
              <a:rPr lang="en-US" dirty="0"/>
              <a:t> </a:t>
            </a:r>
          </a:p>
          <a:p>
            <a:r>
              <a:rPr lang="en-US" dirty="0"/>
              <a:t>There are three types of cursors available in java </a:t>
            </a:r>
          </a:p>
          <a:p>
            <a:pPr marL="342900" indent="-342900">
              <a:buAutoNum type="arabicPeriod"/>
            </a:pPr>
            <a:r>
              <a:rPr lang="en-US" dirty="0"/>
              <a:t>Enumeration </a:t>
            </a:r>
          </a:p>
          <a:p>
            <a:pPr marL="342900" indent="-342900">
              <a:buAutoNum type="arabicPeriod"/>
            </a:pPr>
            <a:r>
              <a:rPr lang="en-US" dirty="0"/>
              <a:t>Iterator</a:t>
            </a:r>
          </a:p>
          <a:p>
            <a:pPr marL="342900" indent="-342900">
              <a:buAutoNum type="arabicPeriod"/>
            </a:pPr>
            <a:r>
              <a:rPr lang="en-US" dirty="0" err="1"/>
              <a:t>ListIterator</a:t>
            </a:r>
            <a:endParaRPr lang="en-US" dirty="0"/>
          </a:p>
          <a:p>
            <a:endParaRPr lang="en-US" dirty="0"/>
          </a:p>
          <a:p>
            <a:pPr marL="400050" indent="-400050">
              <a:buAutoNum type="romanUcPeriod"/>
            </a:pPr>
            <a:r>
              <a:rPr lang="en-US" dirty="0"/>
              <a:t>Enumeration : </a:t>
            </a:r>
          </a:p>
          <a:p>
            <a:endParaRPr lang="en-US" dirty="0"/>
          </a:p>
          <a:p>
            <a:r>
              <a:rPr lang="en-US" dirty="0"/>
              <a:t>Enumeration e = </a:t>
            </a:r>
            <a:r>
              <a:rPr lang="en-US" dirty="0" err="1"/>
              <a:t>v.elements</a:t>
            </a:r>
            <a:r>
              <a:rPr lang="en-US" dirty="0"/>
              <a:t>();</a:t>
            </a:r>
          </a:p>
          <a:p>
            <a:r>
              <a:rPr lang="en-US" dirty="0"/>
              <a:t>While(</a:t>
            </a:r>
            <a:r>
              <a:rPr lang="en-US" dirty="0" err="1"/>
              <a:t>e.hasmoreElements</a:t>
            </a:r>
            <a:r>
              <a:rPr lang="en-US" dirty="0"/>
              <a:t>())</a:t>
            </a:r>
          </a:p>
          <a:p>
            <a:r>
              <a:rPr lang="en-US" dirty="0"/>
              <a:t>{</a:t>
            </a:r>
          </a:p>
          <a:p>
            <a:r>
              <a:rPr lang="en-US" dirty="0"/>
              <a:t>	Integer I = (Integer) </a:t>
            </a:r>
            <a:r>
              <a:rPr lang="en-US" dirty="0" err="1"/>
              <a:t>e.nextElements</a:t>
            </a:r>
            <a:r>
              <a:rPr lang="en-US" dirty="0"/>
              <a:t>();</a:t>
            </a:r>
          </a:p>
          <a:p>
            <a:r>
              <a:rPr lang="en-US" dirty="0"/>
              <a:t>	if(i%2 ==0)</a:t>
            </a:r>
          </a:p>
          <a:p>
            <a:r>
              <a:rPr lang="en-US" dirty="0"/>
              <a:t>	   </a:t>
            </a:r>
            <a:r>
              <a:rPr lang="en-US" dirty="0" err="1"/>
              <a:t>System.out.println</a:t>
            </a:r>
            <a:r>
              <a:rPr lang="en-US" dirty="0"/>
              <a:t>(I)</a:t>
            </a:r>
          </a:p>
          <a:p>
            <a:r>
              <a:rPr lang="en-US" dirty="0"/>
              <a:t>}</a:t>
            </a:r>
          </a:p>
          <a:p>
            <a:r>
              <a:rPr lang="en-US" dirty="0" err="1"/>
              <a:t>System.out.println</a:t>
            </a:r>
            <a:r>
              <a:rPr lang="en-US" dirty="0"/>
              <a:t>(v)</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39258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632FFC-859F-48E2-AEDA-9A87213E5E83}"/>
              </a:ext>
            </a:extLst>
          </p:cNvPr>
          <p:cNvSpPr txBox="1"/>
          <p:nvPr/>
        </p:nvSpPr>
        <p:spPr>
          <a:xfrm>
            <a:off x="142875" y="76200"/>
            <a:ext cx="11982450" cy="4524315"/>
          </a:xfrm>
          <a:prstGeom prst="rect">
            <a:avLst/>
          </a:prstGeom>
          <a:noFill/>
        </p:spPr>
        <p:txBody>
          <a:bodyPr wrap="square" rtlCol="0">
            <a:spAutoFit/>
          </a:bodyPr>
          <a:lstStyle/>
          <a:p>
            <a:endParaRPr lang="en-US" dirty="0"/>
          </a:p>
          <a:p>
            <a:r>
              <a:rPr lang="en-US" dirty="0"/>
              <a:t>What is the need of Enumeration ?</a:t>
            </a:r>
          </a:p>
          <a:p>
            <a:r>
              <a:rPr lang="en-US" dirty="0"/>
              <a:t>Ans . We can use enumeration to get Objects one by one from legacy Collection object .</a:t>
            </a:r>
          </a:p>
          <a:p>
            <a:r>
              <a:rPr lang="en-US" dirty="0"/>
              <a:t>We can create Enumeration object by using elements method of Vector class;</a:t>
            </a:r>
          </a:p>
          <a:p>
            <a:endParaRPr lang="en-US" dirty="0"/>
          </a:p>
          <a:p>
            <a:r>
              <a:rPr lang="en-US" dirty="0"/>
              <a:t>public Enumeration elements();</a:t>
            </a:r>
          </a:p>
          <a:p>
            <a:endParaRPr lang="en-US" dirty="0"/>
          </a:p>
          <a:p>
            <a:r>
              <a:rPr lang="en-US" dirty="0" err="1"/>
              <a:t>Eg</a:t>
            </a:r>
            <a:r>
              <a:rPr lang="en-US" dirty="0"/>
              <a:t> . Enumeration e = </a:t>
            </a:r>
            <a:r>
              <a:rPr lang="en-US" dirty="0" err="1"/>
              <a:t>v.elements</a:t>
            </a:r>
            <a:r>
              <a:rPr lang="en-US" dirty="0"/>
              <a:t>();</a:t>
            </a:r>
          </a:p>
          <a:p>
            <a:r>
              <a:rPr lang="en-US" dirty="0"/>
              <a:t>//  v is the vector Object </a:t>
            </a:r>
          </a:p>
          <a:p>
            <a:endParaRPr lang="en-US" dirty="0"/>
          </a:p>
          <a:p>
            <a:r>
              <a:rPr lang="en-US" dirty="0"/>
              <a:t>Methods of Enumeration :</a:t>
            </a:r>
          </a:p>
          <a:p>
            <a:endParaRPr lang="en-US" dirty="0"/>
          </a:p>
          <a:p>
            <a:r>
              <a:rPr lang="en-US" dirty="0"/>
              <a:t>public </a:t>
            </a:r>
            <a:r>
              <a:rPr lang="en-US" dirty="0" err="1"/>
              <a:t>boolean</a:t>
            </a:r>
            <a:r>
              <a:rPr lang="en-US" dirty="0"/>
              <a:t> </a:t>
            </a:r>
            <a:r>
              <a:rPr lang="en-US" dirty="0" err="1"/>
              <a:t>hasMoreElements</a:t>
            </a:r>
            <a:r>
              <a:rPr lang="en-US" dirty="0"/>
              <a:t>();</a:t>
            </a:r>
          </a:p>
          <a:p>
            <a:endParaRPr lang="en-US" dirty="0"/>
          </a:p>
          <a:p>
            <a:r>
              <a:rPr lang="en-US" dirty="0"/>
              <a:t>public Object </a:t>
            </a:r>
            <a:r>
              <a:rPr lang="en-US" dirty="0" err="1"/>
              <a:t>nextElement</a:t>
            </a:r>
            <a:r>
              <a:rPr lang="en-US" dirty="0"/>
              <a:t>();</a:t>
            </a:r>
          </a:p>
          <a:p>
            <a:endParaRPr lang="en-US" dirty="0"/>
          </a:p>
        </p:txBody>
      </p:sp>
    </p:spTree>
    <p:extLst>
      <p:ext uri="{BB962C8B-B14F-4D97-AF65-F5344CB8AC3E}">
        <p14:creationId xmlns:p14="http://schemas.microsoft.com/office/powerpoint/2010/main" val="2816505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0BB07C-F86E-4D23-B68A-EBA5422F6417}"/>
              </a:ext>
            </a:extLst>
          </p:cNvPr>
          <p:cNvSpPr txBox="1"/>
          <p:nvPr/>
        </p:nvSpPr>
        <p:spPr>
          <a:xfrm>
            <a:off x="561975" y="876300"/>
            <a:ext cx="11925300" cy="4955203"/>
          </a:xfrm>
          <a:prstGeom prst="rect">
            <a:avLst/>
          </a:prstGeom>
          <a:noFill/>
        </p:spPr>
        <p:txBody>
          <a:bodyPr wrap="square" rtlCol="0">
            <a:spAutoFit/>
          </a:bodyPr>
          <a:lstStyle/>
          <a:p>
            <a:r>
              <a:rPr lang="en-US" sz="2000" b="1" dirty="0"/>
              <a:t>Limitations of Enumeration :</a:t>
            </a:r>
          </a:p>
          <a:p>
            <a:endParaRPr lang="en-US" sz="2000" b="1" dirty="0"/>
          </a:p>
          <a:p>
            <a:pPr marL="342900" indent="-342900">
              <a:buAutoNum type="arabicPeriod"/>
            </a:pPr>
            <a:r>
              <a:rPr lang="en-US" dirty="0"/>
              <a:t>We can apply enumeration concept only for legacy classes and it is not  a universal cursor.</a:t>
            </a:r>
          </a:p>
          <a:p>
            <a:pPr marL="342900" indent="-342900">
              <a:buAutoNum type="arabicPeriod"/>
            </a:pPr>
            <a:r>
              <a:rPr lang="en-US" dirty="0"/>
              <a:t>By using enumeration we can get only read access and we can’t perform remove operation</a:t>
            </a:r>
          </a:p>
          <a:p>
            <a:pPr marL="342900" indent="-342900">
              <a:buAutoNum type="arabicPeriod"/>
            </a:pPr>
            <a:r>
              <a:rPr lang="en-US" dirty="0"/>
              <a:t>To Overcome above limitation we should go for Iterator .</a:t>
            </a:r>
          </a:p>
          <a:p>
            <a:endParaRPr lang="en-US" dirty="0"/>
          </a:p>
          <a:p>
            <a:endParaRPr lang="en-US" dirty="0"/>
          </a:p>
          <a:p>
            <a:r>
              <a:rPr lang="en-US" sz="2400" b="1" dirty="0"/>
              <a:t>Iterator:-</a:t>
            </a:r>
          </a:p>
          <a:p>
            <a:pPr marL="342900" indent="-342900">
              <a:buAutoNum type="arabicPeriod"/>
            </a:pPr>
            <a:r>
              <a:rPr lang="en-US" dirty="0"/>
              <a:t>We can apply iterator concept for any collection object . And hence it is universal cursor .</a:t>
            </a:r>
          </a:p>
          <a:p>
            <a:pPr marL="342900" indent="-342900">
              <a:buAutoNum type="arabicPeriod"/>
            </a:pPr>
            <a:r>
              <a:rPr lang="en-US" dirty="0"/>
              <a:t>By using Iterator we can perform both read and remove operations . </a:t>
            </a:r>
          </a:p>
          <a:p>
            <a:endParaRPr lang="en-US" dirty="0"/>
          </a:p>
          <a:p>
            <a:r>
              <a:rPr lang="en-US" b="1" dirty="0"/>
              <a:t>How we can get Iterator Object?</a:t>
            </a:r>
          </a:p>
          <a:p>
            <a:r>
              <a:rPr lang="en-US" dirty="0"/>
              <a:t>we can create Iterator object by using iterator() method of collection interface .</a:t>
            </a:r>
          </a:p>
          <a:p>
            <a:r>
              <a:rPr lang="en-US" dirty="0"/>
              <a:t>public Iterator iterator();</a:t>
            </a:r>
          </a:p>
          <a:p>
            <a:r>
              <a:rPr lang="en-US" dirty="0"/>
              <a:t> </a:t>
            </a:r>
          </a:p>
          <a:p>
            <a:r>
              <a:rPr lang="en-US" dirty="0"/>
              <a:t>Iterator </a:t>
            </a:r>
            <a:r>
              <a:rPr lang="en-US" dirty="0" err="1"/>
              <a:t>itr</a:t>
            </a:r>
            <a:r>
              <a:rPr lang="en-US" dirty="0"/>
              <a:t> = </a:t>
            </a:r>
            <a:r>
              <a:rPr lang="en-US" dirty="0" err="1"/>
              <a:t>c.iterator</a:t>
            </a:r>
            <a:r>
              <a:rPr lang="en-US" dirty="0"/>
              <a:t>()   //  where c is any collection object .</a:t>
            </a:r>
          </a:p>
          <a:p>
            <a:endParaRPr lang="en-US" dirty="0"/>
          </a:p>
        </p:txBody>
      </p:sp>
    </p:spTree>
    <p:extLst>
      <p:ext uri="{BB962C8B-B14F-4D97-AF65-F5344CB8AC3E}">
        <p14:creationId xmlns:p14="http://schemas.microsoft.com/office/powerpoint/2010/main" val="2088147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C6CAFA-A901-495F-8B8D-8FD9EBA72ADE}"/>
              </a:ext>
            </a:extLst>
          </p:cNvPr>
          <p:cNvSpPr txBox="1"/>
          <p:nvPr/>
        </p:nvSpPr>
        <p:spPr>
          <a:xfrm>
            <a:off x="193496" y="133564"/>
            <a:ext cx="11805007" cy="11172289"/>
          </a:xfrm>
          <a:prstGeom prst="rect">
            <a:avLst/>
          </a:prstGeom>
          <a:noFill/>
        </p:spPr>
        <p:txBody>
          <a:bodyPr wrap="square" rtlCol="0">
            <a:spAutoFit/>
          </a:bodyPr>
          <a:lstStyle/>
          <a:p>
            <a:pPr algn="ctr"/>
            <a:r>
              <a:rPr lang="en-US" b="1" dirty="0"/>
              <a:t>Collections : </a:t>
            </a:r>
          </a:p>
          <a:p>
            <a:r>
              <a:rPr lang="en-US" dirty="0"/>
              <a:t>If we want  to represent a group of individual object as a single entity then we can go for collections.</a:t>
            </a:r>
          </a:p>
          <a:p>
            <a:endParaRPr lang="en-US" dirty="0"/>
          </a:p>
          <a:p>
            <a:r>
              <a:rPr lang="en-US" dirty="0"/>
              <a:t>					</a:t>
            </a:r>
            <a:r>
              <a:rPr lang="en-US" b="1" dirty="0"/>
              <a:t>Collection Framework :</a:t>
            </a:r>
          </a:p>
          <a:p>
            <a:r>
              <a:rPr lang="en-US" dirty="0"/>
              <a:t>It contains several classes and interfaces which can be used to represent a group of individual objects as a single entity.</a:t>
            </a:r>
          </a:p>
          <a:p>
            <a:endParaRPr lang="en-US" dirty="0"/>
          </a:p>
          <a:p>
            <a:endParaRPr lang="en-US" dirty="0"/>
          </a:p>
          <a:p>
            <a:r>
              <a:rPr lang="en-US" dirty="0"/>
              <a:t>Java and C++</a:t>
            </a:r>
          </a:p>
          <a:p>
            <a:endParaRPr lang="en-US" dirty="0"/>
          </a:p>
          <a:p>
            <a:r>
              <a:rPr lang="en-US" dirty="0"/>
              <a:t>Java</a:t>
            </a:r>
          </a:p>
          <a:p>
            <a:r>
              <a:rPr lang="en-US" dirty="0"/>
              <a:t>Collection </a:t>
            </a:r>
          </a:p>
          <a:p>
            <a:r>
              <a:rPr lang="en-US" dirty="0"/>
              <a:t>Collection Framework</a:t>
            </a:r>
          </a:p>
          <a:p>
            <a:endParaRPr lang="en-US" dirty="0"/>
          </a:p>
          <a:p>
            <a:r>
              <a:rPr lang="en-US" dirty="0"/>
              <a:t>C++</a:t>
            </a:r>
          </a:p>
          <a:p>
            <a:r>
              <a:rPr lang="en-US" dirty="0"/>
              <a:t>Container</a:t>
            </a:r>
          </a:p>
          <a:p>
            <a:r>
              <a:rPr lang="en-US" dirty="0"/>
              <a:t>STL</a:t>
            </a:r>
          </a:p>
          <a:p>
            <a:r>
              <a:rPr lang="en-US" dirty="0"/>
              <a:t>(Standard Template Library ) </a:t>
            </a:r>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b="1" dirty="0"/>
          </a:p>
          <a:p>
            <a:endParaRPr lang="en-US" b="1" dirty="0"/>
          </a:p>
          <a:p>
            <a:endParaRPr lang="en-US" b="1" dirty="0"/>
          </a:p>
        </p:txBody>
      </p:sp>
    </p:spTree>
    <p:extLst>
      <p:ext uri="{BB962C8B-B14F-4D97-AF65-F5344CB8AC3E}">
        <p14:creationId xmlns:p14="http://schemas.microsoft.com/office/powerpoint/2010/main" val="2295861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E4B280-9580-40A1-BB62-A58A6547A0FA}"/>
              </a:ext>
            </a:extLst>
          </p:cNvPr>
          <p:cNvSpPr txBox="1"/>
          <p:nvPr/>
        </p:nvSpPr>
        <p:spPr>
          <a:xfrm>
            <a:off x="409575" y="104775"/>
            <a:ext cx="11601450" cy="6924973"/>
          </a:xfrm>
          <a:prstGeom prst="rect">
            <a:avLst/>
          </a:prstGeom>
          <a:noFill/>
        </p:spPr>
        <p:txBody>
          <a:bodyPr wrap="square" rtlCol="0">
            <a:spAutoFit/>
          </a:bodyPr>
          <a:lstStyle/>
          <a:p>
            <a:r>
              <a:rPr lang="en-US" sz="2400" b="1" dirty="0"/>
              <a:t>Methods of Iterator:</a:t>
            </a:r>
          </a:p>
          <a:p>
            <a:endParaRPr lang="en-US" sz="2400" b="1" dirty="0"/>
          </a:p>
          <a:p>
            <a:pPr marL="342900" indent="-342900">
              <a:buAutoNum type="arabicPeriod"/>
            </a:pPr>
            <a:r>
              <a:rPr lang="en-US" dirty="0"/>
              <a:t>public </a:t>
            </a:r>
            <a:r>
              <a:rPr lang="en-US" dirty="0" err="1"/>
              <a:t>boolean</a:t>
            </a:r>
            <a:r>
              <a:rPr lang="en-US" dirty="0"/>
              <a:t> </a:t>
            </a:r>
            <a:r>
              <a:rPr lang="en-US" dirty="0" err="1"/>
              <a:t>hasNext</a:t>
            </a:r>
            <a:r>
              <a:rPr lang="en-US" dirty="0"/>
              <a:t>();</a:t>
            </a:r>
          </a:p>
          <a:p>
            <a:pPr marL="342900" indent="-342900">
              <a:buAutoNum type="arabicPeriod"/>
            </a:pPr>
            <a:r>
              <a:rPr lang="en-US" dirty="0"/>
              <a:t>public Object next();</a:t>
            </a:r>
          </a:p>
          <a:p>
            <a:pPr marL="342900" indent="-342900">
              <a:buAutoNum type="arabicPeriod"/>
            </a:pPr>
            <a:r>
              <a:rPr lang="en-US" dirty="0"/>
              <a:t>public void remove() </a:t>
            </a:r>
          </a:p>
          <a:p>
            <a:pPr marL="342900" indent="-342900">
              <a:buAutoNum type="arabicPeriod"/>
            </a:pPr>
            <a:endParaRPr lang="en-US" dirty="0"/>
          </a:p>
          <a:p>
            <a:r>
              <a:rPr lang="en-US" dirty="0" err="1"/>
              <a:t>ArrayList</a:t>
            </a:r>
            <a:r>
              <a:rPr lang="en-US" dirty="0"/>
              <a:t> al = new </a:t>
            </a:r>
            <a:r>
              <a:rPr lang="en-US" dirty="0" err="1"/>
              <a:t>ArrayList</a:t>
            </a:r>
            <a:r>
              <a:rPr lang="en-US" dirty="0"/>
              <a:t>();</a:t>
            </a:r>
          </a:p>
          <a:p>
            <a:r>
              <a:rPr lang="en-US" dirty="0"/>
              <a:t>for(int </a:t>
            </a:r>
            <a:r>
              <a:rPr lang="en-US" dirty="0" err="1"/>
              <a:t>i</a:t>
            </a:r>
            <a:r>
              <a:rPr lang="en-US" dirty="0"/>
              <a:t> = 0;i&lt;=10;i++){</a:t>
            </a:r>
          </a:p>
          <a:p>
            <a:r>
              <a:rPr lang="en-US" dirty="0"/>
              <a:t>	</a:t>
            </a:r>
            <a:r>
              <a:rPr lang="en-US" dirty="0" err="1"/>
              <a:t>al.add</a:t>
            </a:r>
            <a:r>
              <a:rPr lang="en-US" dirty="0"/>
              <a:t>(</a:t>
            </a:r>
            <a:r>
              <a:rPr lang="en-US" dirty="0" err="1"/>
              <a:t>i</a:t>
            </a:r>
            <a:r>
              <a:rPr lang="en-US" dirty="0"/>
              <a:t>);</a:t>
            </a:r>
            <a:br>
              <a:rPr lang="en-US" dirty="0"/>
            </a:br>
            <a:r>
              <a:rPr lang="en-US" dirty="0"/>
              <a:t>}</a:t>
            </a:r>
          </a:p>
          <a:p>
            <a:r>
              <a:rPr lang="en-US" dirty="0"/>
              <a:t>Sop(l);</a:t>
            </a:r>
          </a:p>
          <a:p>
            <a:endParaRPr lang="en-US" dirty="0"/>
          </a:p>
          <a:p>
            <a:r>
              <a:rPr lang="en-US" dirty="0"/>
              <a:t>Iterator </a:t>
            </a:r>
            <a:r>
              <a:rPr lang="en-US" dirty="0" err="1"/>
              <a:t>itr</a:t>
            </a:r>
            <a:r>
              <a:rPr lang="en-US" dirty="0"/>
              <a:t> = </a:t>
            </a:r>
            <a:r>
              <a:rPr lang="en-US" dirty="0" err="1"/>
              <a:t>al.iterator</a:t>
            </a:r>
            <a:r>
              <a:rPr lang="en-US" dirty="0"/>
              <a:t>();</a:t>
            </a:r>
          </a:p>
          <a:p>
            <a:endParaRPr lang="en-US" dirty="0"/>
          </a:p>
          <a:p>
            <a:r>
              <a:rPr lang="en-US" dirty="0"/>
              <a:t>While(</a:t>
            </a:r>
            <a:r>
              <a:rPr lang="en-US" dirty="0" err="1"/>
              <a:t>itr.hasnext</a:t>
            </a:r>
            <a:r>
              <a:rPr lang="en-US" dirty="0"/>
              <a:t>()){</a:t>
            </a:r>
          </a:p>
          <a:p>
            <a:r>
              <a:rPr lang="en-US" dirty="0"/>
              <a:t>	Integer I  = (Integer) </a:t>
            </a:r>
            <a:r>
              <a:rPr lang="en-US" dirty="0" err="1"/>
              <a:t>itr.next</a:t>
            </a:r>
            <a:r>
              <a:rPr lang="en-US" dirty="0"/>
              <a:t>();</a:t>
            </a:r>
          </a:p>
          <a:p>
            <a:r>
              <a:rPr lang="en-US" dirty="0"/>
              <a:t>	if(I%2==0)</a:t>
            </a:r>
          </a:p>
          <a:p>
            <a:r>
              <a:rPr lang="en-US" dirty="0"/>
              <a:t>	Sop(I);</a:t>
            </a:r>
          </a:p>
          <a:p>
            <a:r>
              <a:rPr lang="en-US" dirty="0"/>
              <a:t>	else</a:t>
            </a:r>
          </a:p>
          <a:p>
            <a:r>
              <a:rPr lang="en-US" dirty="0"/>
              <a:t>	</a:t>
            </a:r>
            <a:r>
              <a:rPr lang="en-US" dirty="0" err="1"/>
              <a:t>itr.remove</a:t>
            </a:r>
            <a:r>
              <a:rPr lang="en-US" dirty="0"/>
              <a:t>(); // this is the advantage over Enumeration .</a:t>
            </a:r>
          </a:p>
          <a:p>
            <a:r>
              <a:rPr lang="en-US" dirty="0"/>
              <a:t>}</a:t>
            </a:r>
          </a:p>
          <a:p>
            <a:r>
              <a:rPr lang="en-US" dirty="0"/>
              <a:t>Sop(al);</a:t>
            </a:r>
          </a:p>
          <a:p>
            <a:r>
              <a:rPr lang="en-US" dirty="0"/>
              <a:t>//[0,2,4,6,8,10]</a:t>
            </a:r>
          </a:p>
          <a:p>
            <a:endParaRPr lang="en-US" dirty="0"/>
          </a:p>
        </p:txBody>
      </p:sp>
    </p:spTree>
    <p:extLst>
      <p:ext uri="{BB962C8B-B14F-4D97-AF65-F5344CB8AC3E}">
        <p14:creationId xmlns:p14="http://schemas.microsoft.com/office/powerpoint/2010/main" val="2587229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037FF0-1303-477A-A094-FE00760290D9}"/>
              </a:ext>
            </a:extLst>
          </p:cNvPr>
          <p:cNvSpPr txBox="1"/>
          <p:nvPr/>
        </p:nvSpPr>
        <p:spPr>
          <a:xfrm>
            <a:off x="285750" y="180975"/>
            <a:ext cx="11734800" cy="5816977"/>
          </a:xfrm>
          <a:prstGeom prst="rect">
            <a:avLst/>
          </a:prstGeom>
          <a:noFill/>
        </p:spPr>
        <p:txBody>
          <a:bodyPr wrap="square" rtlCol="0">
            <a:spAutoFit/>
          </a:bodyPr>
          <a:lstStyle/>
          <a:p>
            <a:r>
              <a:rPr lang="en-US" sz="2400" b="1" dirty="0"/>
              <a:t>Limitations of Iterator:</a:t>
            </a:r>
            <a:endParaRPr lang="en-US" sz="2400" dirty="0"/>
          </a:p>
          <a:p>
            <a:pPr marL="342900" indent="-342900">
              <a:buAutoNum type="arabicPeriod"/>
            </a:pPr>
            <a:r>
              <a:rPr lang="en-US" dirty="0"/>
              <a:t>By using enumeration and iterator we can always move only towards forward direction and we can’t move towards backward direction . These are single directional cursor but not bidirectional cursor .</a:t>
            </a:r>
          </a:p>
          <a:p>
            <a:pPr marL="342900" indent="-342900">
              <a:buAutoNum type="arabicPeriod"/>
            </a:pPr>
            <a:r>
              <a:rPr lang="en-US" dirty="0"/>
              <a:t>By using Iterator we can perform only read and remove operation and we can’t perform replacement and addition of new objects </a:t>
            </a:r>
          </a:p>
          <a:p>
            <a:pPr marL="342900" indent="-342900">
              <a:buAutoNum type="arabicPeriod"/>
            </a:pPr>
            <a:r>
              <a:rPr lang="en-US" dirty="0"/>
              <a:t>To overcome above limitations we should go for </a:t>
            </a:r>
            <a:r>
              <a:rPr lang="en-US" dirty="0" err="1"/>
              <a:t>ListIterator</a:t>
            </a:r>
            <a:r>
              <a:rPr lang="en-US" dirty="0"/>
              <a:t>;</a:t>
            </a:r>
          </a:p>
          <a:p>
            <a:endParaRPr lang="en-US" dirty="0"/>
          </a:p>
          <a:p>
            <a:endParaRPr lang="en-US" dirty="0"/>
          </a:p>
          <a:p>
            <a:r>
              <a:rPr lang="en-US" sz="2400" b="1" dirty="0" err="1"/>
              <a:t>ListIterator</a:t>
            </a:r>
            <a:r>
              <a:rPr lang="en-US" sz="2400" b="1" dirty="0"/>
              <a:t> :-</a:t>
            </a:r>
          </a:p>
          <a:p>
            <a:pPr marL="342900" indent="-342900">
              <a:buAutoNum type="arabicPeriod"/>
            </a:pPr>
            <a:r>
              <a:rPr lang="en-US" dirty="0"/>
              <a:t>By using </a:t>
            </a:r>
            <a:r>
              <a:rPr lang="en-US" dirty="0" err="1"/>
              <a:t>ListIterator</a:t>
            </a:r>
            <a:r>
              <a:rPr lang="en-US" dirty="0"/>
              <a:t> we can move either to the forward direction or to the backward direction . And hence it is bi-directional cursor . </a:t>
            </a:r>
          </a:p>
          <a:p>
            <a:pPr marL="342900" indent="-342900">
              <a:buAutoNum type="arabicPeriod"/>
            </a:pPr>
            <a:r>
              <a:rPr lang="en-US" dirty="0"/>
              <a:t>By using </a:t>
            </a:r>
            <a:r>
              <a:rPr lang="en-US" dirty="0" err="1"/>
              <a:t>ListIterator</a:t>
            </a:r>
            <a:r>
              <a:rPr lang="en-US" dirty="0"/>
              <a:t> we can perform replacement and addition of new objects in addition to read and remove operation .</a:t>
            </a:r>
          </a:p>
          <a:p>
            <a:endParaRPr lang="en-US" dirty="0"/>
          </a:p>
          <a:p>
            <a:r>
              <a:rPr lang="en-US" dirty="0"/>
              <a:t>We can create </a:t>
            </a:r>
            <a:r>
              <a:rPr lang="en-US" dirty="0" err="1"/>
              <a:t>ListIterator</a:t>
            </a:r>
            <a:r>
              <a:rPr lang="en-US" dirty="0"/>
              <a:t> by using </a:t>
            </a:r>
            <a:r>
              <a:rPr lang="en-US" dirty="0" err="1"/>
              <a:t>listIterator</a:t>
            </a:r>
            <a:r>
              <a:rPr lang="en-US" dirty="0"/>
              <a:t>() method of List(I) Interface . </a:t>
            </a:r>
          </a:p>
          <a:p>
            <a:r>
              <a:rPr lang="en-US" dirty="0"/>
              <a:t>public </a:t>
            </a:r>
            <a:r>
              <a:rPr lang="en-US" dirty="0" err="1"/>
              <a:t>ListIterator</a:t>
            </a:r>
            <a:r>
              <a:rPr lang="en-US" dirty="0"/>
              <a:t> </a:t>
            </a:r>
            <a:r>
              <a:rPr lang="en-US" dirty="0" err="1"/>
              <a:t>listIterator</a:t>
            </a:r>
            <a:r>
              <a:rPr lang="en-US" dirty="0"/>
              <a:t>();</a:t>
            </a:r>
          </a:p>
          <a:p>
            <a:endParaRPr lang="en-US" dirty="0"/>
          </a:p>
          <a:p>
            <a:r>
              <a:rPr lang="en-US" dirty="0" err="1"/>
              <a:t>ListIterator</a:t>
            </a:r>
            <a:r>
              <a:rPr lang="en-US" dirty="0"/>
              <a:t> </a:t>
            </a:r>
            <a:r>
              <a:rPr lang="en-US" dirty="0" err="1"/>
              <a:t>ltr</a:t>
            </a:r>
            <a:r>
              <a:rPr lang="en-US" dirty="0"/>
              <a:t> = </a:t>
            </a:r>
            <a:r>
              <a:rPr lang="en-US" dirty="0" err="1"/>
              <a:t>l.listIterator</a:t>
            </a:r>
            <a:r>
              <a:rPr lang="en-US" dirty="0"/>
              <a:t>();   // where l is any list object </a:t>
            </a:r>
          </a:p>
          <a:p>
            <a:endParaRPr lang="en-US" dirty="0"/>
          </a:p>
          <a:p>
            <a:pPr marL="342900" indent="-342900">
              <a:buAutoNum type="arabicPeriod"/>
            </a:pPr>
            <a:endParaRPr lang="en-US" dirty="0"/>
          </a:p>
        </p:txBody>
      </p:sp>
    </p:spTree>
    <p:extLst>
      <p:ext uri="{BB962C8B-B14F-4D97-AF65-F5344CB8AC3E}">
        <p14:creationId xmlns:p14="http://schemas.microsoft.com/office/powerpoint/2010/main" val="4277301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88688B-1832-4F34-83EB-C9408BE7C26A}"/>
              </a:ext>
            </a:extLst>
          </p:cNvPr>
          <p:cNvSpPr txBox="1"/>
          <p:nvPr/>
        </p:nvSpPr>
        <p:spPr>
          <a:xfrm>
            <a:off x="0" y="57150"/>
            <a:ext cx="12192000" cy="7386638"/>
          </a:xfrm>
          <a:prstGeom prst="rect">
            <a:avLst/>
          </a:prstGeom>
          <a:noFill/>
        </p:spPr>
        <p:txBody>
          <a:bodyPr wrap="square" rtlCol="0">
            <a:spAutoFit/>
          </a:bodyPr>
          <a:lstStyle/>
          <a:p>
            <a:r>
              <a:rPr lang="en-US" sz="2400" b="1" dirty="0"/>
              <a:t>Methods Of </a:t>
            </a:r>
            <a:r>
              <a:rPr lang="en-US" sz="2400" b="1" dirty="0" err="1"/>
              <a:t>ListIterator</a:t>
            </a:r>
            <a:r>
              <a:rPr lang="en-US" sz="2400" b="1" dirty="0"/>
              <a:t> :</a:t>
            </a:r>
          </a:p>
          <a:p>
            <a:r>
              <a:rPr lang="en-US" dirty="0"/>
              <a:t>1. </a:t>
            </a:r>
            <a:r>
              <a:rPr lang="en-US" dirty="0" err="1"/>
              <a:t>ListIterator</a:t>
            </a:r>
            <a:r>
              <a:rPr lang="en-US" dirty="0"/>
              <a:t> is the child interface of Iterator and hence all methods present in iterator by default available to the </a:t>
            </a:r>
            <a:r>
              <a:rPr lang="en-US" dirty="0" err="1"/>
              <a:t>ListIterator</a:t>
            </a:r>
            <a:r>
              <a:rPr lang="en-US" dirty="0"/>
              <a:t> .</a:t>
            </a:r>
          </a:p>
          <a:p>
            <a:r>
              <a:rPr lang="en-US" dirty="0"/>
              <a:t>2. </a:t>
            </a:r>
            <a:r>
              <a:rPr lang="en-US" dirty="0" err="1"/>
              <a:t>ListIterator</a:t>
            </a:r>
            <a:r>
              <a:rPr lang="en-US" dirty="0"/>
              <a:t> defines the following 9 methods : </a:t>
            </a:r>
          </a:p>
          <a:p>
            <a:endParaRPr lang="en-US" dirty="0"/>
          </a:p>
          <a:p>
            <a:r>
              <a:rPr lang="en-US" dirty="0"/>
              <a:t>public </a:t>
            </a:r>
            <a:r>
              <a:rPr lang="en-US" dirty="0" err="1"/>
              <a:t>boolean</a:t>
            </a:r>
            <a:r>
              <a:rPr lang="en-US" dirty="0"/>
              <a:t> </a:t>
            </a:r>
            <a:r>
              <a:rPr lang="en-US" dirty="0" err="1"/>
              <a:t>hasNext</a:t>
            </a:r>
            <a:r>
              <a:rPr lang="en-US" dirty="0"/>
              <a:t>();</a:t>
            </a:r>
          </a:p>
          <a:p>
            <a:r>
              <a:rPr lang="en-US" dirty="0"/>
              <a:t>public Object next();                         Forward movement </a:t>
            </a:r>
          </a:p>
          <a:p>
            <a:r>
              <a:rPr lang="en-US" dirty="0"/>
              <a:t>public int </a:t>
            </a:r>
            <a:r>
              <a:rPr lang="en-US" dirty="0" err="1"/>
              <a:t>nextIndex</a:t>
            </a:r>
            <a:r>
              <a:rPr lang="en-US" dirty="0"/>
              <a:t>();</a:t>
            </a:r>
          </a:p>
          <a:p>
            <a:endParaRPr lang="en-US" dirty="0"/>
          </a:p>
          <a:p>
            <a:r>
              <a:rPr lang="en-US" dirty="0"/>
              <a:t>Public Boolean </a:t>
            </a:r>
            <a:r>
              <a:rPr lang="en-US" dirty="0" err="1"/>
              <a:t>hasPrevious</a:t>
            </a:r>
            <a:r>
              <a:rPr lang="en-US" dirty="0"/>
              <a:t>();</a:t>
            </a:r>
          </a:p>
          <a:p>
            <a:r>
              <a:rPr lang="en-US" dirty="0"/>
              <a:t>Public Object previous();                       Backward Movement</a:t>
            </a:r>
          </a:p>
          <a:p>
            <a:r>
              <a:rPr lang="en-US" dirty="0"/>
              <a:t>Public int </a:t>
            </a:r>
            <a:r>
              <a:rPr lang="en-US" dirty="0" err="1"/>
              <a:t>previousIndex</a:t>
            </a:r>
            <a:r>
              <a:rPr lang="en-US" dirty="0"/>
              <a:t>();</a:t>
            </a:r>
          </a:p>
          <a:p>
            <a:endParaRPr lang="en-US" dirty="0"/>
          </a:p>
          <a:p>
            <a:r>
              <a:rPr lang="en-US" dirty="0"/>
              <a:t>Public void remove();</a:t>
            </a:r>
          </a:p>
          <a:p>
            <a:r>
              <a:rPr lang="en-US" dirty="0"/>
              <a:t>Public void add();                                 Extra Operation </a:t>
            </a:r>
          </a:p>
          <a:p>
            <a:r>
              <a:rPr lang="en-US" dirty="0"/>
              <a:t>Public void set(Object o);</a:t>
            </a:r>
          </a:p>
          <a:p>
            <a:endParaRPr lang="en-US" dirty="0"/>
          </a:p>
          <a:p>
            <a:endParaRPr lang="en-US" dirty="0"/>
          </a:p>
          <a:p>
            <a:r>
              <a:rPr lang="en-US" dirty="0">
                <a:solidFill>
                  <a:srgbClr val="FF0000"/>
                </a:solidFill>
              </a:rPr>
              <a:t>Note : </a:t>
            </a:r>
          </a:p>
          <a:p>
            <a:r>
              <a:rPr lang="en-US" dirty="0">
                <a:solidFill>
                  <a:srgbClr val="FF0000"/>
                </a:solidFill>
              </a:rPr>
              <a:t>The most powerful cursor is </a:t>
            </a:r>
            <a:r>
              <a:rPr lang="en-US" dirty="0" err="1">
                <a:solidFill>
                  <a:srgbClr val="FF0000"/>
                </a:solidFill>
              </a:rPr>
              <a:t>ListIterator</a:t>
            </a:r>
            <a:r>
              <a:rPr lang="en-US" dirty="0">
                <a:solidFill>
                  <a:srgbClr val="FF0000"/>
                </a:solidFill>
              </a:rPr>
              <a:t> , But its limitation is it is applicable only for list Objects .</a:t>
            </a:r>
          </a:p>
          <a:p>
            <a:r>
              <a:rPr lang="en-US" dirty="0">
                <a:solidFill>
                  <a:srgbClr val="FF0000"/>
                </a:solidFill>
              </a:rPr>
              <a:t> </a:t>
            </a:r>
          </a:p>
          <a:p>
            <a:endParaRPr lang="en-US" dirty="0"/>
          </a:p>
          <a:p>
            <a:endParaRPr lang="en-US" dirty="0"/>
          </a:p>
          <a:p>
            <a:endParaRPr lang="en-US" dirty="0"/>
          </a:p>
          <a:p>
            <a:endParaRPr lang="en-US" dirty="0"/>
          </a:p>
          <a:p>
            <a:endParaRPr lang="en-US" dirty="0"/>
          </a:p>
          <a:p>
            <a:endParaRPr lang="en-US" dirty="0"/>
          </a:p>
        </p:txBody>
      </p:sp>
      <p:sp>
        <p:nvSpPr>
          <p:cNvPr id="3" name="Right Brace 2">
            <a:extLst>
              <a:ext uri="{FF2B5EF4-FFF2-40B4-BE49-F238E27FC236}">
                <a16:creationId xmlns:a16="http://schemas.microsoft.com/office/drawing/2014/main" id="{4D79A3F7-3B6B-4C38-9454-CC27ADC7E0E2}"/>
              </a:ext>
            </a:extLst>
          </p:cNvPr>
          <p:cNvSpPr/>
          <p:nvPr/>
        </p:nvSpPr>
        <p:spPr>
          <a:xfrm>
            <a:off x="2886075" y="1362075"/>
            <a:ext cx="304800" cy="8096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AF9BBEBA-D847-4578-BD70-7BEC39218F84}"/>
              </a:ext>
            </a:extLst>
          </p:cNvPr>
          <p:cNvSpPr/>
          <p:nvPr/>
        </p:nvSpPr>
        <p:spPr>
          <a:xfrm>
            <a:off x="3019425" y="2466975"/>
            <a:ext cx="428625" cy="8096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a:extLst>
              <a:ext uri="{FF2B5EF4-FFF2-40B4-BE49-F238E27FC236}">
                <a16:creationId xmlns:a16="http://schemas.microsoft.com/office/drawing/2014/main" id="{CBE4B936-06CA-4AF7-AAD2-F5738B48DE2D}"/>
              </a:ext>
            </a:extLst>
          </p:cNvPr>
          <p:cNvSpPr/>
          <p:nvPr/>
        </p:nvSpPr>
        <p:spPr>
          <a:xfrm>
            <a:off x="3019425" y="3600450"/>
            <a:ext cx="333375" cy="8096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03756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7F4B21-729D-478B-A2E6-C84DDE6D7CB2}"/>
              </a:ext>
            </a:extLst>
          </p:cNvPr>
          <p:cNvSpPr txBox="1"/>
          <p:nvPr/>
        </p:nvSpPr>
        <p:spPr>
          <a:xfrm>
            <a:off x="142875" y="114300"/>
            <a:ext cx="11972925" cy="1477328"/>
          </a:xfrm>
          <a:prstGeom prst="rect">
            <a:avLst/>
          </a:prstGeom>
          <a:noFill/>
        </p:spPr>
        <p:txBody>
          <a:bodyPr wrap="square" rtlCol="0">
            <a:spAutoFit/>
          </a:bodyPr>
          <a:lstStyle/>
          <a:p>
            <a:r>
              <a:rPr lang="en-US" b="1" dirty="0">
                <a:solidFill>
                  <a:srgbClr val="00B050"/>
                </a:solidFill>
              </a:rPr>
              <a:t>Comparison table of Three cursors : </a:t>
            </a:r>
          </a:p>
          <a:p>
            <a:endParaRPr lang="en-US" b="1" dirty="0">
              <a:solidFill>
                <a:srgbClr val="00B050"/>
              </a:solidFill>
            </a:endParaRPr>
          </a:p>
          <a:p>
            <a:endParaRPr lang="en-US" b="1" dirty="0">
              <a:solidFill>
                <a:srgbClr val="00B050"/>
              </a:solidFill>
            </a:endParaRPr>
          </a:p>
          <a:p>
            <a:endParaRPr lang="en-US" b="1" dirty="0">
              <a:solidFill>
                <a:srgbClr val="00B050"/>
              </a:solidFill>
            </a:endParaRPr>
          </a:p>
          <a:p>
            <a:endParaRPr lang="en-US" b="1" dirty="0">
              <a:solidFill>
                <a:srgbClr val="00B050"/>
              </a:solidFill>
            </a:endParaRPr>
          </a:p>
        </p:txBody>
      </p:sp>
      <p:graphicFrame>
        <p:nvGraphicFramePr>
          <p:cNvPr id="3" name="Table 3">
            <a:extLst>
              <a:ext uri="{FF2B5EF4-FFF2-40B4-BE49-F238E27FC236}">
                <a16:creationId xmlns:a16="http://schemas.microsoft.com/office/drawing/2014/main" id="{60F69D30-3F95-4841-A2B3-9C6E523137E9}"/>
              </a:ext>
            </a:extLst>
          </p:cNvPr>
          <p:cNvGraphicFramePr>
            <a:graphicFrameLocks noGrp="1"/>
          </p:cNvGraphicFramePr>
          <p:nvPr/>
        </p:nvGraphicFramePr>
        <p:xfrm>
          <a:off x="2032000" y="719666"/>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815878388"/>
                    </a:ext>
                  </a:extLst>
                </a:gridCol>
                <a:gridCol w="2709333">
                  <a:extLst>
                    <a:ext uri="{9D8B030D-6E8A-4147-A177-3AD203B41FA5}">
                      <a16:colId xmlns:a16="http://schemas.microsoft.com/office/drawing/2014/main" val="146414856"/>
                    </a:ext>
                  </a:extLst>
                </a:gridCol>
                <a:gridCol w="2709333">
                  <a:extLst>
                    <a:ext uri="{9D8B030D-6E8A-4147-A177-3AD203B41FA5}">
                      <a16:colId xmlns:a16="http://schemas.microsoft.com/office/drawing/2014/main" val="3363181010"/>
                    </a:ext>
                  </a:extLst>
                </a:gridCol>
              </a:tblGrid>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17625111"/>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305798091"/>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21368398"/>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013006154"/>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48882341"/>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65669806"/>
                  </a:ext>
                </a:extLst>
              </a:tr>
            </a:tbl>
          </a:graphicData>
        </a:graphic>
      </p:graphicFrame>
      <p:graphicFrame>
        <p:nvGraphicFramePr>
          <p:cNvPr id="4" name="Table 4">
            <a:extLst>
              <a:ext uri="{FF2B5EF4-FFF2-40B4-BE49-F238E27FC236}">
                <a16:creationId xmlns:a16="http://schemas.microsoft.com/office/drawing/2014/main" id="{973BBBC2-8C7C-41C1-8599-E5EA462E415C}"/>
              </a:ext>
            </a:extLst>
          </p:cNvPr>
          <p:cNvGraphicFramePr>
            <a:graphicFrameLocks noGrp="1"/>
          </p:cNvGraphicFramePr>
          <p:nvPr>
            <p:extLst>
              <p:ext uri="{D42A27DB-BD31-4B8C-83A1-F6EECF244321}">
                <p14:modId xmlns:p14="http://schemas.microsoft.com/office/powerpoint/2010/main" val="3072082613"/>
              </p:ext>
            </p:extLst>
          </p:nvPr>
        </p:nvGraphicFramePr>
        <p:xfrm>
          <a:off x="533400" y="719666"/>
          <a:ext cx="11220452" cy="4490720"/>
        </p:xfrm>
        <a:graphic>
          <a:graphicData uri="http://schemas.openxmlformats.org/drawingml/2006/table">
            <a:tbl>
              <a:tblPr firstRow="1" bandRow="1">
                <a:tableStyleId>{073A0DAA-6AF3-43AB-8588-CEC1D06C72B9}</a:tableStyleId>
              </a:tblPr>
              <a:tblGrid>
                <a:gridCol w="2805113">
                  <a:extLst>
                    <a:ext uri="{9D8B030D-6E8A-4147-A177-3AD203B41FA5}">
                      <a16:colId xmlns:a16="http://schemas.microsoft.com/office/drawing/2014/main" val="2966580422"/>
                    </a:ext>
                  </a:extLst>
                </a:gridCol>
                <a:gridCol w="2805113">
                  <a:extLst>
                    <a:ext uri="{9D8B030D-6E8A-4147-A177-3AD203B41FA5}">
                      <a16:colId xmlns:a16="http://schemas.microsoft.com/office/drawing/2014/main" val="1592957485"/>
                    </a:ext>
                  </a:extLst>
                </a:gridCol>
                <a:gridCol w="2805113">
                  <a:extLst>
                    <a:ext uri="{9D8B030D-6E8A-4147-A177-3AD203B41FA5}">
                      <a16:colId xmlns:a16="http://schemas.microsoft.com/office/drawing/2014/main" val="4069582273"/>
                    </a:ext>
                  </a:extLst>
                </a:gridCol>
                <a:gridCol w="2805113">
                  <a:extLst>
                    <a:ext uri="{9D8B030D-6E8A-4147-A177-3AD203B41FA5}">
                      <a16:colId xmlns:a16="http://schemas.microsoft.com/office/drawing/2014/main" val="2894432474"/>
                    </a:ext>
                  </a:extLst>
                </a:gridCol>
              </a:tblGrid>
              <a:tr h="370840">
                <a:tc>
                  <a:txBody>
                    <a:bodyPr/>
                    <a:lstStyle/>
                    <a:p>
                      <a:r>
                        <a:rPr lang="en-US" dirty="0"/>
                        <a:t>Property</a:t>
                      </a:r>
                    </a:p>
                  </a:txBody>
                  <a:tcPr/>
                </a:tc>
                <a:tc>
                  <a:txBody>
                    <a:bodyPr/>
                    <a:lstStyle/>
                    <a:p>
                      <a:r>
                        <a:rPr lang="en-US" dirty="0"/>
                        <a:t>Enumeration</a:t>
                      </a:r>
                    </a:p>
                  </a:txBody>
                  <a:tcPr/>
                </a:tc>
                <a:tc>
                  <a:txBody>
                    <a:bodyPr/>
                    <a:lstStyle/>
                    <a:p>
                      <a:r>
                        <a:rPr lang="en-US" dirty="0"/>
                        <a:t>Iterator</a:t>
                      </a:r>
                    </a:p>
                  </a:txBody>
                  <a:tcPr/>
                </a:tc>
                <a:tc>
                  <a:txBody>
                    <a:bodyPr/>
                    <a:lstStyle/>
                    <a:p>
                      <a:r>
                        <a:rPr lang="en-US" dirty="0" err="1"/>
                        <a:t>ListIterator</a:t>
                      </a:r>
                      <a:endParaRPr lang="en-US" dirty="0"/>
                    </a:p>
                  </a:txBody>
                  <a:tcPr/>
                </a:tc>
                <a:extLst>
                  <a:ext uri="{0D108BD9-81ED-4DB2-BD59-A6C34878D82A}">
                    <a16:rowId xmlns:a16="http://schemas.microsoft.com/office/drawing/2014/main" val="2192241398"/>
                  </a:ext>
                </a:extLst>
              </a:tr>
              <a:tr h="370840">
                <a:tc>
                  <a:txBody>
                    <a:bodyPr/>
                    <a:lstStyle/>
                    <a:p>
                      <a:r>
                        <a:rPr lang="en-US" dirty="0"/>
                        <a:t>Where we can apply</a:t>
                      </a:r>
                    </a:p>
                  </a:txBody>
                  <a:tcPr/>
                </a:tc>
                <a:tc>
                  <a:txBody>
                    <a:bodyPr/>
                    <a:lstStyle/>
                    <a:p>
                      <a:r>
                        <a:rPr lang="en-US" dirty="0"/>
                        <a:t>Applicable only for legacy classes </a:t>
                      </a:r>
                    </a:p>
                  </a:txBody>
                  <a:tcPr/>
                </a:tc>
                <a:tc>
                  <a:txBody>
                    <a:bodyPr/>
                    <a:lstStyle/>
                    <a:p>
                      <a:r>
                        <a:rPr lang="en-US" dirty="0"/>
                        <a:t>Applicable for any collection</a:t>
                      </a:r>
                    </a:p>
                  </a:txBody>
                  <a:tcPr/>
                </a:tc>
                <a:tc>
                  <a:txBody>
                    <a:bodyPr/>
                    <a:lstStyle/>
                    <a:p>
                      <a:r>
                        <a:rPr lang="en-US" dirty="0"/>
                        <a:t>Only for list Objects</a:t>
                      </a:r>
                    </a:p>
                  </a:txBody>
                  <a:tcPr/>
                </a:tc>
                <a:extLst>
                  <a:ext uri="{0D108BD9-81ED-4DB2-BD59-A6C34878D82A}">
                    <a16:rowId xmlns:a16="http://schemas.microsoft.com/office/drawing/2014/main" val="2983660793"/>
                  </a:ext>
                </a:extLst>
              </a:tr>
              <a:tr h="370840">
                <a:tc>
                  <a:txBody>
                    <a:bodyPr/>
                    <a:lstStyle/>
                    <a:p>
                      <a:r>
                        <a:rPr lang="en-US" dirty="0"/>
                        <a:t>Is it legacy ? </a:t>
                      </a:r>
                    </a:p>
                  </a:txBody>
                  <a:tcPr/>
                </a:tc>
                <a:tc>
                  <a:txBody>
                    <a:bodyPr/>
                    <a:lstStyle/>
                    <a:p>
                      <a:r>
                        <a:rPr lang="en-US" dirty="0"/>
                        <a:t>Yes (1.0v )</a:t>
                      </a:r>
                    </a:p>
                  </a:txBody>
                  <a:tcPr/>
                </a:tc>
                <a:tc>
                  <a:txBody>
                    <a:bodyPr/>
                    <a:lstStyle/>
                    <a:p>
                      <a:r>
                        <a:rPr lang="en-US" dirty="0"/>
                        <a:t>No(1.2)</a:t>
                      </a:r>
                    </a:p>
                  </a:txBody>
                  <a:tcPr/>
                </a:tc>
                <a:tc>
                  <a:txBody>
                    <a:bodyPr/>
                    <a:lstStyle/>
                    <a:p>
                      <a:r>
                        <a:rPr lang="en-US" dirty="0"/>
                        <a:t>No (1.2 v)</a:t>
                      </a:r>
                    </a:p>
                    <a:p>
                      <a:endParaRPr lang="en-US" dirty="0"/>
                    </a:p>
                  </a:txBody>
                  <a:tcPr/>
                </a:tc>
                <a:extLst>
                  <a:ext uri="{0D108BD9-81ED-4DB2-BD59-A6C34878D82A}">
                    <a16:rowId xmlns:a16="http://schemas.microsoft.com/office/drawing/2014/main" val="540440571"/>
                  </a:ext>
                </a:extLst>
              </a:tr>
              <a:tr h="370840">
                <a:tc>
                  <a:txBody>
                    <a:bodyPr/>
                    <a:lstStyle/>
                    <a:p>
                      <a:r>
                        <a:rPr lang="en-US" dirty="0"/>
                        <a:t>Movement </a:t>
                      </a:r>
                    </a:p>
                  </a:txBody>
                  <a:tcPr/>
                </a:tc>
                <a:tc>
                  <a:txBody>
                    <a:bodyPr/>
                    <a:lstStyle/>
                    <a:p>
                      <a:r>
                        <a:rPr lang="en-US" dirty="0"/>
                        <a:t>Single direction(only forward direction) </a:t>
                      </a:r>
                    </a:p>
                  </a:txBody>
                  <a:tcPr/>
                </a:tc>
                <a:tc>
                  <a:txBody>
                    <a:bodyPr/>
                    <a:lstStyle/>
                    <a:p>
                      <a:r>
                        <a:rPr lang="en-US" dirty="0"/>
                        <a:t>Single direction(Only forward direction)</a:t>
                      </a:r>
                    </a:p>
                  </a:txBody>
                  <a:tcPr/>
                </a:tc>
                <a:tc>
                  <a:txBody>
                    <a:bodyPr/>
                    <a:lstStyle/>
                    <a:p>
                      <a:r>
                        <a:rPr lang="en-US" dirty="0"/>
                        <a:t>Bi-directional</a:t>
                      </a:r>
                    </a:p>
                  </a:txBody>
                  <a:tcPr/>
                </a:tc>
                <a:extLst>
                  <a:ext uri="{0D108BD9-81ED-4DB2-BD59-A6C34878D82A}">
                    <a16:rowId xmlns:a16="http://schemas.microsoft.com/office/drawing/2014/main" val="1173847450"/>
                  </a:ext>
                </a:extLst>
              </a:tr>
              <a:tr h="370840">
                <a:tc>
                  <a:txBody>
                    <a:bodyPr/>
                    <a:lstStyle/>
                    <a:p>
                      <a:r>
                        <a:rPr lang="en-US" dirty="0"/>
                        <a:t>Allowed operation</a:t>
                      </a:r>
                    </a:p>
                  </a:txBody>
                  <a:tcPr/>
                </a:tc>
                <a:tc>
                  <a:txBody>
                    <a:bodyPr/>
                    <a:lstStyle/>
                    <a:p>
                      <a:r>
                        <a:rPr lang="en-US" dirty="0"/>
                        <a:t>Only read</a:t>
                      </a:r>
                    </a:p>
                  </a:txBody>
                  <a:tcPr/>
                </a:tc>
                <a:tc>
                  <a:txBody>
                    <a:bodyPr/>
                    <a:lstStyle/>
                    <a:p>
                      <a:r>
                        <a:rPr lang="en-US" dirty="0"/>
                        <a:t>Read/remove</a:t>
                      </a:r>
                    </a:p>
                  </a:txBody>
                  <a:tcPr/>
                </a:tc>
                <a:tc>
                  <a:txBody>
                    <a:bodyPr/>
                    <a:lstStyle/>
                    <a:p>
                      <a:r>
                        <a:rPr lang="en-US" dirty="0" err="1"/>
                        <a:t>Read|remove|replace|add</a:t>
                      </a:r>
                      <a:endParaRPr lang="en-US" dirty="0"/>
                    </a:p>
                  </a:txBody>
                  <a:tcPr/>
                </a:tc>
                <a:extLst>
                  <a:ext uri="{0D108BD9-81ED-4DB2-BD59-A6C34878D82A}">
                    <a16:rowId xmlns:a16="http://schemas.microsoft.com/office/drawing/2014/main" val="1536730952"/>
                  </a:ext>
                </a:extLst>
              </a:tr>
              <a:tr h="370840">
                <a:tc>
                  <a:txBody>
                    <a:bodyPr/>
                    <a:lstStyle/>
                    <a:p>
                      <a:r>
                        <a:rPr lang="en-US" dirty="0"/>
                        <a:t>How we can get </a:t>
                      </a:r>
                    </a:p>
                  </a:txBody>
                  <a:tcPr/>
                </a:tc>
                <a:tc>
                  <a:txBody>
                    <a:bodyPr/>
                    <a:lstStyle/>
                    <a:p>
                      <a:r>
                        <a:rPr lang="en-US" dirty="0"/>
                        <a:t>By using elements() of vector class</a:t>
                      </a:r>
                    </a:p>
                  </a:txBody>
                  <a:tcPr/>
                </a:tc>
                <a:tc>
                  <a:txBody>
                    <a:bodyPr/>
                    <a:lstStyle/>
                    <a:p>
                      <a:r>
                        <a:rPr lang="en-US" dirty="0"/>
                        <a:t>By using iterator() of Collection(I)</a:t>
                      </a:r>
                    </a:p>
                  </a:txBody>
                  <a:tcPr/>
                </a:tc>
                <a:tc>
                  <a:txBody>
                    <a:bodyPr/>
                    <a:lstStyle/>
                    <a:p>
                      <a:r>
                        <a:rPr lang="en-US" dirty="0"/>
                        <a:t>By using </a:t>
                      </a:r>
                      <a:r>
                        <a:rPr lang="en-US" dirty="0" err="1"/>
                        <a:t>ListIterator</a:t>
                      </a:r>
                      <a:r>
                        <a:rPr lang="en-US" dirty="0"/>
                        <a:t>() of List(I)</a:t>
                      </a:r>
                    </a:p>
                  </a:txBody>
                  <a:tcPr/>
                </a:tc>
                <a:extLst>
                  <a:ext uri="{0D108BD9-81ED-4DB2-BD59-A6C34878D82A}">
                    <a16:rowId xmlns:a16="http://schemas.microsoft.com/office/drawing/2014/main" val="84305428"/>
                  </a:ext>
                </a:extLst>
              </a:tr>
              <a:tr h="370840">
                <a:tc>
                  <a:txBody>
                    <a:bodyPr/>
                    <a:lstStyle/>
                    <a:p>
                      <a:r>
                        <a:rPr lang="en-US" dirty="0"/>
                        <a:t>Methods</a:t>
                      </a:r>
                    </a:p>
                  </a:txBody>
                  <a:tcPr/>
                </a:tc>
                <a:tc>
                  <a:txBody>
                    <a:bodyPr/>
                    <a:lstStyle/>
                    <a:p>
                      <a:r>
                        <a:rPr lang="en-US" dirty="0"/>
                        <a:t>2methods</a:t>
                      </a:r>
                    </a:p>
                    <a:p>
                      <a:r>
                        <a:rPr lang="en-US" dirty="0" err="1"/>
                        <a:t>hasMoreElements</a:t>
                      </a:r>
                      <a:r>
                        <a:rPr lang="en-US" dirty="0"/>
                        <a:t>()</a:t>
                      </a:r>
                    </a:p>
                    <a:p>
                      <a:r>
                        <a:rPr lang="en-US" dirty="0" err="1"/>
                        <a:t>nextElements</a:t>
                      </a:r>
                      <a:r>
                        <a:rPr lang="en-US" dirty="0"/>
                        <a:t>()</a:t>
                      </a:r>
                    </a:p>
                  </a:txBody>
                  <a:tcPr/>
                </a:tc>
                <a:tc>
                  <a:txBody>
                    <a:bodyPr/>
                    <a:lstStyle/>
                    <a:p>
                      <a:r>
                        <a:rPr lang="en-US" dirty="0"/>
                        <a:t>3 Methods</a:t>
                      </a:r>
                    </a:p>
                    <a:p>
                      <a:r>
                        <a:rPr lang="en-US" dirty="0" err="1"/>
                        <a:t>hasNext</a:t>
                      </a:r>
                      <a:r>
                        <a:rPr lang="en-US" dirty="0"/>
                        <a:t>()</a:t>
                      </a:r>
                    </a:p>
                    <a:p>
                      <a:r>
                        <a:rPr lang="en-US" dirty="0"/>
                        <a:t>Next()</a:t>
                      </a:r>
                    </a:p>
                    <a:p>
                      <a:r>
                        <a:rPr lang="en-US" dirty="0"/>
                        <a:t>Remove()</a:t>
                      </a:r>
                    </a:p>
                  </a:txBody>
                  <a:tcPr/>
                </a:tc>
                <a:tc>
                  <a:txBody>
                    <a:bodyPr/>
                    <a:lstStyle/>
                    <a:p>
                      <a:r>
                        <a:rPr lang="en-US" dirty="0"/>
                        <a:t>9 methods</a:t>
                      </a:r>
                    </a:p>
                    <a:p>
                      <a:endParaRPr lang="en-US" dirty="0"/>
                    </a:p>
                  </a:txBody>
                  <a:tcPr/>
                </a:tc>
                <a:extLst>
                  <a:ext uri="{0D108BD9-81ED-4DB2-BD59-A6C34878D82A}">
                    <a16:rowId xmlns:a16="http://schemas.microsoft.com/office/drawing/2014/main" val="3682090910"/>
                  </a:ext>
                </a:extLst>
              </a:tr>
            </a:tbl>
          </a:graphicData>
        </a:graphic>
      </p:graphicFrame>
    </p:spTree>
    <p:extLst>
      <p:ext uri="{BB962C8B-B14F-4D97-AF65-F5344CB8AC3E}">
        <p14:creationId xmlns:p14="http://schemas.microsoft.com/office/powerpoint/2010/main" val="4282285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44D7ED-3F24-4D48-A573-7E1E157EF14E}"/>
              </a:ext>
            </a:extLst>
          </p:cNvPr>
          <p:cNvSpPr txBox="1"/>
          <p:nvPr/>
        </p:nvSpPr>
        <p:spPr>
          <a:xfrm>
            <a:off x="678095" y="1582220"/>
            <a:ext cx="11671442" cy="4247317"/>
          </a:xfrm>
          <a:prstGeom prst="rect">
            <a:avLst/>
          </a:prstGeom>
          <a:noFill/>
        </p:spPr>
        <p:txBody>
          <a:bodyPr wrap="square" rtlCol="0">
            <a:spAutoFit/>
          </a:bodyPr>
          <a:lstStyle/>
          <a:p>
            <a:pPr algn="ctr"/>
            <a:r>
              <a:rPr lang="en-US" b="1" dirty="0"/>
              <a:t>9 Key Interfaces of Collection Framework</a:t>
            </a:r>
          </a:p>
          <a:p>
            <a:r>
              <a:rPr lang="en-US" dirty="0"/>
              <a:t>I. Collection</a:t>
            </a:r>
          </a:p>
          <a:p>
            <a:r>
              <a:rPr lang="en-US" dirty="0"/>
              <a:t>II. List</a:t>
            </a:r>
          </a:p>
          <a:p>
            <a:r>
              <a:rPr lang="en-US" dirty="0"/>
              <a:t>III. Set</a:t>
            </a:r>
          </a:p>
          <a:p>
            <a:r>
              <a:rPr lang="en-US" dirty="0"/>
              <a:t>IV.  </a:t>
            </a:r>
            <a:r>
              <a:rPr lang="en-US" dirty="0" err="1"/>
              <a:t>SortedSet</a:t>
            </a:r>
            <a:endParaRPr lang="en-US" dirty="0"/>
          </a:p>
          <a:p>
            <a:r>
              <a:rPr lang="en-US" dirty="0"/>
              <a:t>V.  </a:t>
            </a:r>
            <a:r>
              <a:rPr lang="en-US" dirty="0" err="1"/>
              <a:t>NavigableSet</a:t>
            </a:r>
            <a:endParaRPr lang="en-US" dirty="0"/>
          </a:p>
          <a:p>
            <a:r>
              <a:rPr lang="en-US" dirty="0"/>
              <a:t>VI. Queue</a:t>
            </a:r>
          </a:p>
          <a:p>
            <a:r>
              <a:rPr lang="en-US" dirty="0"/>
              <a:t>VII. Map</a:t>
            </a:r>
          </a:p>
          <a:p>
            <a:r>
              <a:rPr lang="en-US" dirty="0"/>
              <a:t>VIII.  </a:t>
            </a:r>
            <a:r>
              <a:rPr lang="en-US" dirty="0" err="1"/>
              <a:t>SortedMap</a:t>
            </a:r>
            <a:endParaRPr lang="en-US" dirty="0"/>
          </a:p>
          <a:p>
            <a:r>
              <a:rPr lang="en-US" dirty="0"/>
              <a:t>IX.  </a:t>
            </a:r>
            <a:r>
              <a:rPr lang="en-US" dirty="0" err="1"/>
              <a:t>NavigableMap</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31283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E6A8CC-1662-4BF6-BF8B-2AB66A8C2647}"/>
              </a:ext>
            </a:extLst>
          </p:cNvPr>
          <p:cNvSpPr txBox="1"/>
          <p:nvPr/>
        </p:nvSpPr>
        <p:spPr>
          <a:xfrm>
            <a:off x="470898" y="184935"/>
            <a:ext cx="11250203" cy="5355312"/>
          </a:xfrm>
          <a:prstGeom prst="rect">
            <a:avLst/>
          </a:prstGeom>
          <a:noFill/>
        </p:spPr>
        <p:txBody>
          <a:bodyPr wrap="square" rtlCol="0">
            <a:spAutoFit/>
          </a:bodyPr>
          <a:lstStyle/>
          <a:p>
            <a:pPr algn="ctr"/>
            <a:r>
              <a:rPr lang="en-US" b="1" dirty="0"/>
              <a:t>Collections(I)</a:t>
            </a:r>
          </a:p>
          <a:p>
            <a:endParaRPr lang="en-US" b="1" dirty="0"/>
          </a:p>
          <a:p>
            <a:r>
              <a:rPr lang="en-US" dirty="0"/>
              <a:t>I. If we want to represent a group of individual objects of a single entity is known as collection.</a:t>
            </a:r>
          </a:p>
          <a:p>
            <a:r>
              <a:rPr lang="en-US" dirty="0"/>
              <a:t>II. Collection Interface defines the most common methods which are applicable for any collection object.</a:t>
            </a:r>
          </a:p>
          <a:p>
            <a:r>
              <a:rPr lang="en-US" dirty="0"/>
              <a:t>III. In general collection interface is considered as root interface of collection framework.</a:t>
            </a:r>
          </a:p>
          <a:p>
            <a:endParaRPr lang="en-US" dirty="0"/>
          </a:p>
          <a:p>
            <a:r>
              <a:rPr lang="en-US" dirty="0"/>
              <a:t>IV. There is no concrete class which implements collection interface directly.</a:t>
            </a:r>
          </a:p>
          <a:p>
            <a:endParaRPr lang="en-US" dirty="0"/>
          </a:p>
          <a:p>
            <a:r>
              <a:rPr lang="en-US" b="1" dirty="0"/>
              <a:t>Difference between collection and collections ? </a:t>
            </a:r>
          </a:p>
          <a:p>
            <a:r>
              <a:rPr lang="en-US" dirty="0"/>
              <a:t>Collection is an interface. If we want to represent a group of individual object as a single entity. Then, we should go for collection.</a:t>
            </a:r>
          </a:p>
          <a:p>
            <a:r>
              <a:rPr lang="en-US" dirty="0"/>
              <a:t>Collections is an utility class present in </a:t>
            </a:r>
            <a:r>
              <a:rPr lang="en-US" dirty="0" err="1"/>
              <a:t>Java.util</a:t>
            </a:r>
            <a:r>
              <a:rPr lang="en-US" dirty="0"/>
              <a:t> package to define several utility methods for  collection objects like </a:t>
            </a:r>
            <a:r>
              <a:rPr lang="en-US" dirty="0" err="1"/>
              <a:t>sorting,searching</a:t>
            </a:r>
            <a:r>
              <a:rPr lang="en-US" dirty="0"/>
              <a:t> etc..</a:t>
            </a:r>
          </a:p>
          <a:p>
            <a:endParaRPr lang="en-US" dirty="0"/>
          </a:p>
          <a:p>
            <a:endParaRPr lang="en-US" dirty="0"/>
          </a:p>
          <a:p>
            <a:endParaRPr lang="en-US" dirty="0"/>
          </a:p>
          <a:p>
            <a:endParaRPr lang="en-US" b="1" dirty="0"/>
          </a:p>
          <a:p>
            <a:pPr algn="ctr"/>
            <a:endParaRPr lang="en-US" b="1" dirty="0"/>
          </a:p>
          <a:p>
            <a:pPr algn="ctr"/>
            <a:endParaRPr lang="en-US" b="1" dirty="0"/>
          </a:p>
        </p:txBody>
      </p:sp>
    </p:spTree>
    <p:extLst>
      <p:ext uri="{BB962C8B-B14F-4D97-AF65-F5344CB8AC3E}">
        <p14:creationId xmlns:p14="http://schemas.microsoft.com/office/powerpoint/2010/main" val="2050888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E71590-FE44-4FE0-9A77-1A292FFBBFE0}"/>
              </a:ext>
            </a:extLst>
          </p:cNvPr>
          <p:cNvSpPr txBox="1"/>
          <p:nvPr/>
        </p:nvSpPr>
        <p:spPr>
          <a:xfrm>
            <a:off x="174661" y="195209"/>
            <a:ext cx="11876926" cy="8402300"/>
          </a:xfrm>
          <a:prstGeom prst="rect">
            <a:avLst/>
          </a:prstGeom>
          <a:noFill/>
        </p:spPr>
        <p:txBody>
          <a:bodyPr wrap="square" rtlCol="0">
            <a:spAutoFit/>
          </a:bodyPr>
          <a:lstStyle/>
          <a:p>
            <a:pPr algn="ctr"/>
            <a:r>
              <a:rPr lang="en-US" b="1" dirty="0"/>
              <a:t>List(I)</a:t>
            </a:r>
          </a:p>
          <a:p>
            <a:pPr algn="ctr"/>
            <a:endParaRPr lang="en-US" b="1" dirty="0"/>
          </a:p>
          <a:p>
            <a:r>
              <a:rPr lang="en-US" dirty="0"/>
              <a:t>It is the child interface of collection if we want to represent a group of individual object as a single entity where duplicates are allowed and insertion order must be preserved then we should go for list.</a:t>
            </a:r>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solidFill>
                  <a:srgbClr val="FF0000"/>
                </a:solidFill>
              </a:rPr>
              <a:t>Note:</a:t>
            </a:r>
          </a:p>
          <a:p>
            <a:r>
              <a:rPr lang="en-US" dirty="0">
                <a:solidFill>
                  <a:srgbClr val="FF0000"/>
                </a:solidFill>
              </a:rPr>
              <a:t>In 1.2 v vector and stack classes are re-engineered to implement list interface.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9A87A99F-27DA-4E3C-923C-52053A3095BA}"/>
              </a:ext>
            </a:extLst>
          </p:cNvPr>
          <p:cNvPicPr>
            <a:picLocks noChangeAspect="1"/>
          </p:cNvPicPr>
          <p:nvPr/>
        </p:nvPicPr>
        <p:blipFill>
          <a:blip r:embed="rId2"/>
          <a:stretch>
            <a:fillRect/>
          </a:stretch>
        </p:blipFill>
        <p:spPr>
          <a:xfrm>
            <a:off x="3883631" y="1635943"/>
            <a:ext cx="4880225" cy="3801065"/>
          </a:xfrm>
          <a:prstGeom prst="rect">
            <a:avLst/>
          </a:prstGeom>
        </p:spPr>
      </p:pic>
      <p:sp>
        <p:nvSpPr>
          <p:cNvPr id="10" name="Right Brace 9">
            <a:extLst>
              <a:ext uri="{FF2B5EF4-FFF2-40B4-BE49-F238E27FC236}">
                <a16:creationId xmlns:a16="http://schemas.microsoft.com/office/drawing/2014/main" id="{0378967C-7AAB-4894-99B3-C3404CF7609A}"/>
              </a:ext>
            </a:extLst>
          </p:cNvPr>
          <p:cNvSpPr/>
          <p:nvPr/>
        </p:nvSpPr>
        <p:spPr>
          <a:xfrm>
            <a:off x="8054939" y="3873357"/>
            <a:ext cx="1027416" cy="15636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E9D4AF62-5DDC-43E7-932E-DA7295EA62E7}"/>
              </a:ext>
            </a:extLst>
          </p:cNvPr>
          <p:cNvSpPr txBox="1"/>
          <p:nvPr/>
        </p:nvSpPr>
        <p:spPr>
          <a:xfrm>
            <a:off x="8666252" y="4257006"/>
            <a:ext cx="1407559" cy="369332"/>
          </a:xfrm>
          <a:prstGeom prst="rect">
            <a:avLst/>
          </a:prstGeom>
          <a:noFill/>
        </p:spPr>
        <p:txBody>
          <a:bodyPr wrap="square" rtlCol="0">
            <a:spAutoFit/>
          </a:bodyPr>
          <a:lstStyle/>
          <a:p>
            <a:r>
              <a:rPr lang="en-US" dirty="0"/>
              <a:t>Version 1.0</a:t>
            </a:r>
          </a:p>
        </p:txBody>
      </p:sp>
    </p:spTree>
    <p:extLst>
      <p:ext uri="{BB962C8B-B14F-4D97-AF65-F5344CB8AC3E}">
        <p14:creationId xmlns:p14="http://schemas.microsoft.com/office/powerpoint/2010/main" val="4197360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A8A389-AC17-44B2-8031-7CDDAF76D5E2}"/>
              </a:ext>
            </a:extLst>
          </p:cNvPr>
          <p:cNvSpPr txBox="1"/>
          <p:nvPr/>
        </p:nvSpPr>
        <p:spPr>
          <a:xfrm>
            <a:off x="287676" y="256854"/>
            <a:ext cx="11630346" cy="7571303"/>
          </a:xfrm>
          <a:prstGeom prst="rect">
            <a:avLst/>
          </a:prstGeom>
          <a:noFill/>
        </p:spPr>
        <p:txBody>
          <a:bodyPr wrap="square" rtlCol="0">
            <a:spAutoFit/>
          </a:bodyPr>
          <a:lstStyle/>
          <a:p>
            <a:pPr algn="ctr"/>
            <a:r>
              <a:rPr lang="en-US" b="1" dirty="0"/>
              <a:t>Set(I)</a:t>
            </a:r>
          </a:p>
          <a:p>
            <a:pPr algn="ctr"/>
            <a:endParaRPr lang="en-US" b="1" dirty="0"/>
          </a:p>
          <a:p>
            <a:r>
              <a:rPr lang="en-US" dirty="0"/>
              <a:t>It is the child interface of collection if we want to represent a group of individual object as a single entity where duplicates are not allowed and insertion order not required then we should go for set.</a:t>
            </a:r>
          </a:p>
          <a:p>
            <a:endParaRPr lang="en-US" dirty="0"/>
          </a:p>
          <a:p>
            <a:pPr algn="ctr"/>
            <a:r>
              <a:rPr lang="en-US" b="1" dirty="0" err="1"/>
              <a:t>SortedSet</a:t>
            </a:r>
            <a:r>
              <a:rPr lang="en-US" b="1" dirty="0"/>
              <a:t>(I)</a:t>
            </a:r>
          </a:p>
          <a:p>
            <a:pPr algn="ctr"/>
            <a:endParaRPr lang="en-US" b="1" dirty="0"/>
          </a:p>
          <a:p>
            <a:r>
              <a:rPr lang="en-US" dirty="0"/>
              <a:t>It is child interface of Set . If we want to represent a group of individual object as a single entity where duplicates are not allowed and all objects should be inserted according to some sorted order then we should go for </a:t>
            </a:r>
            <a:r>
              <a:rPr lang="en-US" dirty="0" err="1"/>
              <a:t>SortedSet</a:t>
            </a:r>
            <a:r>
              <a:rPr lang="en-US" dirty="0"/>
              <a:t>.</a:t>
            </a:r>
          </a:p>
          <a:p>
            <a:endParaRPr lang="en-US" dirty="0"/>
          </a:p>
          <a:p>
            <a:pPr algn="ctr"/>
            <a:r>
              <a:rPr lang="en-US" b="1" dirty="0" err="1"/>
              <a:t>NavigableSet</a:t>
            </a:r>
            <a:r>
              <a:rPr lang="en-US" b="1" dirty="0"/>
              <a:t>(I)</a:t>
            </a:r>
          </a:p>
          <a:p>
            <a:pPr algn="ctr"/>
            <a:endParaRPr lang="en-US" b="1" dirty="0"/>
          </a:p>
          <a:p>
            <a:r>
              <a:rPr lang="en-US" dirty="0"/>
              <a:t>It is the child interface of </a:t>
            </a:r>
            <a:r>
              <a:rPr lang="en-US" dirty="0" err="1"/>
              <a:t>SortedSet</a:t>
            </a:r>
            <a:r>
              <a:rPr lang="en-US" dirty="0"/>
              <a:t> it contains several methods for navigation purposes.</a:t>
            </a:r>
          </a:p>
          <a:p>
            <a:endParaRPr lang="en-US" dirty="0"/>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7411F89C-86D5-4A0E-BE0F-A884ADC10970}"/>
              </a:ext>
            </a:extLst>
          </p:cNvPr>
          <p:cNvPicPr>
            <a:picLocks noChangeAspect="1"/>
          </p:cNvPicPr>
          <p:nvPr/>
        </p:nvPicPr>
        <p:blipFill>
          <a:blip r:embed="rId2"/>
          <a:stretch>
            <a:fillRect/>
          </a:stretch>
        </p:blipFill>
        <p:spPr>
          <a:xfrm>
            <a:off x="4818579" y="4019451"/>
            <a:ext cx="3256909" cy="2473816"/>
          </a:xfrm>
          <a:prstGeom prst="rect">
            <a:avLst/>
          </a:prstGeom>
        </p:spPr>
      </p:pic>
      <p:sp>
        <p:nvSpPr>
          <p:cNvPr id="8" name="TextBox 7">
            <a:extLst>
              <a:ext uri="{FF2B5EF4-FFF2-40B4-BE49-F238E27FC236}">
                <a16:creationId xmlns:a16="http://schemas.microsoft.com/office/drawing/2014/main" id="{08B496DB-63DC-4CEB-A1F8-49009E0B4ED0}"/>
              </a:ext>
            </a:extLst>
          </p:cNvPr>
          <p:cNvSpPr txBox="1"/>
          <p:nvPr/>
        </p:nvSpPr>
        <p:spPr>
          <a:xfrm>
            <a:off x="7798085" y="5526959"/>
            <a:ext cx="1345915" cy="369332"/>
          </a:xfrm>
          <a:prstGeom prst="rect">
            <a:avLst/>
          </a:prstGeom>
          <a:noFill/>
        </p:spPr>
        <p:txBody>
          <a:bodyPr wrap="square" rtlCol="0">
            <a:spAutoFit/>
          </a:bodyPr>
          <a:lstStyle/>
          <a:p>
            <a:r>
              <a:rPr lang="en-US" dirty="0"/>
              <a:t>1.6v</a:t>
            </a:r>
          </a:p>
        </p:txBody>
      </p:sp>
      <p:sp>
        <p:nvSpPr>
          <p:cNvPr id="9" name="TextBox 8">
            <a:extLst>
              <a:ext uri="{FF2B5EF4-FFF2-40B4-BE49-F238E27FC236}">
                <a16:creationId xmlns:a16="http://schemas.microsoft.com/office/drawing/2014/main" id="{7D43FD47-3664-408F-AF96-FC9DC0D5724D}"/>
              </a:ext>
            </a:extLst>
          </p:cNvPr>
          <p:cNvSpPr txBox="1"/>
          <p:nvPr/>
        </p:nvSpPr>
        <p:spPr>
          <a:xfrm>
            <a:off x="7623424" y="5896291"/>
            <a:ext cx="852755" cy="369332"/>
          </a:xfrm>
          <a:prstGeom prst="rect">
            <a:avLst/>
          </a:prstGeom>
          <a:noFill/>
        </p:spPr>
        <p:txBody>
          <a:bodyPr wrap="square" rtlCol="0">
            <a:spAutoFit/>
          </a:bodyPr>
          <a:lstStyle/>
          <a:p>
            <a:r>
              <a:rPr lang="en-US" dirty="0"/>
              <a:t>1.2v</a:t>
            </a:r>
          </a:p>
        </p:txBody>
      </p:sp>
    </p:spTree>
    <p:extLst>
      <p:ext uri="{BB962C8B-B14F-4D97-AF65-F5344CB8AC3E}">
        <p14:creationId xmlns:p14="http://schemas.microsoft.com/office/powerpoint/2010/main" val="42749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4151B6-234B-4790-B972-7B105AC54F8E}"/>
              </a:ext>
            </a:extLst>
          </p:cNvPr>
          <p:cNvSpPr txBox="1"/>
          <p:nvPr/>
        </p:nvSpPr>
        <p:spPr>
          <a:xfrm>
            <a:off x="339047" y="236306"/>
            <a:ext cx="10921429" cy="369332"/>
          </a:xfrm>
          <a:prstGeom prst="rect">
            <a:avLst/>
          </a:prstGeom>
          <a:noFill/>
        </p:spPr>
        <p:txBody>
          <a:bodyPr wrap="square" rtlCol="0">
            <a:spAutoFit/>
          </a:bodyPr>
          <a:lstStyle/>
          <a:p>
            <a:r>
              <a:rPr lang="en-US" b="1" dirty="0"/>
              <a:t>Differences Between List and Set ?</a:t>
            </a:r>
          </a:p>
        </p:txBody>
      </p:sp>
      <p:graphicFrame>
        <p:nvGraphicFramePr>
          <p:cNvPr id="5" name="Table 5">
            <a:extLst>
              <a:ext uri="{FF2B5EF4-FFF2-40B4-BE49-F238E27FC236}">
                <a16:creationId xmlns:a16="http://schemas.microsoft.com/office/drawing/2014/main" id="{7632ADFC-04E0-4D20-B98E-53C6DE261845}"/>
              </a:ext>
            </a:extLst>
          </p:cNvPr>
          <p:cNvGraphicFramePr>
            <a:graphicFrameLocks noGrp="1"/>
          </p:cNvGraphicFramePr>
          <p:nvPr>
            <p:extLst>
              <p:ext uri="{D42A27DB-BD31-4B8C-83A1-F6EECF244321}">
                <p14:modId xmlns:p14="http://schemas.microsoft.com/office/powerpoint/2010/main" val="421496873"/>
              </p:ext>
            </p:extLst>
          </p:nvPr>
        </p:nvGraphicFramePr>
        <p:xfrm>
          <a:off x="665537" y="730415"/>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081423780"/>
                    </a:ext>
                  </a:extLst>
                </a:gridCol>
                <a:gridCol w="4064000">
                  <a:extLst>
                    <a:ext uri="{9D8B030D-6E8A-4147-A177-3AD203B41FA5}">
                      <a16:colId xmlns:a16="http://schemas.microsoft.com/office/drawing/2014/main" val="2981084292"/>
                    </a:ext>
                  </a:extLst>
                </a:gridCol>
              </a:tblGrid>
              <a:tr h="370840">
                <a:tc>
                  <a:txBody>
                    <a:bodyPr/>
                    <a:lstStyle/>
                    <a:p>
                      <a:r>
                        <a:rPr lang="en-US" dirty="0"/>
                        <a:t>List</a:t>
                      </a:r>
                    </a:p>
                  </a:txBody>
                  <a:tcPr/>
                </a:tc>
                <a:tc>
                  <a:txBody>
                    <a:bodyPr/>
                    <a:lstStyle/>
                    <a:p>
                      <a:r>
                        <a:rPr lang="en-US" dirty="0"/>
                        <a:t>Set</a:t>
                      </a:r>
                    </a:p>
                  </a:txBody>
                  <a:tcPr/>
                </a:tc>
                <a:extLst>
                  <a:ext uri="{0D108BD9-81ED-4DB2-BD59-A6C34878D82A}">
                    <a16:rowId xmlns:a16="http://schemas.microsoft.com/office/drawing/2014/main" val="2820761757"/>
                  </a:ext>
                </a:extLst>
              </a:tr>
              <a:tr h="370840">
                <a:tc>
                  <a:txBody>
                    <a:bodyPr/>
                    <a:lstStyle/>
                    <a:p>
                      <a:r>
                        <a:rPr lang="en-US" dirty="0"/>
                        <a:t>I. Duplicates are allowed</a:t>
                      </a:r>
                    </a:p>
                  </a:txBody>
                  <a:tcPr/>
                </a:tc>
                <a:tc>
                  <a:txBody>
                    <a:bodyPr/>
                    <a:lstStyle/>
                    <a:p>
                      <a:r>
                        <a:rPr lang="en-US" dirty="0"/>
                        <a:t>Duplicates are not allowed</a:t>
                      </a:r>
                    </a:p>
                  </a:txBody>
                  <a:tcPr/>
                </a:tc>
                <a:extLst>
                  <a:ext uri="{0D108BD9-81ED-4DB2-BD59-A6C34878D82A}">
                    <a16:rowId xmlns:a16="http://schemas.microsoft.com/office/drawing/2014/main" val="3830802282"/>
                  </a:ext>
                </a:extLst>
              </a:tr>
              <a:tr h="370840">
                <a:tc>
                  <a:txBody>
                    <a:bodyPr/>
                    <a:lstStyle/>
                    <a:p>
                      <a:r>
                        <a:rPr lang="en-US" dirty="0"/>
                        <a:t>II. Insertion order preserved </a:t>
                      </a:r>
                    </a:p>
                  </a:txBody>
                  <a:tcPr/>
                </a:tc>
                <a:tc>
                  <a:txBody>
                    <a:bodyPr/>
                    <a:lstStyle/>
                    <a:p>
                      <a:r>
                        <a:rPr lang="en-US" dirty="0"/>
                        <a:t>Insertion order not preserved.</a:t>
                      </a:r>
                    </a:p>
                  </a:txBody>
                  <a:tcPr/>
                </a:tc>
                <a:extLst>
                  <a:ext uri="{0D108BD9-81ED-4DB2-BD59-A6C34878D82A}">
                    <a16:rowId xmlns:a16="http://schemas.microsoft.com/office/drawing/2014/main" val="3041348140"/>
                  </a:ext>
                </a:extLst>
              </a:tr>
            </a:tbl>
          </a:graphicData>
        </a:graphic>
      </p:graphicFrame>
      <p:sp>
        <p:nvSpPr>
          <p:cNvPr id="6" name="TextBox 5">
            <a:extLst>
              <a:ext uri="{FF2B5EF4-FFF2-40B4-BE49-F238E27FC236}">
                <a16:creationId xmlns:a16="http://schemas.microsoft.com/office/drawing/2014/main" id="{37A0332B-25FB-4754-819C-75DE3FF96F42}"/>
              </a:ext>
            </a:extLst>
          </p:cNvPr>
          <p:cNvSpPr txBox="1"/>
          <p:nvPr/>
        </p:nvSpPr>
        <p:spPr>
          <a:xfrm>
            <a:off x="215757" y="2270589"/>
            <a:ext cx="11486508" cy="2308324"/>
          </a:xfrm>
          <a:prstGeom prst="rect">
            <a:avLst/>
          </a:prstGeom>
          <a:noFill/>
        </p:spPr>
        <p:txBody>
          <a:bodyPr wrap="square" rtlCol="0">
            <a:spAutoFit/>
          </a:bodyPr>
          <a:lstStyle/>
          <a:p>
            <a:pPr algn="ctr"/>
            <a:r>
              <a:rPr lang="en-US" b="1" dirty="0"/>
              <a:t>Queue(I)</a:t>
            </a:r>
          </a:p>
          <a:p>
            <a:pPr algn="ctr"/>
            <a:endParaRPr lang="en-US" b="1" dirty="0"/>
          </a:p>
          <a:p>
            <a:r>
              <a:rPr lang="en-US" dirty="0"/>
              <a:t>It is the child interface of collection . If we want to represent a group of individual object prior to processing then we should go for queue. Usually queue follows First In First Out order but based on our requirement we can implement our own priority order also. Before sending a mail all mail ids we have to store in some data structure in which order we added mail ids in the same order only. Mail should be delivered . For this requirement queue is best choice.</a:t>
            </a:r>
          </a:p>
          <a:p>
            <a:endParaRPr lang="en-US" dirty="0"/>
          </a:p>
          <a:p>
            <a:r>
              <a:rPr lang="en-US" dirty="0"/>
              <a:t>					</a:t>
            </a:r>
          </a:p>
        </p:txBody>
      </p:sp>
      <p:pic>
        <p:nvPicPr>
          <p:cNvPr id="8" name="Picture 7">
            <a:extLst>
              <a:ext uri="{FF2B5EF4-FFF2-40B4-BE49-F238E27FC236}">
                <a16:creationId xmlns:a16="http://schemas.microsoft.com/office/drawing/2014/main" id="{E5A43A8D-2515-45FC-A673-44B1D46D654A}"/>
              </a:ext>
            </a:extLst>
          </p:cNvPr>
          <p:cNvPicPr>
            <a:picLocks noChangeAspect="1"/>
          </p:cNvPicPr>
          <p:nvPr/>
        </p:nvPicPr>
        <p:blipFill>
          <a:blip r:embed="rId2"/>
          <a:stretch>
            <a:fillRect/>
          </a:stretch>
        </p:blipFill>
        <p:spPr>
          <a:xfrm>
            <a:off x="4048018" y="4451218"/>
            <a:ext cx="4232953" cy="1959742"/>
          </a:xfrm>
          <a:prstGeom prst="rect">
            <a:avLst/>
          </a:prstGeom>
        </p:spPr>
      </p:pic>
      <p:sp>
        <p:nvSpPr>
          <p:cNvPr id="9" name="Right Brace 8">
            <a:extLst>
              <a:ext uri="{FF2B5EF4-FFF2-40B4-BE49-F238E27FC236}">
                <a16:creationId xmlns:a16="http://schemas.microsoft.com/office/drawing/2014/main" id="{430E92FE-A077-4F52-A9F5-AF4F3E946CE1}"/>
              </a:ext>
            </a:extLst>
          </p:cNvPr>
          <p:cNvSpPr/>
          <p:nvPr/>
        </p:nvSpPr>
        <p:spPr>
          <a:xfrm>
            <a:off x="8554720" y="4348480"/>
            <a:ext cx="325120" cy="18953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D54805B3-AAB9-41C4-A9A3-B48F1B18D081}"/>
              </a:ext>
            </a:extLst>
          </p:cNvPr>
          <p:cNvSpPr txBox="1"/>
          <p:nvPr/>
        </p:nvSpPr>
        <p:spPr>
          <a:xfrm>
            <a:off x="9067800" y="5276850"/>
            <a:ext cx="752475" cy="369332"/>
          </a:xfrm>
          <a:prstGeom prst="rect">
            <a:avLst/>
          </a:prstGeom>
          <a:noFill/>
        </p:spPr>
        <p:txBody>
          <a:bodyPr wrap="square" rtlCol="0">
            <a:spAutoFit/>
          </a:bodyPr>
          <a:lstStyle/>
          <a:p>
            <a:r>
              <a:rPr lang="en-US" dirty="0"/>
              <a:t>1.5v</a:t>
            </a:r>
          </a:p>
        </p:txBody>
      </p:sp>
      <p:sp>
        <p:nvSpPr>
          <p:cNvPr id="11" name="TextBox 10">
            <a:extLst>
              <a:ext uri="{FF2B5EF4-FFF2-40B4-BE49-F238E27FC236}">
                <a16:creationId xmlns:a16="http://schemas.microsoft.com/office/drawing/2014/main" id="{A4E34D61-3EC0-4FC9-BE62-3878A333C530}"/>
              </a:ext>
            </a:extLst>
          </p:cNvPr>
          <p:cNvSpPr txBox="1"/>
          <p:nvPr/>
        </p:nvSpPr>
        <p:spPr>
          <a:xfrm>
            <a:off x="215757" y="6010473"/>
            <a:ext cx="11044719" cy="923330"/>
          </a:xfrm>
          <a:prstGeom prst="rect">
            <a:avLst/>
          </a:prstGeom>
          <a:noFill/>
        </p:spPr>
        <p:txBody>
          <a:bodyPr wrap="square" rtlCol="0">
            <a:spAutoFit/>
          </a:bodyPr>
          <a:lstStyle/>
          <a:p>
            <a:r>
              <a:rPr lang="en-US" dirty="0"/>
              <a:t>Note:</a:t>
            </a:r>
          </a:p>
          <a:p>
            <a:r>
              <a:rPr lang="en-US" dirty="0"/>
              <a:t>All the above interfaces (</a:t>
            </a:r>
            <a:r>
              <a:rPr lang="en-US" dirty="0" err="1"/>
              <a:t>Collection,List,Set</a:t>
            </a:r>
            <a:r>
              <a:rPr lang="en-US" dirty="0"/>
              <a:t>, </a:t>
            </a:r>
            <a:r>
              <a:rPr lang="en-US" dirty="0" err="1"/>
              <a:t>SortedSet,NavigableSet</a:t>
            </a:r>
            <a:r>
              <a:rPr lang="en-US" dirty="0"/>
              <a:t> and Queue ) meant for representing a group of individual object. If we want to represent a group of individual object as Key : Value pair then we should go for Map</a:t>
            </a:r>
          </a:p>
        </p:txBody>
      </p:sp>
    </p:spTree>
    <p:extLst>
      <p:ext uri="{BB962C8B-B14F-4D97-AF65-F5344CB8AC3E}">
        <p14:creationId xmlns:p14="http://schemas.microsoft.com/office/powerpoint/2010/main" val="3989987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608725-7707-4D40-9737-909D33A22718}"/>
              </a:ext>
            </a:extLst>
          </p:cNvPr>
          <p:cNvSpPr txBox="1"/>
          <p:nvPr/>
        </p:nvSpPr>
        <p:spPr>
          <a:xfrm>
            <a:off x="180975" y="304800"/>
            <a:ext cx="11630025" cy="1200329"/>
          </a:xfrm>
          <a:prstGeom prst="rect">
            <a:avLst/>
          </a:prstGeom>
          <a:noFill/>
        </p:spPr>
        <p:txBody>
          <a:bodyPr wrap="square" rtlCol="0">
            <a:spAutoFit/>
          </a:bodyPr>
          <a:lstStyle/>
          <a:p>
            <a:pPr algn="ctr"/>
            <a:r>
              <a:rPr lang="en-US" b="1" dirty="0"/>
              <a:t>Map(I)</a:t>
            </a:r>
          </a:p>
          <a:p>
            <a:r>
              <a:rPr lang="en-US" dirty="0"/>
              <a:t>Map is not child interface of collection . If we want to represent a group of objects as </a:t>
            </a:r>
            <a:r>
              <a:rPr lang="en-US" dirty="0" err="1"/>
              <a:t>key:value</a:t>
            </a:r>
            <a:r>
              <a:rPr lang="en-US" dirty="0"/>
              <a:t> pair then we should go for map</a:t>
            </a:r>
          </a:p>
          <a:p>
            <a:endParaRPr lang="en-US" dirty="0"/>
          </a:p>
        </p:txBody>
      </p:sp>
      <p:graphicFrame>
        <p:nvGraphicFramePr>
          <p:cNvPr id="5" name="Table 5">
            <a:extLst>
              <a:ext uri="{FF2B5EF4-FFF2-40B4-BE49-F238E27FC236}">
                <a16:creationId xmlns:a16="http://schemas.microsoft.com/office/drawing/2014/main" id="{628F7767-8DF6-4FA5-AC7A-1EF5ECE3B26E}"/>
              </a:ext>
            </a:extLst>
          </p:cNvPr>
          <p:cNvGraphicFramePr>
            <a:graphicFrameLocks noGrp="1"/>
          </p:cNvGraphicFramePr>
          <p:nvPr>
            <p:extLst>
              <p:ext uri="{D42A27DB-BD31-4B8C-83A1-F6EECF244321}">
                <p14:modId xmlns:p14="http://schemas.microsoft.com/office/powerpoint/2010/main" val="962696174"/>
              </p:ext>
            </p:extLst>
          </p:nvPr>
        </p:nvGraphicFramePr>
        <p:xfrm>
          <a:off x="2032000" y="1178315"/>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07880347"/>
                    </a:ext>
                  </a:extLst>
                </a:gridCol>
                <a:gridCol w="4064000">
                  <a:extLst>
                    <a:ext uri="{9D8B030D-6E8A-4147-A177-3AD203B41FA5}">
                      <a16:colId xmlns:a16="http://schemas.microsoft.com/office/drawing/2014/main" val="430435826"/>
                    </a:ext>
                  </a:extLst>
                </a:gridCol>
              </a:tblGrid>
              <a:tr h="370840">
                <a:tc>
                  <a:txBody>
                    <a:bodyPr/>
                    <a:lstStyle/>
                    <a:p>
                      <a:r>
                        <a:rPr lang="en-US" dirty="0"/>
                        <a:t>Key(</a:t>
                      </a:r>
                      <a:r>
                        <a:rPr lang="en-US" dirty="0" err="1"/>
                        <a:t>RollNo</a:t>
                      </a:r>
                      <a:r>
                        <a:rPr lang="en-US" dirty="0"/>
                        <a:t>)</a:t>
                      </a:r>
                    </a:p>
                  </a:txBody>
                  <a:tcPr/>
                </a:tc>
                <a:tc>
                  <a:txBody>
                    <a:bodyPr/>
                    <a:lstStyle/>
                    <a:p>
                      <a:r>
                        <a:rPr lang="en-US" dirty="0"/>
                        <a:t>Value</a:t>
                      </a:r>
                    </a:p>
                  </a:txBody>
                  <a:tcPr/>
                </a:tc>
                <a:extLst>
                  <a:ext uri="{0D108BD9-81ED-4DB2-BD59-A6C34878D82A}">
                    <a16:rowId xmlns:a16="http://schemas.microsoft.com/office/drawing/2014/main" val="1647133347"/>
                  </a:ext>
                </a:extLst>
              </a:tr>
              <a:tr h="370840">
                <a:tc>
                  <a:txBody>
                    <a:bodyPr/>
                    <a:lstStyle/>
                    <a:p>
                      <a:r>
                        <a:rPr lang="en-US" dirty="0"/>
                        <a:t>I.101</a:t>
                      </a:r>
                    </a:p>
                  </a:txBody>
                  <a:tcPr/>
                </a:tc>
                <a:tc>
                  <a:txBody>
                    <a:bodyPr/>
                    <a:lstStyle/>
                    <a:p>
                      <a:r>
                        <a:rPr lang="en-US" dirty="0"/>
                        <a:t>Akhil</a:t>
                      </a:r>
                    </a:p>
                  </a:txBody>
                  <a:tcPr/>
                </a:tc>
                <a:extLst>
                  <a:ext uri="{0D108BD9-81ED-4DB2-BD59-A6C34878D82A}">
                    <a16:rowId xmlns:a16="http://schemas.microsoft.com/office/drawing/2014/main" val="3538501623"/>
                  </a:ext>
                </a:extLst>
              </a:tr>
              <a:tr h="370840">
                <a:tc>
                  <a:txBody>
                    <a:bodyPr/>
                    <a:lstStyle/>
                    <a:p>
                      <a:r>
                        <a:rPr lang="en-US" dirty="0"/>
                        <a:t>II. 102</a:t>
                      </a:r>
                    </a:p>
                  </a:txBody>
                  <a:tcPr/>
                </a:tc>
                <a:tc>
                  <a:txBody>
                    <a:bodyPr/>
                    <a:lstStyle/>
                    <a:p>
                      <a:r>
                        <a:rPr lang="en-US" dirty="0"/>
                        <a:t>Durga</a:t>
                      </a:r>
                    </a:p>
                  </a:txBody>
                  <a:tcPr/>
                </a:tc>
                <a:extLst>
                  <a:ext uri="{0D108BD9-81ED-4DB2-BD59-A6C34878D82A}">
                    <a16:rowId xmlns:a16="http://schemas.microsoft.com/office/drawing/2014/main" val="796877012"/>
                  </a:ext>
                </a:extLst>
              </a:tr>
              <a:tr h="370840">
                <a:tc>
                  <a:txBody>
                    <a:bodyPr/>
                    <a:lstStyle/>
                    <a:p>
                      <a:r>
                        <a:rPr lang="en-US" dirty="0"/>
                        <a:t>III. 103</a:t>
                      </a:r>
                    </a:p>
                  </a:txBody>
                  <a:tcPr/>
                </a:tc>
                <a:tc>
                  <a:txBody>
                    <a:bodyPr/>
                    <a:lstStyle/>
                    <a:p>
                      <a:r>
                        <a:rPr lang="en-US" dirty="0"/>
                        <a:t>Shivani</a:t>
                      </a:r>
                    </a:p>
                  </a:txBody>
                  <a:tcPr/>
                </a:tc>
                <a:extLst>
                  <a:ext uri="{0D108BD9-81ED-4DB2-BD59-A6C34878D82A}">
                    <a16:rowId xmlns:a16="http://schemas.microsoft.com/office/drawing/2014/main" val="3834390134"/>
                  </a:ext>
                </a:extLst>
              </a:tr>
            </a:tbl>
          </a:graphicData>
        </a:graphic>
      </p:graphicFrame>
      <p:sp>
        <p:nvSpPr>
          <p:cNvPr id="6" name="TextBox 5">
            <a:extLst>
              <a:ext uri="{FF2B5EF4-FFF2-40B4-BE49-F238E27FC236}">
                <a16:creationId xmlns:a16="http://schemas.microsoft.com/office/drawing/2014/main" id="{8D8BEFB5-824A-4A14-A700-E7577E11111B}"/>
              </a:ext>
            </a:extLst>
          </p:cNvPr>
          <p:cNvSpPr txBox="1"/>
          <p:nvPr/>
        </p:nvSpPr>
        <p:spPr>
          <a:xfrm>
            <a:off x="0" y="2971800"/>
            <a:ext cx="11982450" cy="4801314"/>
          </a:xfrm>
          <a:prstGeom prst="rect">
            <a:avLst/>
          </a:prstGeom>
          <a:noFill/>
        </p:spPr>
        <p:txBody>
          <a:bodyPr wrap="square" rtlCol="0">
            <a:spAutoFit/>
          </a:bodyPr>
          <a:lstStyle/>
          <a:p>
            <a:r>
              <a:rPr lang="en-US" dirty="0"/>
              <a:t>Both keys and values are objects only . Duplicate keys are not allowed but values can be duplicated.</a:t>
            </a:r>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A77BA5A3-0103-4627-95C3-586DB1B9C695}"/>
              </a:ext>
            </a:extLst>
          </p:cNvPr>
          <p:cNvPicPr>
            <a:picLocks noChangeAspect="1"/>
          </p:cNvPicPr>
          <p:nvPr/>
        </p:nvPicPr>
        <p:blipFill>
          <a:blip r:embed="rId2"/>
          <a:stretch>
            <a:fillRect/>
          </a:stretch>
        </p:blipFill>
        <p:spPr>
          <a:xfrm>
            <a:off x="2438400" y="3905250"/>
            <a:ext cx="6662737" cy="2952750"/>
          </a:xfrm>
          <a:prstGeom prst="rect">
            <a:avLst/>
          </a:prstGeom>
        </p:spPr>
      </p:pic>
      <p:sp>
        <p:nvSpPr>
          <p:cNvPr id="10" name="Right Brace 9">
            <a:extLst>
              <a:ext uri="{FF2B5EF4-FFF2-40B4-BE49-F238E27FC236}">
                <a16:creationId xmlns:a16="http://schemas.microsoft.com/office/drawing/2014/main" id="{44EF6B9C-953E-42C1-9293-6FF926DE8434}"/>
              </a:ext>
            </a:extLst>
          </p:cNvPr>
          <p:cNvSpPr/>
          <p:nvPr/>
        </p:nvSpPr>
        <p:spPr>
          <a:xfrm>
            <a:off x="8820151" y="4352925"/>
            <a:ext cx="209550" cy="22002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89C881F3-2955-4FAA-9012-117758163F87}"/>
              </a:ext>
            </a:extLst>
          </p:cNvPr>
          <p:cNvSpPr txBox="1"/>
          <p:nvPr/>
        </p:nvSpPr>
        <p:spPr>
          <a:xfrm>
            <a:off x="9196387" y="5200650"/>
            <a:ext cx="1490663" cy="646331"/>
          </a:xfrm>
          <a:prstGeom prst="rect">
            <a:avLst/>
          </a:prstGeom>
          <a:noFill/>
        </p:spPr>
        <p:txBody>
          <a:bodyPr wrap="square" rtlCol="0">
            <a:spAutoFit/>
          </a:bodyPr>
          <a:lstStyle/>
          <a:p>
            <a:r>
              <a:rPr lang="en-US" dirty="0"/>
              <a:t>1.0v Legacy classes</a:t>
            </a:r>
          </a:p>
        </p:txBody>
      </p:sp>
    </p:spTree>
    <p:extLst>
      <p:ext uri="{BB962C8B-B14F-4D97-AF65-F5344CB8AC3E}">
        <p14:creationId xmlns:p14="http://schemas.microsoft.com/office/powerpoint/2010/main" val="24068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4410</TotalTime>
  <Words>3506</Words>
  <Application>Microsoft Office PowerPoint</Application>
  <PresentationFormat>Widescreen</PresentationFormat>
  <Paragraphs>675</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Algerian</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Akhil</dc:creator>
  <cp:lastModifiedBy>Kumar, Akhil</cp:lastModifiedBy>
  <cp:revision>79</cp:revision>
  <dcterms:created xsi:type="dcterms:W3CDTF">2022-06-05T17:45:03Z</dcterms:created>
  <dcterms:modified xsi:type="dcterms:W3CDTF">2022-09-14T18:56:22Z</dcterms:modified>
</cp:coreProperties>
</file>