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5C331-8903-4FE0-8BD0-53C12DCED4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E817A9-2F92-4B97-BFDE-0CFACD6EE2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375810-88EE-4C16-8341-8257035F0C01}"/>
              </a:ext>
            </a:extLst>
          </p:cNvPr>
          <p:cNvSpPr>
            <a:spLocks noGrp="1"/>
          </p:cNvSpPr>
          <p:nvPr>
            <p:ph type="dt" sz="half" idx="10"/>
          </p:nvPr>
        </p:nvSpPr>
        <p:spPr/>
        <p:txBody>
          <a:bodyPr/>
          <a:lstStyle/>
          <a:p>
            <a:fld id="{B92FDEDA-0A32-4164-89C2-549F3AF71E64}" type="datetimeFigureOut">
              <a:rPr lang="en-US" smtClean="0"/>
              <a:t>7/2/2022</a:t>
            </a:fld>
            <a:endParaRPr lang="en-US"/>
          </a:p>
        </p:txBody>
      </p:sp>
      <p:sp>
        <p:nvSpPr>
          <p:cNvPr id="5" name="Footer Placeholder 4">
            <a:extLst>
              <a:ext uri="{FF2B5EF4-FFF2-40B4-BE49-F238E27FC236}">
                <a16:creationId xmlns:a16="http://schemas.microsoft.com/office/drawing/2014/main" id="{ACBB2ECA-B127-474A-884F-47B6350E8A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FFB2F-E290-44BF-94A6-87A6706BDA03}"/>
              </a:ext>
            </a:extLst>
          </p:cNvPr>
          <p:cNvSpPr>
            <a:spLocks noGrp="1"/>
          </p:cNvSpPr>
          <p:nvPr>
            <p:ph type="sldNum" sz="quarter" idx="12"/>
          </p:nvPr>
        </p:nvSpPr>
        <p:spPr/>
        <p:txBody>
          <a:bodyPr/>
          <a:lstStyle/>
          <a:p>
            <a:fld id="{B7ECEA16-69C1-4B30-BC26-0705374B3FAD}" type="slidenum">
              <a:rPr lang="en-US" smtClean="0"/>
              <a:t>‹#›</a:t>
            </a:fld>
            <a:endParaRPr lang="en-US"/>
          </a:p>
        </p:txBody>
      </p:sp>
    </p:spTree>
    <p:extLst>
      <p:ext uri="{BB962C8B-B14F-4D97-AF65-F5344CB8AC3E}">
        <p14:creationId xmlns:p14="http://schemas.microsoft.com/office/powerpoint/2010/main" val="267321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E672E-CCF4-4D6A-9D39-D69AFA8024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09B3FF-AC3C-45AE-BA56-1D60083DC6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908A33-B5A2-4E68-94B7-647675D21FF4}"/>
              </a:ext>
            </a:extLst>
          </p:cNvPr>
          <p:cNvSpPr>
            <a:spLocks noGrp="1"/>
          </p:cNvSpPr>
          <p:nvPr>
            <p:ph type="dt" sz="half" idx="10"/>
          </p:nvPr>
        </p:nvSpPr>
        <p:spPr/>
        <p:txBody>
          <a:bodyPr/>
          <a:lstStyle/>
          <a:p>
            <a:fld id="{B92FDEDA-0A32-4164-89C2-549F3AF71E64}" type="datetimeFigureOut">
              <a:rPr lang="en-US" smtClean="0"/>
              <a:t>7/2/2022</a:t>
            </a:fld>
            <a:endParaRPr lang="en-US"/>
          </a:p>
        </p:txBody>
      </p:sp>
      <p:sp>
        <p:nvSpPr>
          <p:cNvPr id="5" name="Footer Placeholder 4">
            <a:extLst>
              <a:ext uri="{FF2B5EF4-FFF2-40B4-BE49-F238E27FC236}">
                <a16:creationId xmlns:a16="http://schemas.microsoft.com/office/drawing/2014/main" id="{B0A34255-F2D7-4E4F-AD58-A38177AB8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6024E2-DB1C-4486-8C0A-FAA6476A06D6}"/>
              </a:ext>
            </a:extLst>
          </p:cNvPr>
          <p:cNvSpPr>
            <a:spLocks noGrp="1"/>
          </p:cNvSpPr>
          <p:nvPr>
            <p:ph type="sldNum" sz="quarter" idx="12"/>
          </p:nvPr>
        </p:nvSpPr>
        <p:spPr/>
        <p:txBody>
          <a:bodyPr/>
          <a:lstStyle/>
          <a:p>
            <a:fld id="{B7ECEA16-69C1-4B30-BC26-0705374B3FAD}" type="slidenum">
              <a:rPr lang="en-US" smtClean="0"/>
              <a:t>‹#›</a:t>
            </a:fld>
            <a:endParaRPr lang="en-US"/>
          </a:p>
        </p:txBody>
      </p:sp>
    </p:spTree>
    <p:extLst>
      <p:ext uri="{BB962C8B-B14F-4D97-AF65-F5344CB8AC3E}">
        <p14:creationId xmlns:p14="http://schemas.microsoft.com/office/powerpoint/2010/main" val="3136894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77CC93-86DA-401C-92F5-6AE120683B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1313F8-747F-4608-8EC8-D336021C5D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B52B1E-FCCB-4828-9F56-DEC658CE52BD}"/>
              </a:ext>
            </a:extLst>
          </p:cNvPr>
          <p:cNvSpPr>
            <a:spLocks noGrp="1"/>
          </p:cNvSpPr>
          <p:nvPr>
            <p:ph type="dt" sz="half" idx="10"/>
          </p:nvPr>
        </p:nvSpPr>
        <p:spPr/>
        <p:txBody>
          <a:bodyPr/>
          <a:lstStyle/>
          <a:p>
            <a:fld id="{B92FDEDA-0A32-4164-89C2-549F3AF71E64}" type="datetimeFigureOut">
              <a:rPr lang="en-US" smtClean="0"/>
              <a:t>7/2/2022</a:t>
            </a:fld>
            <a:endParaRPr lang="en-US"/>
          </a:p>
        </p:txBody>
      </p:sp>
      <p:sp>
        <p:nvSpPr>
          <p:cNvPr id="5" name="Footer Placeholder 4">
            <a:extLst>
              <a:ext uri="{FF2B5EF4-FFF2-40B4-BE49-F238E27FC236}">
                <a16:creationId xmlns:a16="http://schemas.microsoft.com/office/drawing/2014/main" id="{F4FFD158-5EE4-40C5-859E-F638498F1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FF9E8D-2BEF-471D-9928-EB690DFEACF2}"/>
              </a:ext>
            </a:extLst>
          </p:cNvPr>
          <p:cNvSpPr>
            <a:spLocks noGrp="1"/>
          </p:cNvSpPr>
          <p:nvPr>
            <p:ph type="sldNum" sz="quarter" idx="12"/>
          </p:nvPr>
        </p:nvSpPr>
        <p:spPr/>
        <p:txBody>
          <a:bodyPr/>
          <a:lstStyle/>
          <a:p>
            <a:fld id="{B7ECEA16-69C1-4B30-BC26-0705374B3FAD}" type="slidenum">
              <a:rPr lang="en-US" smtClean="0"/>
              <a:t>‹#›</a:t>
            </a:fld>
            <a:endParaRPr lang="en-US"/>
          </a:p>
        </p:txBody>
      </p:sp>
    </p:spTree>
    <p:extLst>
      <p:ext uri="{BB962C8B-B14F-4D97-AF65-F5344CB8AC3E}">
        <p14:creationId xmlns:p14="http://schemas.microsoft.com/office/powerpoint/2010/main" val="2419888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EDA2C-9566-4B37-B992-38D236B411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7F8E57-AD5D-4E37-A45B-285280337A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3DC46-2CBC-43FA-84FC-4A60C534DB15}"/>
              </a:ext>
            </a:extLst>
          </p:cNvPr>
          <p:cNvSpPr>
            <a:spLocks noGrp="1"/>
          </p:cNvSpPr>
          <p:nvPr>
            <p:ph type="dt" sz="half" idx="10"/>
          </p:nvPr>
        </p:nvSpPr>
        <p:spPr/>
        <p:txBody>
          <a:bodyPr/>
          <a:lstStyle/>
          <a:p>
            <a:fld id="{B92FDEDA-0A32-4164-89C2-549F3AF71E64}" type="datetimeFigureOut">
              <a:rPr lang="en-US" smtClean="0"/>
              <a:t>7/2/2022</a:t>
            </a:fld>
            <a:endParaRPr lang="en-US"/>
          </a:p>
        </p:txBody>
      </p:sp>
      <p:sp>
        <p:nvSpPr>
          <p:cNvPr id="5" name="Footer Placeholder 4">
            <a:extLst>
              <a:ext uri="{FF2B5EF4-FFF2-40B4-BE49-F238E27FC236}">
                <a16:creationId xmlns:a16="http://schemas.microsoft.com/office/drawing/2014/main" id="{A3095D28-1091-44B2-81AE-2C0577BB1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D8B1F-BF3E-40F7-8BA2-F933C19AB88A}"/>
              </a:ext>
            </a:extLst>
          </p:cNvPr>
          <p:cNvSpPr>
            <a:spLocks noGrp="1"/>
          </p:cNvSpPr>
          <p:nvPr>
            <p:ph type="sldNum" sz="quarter" idx="12"/>
          </p:nvPr>
        </p:nvSpPr>
        <p:spPr/>
        <p:txBody>
          <a:bodyPr/>
          <a:lstStyle/>
          <a:p>
            <a:fld id="{B7ECEA16-69C1-4B30-BC26-0705374B3FAD}" type="slidenum">
              <a:rPr lang="en-US" smtClean="0"/>
              <a:t>‹#›</a:t>
            </a:fld>
            <a:endParaRPr lang="en-US"/>
          </a:p>
        </p:txBody>
      </p:sp>
    </p:spTree>
    <p:extLst>
      <p:ext uri="{BB962C8B-B14F-4D97-AF65-F5344CB8AC3E}">
        <p14:creationId xmlns:p14="http://schemas.microsoft.com/office/powerpoint/2010/main" val="762327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0B72E-835A-43B0-9499-DFF7614A03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3AA70C-F61D-4E44-8232-F03BEE7157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8266B9-BEA3-4138-8534-C4022BA19165}"/>
              </a:ext>
            </a:extLst>
          </p:cNvPr>
          <p:cNvSpPr>
            <a:spLocks noGrp="1"/>
          </p:cNvSpPr>
          <p:nvPr>
            <p:ph type="dt" sz="half" idx="10"/>
          </p:nvPr>
        </p:nvSpPr>
        <p:spPr/>
        <p:txBody>
          <a:bodyPr/>
          <a:lstStyle/>
          <a:p>
            <a:fld id="{B92FDEDA-0A32-4164-89C2-549F3AF71E64}" type="datetimeFigureOut">
              <a:rPr lang="en-US" smtClean="0"/>
              <a:t>7/2/2022</a:t>
            </a:fld>
            <a:endParaRPr lang="en-US"/>
          </a:p>
        </p:txBody>
      </p:sp>
      <p:sp>
        <p:nvSpPr>
          <p:cNvPr id="5" name="Footer Placeholder 4">
            <a:extLst>
              <a:ext uri="{FF2B5EF4-FFF2-40B4-BE49-F238E27FC236}">
                <a16:creationId xmlns:a16="http://schemas.microsoft.com/office/drawing/2014/main" id="{67AFD555-ADC9-44B2-9CCE-28356EC17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B9F865-33D5-4886-88CB-45C4B304E66E}"/>
              </a:ext>
            </a:extLst>
          </p:cNvPr>
          <p:cNvSpPr>
            <a:spLocks noGrp="1"/>
          </p:cNvSpPr>
          <p:nvPr>
            <p:ph type="sldNum" sz="quarter" idx="12"/>
          </p:nvPr>
        </p:nvSpPr>
        <p:spPr/>
        <p:txBody>
          <a:bodyPr/>
          <a:lstStyle/>
          <a:p>
            <a:fld id="{B7ECEA16-69C1-4B30-BC26-0705374B3FAD}" type="slidenum">
              <a:rPr lang="en-US" smtClean="0"/>
              <a:t>‹#›</a:t>
            </a:fld>
            <a:endParaRPr lang="en-US"/>
          </a:p>
        </p:txBody>
      </p:sp>
    </p:spTree>
    <p:extLst>
      <p:ext uri="{BB962C8B-B14F-4D97-AF65-F5344CB8AC3E}">
        <p14:creationId xmlns:p14="http://schemas.microsoft.com/office/powerpoint/2010/main" val="3480750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E024-190D-43E0-AA4D-AF52C1049C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9D2D90-373A-4A8C-A7D0-A06E8292CE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C3C16C-839C-4778-ADC8-5B591A232C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94B608-9F3B-4765-AC2F-A455E199CBF1}"/>
              </a:ext>
            </a:extLst>
          </p:cNvPr>
          <p:cNvSpPr>
            <a:spLocks noGrp="1"/>
          </p:cNvSpPr>
          <p:nvPr>
            <p:ph type="dt" sz="half" idx="10"/>
          </p:nvPr>
        </p:nvSpPr>
        <p:spPr/>
        <p:txBody>
          <a:bodyPr/>
          <a:lstStyle/>
          <a:p>
            <a:fld id="{B92FDEDA-0A32-4164-89C2-549F3AF71E64}" type="datetimeFigureOut">
              <a:rPr lang="en-US" smtClean="0"/>
              <a:t>7/2/2022</a:t>
            </a:fld>
            <a:endParaRPr lang="en-US"/>
          </a:p>
        </p:txBody>
      </p:sp>
      <p:sp>
        <p:nvSpPr>
          <p:cNvPr id="6" name="Footer Placeholder 5">
            <a:extLst>
              <a:ext uri="{FF2B5EF4-FFF2-40B4-BE49-F238E27FC236}">
                <a16:creationId xmlns:a16="http://schemas.microsoft.com/office/drawing/2014/main" id="{B54124F7-BC96-49B0-B364-FA5BC458E6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F81D11-AFE6-4CFE-8706-D0CD15CC8F6B}"/>
              </a:ext>
            </a:extLst>
          </p:cNvPr>
          <p:cNvSpPr>
            <a:spLocks noGrp="1"/>
          </p:cNvSpPr>
          <p:nvPr>
            <p:ph type="sldNum" sz="quarter" idx="12"/>
          </p:nvPr>
        </p:nvSpPr>
        <p:spPr/>
        <p:txBody>
          <a:bodyPr/>
          <a:lstStyle/>
          <a:p>
            <a:fld id="{B7ECEA16-69C1-4B30-BC26-0705374B3FAD}" type="slidenum">
              <a:rPr lang="en-US" smtClean="0"/>
              <a:t>‹#›</a:t>
            </a:fld>
            <a:endParaRPr lang="en-US"/>
          </a:p>
        </p:txBody>
      </p:sp>
    </p:spTree>
    <p:extLst>
      <p:ext uri="{BB962C8B-B14F-4D97-AF65-F5344CB8AC3E}">
        <p14:creationId xmlns:p14="http://schemas.microsoft.com/office/powerpoint/2010/main" val="446633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25BD5-A660-488E-9208-5AFF1BC4E6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BF28DF-4E62-467D-B6C2-72D65B1BB3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1E63F8-B2BA-4E96-B618-64787394E9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5B8711-AF25-4B89-8011-1023F5C9E8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B2BF26-5DFB-4FD6-A5B7-1306A570B6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9FEC0D-B842-4451-9826-67A53346D05D}"/>
              </a:ext>
            </a:extLst>
          </p:cNvPr>
          <p:cNvSpPr>
            <a:spLocks noGrp="1"/>
          </p:cNvSpPr>
          <p:nvPr>
            <p:ph type="dt" sz="half" idx="10"/>
          </p:nvPr>
        </p:nvSpPr>
        <p:spPr/>
        <p:txBody>
          <a:bodyPr/>
          <a:lstStyle/>
          <a:p>
            <a:fld id="{B92FDEDA-0A32-4164-89C2-549F3AF71E64}" type="datetimeFigureOut">
              <a:rPr lang="en-US" smtClean="0"/>
              <a:t>7/2/2022</a:t>
            </a:fld>
            <a:endParaRPr lang="en-US"/>
          </a:p>
        </p:txBody>
      </p:sp>
      <p:sp>
        <p:nvSpPr>
          <p:cNvPr id="8" name="Footer Placeholder 7">
            <a:extLst>
              <a:ext uri="{FF2B5EF4-FFF2-40B4-BE49-F238E27FC236}">
                <a16:creationId xmlns:a16="http://schemas.microsoft.com/office/drawing/2014/main" id="{41E4A75C-BB28-475E-91FD-9BC0F79633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0D03DD-7F8B-4621-ACDB-AD8CB0A32DA5}"/>
              </a:ext>
            </a:extLst>
          </p:cNvPr>
          <p:cNvSpPr>
            <a:spLocks noGrp="1"/>
          </p:cNvSpPr>
          <p:nvPr>
            <p:ph type="sldNum" sz="quarter" idx="12"/>
          </p:nvPr>
        </p:nvSpPr>
        <p:spPr/>
        <p:txBody>
          <a:bodyPr/>
          <a:lstStyle/>
          <a:p>
            <a:fld id="{B7ECEA16-69C1-4B30-BC26-0705374B3FAD}" type="slidenum">
              <a:rPr lang="en-US" smtClean="0"/>
              <a:t>‹#›</a:t>
            </a:fld>
            <a:endParaRPr lang="en-US"/>
          </a:p>
        </p:txBody>
      </p:sp>
    </p:spTree>
    <p:extLst>
      <p:ext uri="{BB962C8B-B14F-4D97-AF65-F5344CB8AC3E}">
        <p14:creationId xmlns:p14="http://schemas.microsoft.com/office/powerpoint/2010/main" val="1184122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0BD2-2B36-44CB-9C73-B35AACEC56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F40A37-DC46-4DB4-A847-2FA1F62E136A}"/>
              </a:ext>
            </a:extLst>
          </p:cNvPr>
          <p:cNvSpPr>
            <a:spLocks noGrp="1"/>
          </p:cNvSpPr>
          <p:nvPr>
            <p:ph type="dt" sz="half" idx="10"/>
          </p:nvPr>
        </p:nvSpPr>
        <p:spPr/>
        <p:txBody>
          <a:bodyPr/>
          <a:lstStyle/>
          <a:p>
            <a:fld id="{B92FDEDA-0A32-4164-89C2-549F3AF71E64}" type="datetimeFigureOut">
              <a:rPr lang="en-US" smtClean="0"/>
              <a:t>7/2/2022</a:t>
            </a:fld>
            <a:endParaRPr lang="en-US"/>
          </a:p>
        </p:txBody>
      </p:sp>
      <p:sp>
        <p:nvSpPr>
          <p:cNvPr id="4" name="Footer Placeholder 3">
            <a:extLst>
              <a:ext uri="{FF2B5EF4-FFF2-40B4-BE49-F238E27FC236}">
                <a16:creationId xmlns:a16="http://schemas.microsoft.com/office/drawing/2014/main" id="{5F754477-4CCE-4C36-8DC1-843B8DD753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CB1BA1-3637-4E7E-BE0A-9BD2B6576E75}"/>
              </a:ext>
            </a:extLst>
          </p:cNvPr>
          <p:cNvSpPr>
            <a:spLocks noGrp="1"/>
          </p:cNvSpPr>
          <p:nvPr>
            <p:ph type="sldNum" sz="quarter" idx="12"/>
          </p:nvPr>
        </p:nvSpPr>
        <p:spPr/>
        <p:txBody>
          <a:bodyPr/>
          <a:lstStyle/>
          <a:p>
            <a:fld id="{B7ECEA16-69C1-4B30-BC26-0705374B3FAD}" type="slidenum">
              <a:rPr lang="en-US" smtClean="0"/>
              <a:t>‹#›</a:t>
            </a:fld>
            <a:endParaRPr lang="en-US"/>
          </a:p>
        </p:txBody>
      </p:sp>
    </p:spTree>
    <p:extLst>
      <p:ext uri="{BB962C8B-B14F-4D97-AF65-F5344CB8AC3E}">
        <p14:creationId xmlns:p14="http://schemas.microsoft.com/office/powerpoint/2010/main" val="3778654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FB7182-8B43-4EB0-AA99-CB23E3F56E20}"/>
              </a:ext>
            </a:extLst>
          </p:cNvPr>
          <p:cNvSpPr>
            <a:spLocks noGrp="1"/>
          </p:cNvSpPr>
          <p:nvPr>
            <p:ph type="dt" sz="half" idx="10"/>
          </p:nvPr>
        </p:nvSpPr>
        <p:spPr/>
        <p:txBody>
          <a:bodyPr/>
          <a:lstStyle/>
          <a:p>
            <a:fld id="{B92FDEDA-0A32-4164-89C2-549F3AF71E64}" type="datetimeFigureOut">
              <a:rPr lang="en-US" smtClean="0"/>
              <a:t>7/2/2022</a:t>
            </a:fld>
            <a:endParaRPr lang="en-US"/>
          </a:p>
        </p:txBody>
      </p:sp>
      <p:sp>
        <p:nvSpPr>
          <p:cNvPr id="3" name="Footer Placeholder 2">
            <a:extLst>
              <a:ext uri="{FF2B5EF4-FFF2-40B4-BE49-F238E27FC236}">
                <a16:creationId xmlns:a16="http://schemas.microsoft.com/office/drawing/2014/main" id="{C15BF95E-BDFD-4079-B894-7ADB89658F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2F6D1A-50D2-4735-9072-488A27D0016A}"/>
              </a:ext>
            </a:extLst>
          </p:cNvPr>
          <p:cNvSpPr>
            <a:spLocks noGrp="1"/>
          </p:cNvSpPr>
          <p:nvPr>
            <p:ph type="sldNum" sz="quarter" idx="12"/>
          </p:nvPr>
        </p:nvSpPr>
        <p:spPr/>
        <p:txBody>
          <a:bodyPr/>
          <a:lstStyle/>
          <a:p>
            <a:fld id="{B7ECEA16-69C1-4B30-BC26-0705374B3FAD}" type="slidenum">
              <a:rPr lang="en-US" smtClean="0"/>
              <a:t>‹#›</a:t>
            </a:fld>
            <a:endParaRPr lang="en-US"/>
          </a:p>
        </p:txBody>
      </p:sp>
    </p:spTree>
    <p:extLst>
      <p:ext uri="{BB962C8B-B14F-4D97-AF65-F5344CB8AC3E}">
        <p14:creationId xmlns:p14="http://schemas.microsoft.com/office/powerpoint/2010/main" val="3673374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1F26C-5444-4CFA-9A8B-6A2AE10193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5C7F71-40F6-496B-B8AA-9545D901E5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CB1220-13CF-4798-BB93-AD9FD4D95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8F4237-8458-4F69-B65A-6843C0C7C756}"/>
              </a:ext>
            </a:extLst>
          </p:cNvPr>
          <p:cNvSpPr>
            <a:spLocks noGrp="1"/>
          </p:cNvSpPr>
          <p:nvPr>
            <p:ph type="dt" sz="half" idx="10"/>
          </p:nvPr>
        </p:nvSpPr>
        <p:spPr/>
        <p:txBody>
          <a:bodyPr/>
          <a:lstStyle/>
          <a:p>
            <a:fld id="{B92FDEDA-0A32-4164-89C2-549F3AF71E64}" type="datetimeFigureOut">
              <a:rPr lang="en-US" smtClean="0"/>
              <a:t>7/2/2022</a:t>
            </a:fld>
            <a:endParaRPr lang="en-US"/>
          </a:p>
        </p:txBody>
      </p:sp>
      <p:sp>
        <p:nvSpPr>
          <p:cNvPr id="6" name="Footer Placeholder 5">
            <a:extLst>
              <a:ext uri="{FF2B5EF4-FFF2-40B4-BE49-F238E27FC236}">
                <a16:creationId xmlns:a16="http://schemas.microsoft.com/office/drawing/2014/main" id="{D245BC27-4D7C-4B00-A117-7B5FED4377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2F5C6C-DC87-4520-BEF2-7FC58811978A}"/>
              </a:ext>
            </a:extLst>
          </p:cNvPr>
          <p:cNvSpPr>
            <a:spLocks noGrp="1"/>
          </p:cNvSpPr>
          <p:nvPr>
            <p:ph type="sldNum" sz="quarter" idx="12"/>
          </p:nvPr>
        </p:nvSpPr>
        <p:spPr/>
        <p:txBody>
          <a:bodyPr/>
          <a:lstStyle/>
          <a:p>
            <a:fld id="{B7ECEA16-69C1-4B30-BC26-0705374B3FAD}" type="slidenum">
              <a:rPr lang="en-US" smtClean="0"/>
              <a:t>‹#›</a:t>
            </a:fld>
            <a:endParaRPr lang="en-US"/>
          </a:p>
        </p:txBody>
      </p:sp>
    </p:spTree>
    <p:extLst>
      <p:ext uri="{BB962C8B-B14F-4D97-AF65-F5344CB8AC3E}">
        <p14:creationId xmlns:p14="http://schemas.microsoft.com/office/powerpoint/2010/main" val="3229173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3A02-52AD-4DF7-A659-FCC31AAD26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67E265-58C7-4448-870A-D336036B16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E0AADA-0361-4663-B46A-9CD5E8E67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CA0916-44F7-4F99-8150-8DDC671509B6}"/>
              </a:ext>
            </a:extLst>
          </p:cNvPr>
          <p:cNvSpPr>
            <a:spLocks noGrp="1"/>
          </p:cNvSpPr>
          <p:nvPr>
            <p:ph type="dt" sz="half" idx="10"/>
          </p:nvPr>
        </p:nvSpPr>
        <p:spPr/>
        <p:txBody>
          <a:bodyPr/>
          <a:lstStyle/>
          <a:p>
            <a:fld id="{B92FDEDA-0A32-4164-89C2-549F3AF71E64}" type="datetimeFigureOut">
              <a:rPr lang="en-US" smtClean="0"/>
              <a:t>7/2/2022</a:t>
            </a:fld>
            <a:endParaRPr lang="en-US"/>
          </a:p>
        </p:txBody>
      </p:sp>
      <p:sp>
        <p:nvSpPr>
          <p:cNvPr id="6" name="Footer Placeholder 5">
            <a:extLst>
              <a:ext uri="{FF2B5EF4-FFF2-40B4-BE49-F238E27FC236}">
                <a16:creationId xmlns:a16="http://schemas.microsoft.com/office/drawing/2014/main" id="{535463B3-80E4-4651-BCD3-9188CD9C2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F49A73-3EAD-4FDD-B11B-8E8CB6766E59}"/>
              </a:ext>
            </a:extLst>
          </p:cNvPr>
          <p:cNvSpPr>
            <a:spLocks noGrp="1"/>
          </p:cNvSpPr>
          <p:nvPr>
            <p:ph type="sldNum" sz="quarter" idx="12"/>
          </p:nvPr>
        </p:nvSpPr>
        <p:spPr/>
        <p:txBody>
          <a:bodyPr/>
          <a:lstStyle/>
          <a:p>
            <a:fld id="{B7ECEA16-69C1-4B30-BC26-0705374B3FAD}" type="slidenum">
              <a:rPr lang="en-US" smtClean="0"/>
              <a:t>‹#›</a:t>
            </a:fld>
            <a:endParaRPr lang="en-US"/>
          </a:p>
        </p:txBody>
      </p:sp>
    </p:spTree>
    <p:extLst>
      <p:ext uri="{BB962C8B-B14F-4D97-AF65-F5344CB8AC3E}">
        <p14:creationId xmlns:p14="http://schemas.microsoft.com/office/powerpoint/2010/main" val="1172717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097000-7043-4669-A4A0-98A1C80FA3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700378-64D9-4136-830E-A098F113D5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CC5544-725E-44EA-9558-59A7AAAF09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2FDEDA-0A32-4164-89C2-549F3AF71E64}" type="datetimeFigureOut">
              <a:rPr lang="en-US" smtClean="0"/>
              <a:t>7/2/2022</a:t>
            </a:fld>
            <a:endParaRPr lang="en-US"/>
          </a:p>
        </p:txBody>
      </p:sp>
      <p:sp>
        <p:nvSpPr>
          <p:cNvPr id="5" name="Footer Placeholder 4">
            <a:extLst>
              <a:ext uri="{FF2B5EF4-FFF2-40B4-BE49-F238E27FC236}">
                <a16:creationId xmlns:a16="http://schemas.microsoft.com/office/drawing/2014/main" id="{4C0F1E4D-E6B0-4275-BFF7-715B338A99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D9B37F-DD9C-4F4A-BF5D-5F7A4C0D0B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CEA16-69C1-4B30-BC26-0705374B3FAD}" type="slidenum">
              <a:rPr lang="en-US" smtClean="0"/>
              <a:t>‹#›</a:t>
            </a:fld>
            <a:endParaRPr lang="en-US"/>
          </a:p>
        </p:txBody>
      </p:sp>
    </p:spTree>
    <p:extLst>
      <p:ext uri="{BB962C8B-B14F-4D97-AF65-F5344CB8AC3E}">
        <p14:creationId xmlns:p14="http://schemas.microsoft.com/office/powerpoint/2010/main" val="3977469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51E776-4BF0-4D11-952C-4A0E84BB69C5}"/>
              </a:ext>
            </a:extLst>
          </p:cNvPr>
          <p:cNvSpPr txBox="1"/>
          <p:nvPr/>
        </p:nvSpPr>
        <p:spPr>
          <a:xfrm>
            <a:off x="200025" y="152400"/>
            <a:ext cx="11820525" cy="3016210"/>
          </a:xfrm>
          <a:prstGeom prst="rect">
            <a:avLst/>
          </a:prstGeom>
          <a:noFill/>
        </p:spPr>
        <p:txBody>
          <a:bodyPr wrap="square" rtlCol="0">
            <a:spAutoFit/>
          </a:bodyPr>
          <a:lstStyle/>
          <a:p>
            <a:r>
              <a:rPr lang="en-US" sz="2800" b="1" dirty="0"/>
              <a:t>Concurrent Collection:-</a:t>
            </a:r>
          </a:p>
          <a:p>
            <a:r>
              <a:rPr lang="en-US" dirty="0"/>
              <a:t>Need of Concurrent collection: </a:t>
            </a:r>
          </a:p>
          <a:p>
            <a:r>
              <a:rPr lang="en-US" dirty="0"/>
              <a:t>1.   Traditional collection object (like </a:t>
            </a:r>
            <a:r>
              <a:rPr lang="en-US" dirty="0" err="1"/>
              <a:t>ArrayList,HashMap</a:t>
            </a:r>
            <a:r>
              <a:rPr lang="en-US" dirty="0"/>
              <a:t> etc..) can be accessed by multiple threads simultaneously and there may be a chance of Data Inconsistency Problems and Hence these  are not thread safe.</a:t>
            </a:r>
            <a:br>
              <a:rPr lang="en-US" dirty="0"/>
            </a:br>
            <a:endParaRPr lang="en-US" dirty="0"/>
          </a:p>
          <a:p>
            <a:r>
              <a:rPr lang="en-US" dirty="0"/>
              <a:t>2. Already existing Thread safe collections (Vector , </a:t>
            </a:r>
            <a:r>
              <a:rPr lang="en-US" dirty="0" err="1"/>
              <a:t>Hashtable,synchronisedList</a:t>
            </a:r>
            <a:r>
              <a:rPr lang="en-US" dirty="0"/>
              <a:t>(),</a:t>
            </a:r>
            <a:r>
              <a:rPr lang="en-US" dirty="0" err="1"/>
              <a:t>synchronisedSet</a:t>
            </a:r>
            <a:r>
              <a:rPr lang="en-US" dirty="0"/>
              <a:t>(),</a:t>
            </a:r>
            <a:r>
              <a:rPr lang="en-US" dirty="0" err="1"/>
              <a:t>synchronisedMap</a:t>
            </a:r>
            <a:r>
              <a:rPr lang="en-US" dirty="0"/>
              <a:t>()) performance wise not </a:t>
            </a:r>
            <a:r>
              <a:rPr lang="en-US" dirty="0" err="1"/>
              <a:t>upto</a:t>
            </a:r>
            <a:r>
              <a:rPr lang="en-US" dirty="0"/>
              <a:t> the mark . On these collection only one thread is allowed to operate at a time </a:t>
            </a:r>
          </a:p>
          <a:p>
            <a:endParaRPr lang="en-US" dirty="0"/>
          </a:p>
          <a:p>
            <a:r>
              <a:rPr lang="en-US" dirty="0"/>
              <a:t>3. Because of Every operation Even for read Operation Also total Collection will be loaded by only one thread at a time and it increases waiting time of threads </a:t>
            </a:r>
          </a:p>
        </p:txBody>
      </p:sp>
    </p:spTree>
    <p:extLst>
      <p:ext uri="{BB962C8B-B14F-4D97-AF65-F5344CB8AC3E}">
        <p14:creationId xmlns:p14="http://schemas.microsoft.com/office/powerpoint/2010/main" val="324104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CDFC00-414F-40D1-8105-8E0F7FA4BA6E}"/>
              </a:ext>
            </a:extLst>
          </p:cNvPr>
          <p:cNvSpPr txBox="1"/>
          <p:nvPr/>
        </p:nvSpPr>
        <p:spPr>
          <a:xfrm>
            <a:off x="85725" y="0"/>
            <a:ext cx="11944350" cy="5078313"/>
          </a:xfrm>
          <a:prstGeom prst="rect">
            <a:avLst/>
          </a:prstGeom>
          <a:noFill/>
        </p:spPr>
        <p:txBody>
          <a:bodyPr wrap="square" rtlCol="0">
            <a:spAutoFit/>
          </a:bodyPr>
          <a:lstStyle/>
          <a:p>
            <a:r>
              <a:rPr lang="en-US" dirty="0"/>
              <a:t>For Example : </a:t>
            </a:r>
          </a:p>
          <a:p>
            <a:endParaRPr lang="en-US" dirty="0"/>
          </a:p>
          <a:p>
            <a:r>
              <a:rPr lang="en-US" dirty="0"/>
              <a:t>package </a:t>
            </a:r>
            <a:r>
              <a:rPr lang="en-US" dirty="0" err="1"/>
              <a:t>concurrentcollections</a:t>
            </a:r>
            <a:r>
              <a:rPr lang="en-US" dirty="0"/>
              <a:t>;</a:t>
            </a:r>
          </a:p>
          <a:p>
            <a:r>
              <a:rPr lang="en-US" dirty="0"/>
              <a:t>import </a:t>
            </a:r>
            <a:r>
              <a:rPr lang="en-US" dirty="0" err="1"/>
              <a:t>java.util.concurrent.ConcurrentHashMap</a:t>
            </a:r>
            <a:r>
              <a:rPr lang="en-US" dirty="0"/>
              <a:t>;</a:t>
            </a:r>
          </a:p>
          <a:p>
            <a:r>
              <a:rPr lang="en-US" dirty="0"/>
              <a:t>public class </a:t>
            </a:r>
            <a:r>
              <a:rPr lang="en-US" dirty="0" err="1"/>
              <a:t>ConcurrentCollectionsDemo</a:t>
            </a:r>
            <a:r>
              <a:rPr lang="en-US" dirty="0"/>
              <a:t> {</a:t>
            </a:r>
          </a:p>
          <a:p>
            <a:r>
              <a:rPr lang="en-US" dirty="0"/>
              <a:t>	public static void main(String[] </a:t>
            </a:r>
            <a:r>
              <a:rPr lang="en-US" dirty="0" err="1"/>
              <a:t>args</a:t>
            </a:r>
            <a:r>
              <a:rPr lang="en-US" dirty="0"/>
              <a:t>) {</a:t>
            </a:r>
          </a:p>
          <a:p>
            <a:r>
              <a:rPr lang="en-US" dirty="0"/>
              <a:t>		</a:t>
            </a:r>
            <a:r>
              <a:rPr lang="en-US" dirty="0" err="1"/>
              <a:t>ConcurrentHashMap</a:t>
            </a:r>
            <a:r>
              <a:rPr lang="en-US" dirty="0"/>
              <a:t> m  = new </a:t>
            </a:r>
            <a:r>
              <a:rPr lang="en-US" dirty="0" err="1"/>
              <a:t>ConcurrentHashMap</a:t>
            </a:r>
            <a:r>
              <a:rPr lang="en-US" dirty="0"/>
              <a:t>();</a:t>
            </a:r>
          </a:p>
          <a:p>
            <a:r>
              <a:rPr lang="en-US" dirty="0"/>
              <a:t>		</a:t>
            </a:r>
            <a:r>
              <a:rPr lang="en-US" dirty="0" err="1"/>
              <a:t>m.put</a:t>
            </a:r>
            <a:r>
              <a:rPr lang="en-US" dirty="0"/>
              <a:t>(101, "A");</a:t>
            </a:r>
          </a:p>
          <a:p>
            <a:r>
              <a:rPr lang="en-US" dirty="0"/>
              <a:t>		</a:t>
            </a:r>
            <a:r>
              <a:rPr lang="en-US" dirty="0" err="1"/>
              <a:t>m.put</a:t>
            </a:r>
            <a:r>
              <a:rPr lang="en-US" dirty="0"/>
              <a:t>(102, "B");</a:t>
            </a:r>
          </a:p>
          <a:p>
            <a:r>
              <a:rPr lang="en-US" dirty="0"/>
              <a:t>		</a:t>
            </a:r>
            <a:r>
              <a:rPr lang="en-US" dirty="0" err="1"/>
              <a:t>m.putIfAbsent</a:t>
            </a:r>
            <a:r>
              <a:rPr lang="en-US" dirty="0"/>
              <a:t>(103, "C");</a:t>
            </a:r>
          </a:p>
          <a:p>
            <a:r>
              <a:rPr lang="en-US" dirty="0"/>
              <a:t>		</a:t>
            </a:r>
            <a:r>
              <a:rPr lang="en-US" dirty="0" err="1"/>
              <a:t>m.putIfAbsent</a:t>
            </a:r>
            <a:r>
              <a:rPr lang="en-US" dirty="0"/>
              <a:t>(101, "D");</a:t>
            </a:r>
          </a:p>
          <a:p>
            <a:r>
              <a:rPr lang="en-US" dirty="0"/>
              <a:t>		</a:t>
            </a:r>
            <a:r>
              <a:rPr lang="en-US" dirty="0" err="1"/>
              <a:t>m.remove</a:t>
            </a:r>
            <a:r>
              <a:rPr lang="en-US" dirty="0"/>
              <a:t>(101,"D");</a:t>
            </a:r>
          </a:p>
          <a:p>
            <a:r>
              <a:rPr lang="en-US" dirty="0"/>
              <a:t>		</a:t>
            </a:r>
            <a:r>
              <a:rPr lang="en-US" dirty="0" err="1"/>
              <a:t>m.replace</a:t>
            </a:r>
            <a:r>
              <a:rPr lang="en-US" dirty="0"/>
              <a:t>(102,"B","E");</a:t>
            </a:r>
          </a:p>
          <a:p>
            <a:r>
              <a:rPr lang="en-US" dirty="0"/>
              <a:t>		</a:t>
            </a:r>
          </a:p>
          <a:p>
            <a:r>
              <a:rPr lang="en-US" dirty="0"/>
              <a:t>		</a:t>
            </a:r>
            <a:r>
              <a:rPr lang="en-US" dirty="0" err="1"/>
              <a:t>System.out.println</a:t>
            </a:r>
            <a:r>
              <a:rPr lang="en-US" dirty="0"/>
              <a:t>(m);//{101=A, 102=E, 103=C}	</a:t>
            </a:r>
          </a:p>
          <a:p>
            <a:r>
              <a:rPr lang="en-US" dirty="0"/>
              <a:t>	}</a:t>
            </a:r>
          </a:p>
          <a:p>
            <a:r>
              <a:rPr lang="en-US" dirty="0"/>
              <a:t>}</a:t>
            </a:r>
          </a:p>
          <a:p>
            <a:endParaRPr lang="en-US" dirty="0"/>
          </a:p>
        </p:txBody>
      </p:sp>
    </p:spTree>
    <p:extLst>
      <p:ext uri="{BB962C8B-B14F-4D97-AF65-F5344CB8AC3E}">
        <p14:creationId xmlns:p14="http://schemas.microsoft.com/office/powerpoint/2010/main" val="3351742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85AC9B-4FEE-42AE-9C1E-D580CAE8584E}"/>
              </a:ext>
            </a:extLst>
          </p:cNvPr>
          <p:cNvSpPr txBox="1"/>
          <p:nvPr/>
        </p:nvSpPr>
        <p:spPr>
          <a:xfrm>
            <a:off x="190500" y="95250"/>
            <a:ext cx="11772900" cy="7294305"/>
          </a:xfrm>
          <a:prstGeom prst="rect">
            <a:avLst/>
          </a:prstGeom>
          <a:noFill/>
        </p:spPr>
        <p:txBody>
          <a:bodyPr wrap="square" numCol="2" rtlCol="0">
            <a:spAutoFit/>
          </a:bodyPr>
          <a:lstStyle/>
          <a:p>
            <a:r>
              <a:rPr lang="en-US" dirty="0"/>
              <a:t>Example : </a:t>
            </a:r>
          </a:p>
          <a:p>
            <a:r>
              <a:rPr lang="en-US" dirty="0"/>
              <a:t>package </a:t>
            </a:r>
            <a:r>
              <a:rPr lang="en-US" dirty="0" err="1"/>
              <a:t>concurrentcollections</a:t>
            </a:r>
            <a:r>
              <a:rPr lang="en-US" dirty="0"/>
              <a:t>;</a:t>
            </a:r>
          </a:p>
          <a:p>
            <a:endParaRPr lang="en-US" dirty="0"/>
          </a:p>
          <a:p>
            <a:r>
              <a:rPr lang="en-US" dirty="0"/>
              <a:t>import </a:t>
            </a:r>
            <a:r>
              <a:rPr lang="en-US" dirty="0" err="1"/>
              <a:t>java.util.Iterator</a:t>
            </a:r>
            <a:r>
              <a:rPr lang="en-US" dirty="0"/>
              <a:t>;</a:t>
            </a:r>
          </a:p>
          <a:p>
            <a:r>
              <a:rPr lang="en-US" dirty="0"/>
              <a:t>import </a:t>
            </a:r>
            <a:r>
              <a:rPr lang="en-US" dirty="0" err="1"/>
              <a:t>java.util.Set</a:t>
            </a:r>
            <a:r>
              <a:rPr lang="en-US" dirty="0"/>
              <a:t>;</a:t>
            </a:r>
          </a:p>
          <a:p>
            <a:r>
              <a:rPr lang="en-US" dirty="0"/>
              <a:t>import </a:t>
            </a:r>
            <a:r>
              <a:rPr lang="en-US" dirty="0" err="1"/>
              <a:t>java.util.concurrent.ConcurrentHashMap</a:t>
            </a:r>
            <a:r>
              <a:rPr lang="en-US" dirty="0"/>
              <a:t>;</a:t>
            </a:r>
          </a:p>
          <a:p>
            <a:endParaRPr lang="en-US" dirty="0"/>
          </a:p>
          <a:p>
            <a:r>
              <a:rPr lang="en-US" dirty="0"/>
              <a:t>public class </a:t>
            </a:r>
            <a:r>
              <a:rPr lang="en-US" dirty="0" err="1"/>
              <a:t>MyThread</a:t>
            </a:r>
            <a:r>
              <a:rPr lang="en-US" dirty="0"/>
              <a:t> extends Thread {</a:t>
            </a:r>
          </a:p>
          <a:p>
            <a:r>
              <a:rPr lang="en-US" dirty="0"/>
              <a:t>	static </a:t>
            </a:r>
            <a:r>
              <a:rPr lang="en-US" dirty="0" err="1"/>
              <a:t>ConcurrentHashMap</a:t>
            </a:r>
            <a:r>
              <a:rPr lang="en-US" dirty="0"/>
              <a:t> m = new </a:t>
            </a:r>
            <a:r>
              <a:rPr lang="en-US" dirty="0" err="1"/>
              <a:t>ConcurrentHashMap</a:t>
            </a:r>
            <a:r>
              <a:rPr lang="en-US" dirty="0"/>
              <a:t>();</a:t>
            </a:r>
          </a:p>
          <a:p>
            <a:r>
              <a:rPr lang="en-US" dirty="0"/>
              <a:t>	</a:t>
            </a:r>
          </a:p>
          <a:p>
            <a:r>
              <a:rPr lang="en-US" dirty="0"/>
              <a:t>	@Override</a:t>
            </a:r>
          </a:p>
          <a:p>
            <a:r>
              <a:rPr lang="en-US" dirty="0"/>
              <a:t>	public void run() {</a:t>
            </a:r>
          </a:p>
          <a:p>
            <a:r>
              <a:rPr lang="en-US" dirty="0"/>
              <a:t>		try {</a:t>
            </a:r>
          </a:p>
          <a:p>
            <a:r>
              <a:rPr lang="en-US" dirty="0"/>
              <a:t>			</a:t>
            </a:r>
            <a:r>
              <a:rPr lang="en-US" dirty="0" err="1"/>
              <a:t>Thread.sleep</a:t>
            </a:r>
            <a:r>
              <a:rPr lang="en-US" dirty="0"/>
              <a:t>(2000);</a:t>
            </a:r>
          </a:p>
          <a:p>
            <a:r>
              <a:rPr lang="en-US" dirty="0"/>
              <a:t>		}catch(</a:t>
            </a:r>
            <a:r>
              <a:rPr lang="en-US" dirty="0" err="1"/>
              <a:t>InterruptedException</a:t>
            </a:r>
            <a:r>
              <a:rPr lang="en-US" dirty="0"/>
              <a:t> e) {</a:t>
            </a:r>
          </a:p>
          <a:p>
            <a:r>
              <a:rPr lang="en-US" dirty="0"/>
              <a:t>			</a:t>
            </a:r>
            <a:r>
              <a:rPr lang="en-US" dirty="0" err="1"/>
              <a:t>e.printStackTrace</a:t>
            </a:r>
            <a:r>
              <a:rPr lang="en-US" dirty="0"/>
              <a:t>();</a:t>
            </a:r>
          </a:p>
          <a:p>
            <a:r>
              <a:rPr lang="en-US" dirty="0"/>
              <a:t>		}</a:t>
            </a:r>
          </a:p>
          <a:p>
            <a:r>
              <a:rPr lang="en-US" dirty="0"/>
              <a:t>		</a:t>
            </a:r>
            <a:r>
              <a:rPr lang="en-US" dirty="0" err="1"/>
              <a:t>System.out.println</a:t>
            </a:r>
            <a:r>
              <a:rPr lang="en-US" dirty="0"/>
              <a:t>("Child Thread updating the Map");</a:t>
            </a:r>
          </a:p>
          <a:p>
            <a:r>
              <a:rPr lang="en-US" dirty="0"/>
              <a:t>		</a:t>
            </a:r>
            <a:r>
              <a:rPr lang="en-US" dirty="0" err="1"/>
              <a:t>m.put</a:t>
            </a:r>
            <a:r>
              <a:rPr lang="en-US" dirty="0"/>
              <a:t>(103, "C");</a:t>
            </a:r>
          </a:p>
          <a:p>
            <a:r>
              <a:rPr lang="en-US" dirty="0"/>
              <a:t>	}</a:t>
            </a:r>
          </a:p>
          <a:p>
            <a:r>
              <a:rPr lang="en-US" dirty="0"/>
              <a:t>	</a:t>
            </a:r>
          </a:p>
          <a:p>
            <a:r>
              <a:rPr lang="en-US" dirty="0"/>
              <a:t>public static void main(String[] </a:t>
            </a:r>
            <a:r>
              <a:rPr lang="en-US" dirty="0" err="1"/>
              <a:t>args</a:t>
            </a:r>
            <a:r>
              <a:rPr lang="en-US" dirty="0"/>
              <a:t>) throws </a:t>
            </a:r>
            <a:r>
              <a:rPr lang="en-US" dirty="0" err="1"/>
              <a:t>InterruptedException</a:t>
            </a:r>
            <a:r>
              <a:rPr lang="en-US" dirty="0"/>
              <a:t> {</a:t>
            </a:r>
          </a:p>
          <a:p>
            <a:r>
              <a:rPr lang="en-US" dirty="0"/>
              <a:t>		</a:t>
            </a:r>
          </a:p>
          <a:p>
            <a:r>
              <a:rPr lang="en-US" dirty="0"/>
              <a:t>		</a:t>
            </a:r>
            <a:r>
              <a:rPr lang="en-US" dirty="0" err="1"/>
              <a:t>m.put</a:t>
            </a:r>
            <a:r>
              <a:rPr lang="en-US" dirty="0"/>
              <a:t>(101, "A");</a:t>
            </a:r>
          </a:p>
          <a:p>
            <a:r>
              <a:rPr lang="en-US" dirty="0"/>
              <a:t>		</a:t>
            </a:r>
            <a:r>
              <a:rPr lang="en-US" dirty="0" err="1"/>
              <a:t>m.put</a:t>
            </a:r>
            <a:r>
              <a:rPr lang="en-US" dirty="0"/>
              <a:t>(102, "B");</a:t>
            </a:r>
          </a:p>
          <a:p>
            <a:r>
              <a:rPr lang="en-US" dirty="0"/>
              <a:t>		</a:t>
            </a:r>
          </a:p>
          <a:p>
            <a:r>
              <a:rPr lang="en-US" dirty="0"/>
              <a:t>		</a:t>
            </a:r>
            <a:r>
              <a:rPr lang="en-US" dirty="0" err="1"/>
              <a:t>MyThread</a:t>
            </a:r>
            <a:r>
              <a:rPr lang="en-US" dirty="0"/>
              <a:t> t = new </a:t>
            </a:r>
            <a:r>
              <a:rPr lang="en-US" dirty="0" err="1"/>
              <a:t>MyThread</a:t>
            </a:r>
            <a:r>
              <a:rPr lang="en-US" dirty="0"/>
              <a:t>();</a:t>
            </a:r>
          </a:p>
          <a:p>
            <a:r>
              <a:rPr lang="en-US" dirty="0"/>
              <a:t>		</a:t>
            </a:r>
            <a:r>
              <a:rPr lang="en-US" dirty="0" err="1"/>
              <a:t>t.start</a:t>
            </a:r>
            <a:r>
              <a:rPr lang="en-US" dirty="0"/>
              <a:t>();</a:t>
            </a:r>
          </a:p>
          <a:p>
            <a:r>
              <a:rPr lang="en-US" dirty="0"/>
              <a:t>		Set s = </a:t>
            </a:r>
            <a:r>
              <a:rPr lang="en-US" dirty="0" err="1"/>
              <a:t>m.keySet</a:t>
            </a:r>
            <a:r>
              <a:rPr lang="en-US" dirty="0"/>
              <a:t>();</a:t>
            </a:r>
          </a:p>
          <a:p>
            <a:r>
              <a:rPr lang="en-US" dirty="0"/>
              <a:t>		Iterator </a:t>
            </a:r>
            <a:r>
              <a:rPr lang="en-US" dirty="0" err="1"/>
              <a:t>itr</a:t>
            </a:r>
            <a:r>
              <a:rPr lang="en-US" dirty="0"/>
              <a:t> = </a:t>
            </a:r>
            <a:r>
              <a:rPr lang="en-US" dirty="0" err="1"/>
              <a:t>s.iterator</a:t>
            </a:r>
            <a:r>
              <a:rPr lang="en-US" dirty="0"/>
              <a:t>();</a:t>
            </a:r>
          </a:p>
          <a:p>
            <a:r>
              <a:rPr lang="en-US" dirty="0"/>
              <a:t>		while(</a:t>
            </a:r>
            <a:r>
              <a:rPr lang="en-US" dirty="0" err="1"/>
              <a:t>itr.hasNext</a:t>
            </a:r>
            <a:r>
              <a:rPr lang="en-US" dirty="0"/>
              <a:t>()) {</a:t>
            </a:r>
          </a:p>
          <a:p>
            <a:r>
              <a:rPr lang="en-US" dirty="0"/>
              <a:t>			Integer I1 = (Integer) </a:t>
            </a:r>
            <a:r>
              <a:rPr lang="en-US" dirty="0" err="1"/>
              <a:t>itr.next</a:t>
            </a:r>
            <a:r>
              <a:rPr lang="en-US" dirty="0"/>
              <a:t>();</a:t>
            </a:r>
          </a:p>
          <a:p>
            <a:r>
              <a:rPr lang="en-US" dirty="0"/>
              <a:t>			</a:t>
            </a:r>
            <a:r>
              <a:rPr lang="en-US" dirty="0" err="1"/>
              <a:t>System.out.println</a:t>
            </a:r>
            <a:r>
              <a:rPr lang="en-US" dirty="0"/>
              <a:t>("Main Thread() Iterating and Current Entry is:  "+ I1 +"---------"+</a:t>
            </a:r>
            <a:r>
              <a:rPr lang="en-US" dirty="0" err="1"/>
              <a:t>m.get</a:t>
            </a:r>
            <a:r>
              <a:rPr lang="en-US" dirty="0"/>
              <a:t>(I1));</a:t>
            </a:r>
          </a:p>
          <a:p>
            <a:r>
              <a:rPr lang="en-US" dirty="0"/>
              <a:t>			</a:t>
            </a:r>
            <a:r>
              <a:rPr lang="en-US" dirty="0" err="1"/>
              <a:t>Thread.sleep</a:t>
            </a:r>
            <a:r>
              <a:rPr lang="en-US" dirty="0"/>
              <a:t>(3000);</a:t>
            </a:r>
          </a:p>
          <a:p>
            <a:r>
              <a:rPr lang="en-US" dirty="0"/>
              <a:t>		}</a:t>
            </a:r>
          </a:p>
          <a:p>
            <a:r>
              <a:rPr lang="en-US" dirty="0"/>
              <a:t>		</a:t>
            </a:r>
            <a:r>
              <a:rPr lang="en-US" dirty="0" err="1"/>
              <a:t>System.out.println</a:t>
            </a:r>
            <a:r>
              <a:rPr lang="en-US" dirty="0"/>
              <a:t>(m);</a:t>
            </a:r>
          </a:p>
          <a:p>
            <a:r>
              <a:rPr lang="en-US" dirty="0"/>
              <a:t>	}</a:t>
            </a:r>
          </a:p>
          <a:p>
            <a:endParaRPr lang="en-US" dirty="0"/>
          </a:p>
          <a:p>
            <a:r>
              <a:rPr lang="en-US" dirty="0"/>
              <a:t>} // Output </a:t>
            </a:r>
          </a:p>
          <a:p>
            <a:endParaRPr lang="en-US" dirty="0"/>
          </a:p>
          <a:p>
            <a:endParaRPr lang="en-US" dirty="0"/>
          </a:p>
        </p:txBody>
      </p:sp>
    </p:spTree>
    <p:extLst>
      <p:ext uri="{BB962C8B-B14F-4D97-AF65-F5344CB8AC3E}">
        <p14:creationId xmlns:p14="http://schemas.microsoft.com/office/powerpoint/2010/main" val="3662421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118569-69D9-4383-8E6F-D719CE529985}"/>
              </a:ext>
            </a:extLst>
          </p:cNvPr>
          <p:cNvSpPr/>
          <p:nvPr/>
        </p:nvSpPr>
        <p:spPr>
          <a:xfrm>
            <a:off x="3514725" y="400050"/>
            <a:ext cx="5514975" cy="20955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Main Thread() Iterating and Current Entry is:  101---------A</a:t>
            </a:r>
          </a:p>
          <a:p>
            <a:pPr algn="ctr"/>
            <a:r>
              <a:rPr lang="en-US" dirty="0"/>
              <a:t>Child Thread updating the Map</a:t>
            </a:r>
          </a:p>
          <a:p>
            <a:pPr algn="ctr"/>
            <a:r>
              <a:rPr lang="en-US" dirty="0"/>
              <a:t>Main Thread() Iterating and Current Entry is:  102---------B</a:t>
            </a:r>
          </a:p>
          <a:p>
            <a:pPr algn="ctr"/>
            <a:r>
              <a:rPr lang="en-US" dirty="0"/>
              <a:t>Main Thread() Iterating and Current Entry is:  103---------C</a:t>
            </a:r>
          </a:p>
          <a:p>
            <a:pPr algn="ctr"/>
            <a:r>
              <a:rPr lang="en-US" dirty="0"/>
              <a:t>{101=A, 102=B, 103=C}</a:t>
            </a:r>
          </a:p>
          <a:p>
            <a:pPr algn="ctr"/>
            <a:endParaRPr lang="en-US" dirty="0"/>
          </a:p>
        </p:txBody>
      </p:sp>
      <p:sp>
        <p:nvSpPr>
          <p:cNvPr id="3" name="TextBox 2">
            <a:extLst>
              <a:ext uri="{FF2B5EF4-FFF2-40B4-BE49-F238E27FC236}">
                <a16:creationId xmlns:a16="http://schemas.microsoft.com/office/drawing/2014/main" id="{3208E750-3E8A-498A-A665-5C36F62C0B15}"/>
              </a:ext>
            </a:extLst>
          </p:cNvPr>
          <p:cNvSpPr txBox="1"/>
          <p:nvPr/>
        </p:nvSpPr>
        <p:spPr>
          <a:xfrm>
            <a:off x="152400" y="95250"/>
            <a:ext cx="11620500" cy="3970318"/>
          </a:xfrm>
          <a:prstGeom prst="rect">
            <a:avLst/>
          </a:prstGeom>
          <a:noFill/>
        </p:spPr>
        <p:txBody>
          <a:bodyPr wrap="square" rtlCol="0">
            <a:spAutoFit/>
          </a:bodyPr>
          <a:lstStyle/>
          <a:p>
            <a:r>
              <a:rPr lang="en-US" dirty="0"/>
              <a:t>Output: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It is not Guarantee that iterator will get the changes it may or may not get the changes made by thread.</a:t>
            </a:r>
          </a:p>
          <a:p>
            <a:endParaRPr lang="en-US" dirty="0"/>
          </a:p>
          <a:p>
            <a:endParaRPr lang="en-US" dirty="0"/>
          </a:p>
          <a:p>
            <a:r>
              <a:rPr lang="en-US" dirty="0"/>
              <a:t>Update and we won’t get any </a:t>
            </a:r>
            <a:r>
              <a:rPr lang="en-US" dirty="0" err="1"/>
              <a:t>ConcurrentModificationException</a:t>
            </a:r>
            <a:r>
              <a:rPr lang="en-US" dirty="0"/>
              <a:t>.</a:t>
            </a:r>
          </a:p>
          <a:p>
            <a:r>
              <a:rPr lang="en-US" dirty="0"/>
              <a:t>If we replace </a:t>
            </a:r>
            <a:r>
              <a:rPr lang="en-US" dirty="0" err="1"/>
              <a:t>ConcurrentHashMap</a:t>
            </a:r>
            <a:r>
              <a:rPr lang="en-US" dirty="0"/>
              <a:t> with HashMap then we will get </a:t>
            </a:r>
            <a:r>
              <a:rPr lang="en-US" dirty="0" err="1"/>
              <a:t>ConcurrentModificationException</a:t>
            </a:r>
            <a:r>
              <a:rPr lang="en-US" dirty="0"/>
              <a:t>. </a:t>
            </a:r>
          </a:p>
        </p:txBody>
      </p:sp>
    </p:spTree>
    <p:extLst>
      <p:ext uri="{BB962C8B-B14F-4D97-AF65-F5344CB8AC3E}">
        <p14:creationId xmlns:p14="http://schemas.microsoft.com/office/powerpoint/2010/main" val="3235329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2A0AE3E5-6658-4E17-ABB5-A7EEC6C218A0}"/>
              </a:ext>
            </a:extLst>
          </p:cNvPr>
          <p:cNvGraphicFramePr>
            <a:graphicFrameLocks noGrp="1"/>
          </p:cNvGraphicFramePr>
          <p:nvPr>
            <p:extLst>
              <p:ext uri="{D42A27DB-BD31-4B8C-83A1-F6EECF244321}">
                <p14:modId xmlns:p14="http://schemas.microsoft.com/office/powerpoint/2010/main" val="327809042"/>
              </p:ext>
            </p:extLst>
          </p:nvPr>
        </p:nvGraphicFramePr>
        <p:xfrm>
          <a:off x="323849" y="381000"/>
          <a:ext cx="11020426" cy="6061439"/>
        </p:xfrm>
        <a:graphic>
          <a:graphicData uri="http://schemas.openxmlformats.org/drawingml/2006/table">
            <a:tbl>
              <a:tblPr firstRow="1" bandRow="1">
                <a:tableStyleId>{93296810-A885-4BE3-A3E7-6D5BEEA58F35}</a:tableStyleId>
              </a:tblPr>
              <a:tblGrid>
                <a:gridCol w="5510213">
                  <a:extLst>
                    <a:ext uri="{9D8B030D-6E8A-4147-A177-3AD203B41FA5}">
                      <a16:colId xmlns:a16="http://schemas.microsoft.com/office/drawing/2014/main" val="113989397"/>
                    </a:ext>
                  </a:extLst>
                </a:gridCol>
                <a:gridCol w="5510213">
                  <a:extLst>
                    <a:ext uri="{9D8B030D-6E8A-4147-A177-3AD203B41FA5}">
                      <a16:colId xmlns:a16="http://schemas.microsoft.com/office/drawing/2014/main" val="111720339"/>
                    </a:ext>
                  </a:extLst>
                </a:gridCol>
              </a:tblGrid>
              <a:tr h="523875">
                <a:tc>
                  <a:txBody>
                    <a:bodyPr/>
                    <a:lstStyle/>
                    <a:p>
                      <a:r>
                        <a:rPr lang="en-US" dirty="0"/>
                        <a:t>HashMap</a:t>
                      </a:r>
                    </a:p>
                  </a:txBody>
                  <a:tcPr/>
                </a:tc>
                <a:tc>
                  <a:txBody>
                    <a:bodyPr/>
                    <a:lstStyle/>
                    <a:p>
                      <a:r>
                        <a:rPr lang="en-US" dirty="0" err="1"/>
                        <a:t>ConcurrentHashMap</a:t>
                      </a:r>
                      <a:endParaRPr lang="en-US" dirty="0"/>
                    </a:p>
                  </a:txBody>
                  <a:tcPr/>
                </a:tc>
                <a:extLst>
                  <a:ext uri="{0D108BD9-81ED-4DB2-BD59-A6C34878D82A}">
                    <a16:rowId xmlns:a16="http://schemas.microsoft.com/office/drawing/2014/main" val="392043680"/>
                  </a:ext>
                </a:extLst>
              </a:tr>
              <a:tr h="858611">
                <a:tc>
                  <a:txBody>
                    <a:bodyPr/>
                    <a:lstStyle/>
                    <a:p>
                      <a:r>
                        <a:rPr lang="en-US" dirty="0"/>
                        <a:t>It is not Thread safe </a:t>
                      </a:r>
                    </a:p>
                  </a:txBody>
                  <a:tcPr/>
                </a:tc>
                <a:tc>
                  <a:txBody>
                    <a:bodyPr/>
                    <a:lstStyle/>
                    <a:p>
                      <a:r>
                        <a:rPr lang="en-US" dirty="0"/>
                        <a:t>It is </a:t>
                      </a:r>
                      <a:r>
                        <a:rPr lang="en-US" dirty="0" err="1"/>
                        <a:t>Threadsafe</a:t>
                      </a:r>
                      <a:endParaRPr lang="en-US" dirty="0"/>
                    </a:p>
                  </a:txBody>
                  <a:tcPr/>
                </a:tc>
                <a:extLst>
                  <a:ext uri="{0D108BD9-81ED-4DB2-BD59-A6C34878D82A}">
                    <a16:rowId xmlns:a16="http://schemas.microsoft.com/office/drawing/2014/main" val="3163733886"/>
                  </a:ext>
                </a:extLst>
              </a:tr>
              <a:tr h="0">
                <a:tc>
                  <a:txBody>
                    <a:bodyPr/>
                    <a:lstStyle/>
                    <a:p>
                      <a:r>
                        <a:rPr lang="en-US" dirty="0"/>
                        <a:t>Relatively Performance is High because Threads are not required to wait to operate on HashMap</a:t>
                      </a:r>
                    </a:p>
                  </a:txBody>
                  <a:tcPr/>
                </a:tc>
                <a:tc>
                  <a:txBody>
                    <a:bodyPr/>
                    <a:lstStyle/>
                    <a:p>
                      <a:r>
                        <a:rPr lang="en-US" dirty="0"/>
                        <a:t>Relatively Performance is Low because Some Times threads are required to wait to operate on </a:t>
                      </a:r>
                      <a:r>
                        <a:rPr lang="en-US" dirty="0" err="1"/>
                        <a:t>ConcurrentHashMap</a:t>
                      </a:r>
                      <a:r>
                        <a:rPr lang="en-US" dirty="0"/>
                        <a:t>.</a:t>
                      </a:r>
                    </a:p>
                  </a:txBody>
                  <a:tcPr/>
                </a:tc>
                <a:extLst>
                  <a:ext uri="{0D108BD9-81ED-4DB2-BD59-A6C34878D82A}">
                    <a16:rowId xmlns:a16="http://schemas.microsoft.com/office/drawing/2014/main" val="4147810491"/>
                  </a:ext>
                </a:extLst>
              </a:tr>
              <a:tr h="858611">
                <a:tc>
                  <a:txBody>
                    <a:bodyPr/>
                    <a:lstStyle/>
                    <a:p>
                      <a:r>
                        <a:rPr lang="en-US" dirty="0"/>
                        <a:t>While one thread iterating HashMap the Other Threads are not allowed to modify map Objects Otherwise we will get </a:t>
                      </a:r>
                      <a:r>
                        <a:rPr lang="en-US" dirty="0" err="1"/>
                        <a:t>RunTimeException</a:t>
                      </a:r>
                      <a:r>
                        <a:rPr lang="en-US" dirty="0"/>
                        <a:t>  : </a:t>
                      </a:r>
                      <a:r>
                        <a:rPr lang="en-US" dirty="0" err="1"/>
                        <a:t>CocurrentModificationException</a:t>
                      </a:r>
                      <a:r>
                        <a:rPr lang="en-US" dirty="0"/>
                        <a:t>.  </a:t>
                      </a:r>
                    </a:p>
                  </a:txBody>
                  <a:tcPr/>
                </a:tc>
                <a:tc>
                  <a:txBody>
                    <a:bodyPr/>
                    <a:lstStyle/>
                    <a:p>
                      <a:r>
                        <a:rPr lang="en-US" dirty="0"/>
                        <a:t>While One thread iterating </a:t>
                      </a:r>
                      <a:r>
                        <a:rPr lang="en-US" dirty="0" err="1"/>
                        <a:t>ConcurrentHashMap</a:t>
                      </a:r>
                      <a:r>
                        <a:rPr lang="en-US" dirty="0"/>
                        <a:t> the other threads are allowed to modify Map Objects in safe Manner and it won’t throw </a:t>
                      </a:r>
                      <a:r>
                        <a:rPr lang="en-US" dirty="0" err="1"/>
                        <a:t>ConcurrentModificationException</a:t>
                      </a:r>
                      <a:r>
                        <a:rPr lang="en-US" dirty="0"/>
                        <a:t>.</a:t>
                      </a:r>
                    </a:p>
                  </a:txBody>
                  <a:tcPr/>
                </a:tc>
                <a:extLst>
                  <a:ext uri="{0D108BD9-81ED-4DB2-BD59-A6C34878D82A}">
                    <a16:rowId xmlns:a16="http://schemas.microsoft.com/office/drawing/2014/main" val="701168130"/>
                  </a:ext>
                </a:extLst>
              </a:tr>
              <a:tr h="858611">
                <a:tc>
                  <a:txBody>
                    <a:bodyPr/>
                    <a:lstStyle/>
                    <a:p>
                      <a:r>
                        <a:rPr lang="en-US" dirty="0"/>
                        <a:t>Iterator of HashMap is Fail-Fast and it throws </a:t>
                      </a:r>
                      <a:r>
                        <a:rPr lang="en-US" dirty="0" err="1"/>
                        <a:t>ConcurrentModificationException</a:t>
                      </a:r>
                      <a:r>
                        <a:rPr lang="en-US" dirty="0"/>
                        <a:t> </a:t>
                      </a:r>
                    </a:p>
                  </a:txBody>
                  <a:tcPr/>
                </a:tc>
                <a:tc>
                  <a:txBody>
                    <a:bodyPr/>
                    <a:lstStyle/>
                    <a:p>
                      <a:r>
                        <a:rPr lang="en-US" dirty="0"/>
                        <a:t>Iterator of </a:t>
                      </a:r>
                      <a:r>
                        <a:rPr lang="en-US" dirty="0" err="1"/>
                        <a:t>ConcurrentHashMap</a:t>
                      </a:r>
                      <a:r>
                        <a:rPr lang="en-US" dirty="0"/>
                        <a:t> is </a:t>
                      </a:r>
                      <a:r>
                        <a:rPr lang="en-US" dirty="0" err="1"/>
                        <a:t>FailSafe</a:t>
                      </a:r>
                      <a:r>
                        <a:rPr lang="en-US" dirty="0"/>
                        <a:t> and it won’t throws </a:t>
                      </a:r>
                      <a:r>
                        <a:rPr lang="en-US" dirty="0" err="1"/>
                        <a:t>ConcurrentModificationException</a:t>
                      </a:r>
                      <a:endParaRPr lang="en-US" dirty="0"/>
                    </a:p>
                  </a:txBody>
                  <a:tcPr/>
                </a:tc>
                <a:extLst>
                  <a:ext uri="{0D108BD9-81ED-4DB2-BD59-A6C34878D82A}">
                    <a16:rowId xmlns:a16="http://schemas.microsoft.com/office/drawing/2014/main" val="1389130055"/>
                  </a:ext>
                </a:extLst>
              </a:tr>
              <a:tr h="858611">
                <a:tc>
                  <a:txBody>
                    <a:bodyPr/>
                    <a:lstStyle/>
                    <a:p>
                      <a:r>
                        <a:rPr lang="en-US" dirty="0"/>
                        <a:t>Null is allowed for both keys and values </a:t>
                      </a:r>
                    </a:p>
                  </a:txBody>
                  <a:tcPr/>
                </a:tc>
                <a:tc>
                  <a:txBody>
                    <a:bodyPr/>
                    <a:lstStyle/>
                    <a:p>
                      <a:r>
                        <a:rPr lang="en-US" dirty="0"/>
                        <a:t>Null is not allowed for both keys and values .Otherwise , we will get </a:t>
                      </a:r>
                      <a:r>
                        <a:rPr lang="en-US" dirty="0" err="1"/>
                        <a:t>NullPointerException</a:t>
                      </a:r>
                      <a:r>
                        <a:rPr lang="en-US" dirty="0"/>
                        <a:t>.</a:t>
                      </a:r>
                    </a:p>
                  </a:txBody>
                  <a:tcPr/>
                </a:tc>
                <a:extLst>
                  <a:ext uri="{0D108BD9-81ED-4DB2-BD59-A6C34878D82A}">
                    <a16:rowId xmlns:a16="http://schemas.microsoft.com/office/drawing/2014/main" val="2826179899"/>
                  </a:ext>
                </a:extLst>
              </a:tr>
              <a:tr h="858611">
                <a:tc>
                  <a:txBody>
                    <a:bodyPr/>
                    <a:lstStyle/>
                    <a:p>
                      <a:r>
                        <a:rPr lang="en-US" dirty="0"/>
                        <a:t>Introduced in 1.2 v</a:t>
                      </a:r>
                    </a:p>
                  </a:txBody>
                  <a:tcPr/>
                </a:tc>
                <a:tc>
                  <a:txBody>
                    <a:bodyPr/>
                    <a:lstStyle/>
                    <a:p>
                      <a:r>
                        <a:rPr lang="en-US" dirty="0"/>
                        <a:t>Introduced in 1.5 v </a:t>
                      </a:r>
                    </a:p>
                  </a:txBody>
                  <a:tcPr/>
                </a:tc>
                <a:extLst>
                  <a:ext uri="{0D108BD9-81ED-4DB2-BD59-A6C34878D82A}">
                    <a16:rowId xmlns:a16="http://schemas.microsoft.com/office/drawing/2014/main" val="1186763388"/>
                  </a:ext>
                </a:extLst>
              </a:tr>
            </a:tbl>
          </a:graphicData>
        </a:graphic>
      </p:graphicFrame>
    </p:spTree>
    <p:extLst>
      <p:ext uri="{BB962C8B-B14F-4D97-AF65-F5344CB8AC3E}">
        <p14:creationId xmlns:p14="http://schemas.microsoft.com/office/powerpoint/2010/main" val="3118169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EBE73FC-23E0-47D7-98B5-26573BA2F69B}"/>
              </a:ext>
            </a:extLst>
          </p:cNvPr>
          <p:cNvGraphicFramePr>
            <a:graphicFrameLocks noGrp="1"/>
          </p:cNvGraphicFramePr>
          <p:nvPr>
            <p:extLst>
              <p:ext uri="{D42A27DB-BD31-4B8C-83A1-F6EECF244321}">
                <p14:modId xmlns:p14="http://schemas.microsoft.com/office/powerpoint/2010/main" val="2205434333"/>
              </p:ext>
            </p:extLst>
          </p:nvPr>
        </p:nvGraphicFramePr>
        <p:xfrm>
          <a:off x="76200" y="142876"/>
          <a:ext cx="11982450" cy="6800578"/>
        </p:xfrm>
        <a:graphic>
          <a:graphicData uri="http://schemas.openxmlformats.org/drawingml/2006/table">
            <a:tbl>
              <a:tblPr firstRow="1" bandRow="1">
                <a:tableStyleId>{93296810-A885-4BE3-A3E7-6D5BEEA58F35}</a:tableStyleId>
              </a:tblPr>
              <a:tblGrid>
                <a:gridCol w="3994150">
                  <a:extLst>
                    <a:ext uri="{9D8B030D-6E8A-4147-A177-3AD203B41FA5}">
                      <a16:colId xmlns:a16="http://schemas.microsoft.com/office/drawing/2014/main" val="856906755"/>
                    </a:ext>
                  </a:extLst>
                </a:gridCol>
                <a:gridCol w="3994150">
                  <a:extLst>
                    <a:ext uri="{9D8B030D-6E8A-4147-A177-3AD203B41FA5}">
                      <a16:colId xmlns:a16="http://schemas.microsoft.com/office/drawing/2014/main" val="4124109730"/>
                    </a:ext>
                  </a:extLst>
                </a:gridCol>
                <a:gridCol w="3994150">
                  <a:extLst>
                    <a:ext uri="{9D8B030D-6E8A-4147-A177-3AD203B41FA5}">
                      <a16:colId xmlns:a16="http://schemas.microsoft.com/office/drawing/2014/main" val="1287450740"/>
                    </a:ext>
                  </a:extLst>
                </a:gridCol>
              </a:tblGrid>
              <a:tr h="371474">
                <a:tc>
                  <a:txBody>
                    <a:bodyPr/>
                    <a:lstStyle/>
                    <a:p>
                      <a:r>
                        <a:rPr lang="en-US" dirty="0" err="1"/>
                        <a:t>ConcurrentHashMap</a:t>
                      </a:r>
                      <a:endParaRPr lang="en-US" dirty="0"/>
                    </a:p>
                  </a:txBody>
                  <a:tcPr/>
                </a:tc>
                <a:tc>
                  <a:txBody>
                    <a:bodyPr/>
                    <a:lstStyle/>
                    <a:p>
                      <a:r>
                        <a:rPr lang="en-US" dirty="0" err="1"/>
                        <a:t>SynchronisedMap</a:t>
                      </a:r>
                      <a:endParaRPr lang="en-US" dirty="0"/>
                    </a:p>
                  </a:txBody>
                  <a:tcPr/>
                </a:tc>
                <a:tc>
                  <a:txBody>
                    <a:bodyPr/>
                    <a:lstStyle/>
                    <a:p>
                      <a:r>
                        <a:rPr lang="en-US" dirty="0" err="1"/>
                        <a:t>Hashtable</a:t>
                      </a:r>
                      <a:endParaRPr lang="en-US" dirty="0"/>
                    </a:p>
                  </a:txBody>
                  <a:tcPr/>
                </a:tc>
                <a:extLst>
                  <a:ext uri="{0D108BD9-81ED-4DB2-BD59-A6C34878D82A}">
                    <a16:rowId xmlns:a16="http://schemas.microsoft.com/office/drawing/2014/main" val="628611005"/>
                  </a:ext>
                </a:extLst>
              </a:tr>
              <a:tr h="944336">
                <a:tc>
                  <a:txBody>
                    <a:bodyPr/>
                    <a:lstStyle/>
                    <a:p>
                      <a:r>
                        <a:rPr lang="en-US" dirty="0"/>
                        <a:t>We will get </a:t>
                      </a:r>
                      <a:r>
                        <a:rPr lang="en-US" dirty="0" err="1"/>
                        <a:t>Threadsafety</a:t>
                      </a:r>
                      <a:r>
                        <a:rPr lang="en-US" dirty="0"/>
                        <a:t> without locking total map object Just with Bucket level Lock / segment Lock</a:t>
                      </a:r>
                    </a:p>
                  </a:txBody>
                  <a:tcPr/>
                </a:tc>
                <a:tc>
                  <a:txBody>
                    <a:bodyPr/>
                    <a:lstStyle/>
                    <a:p>
                      <a:r>
                        <a:rPr lang="en-US" dirty="0"/>
                        <a:t>We will get </a:t>
                      </a:r>
                      <a:r>
                        <a:rPr lang="en-US" dirty="0" err="1"/>
                        <a:t>threadsafety</a:t>
                      </a:r>
                      <a:r>
                        <a:rPr lang="en-US" dirty="0"/>
                        <a:t> by locking the entire map object </a:t>
                      </a:r>
                    </a:p>
                  </a:txBody>
                  <a:tcPr/>
                </a:tc>
                <a:tc>
                  <a:txBody>
                    <a:bodyPr/>
                    <a:lstStyle/>
                    <a:p>
                      <a:r>
                        <a:rPr lang="en-US" dirty="0"/>
                        <a:t>We will get </a:t>
                      </a:r>
                      <a:r>
                        <a:rPr lang="en-US" dirty="0" err="1"/>
                        <a:t>Theadsafety</a:t>
                      </a:r>
                      <a:r>
                        <a:rPr lang="en-US" dirty="0"/>
                        <a:t> by locking whole Map object </a:t>
                      </a:r>
                    </a:p>
                  </a:txBody>
                  <a:tcPr/>
                </a:tc>
                <a:extLst>
                  <a:ext uri="{0D108BD9-81ED-4DB2-BD59-A6C34878D82A}">
                    <a16:rowId xmlns:a16="http://schemas.microsoft.com/office/drawing/2014/main" val="1972552182"/>
                  </a:ext>
                </a:extLst>
              </a:tr>
              <a:tr h="944336">
                <a:tc>
                  <a:txBody>
                    <a:bodyPr/>
                    <a:lstStyle/>
                    <a:p>
                      <a:r>
                        <a:rPr lang="en-US" dirty="0"/>
                        <a:t>At a time multiple Threads are allowed to operate on Map Object in safe manner</a:t>
                      </a:r>
                    </a:p>
                  </a:txBody>
                  <a:tcPr/>
                </a:tc>
                <a:tc>
                  <a:txBody>
                    <a:bodyPr/>
                    <a:lstStyle/>
                    <a:p>
                      <a:r>
                        <a:rPr lang="en-US" dirty="0"/>
                        <a:t>At a time only single thread is allowed to perform any operation on Map Object</a:t>
                      </a:r>
                    </a:p>
                  </a:txBody>
                  <a:tcPr/>
                </a:tc>
                <a:tc>
                  <a:txBody>
                    <a:bodyPr/>
                    <a:lstStyle/>
                    <a:p>
                      <a:r>
                        <a:rPr lang="en-US" dirty="0"/>
                        <a:t>At a time only single thread is allowed to perform any operation on Map Object</a:t>
                      </a:r>
                    </a:p>
                  </a:txBody>
                  <a:tcPr/>
                </a:tc>
                <a:extLst>
                  <a:ext uri="{0D108BD9-81ED-4DB2-BD59-A6C34878D82A}">
                    <a16:rowId xmlns:a16="http://schemas.microsoft.com/office/drawing/2014/main" val="3205204249"/>
                  </a:ext>
                </a:extLst>
              </a:tr>
              <a:tr h="944336">
                <a:tc>
                  <a:txBody>
                    <a:bodyPr/>
                    <a:lstStyle/>
                    <a:p>
                      <a:r>
                        <a:rPr lang="en-US" dirty="0"/>
                        <a:t>Read operation can be performed without Lock but write operation can be performed with Bucket level locking </a:t>
                      </a:r>
                    </a:p>
                  </a:txBody>
                  <a:tcPr/>
                </a:tc>
                <a:tc>
                  <a:txBody>
                    <a:bodyPr/>
                    <a:lstStyle/>
                    <a:p>
                      <a:r>
                        <a:rPr lang="en-US" dirty="0"/>
                        <a:t>Every read and write operations require Total Map Objects Lock  </a:t>
                      </a:r>
                    </a:p>
                  </a:txBody>
                  <a:tcPr/>
                </a:tc>
                <a:tc>
                  <a:txBody>
                    <a:bodyPr/>
                    <a:lstStyle/>
                    <a:p>
                      <a:r>
                        <a:rPr lang="en-US" dirty="0"/>
                        <a:t>Every read and write Operations require total Map Object Lock .</a:t>
                      </a:r>
                    </a:p>
                  </a:txBody>
                  <a:tcPr/>
                </a:tc>
                <a:extLst>
                  <a:ext uri="{0D108BD9-81ED-4DB2-BD59-A6C34878D82A}">
                    <a16:rowId xmlns:a16="http://schemas.microsoft.com/office/drawing/2014/main" val="675970670"/>
                  </a:ext>
                </a:extLst>
              </a:tr>
              <a:tr h="944336">
                <a:tc>
                  <a:txBody>
                    <a:bodyPr/>
                    <a:lstStyle/>
                    <a:p>
                      <a:r>
                        <a:rPr lang="en-US" dirty="0"/>
                        <a:t>While One thread iterating Map Object the other Threads are allowed to modify Map and we won’t get </a:t>
                      </a:r>
                      <a:r>
                        <a:rPr lang="en-US" dirty="0" err="1"/>
                        <a:t>ConcurrentModificationException</a:t>
                      </a:r>
                      <a:r>
                        <a:rPr lang="en-US" dirty="0"/>
                        <a:t> </a:t>
                      </a:r>
                    </a:p>
                  </a:txBody>
                  <a:tcPr/>
                </a:tc>
                <a:tc>
                  <a:txBody>
                    <a:bodyPr/>
                    <a:lstStyle/>
                    <a:p>
                      <a:r>
                        <a:rPr lang="en-US" dirty="0"/>
                        <a:t>While one thread iterating Map Object the other thread are not allowed to modify map Object Otherwise we will get </a:t>
                      </a:r>
                      <a:r>
                        <a:rPr lang="en-US" dirty="0" err="1"/>
                        <a:t>ConcurrentModificationException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one thread iterating Map Object the other thread are not allowed to modify map Object Otherwise we will get </a:t>
                      </a:r>
                      <a:r>
                        <a:rPr lang="en-US" dirty="0" err="1"/>
                        <a:t>ConcurrentModificationException</a:t>
                      </a:r>
                      <a:endParaRPr lang="en-US" dirty="0"/>
                    </a:p>
                    <a:p>
                      <a:endParaRPr lang="en-US" dirty="0"/>
                    </a:p>
                  </a:txBody>
                  <a:tcPr/>
                </a:tc>
                <a:extLst>
                  <a:ext uri="{0D108BD9-81ED-4DB2-BD59-A6C34878D82A}">
                    <a16:rowId xmlns:a16="http://schemas.microsoft.com/office/drawing/2014/main" val="2016059096"/>
                  </a:ext>
                </a:extLst>
              </a:tr>
              <a:tr h="944336">
                <a:tc>
                  <a:txBody>
                    <a:bodyPr/>
                    <a:lstStyle/>
                    <a:p>
                      <a:r>
                        <a:rPr lang="en-US" dirty="0"/>
                        <a:t>Iterator of </a:t>
                      </a:r>
                      <a:r>
                        <a:rPr lang="en-US" dirty="0" err="1"/>
                        <a:t>ConcurrentHashMap</a:t>
                      </a:r>
                      <a:r>
                        <a:rPr lang="en-US" dirty="0"/>
                        <a:t> is Fail-Safe and won’t raise </a:t>
                      </a:r>
                      <a:r>
                        <a:rPr lang="en-US" dirty="0" err="1"/>
                        <a:t>ConcurrentModificaionException</a:t>
                      </a:r>
                      <a:r>
                        <a:rPr lang="en-US" dirty="0"/>
                        <a:t> </a:t>
                      </a:r>
                    </a:p>
                  </a:txBody>
                  <a:tcPr/>
                </a:tc>
                <a:tc>
                  <a:txBody>
                    <a:bodyPr/>
                    <a:lstStyle/>
                    <a:p>
                      <a:r>
                        <a:rPr lang="en-US" dirty="0"/>
                        <a:t>Iterator of </a:t>
                      </a:r>
                      <a:r>
                        <a:rPr lang="en-US" dirty="0" err="1"/>
                        <a:t>synchronizedMap</a:t>
                      </a:r>
                      <a:r>
                        <a:rPr lang="en-US" dirty="0"/>
                        <a:t> is Fail-Fast and it will  raise </a:t>
                      </a:r>
                      <a:r>
                        <a:rPr lang="en-US" dirty="0" err="1"/>
                        <a:t>ConcurrentModificaionException</a:t>
                      </a:r>
                      <a:r>
                        <a:rPr lang="en-US"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Iterator of </a:t>
                      </a:r>
                      <a:r>
                        <a:rPr lang="en-US" dirty="0" err="1"/>
                        <a:t>synchronizedMap</a:t>
                      </a:r>
                      <a:r>
                        <a:rPr lang="en-US" dirty="0"/>
                        <a:t> is Fail-Fast and it will  raise </a:t>
                      </a:r>
                      <a:r>
                        <a:rPr lang="en-US" dirty="0" err="1"/>
                        <a:t>ConcurrentModificaionException</a:t>
                      </a:r>
                      <a:r>
                        <a:rPr lang="en-US" dirty="0"/>
                        <a:t> </a:t>
                      </a:r>
                    </a:p>
                    <a:p>
                      <a:endParaRPr lang="en-US" dirty="0"/>
                    </a:p>
                  </a:txBody>
                  <a:tcPr/>
                </a:tc>
                <a:extLst>
                  <a:ext uri="{0D108BD9-81ED-4DB2-BD59-A6C34878D82A}">
                    <a16:rowId xmlns:a16="http://schemas.microsoft.com/office/drawing/2014/main" val="1353094404"/>
                  </a:ext>
                </a:extLst>
              </a:tr>
              <a:tr h="944336">
                <a:tc>
                  <a:txBody>
                    <a:bodyPr/>
                    <a:lstStyle/>
                    <a:p>
                      <a:r>
                        <a:rPr lang="en-US" dirty="0"/>
                        <a:t>Null is not allowed for both keys and values </a:t>
                      </a:r>
                    </a:p>
                    <a:p>
                      <a:r>
                        <a:rPr lang="en-US" dirty="0"/>
                        <a:t>Introduced in 1.5 v</a:t>
                      </a:r>
                    </a:p>
                  </a:txBody>
                  <a:tcPr/>
                </a:tc>
                <a:tc>
                  <a:txBody>
                    <a:bodyPr/>
                    <a:lstStyle/>
                    <a:p>
                      <a:r>
                        <a:rPr lang="en-US" dirty="0"/>
                        <a:t>Null is allowed for both keys and values </a:t>
                      </a:r>
                    </a:p>
                    <a:p>
                      <a:r>
                        <a:rPr lang="en-US" dirty="0"/>
                        <a:t>Introduced in 1.2 v</a:t>
                      </a:r>
                    </a:p>
                  </a:txBody>
                  <a:tcPr/>
                </a:tc>
                <a:tc>
                  <a:txBody>
                    <a:bodyPr/>
                    <a:lstStyle/>
                    <a:p>
                      <a:r>
                        <a:rPr lang="en-US" dirty="0"/>
                        <a:t>Null is not allowed for both keys and values</a:t>
                      </a:r>
                    </a:p>
                    <a:p>
                      <a:r>
                        <a:rPr lang="en-US" dirty="0"/>
                        <a:t>Introduced in 1.0 v legacy classes.</a:t>
                      </a:r>
                    </a:p>
                  </a:txBody>
                  <a:tcPr/>
                </a:tc>
                <a:extLst>
                  <a:ext uri="{0D108BD9-81ED-4DB2-BD59-A6C34878D82A}">
                    <a16:rowId xmlns:a16="http://schemas.microsoft.com/office/drawing/2014/main" val="2856687836"/>
                  </a:ext>
                </a:extLst>
              </a:tr>
            </a:tbl>
          </a:graphicData>
        </a:graphic>
      </p:graphicFrame>
    </p:spTree>
    <p:extLst>
      <p:ext uri="{BB962C8B-B14F-4D97-AF65-F5344CB8AC3E}">
        <p14:creationId xmlns:p14="http://schemas.microsoft.com/office/powerpoint/2010/main" val="1869296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4367F9-407F-402D-9BB4-1E8D9E264A72}"/>
              </a:ext>
            </a:extLst>
          </p:cNvPr>
          <p:cNvSpPr txBox="1"/>
          <p:nvPr/>
        </p:nvSpPr>
        <p:spPr>
          <a:xfrm>
            <a:off x="152400" y="104775"/>
            <a:ext cx="11830050" cy="738664"/>
          </a:xfrm>
          <a:prstGeom prst="rect">
            <a:avLst/>
          </a:prstGeom>
          <a:noFill/>
        </p:spPr>
        <p:txBody>
          <a:bodyPr wrap="square" rtlCol="0">
            <a:spAutoFit/>
          </a:bodyPr>
          <a:lstStyle/>
          <a:p>
            <a:r>
              <a:rPr lang="en-US" sz="2400" b="1" dirty="0"/>
              <a:t>					</a:t>
            </a:r>
            <a:r>
              <a:rPr lang="en-US" sz="2400" b="1" dirty="0" err="1"/>
              <a:t>copyOnWriteArrayList</a:t>
            </a:r>
            <a:endParaRPr lang="en-US" sz="2400" b="1" dirty="0"/>
          </a:p>
          <a:p>
            <a:r>
              <a:rPr lang="en-US" dirty="0"/>
              <a:t>				</a:t>
            </a:r>
          </a:p>
        </p:txBody>
      </p:sp>
      <p:sp>
        <p:nvSpPr>
          <p:cNvPr id="3" name="Rectangle 2">
            <a:extLst>
              <a:ext uri="{FF2B5EF4-FFF2-40B4-BE49-F238E27FC236}">
                <a16:creationId xmlns:a16="http://schemas.microsoft.com/office/drawing/2014/main" id="{0E0BEBE1-7A03-4F14-AEA1-EDE4EDFDE82F}"/>
              </a:ext>
            </a:extLst>
          </p:cNvPr>
          <p:cNvSpPr/>
          <p:nvPr/>
        </p:nvSpPr>
        <p:spPr>
          <a:xfrm>
            <a:off x="5419725" y="997982"/>
            <a:ext cx="1981200" cy="4476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Collection(I)</a:t>
            </a:r>
          </a:p>
        </p:txBody>
      </p:sp>
      <p:sp>
        <p:nvSpPr>
          <p:cNvPr id="4" name="Rectangle 3">
            <a:extLst>
              <a:ext uri="{FF2B5EF4-FFF2-40B4-BE49-F238E27FC236}">
                <a16:creationId xmlns:a16="http://schemas.microsoft.com/office/drawing/2014/main" id="{3596AC11-87F6-4730-BD95-6F633B4BD487}"/>
              </a:ext>
            </a:extLst>
          </p:cNvPr>
          <p:cNvSpPr/>
          <p:nvPr/>
        </p:nvSpPr>
        <p:spPr>
          <a:xfrm>
            <a:off x="5419725" y="2850118"/>
            <a:ext cx="2333625" cy="4857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copyOnWriteArrayList</a:t>
            </a:r>
            <a:endParaRPr lang="en-US" dirty="0"/>
          </a:p>
        </p:txBody>
      </p:sp>
      <p:sp>
        <p:nvSpPr>
          <p:cNvPr id="5" name="Rectangle 4">
            <a:extLst>
              <a:ext uri="{FF2B5EF4-FFF2-40B4-BE49-F238E27FC236}">
                <a16:creationId xmlns:a16="http://schemas.microsoft.com/office/drawing/2014/main" id="{996A628F-382C-4DBC-932A-8FDF805FFFF8}"/>
              </a:ext>
            </a:extLst>
          </p:cNvPr>
          <p:cNvSpPr/>
          <p:nvPr/>
        </p:nvSpPr>
        <p:spPr>
          <a:xfrm>
            <a:off x="5429251" y="1905000"/>
            <a:ext cx="1981200" cy="4857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List(I)</a:t>
            </a:r>
          </a:p>
        </p:txBody>
      </p:sp>
      <p:cxnSp>
        <p:nvCxnSpPr>
          <p:cNvPr id="10" name="Straight Arrow Connector 9">
            <a:extLst>
              <a:ext uri="{FF2B5EF4-FFF2-40B4-BE49-F238E27FC236}">
                <a16:creationId xmlns:a16="http://schemas.microsoft.com/office/drawing/2014/main" id="{A4773BC5-6B19-4D07-BBF9-B499111A65DE}"/>
              </a:ext>
            </a:extLst>
          </p:cNvPr>
          <p:cNvCxnSpPr>
            <a:stCxn id="5" idx="0"/>
            <a:endCxn id="3" idx="2"/>
          </p:cNvCxnSpPr>
          <p:nvPr/>
        </p:nvCxnSpPr>
        <p:spPr>
          <a:xfrm flipH="1" flipV="1">
            <a:off x="6410325" y="1445657"/>
            <a:ext cx="9526" cy="459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E824AAD-88AB-4CC4-B5C8-56288EEAE49C}"/>
              </a:ext>
            </a:extLst>
          </p:cNvPr>
          <p:cNvCxnSpPr>
            <a:endCxn id="5" idx="2"/>
          </p:cNvCxnSpPr>
          <p:nvPr/>
        </p:nvCxnSpPr>
        <p:spPr>
          <a:xfrm flipV="1">
            <a:off x="6419851" y="2390775"/>
            <a:ext cx="0" cy="459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00D8DD1-0408-4D24-9380-E9D7B09A9768}"/>
              </a:ext>
            </a:extLst>
          </p:cNvPr>
          <p:cNvSpPr txBox="1"/>
          <p:nvPr/>
        </p:nvSpPr>
        <p:spPr>
          <a:xfrm>
            <a:off x="752477" y="3973710"/>
            <a:ext cx="11229973" cy="923330"/>
          </a:xfrm>
          <a:prstGeom prst="rect">
            <a:avLst/>
          </a:prstGeom>
          <a:noFill/>
        </p:spPr>
        <p:txBody>
          <a:bodyPr wrap="square" rtlCol="0">
            <a:spAutoFit/>
          </a:bodyPr>
          <a:lstStyle/>
          <a:p>
            <a:r>
              <a:rPr lang="en-US" dirty="0"/>
              <a:t>It is thread safe version of </a:t>
            </a:r>
            <a:r>
              <a:rPr lang="en-US" dirty="0" err="1"/>
              <a:t>ArrayList</a:t>
            </a:r>
            <a:r>
              <a:rPr lang="en-US" dirty="0"/>
              <a:t> as the name indicates </a:t>
            </a:r>
            <a:r>
              <a:rPr lang="en-US" sz="1800" b="1" dirty="0" err="1"/>
              <a:t>copyOnWriteArrayList</a:t>
            </a:r>
            <a:r>
              <a:rPr lang="en-US" sz="1800" b="1" dirty="0"/>
              <a:t> </a:t>
            </a:r>
            <a:r>
              <a:rPr lang="en-US" sz="1800" dirty="0"/>
              <a:t>creates a cloned copy of underlying </a:t>
            </a:r>
          </a:p>
          <a:p>
            <a:r>
              <a:rPr lang="en-US" dirty="0" err="1"/>
              <a:t>ArrayList</a:t>
            </a:r>
            <a:r>
              <a:rPr lang="en-US" dirty="0"/>
              <a:t> for Every Update Operation at certain Point Both will synchronized Automatically which is taken care by JVM </a:t>
            </a:r>
          </a:p>
          <a:p>
            <a:r>
              <a:rPr lang="en-US" dirty="0"/>
              <a:t>Internally . </a:t>
            </a:r>
          </a:p>
        </p:txBody>
      </p:sp>
    </p:spTree>
    <p:extLst>
      <p:ext uri="{BB962C8B-B14F-4D97-AF65-F5344CB8AC3E}">
        <p14:creationId xmlns:p14="http://schemas.microsoft.com/office/powerpoint/2010/main" val="3024385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AA2F50-ADEF-412B-A3DC-229ED62BA6DE}"/>
              </a:ext>
            </a:extLst>
          </p:cNvPr>
          <p:cNvSpPr txBox="1"/>
          <p:nvPr/>
        </p:nvSpPr>
        <p:spPr>
          <a:xfrm>
            <a:off x="161925" y="180975"/>
            <a:ext cx="11658600" cy="5909310"/>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0070C0"/>
                </a:solidFill>
              </a:rPr>
              <a:t>As Update Operation will be performed on cloned copy there is no Effect for the Threads which performs Read Operations </a:t>
            </a:r>
          </a:p>
          <a:p>
            <a:endParaRPr lang="en-US" dirty="0">
              <a:solidFill>
                <a:srgbClr val="0070C0"/>
              </a:solidFill>
            </a:endParaRPr>
          </a:p>
          <a:p>
            <a:pPr marL="285750" indent="-285750">
              <a:buFont typeface="Wingdings" panose="05000000000000000000" pitchFamily="2" charset="2"/>
              <a:buChar char="v"/>
            </a:pPr>
            <a:r>
              <a:rPr lang="en-US" dirty="0">
                <a:solidFill>
                  <a:srgbClr val="0070C0"/>
                </a:solidFill>
              </a:rPr>
              <a:t>It is costly to use because for every Update Operation a cloned copy will be created . Hence </a:t>
            </a:r>
            <a:r>
              <a:rPr lang="en-US" dirty="0" err="1">
                <a:solidFill>
                  <a:srgbClr val="0070C0"/>
                </a:solidFill>
              </a:rPr>
              <a:t>copyOnWriteArrayList</a:t>
            </a:r>
            <a:r>
              <a:rPr lang="en-US" dirty="0">
                <a:solidFill>
                  <a:srgbClr val="0070C0"/>
                </a:solidFill>
              </a:rPr>
              <a:t> is the Best Choice if several Read operations and less Number of Write Operations are required to perform.</a:t>
            </a:r>
          </a:p>
          <a:p>
            <a:endParaRPr lang="en-US" dirty="0">
              <a:solidFill>
                <a:srgbClr val="0070C0"/>
              </a:solidFill>
            </a:endParaRPr>
          </a:p>
          <a:p>
            <a:pPr marL="285750" indent="-285750">
              <a:buFont typeface="Wingdings" panose="05000000000000000000" pitchFamily="2" charset="2"/>
              <a:buChar char="v"/>
            </a:pPr>
            <a:r>
              <a:rPr lang="en-US" dirty="0">
                <a:solidFill>
                  <a:srgbClr val="0070C0"/>
                </a:solidFill>
              </a:rPr>
              <a:t>Insertion order is preserved .</a:t>
            </a:r>
          </a:p>
          <a:p>
            <a:endParaRPr lang="en-US" dirty="0">
              <a:solidFill>
                <a:srgbClr val="0070C0"/>
              </a:solidFill>
            </a:endParaRPr>
          </a:p>
          <a:p>
            <a:pPr marL="285750" indent="-285750">
              <a:buFont typeface="Wingdings" panose="05000000000000000000" pitchFamily="2" charset="2"/>
              <a:buChar char="v"/>
            </a:pPr>
            <a:r>
              <a:rPr lang="en-US" dirty="0">
                <a:solidFill>
                  <a:srgbClr val="0070C0"/>
                </a:solidFill>
              </a:rPr>
              <a:t>Duplicate Objects are allowed .</a:t>
            </a:r>
          </a:p>
          <a:p>
            <a:endParaRPr lang="en-US" dirty="0">
              <a:solidFill>
                <a:srgbClr val="0070C0"/>
              </a:solidFill>
            </a:endParaRPr>
          </a:p>
          <a:p>
            <a:pPr marL="285750" indent="-285750">
              <a:buFont typeface="Wingdings" panose="05000000000000000000" pitchFamily="2" charset="2"/>
              <a:buChar char="v"/>
            </a:pPr>
            <a:r>
              <a:rPr lang="en-US" dirty="0">
                <a:solidFill>
                  <a:srgbClr val="0070C0"/>
                </a:solidFill>
              </a:rPr>
              <a:t>Heterogeneous Objects are allowed </a:t>
            </a:r>
          </a:p>
          <a:p>
            <a:endParaRPr lang="en-US" dirty="0">
              <a:solidFill>
                <a:srgbClr val="0070C0"/>
              </a:solidFill>
            </a:endParaRPr>
          </a:p>
          <a:p>
            <a:pPr marL="285750" indent="-285750">
              <a:buFont typeface="Wingdings" panose="05000000000000000000" pitchFamily="2" charset="2"/>
              <a:buChar char="v"/>
            </a:pPr>
            <a:r>
              <a:rPr lang="en-US" dirty="0">
                <a:solidFill>
                  <a:srgbClr val="0070C0"/>
                </a:solidFill>
              </a:rPr>
              <a:t>Null Insertion is allowed.</a:t>
            </a:r>
          </a:p>
          <a:p>
            <a:endParaRPr lang="en-US" dirty="0">
              <a:solidFill>
                <a:srgbClr val="0070C0"/>
              </a:solidFill>
            </a:endParaRPr>
          </a:p>
          <a:p>
            <a:pPr marL="285750" indent="-285750">
              <a:buFont typeface="Wingdings" panose="05000000000000000000" pitchFamily="2" charset="2"/>
              <a:buChar char="v"/>
            </a:pPr>
            <a:r>
              <a:rPr lang="en-US" dirty="0">
                <a:solidFill>
                  <a:srgbClr val="0070C0"/>
                </a:solidFill>
              </a:rPr>
              <a:t>It implements Serializable ,cloneable and </a:t>
            </a:r>
            <a:r>
              <a:rPr lang="en-US" dirty="0" err="1">
                <a:solidFill>
                  <a:srgbClr val="0070C0"/>
                </a:solidFill>
              </a:rPr>
              <a:t>RandomAccess</a:t>
            </a:r>
            <a:r>
              <a:rPr lang="en-US" dirty="0">
                <a:solidFill>
                  <a:srgbClr val="0070C0"/>
                </a:solidFill>
              </a:rPr>
              <a:t> Interfaces.</a:t>
            </a:r>
          </a:p>
          <a:p>
            <a:endParaRPr lang="en-US" dirty="0">
              <a:solidFill>
                <a:srgbClr val="0070C0"/>
              </a:solidFill>
            </a:endParaRPr>
          </a:p>
          <a:p>
            <a:pPr marL="285750" indent="-285750">
              <a:buFont typeface="Wingdings" panose="05000000000000000000" pitchFamily="2" charset="2"/>
              <a:buChar char="v"/>
            </a:pPr>
            <a:r>
              <a:rPr lang="en-US" dirty="0">
                <a:solidFill>
                  <a:srgbClr val="0070C0"/>
                </a:solidFill>
              </a:rPr>
              <a:t>While One thread iterating </a:t>
            </a:r>
            <a:r>
              <a:rPr lang="en-US" dirty="0" err="1">
                <a:solidFill>
                  <a:srgbClr val="0070C0"/>
                </a:solidFill>
              </a:rPr>
              <a:t>CopyOnwriteArrayList</a:t>
            </a:r>
            <a:r>
              <a:rPr lang="en-US" dirty="0">
                <a:solidFill>
                  <a:srgbClr val="0070C0"/>
                </a:solidFill>
              </a:rPr>
              <a:t> the other Threads are allowed to modify and we won’t get Concurrent </a:t>
            </a:r>
            <a:r>
              <a:rPr lang="en-US" dirty="0" err="1">
                <a:solidFill>
                  <a:srgbClr val="0070C0"/>
                </a:solidFill>
              </a:rPr>
              <a:t>ModificationException</a:t>
            </a:r>
            <a:r>
              <a:rPr lang="en-US" dirty="0">
                <a:solidFill>
                  <a:srgbClr val="0070C0"/>
                </a:solidFill>
              </a:rPr>
              <a:t> .That is iterator is Failsafe.</a:t>
            </a:r>
          </a:p>
          <a:p>
            <a:endParaRPr lang="en-US" dirty="0">
              <a:solidFill>
                <a:srgbClr val="0070C0"/>
              </a:solidFill>
            </a:endParaRPr>
          </a:p>
          <a:p>
            <a:pPr marL="285750" indent="-285750">
              <a:buFont typeface="Wingdings" panose="05000000000000000000" pitchFamily="2" charset="2"/>
              <a:buChar char="v"/>
            </a:pPr>
            <a:r>
              <a:rPr lang="en-US" dirty="0">
                <a:solidFill>
                  <a:srgbClr val="0070C0"/>
                </a:solidFill>
              </a:rPr>
              <a:t>Iterator of </a:t>
            </a:r>
            <a:r>
              <a:rPr lang="en-US" dirty="0" err="1">
                <a:solidFill>
                  <a:srgbClr val="0070C0"/>
                </a:solidFill>
              </a:rPr>
              <a:t>ArrayList</a:t>
            </a:r>
            <a:r>
              <a:rPr lang="en-US" dirty="0">
                <a:solidFill>
                  <a:srgbClr val="0070C0"/>
                </a:solidFill>
              </a:rPr>
              <a:t> can perform Remove Operation but Iterator of </a:t>
            </a:r>
            <a:r>
              <a:rPr lang="en-US" dirty="0" err="1">
                <a:solidFill>
                  <a:srgbClr val="0070C0"/>
                </a:solidFill>
              </a:rPr>
              <a:t>copyOnWriteArrayList</a:t>
            </a:r>
            <a:r>
              <a:rPr lang="en-US" dirty="0">
                <a:solidFill>
                  <a:srgbClr val="0070C0"/>
                </a:solidFill>
              </a:rPr>
              <a:t> can’t perform Remove operation . Otherwise we will get </a:t>
            </a:r>
            <a:r>
              <a:rPr lang="en-US" dirty="0" err="1">
                <a:solidFill>
                  <a:srgbClr val="0070C0"/>
                </a:solidFill>
              </a:rPr>
              <a:t>RuntimeException</a:t>
            </a:r>
            <a:r>
              <a:rPr lang="en-US" dirty="0">
                <a:solidFill>
                  <a:srgbClr val="0070C0"/>
                </a:solidFill>
              </a:rPr>
              <a:t> saying </a:t>
            </a:r>
            <a:r>
              <a:rPr lang="en-US" dirty="0" err="1">
                <a:solidFill>
                  <a:srgbClr val="0070C0"/>
                </a:solidFill>
              </a:rPr>
              <a:t>UnSupportedOperationException</a:t>
            </a:r>
            <a:r>
              <a:rPr lang="en-US" dirty="0">
                <a:solidFill>
                  <a:srgbClr val="0070C0"/>
                </a:solidFill>
              </a:rPr>
              <a:t>. </a:t>
            </a:r>
          </a:p>
        </p:txBody>
      </p:sp>
    </p:spTree>
    <p:extLst>
      <p:ext uri="{BB962C8B-B14F-4D97-AF65-F5344CB8AC3E}">
        <p14:creationId xmlns:p14="http://schemas.microsoft.com/office/powerpoint/2010/main" val="2264039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9F4ED7-91EB-437E-AF1B-B307B0E8B051}"/>
              </a:ext>
            </a:extLst>
          </p:cNvPr>
          <p:cNvSpPr txBox="1"/>
          <p:nvPr/>
        </p:nvSpPr>
        <p:spPr>
          <a:xfrm>
            <a:off x="381000" y="85725"/>
            <a:ext cx="11572875" cy="6986528"/>
          </a:xfrm>
          <a:prstGeom prst="rect">
            <a:avLst/>
          </a:prstGeom>
          <a:noFill/>
        </p:spPr>
        <p:txBody>
          <a:bodyPr wrap="square" rtlCol="0">
            <a:spAutoFit/>
          </a:bodyPr>
          <a:lstStyle/>
          <a:p>
            <a:r>
              <a:rPr lang="en-US" sz="2400" b="1" dirty="0"/>
              <a:t>Constructors : </a:t>
            </a:r>
            <a:endParaRPr lang="en-US" sz="2400" dirty="0"/>
          </a:p>
          <a:p>
            <a:r>
              <a:rPr lang="en-US" dirty="0"/>
              <a:t>1).  </a:t>
            </a:r>
            <a:r>
              <a:rPr lang="en-US" dirty="0" err="1"/>
              <a:t>copyOnWriteArrayList</a:t>
            </a:r>
            <a:r>
              <a:rPr lang="en-US" dirty="0"/>
              <a:t> l = new </a:t>
            </a:r>
            <a:r>
              <a:rPr lang="en-US" dirty="0" err="1"/>
              <a:t>copyOnWriteArrayList</a:t>
            </a:r>
            <a:r>
              <a:rPr lang="en-US" dirty="0"/>
              <a:t>();</a:t>
            </a:r>
          </a:p>
          <a:p>
            <a:r>
              <a:rPr lang="en-US" dirty="0"/>
              <a:t>2). </a:t>
            </a:r>
            <a:r>
              <a:rPr lang="en-US" dirty="0" err="1"/>
              <a:t>copyOnWriteArrayList</a:t>
            </a:r>
            <a:r>
              <a:rPr lang="en-US" dirty="0"/>
              <a:t> l = new </a:t>
            </a:r>
            <a:r>
              <a:rPr lang="en-US" dirty="0" err="1"/>
              <a:t>copyOnWriteArrayList</a:t>
            </a:r>
            <a:r>
              <a:rPr lang="en-US" dirty="0"/>
              <a:t>(Collection c);</a:t>
            </a:r>
          </a:p>
          <a:p>
            <a:r>
              <a:rPr lang="en-US" dirty="0"/>
              <a:t>3). </a:t>
            </a:r>
            <a:r>
              <a:rPr lang="en-US" dirty="0" err="1"/>
              <a:t>copyOnWriteArrayList</a:t>
            </a:r>
            <a:r>
              <a:rPr lang="en-US" dirty="0"/>
              <a:t> l = new </a:t>
            </a:r>
            <a:r>
              <a:rPr lang="en-US" dirty="0" err="1"/>
              <a:t>copyOnWriteArrayList</a:t>
            </a:r>
            <a:r>
              <a:rPr lang="en-US" dirty="0"/>
              <a:t>(Object [] a);</a:t>
            </a:r>
          </a:p>
          <a:p>
            <a:endParaRPr lang="en-US" dirty="0"/>
          </a:p>
          <a:p>
            <a:endParaRPr lang="en-US" dirty="0"/>
          </a:p>
          <a:p>
            <a:r>
              <a:rPr lang="en-US" sz="2800" b="1" dirty="0"/>
              <a:t>Methods:</a:t>
            </a:r>
          </a:p>
          <a:p>
            <a:pPr marL="342900" indent="-342900">
              <a:buAutoNum type="arabicPeriod"/>
            </a:pPr>
            <a:r>
              <a:rPr lang="en-US" dirty="0" err="1"/>
              <a:t>boolean</a:t>
            </a:r>
            <a:r>
              <a:rPr lang="en-US" dirty="0"/>
              <a:t> </a:t>
            </a:r>
            <a:r>
              <a:rPr lang="en-US" dirty="0" err="1"/>
              <a:t>addIfAbsent</a:t>
            </a:r>
            <a:r>
              <a:rPr lang="en-US" dirty="0"/>
              <a:t>(Object o ):  The Element will be Added if and only if List does </a:t>
            </a:r>
            <a:r>
              <a:rPr lang="en-US" dirty="0" err="1"/>
              <a:t>n’t</a:t>
            </a:r>
            <a:r>
              <a:rPr lang="en-US" dirty="0"/>
              <a:t> contain this </a:t>
            </a:r>
            <a:r>
              <a:rPr lang="en-US" dirty="0" err="1"/>
              <a:t>Elemet</a:t>
            </a:r>
            <a:r>
              <a:rPr lang="en-US" dirty="0"/>
              <a:t>.</a:t>
            </a:r>
          </a:p>
          <a:p>
            <a:endParaRPr lang="en-US" dirty="0"/>
          </a:p>
          <a:p>
            <a:r>
              <a:rPr lang="en-US" dirty="0" err="1"/>
              <a:t>copyOnWriteArrayList</a:t>
            </a:r>
            <a:r>
              <a:rPr lang="en-US" dirty="0"/>
              <a:t>  l = new </a:t>
            </a:r>
            <a:r>
              <a:rPr lang="en-US" dirty="0" err="1"/>
              <a:t>copyOnWriteArrayList</a:t>
            </a:r>
            <a:r>
              <a:rPr lang="en-US" dirty="0"/>
              <a:t>();</a:t>
            </a:r>
          </a:p>
          <a:p>
            <a:r>
              <a:rPr lang="en-US" dirty="0" err="1"/>
              <a:t>l.add</a:t>
            </a:r>
            <a:r>
              <a:rPr lang="en-US" dirty="0"/>
              <a:t>(“A”);</a:t>
            </a:r>
          </a:p>
          <a:p>
            <a:r>
              <a:rPr lang="en-US" dirty="0" err="1"/>
              <a:t>l.add</a:t>
            </a:r>
            <a:r>
              <a:rPr lang="en-US" dirty="0"/>
              <a:t>(“A”);</a:t>
            </a:r>
          </a:p>
          <a:p>
            <a:r>
              <a:rPr lang="en-US" dirty="0" err="1"/>
              <a:t>l.addIfAbsent</a:t>
            </a:r>
            <a:r>
              <a:rPr lang="en-US" dirty="0"/>
              <a:t>(“A”);</a:t>
            </a:r>
          </a:p>
          <a:p>
            <a:r>
              <a:rPr lang="en-US" dirty="0" err="1"/>
              <a:t>l.addIfAbsent</a:t>
            </a:r>
            <a:r>
              <a:rPr lang="en-US" dirty="0"/>
              <a:t>(“B”);</a:t>
            </a:r>
          </a:p>
          <a:p>
            <a:r>
              <a:rPr lang="en-US" dirty="0" err="1"/>
              <a:t>Sopln</a:t>
            </a:r>
            <a:r>
              <a:rPr lang="en-US" dirty="0"/>
              <a:t>(l);  //[A,A,B]</a:t>
            </a:r>
          </a:p>
          <a:p>
            <a:endParaRPr lang="en-US" dirty="0"/>
          </a:p>
          <a:p>
            <a:r>
              <a:rPr lang="en-US" dirty="0"/>
              <a:t>2. Int </a:t>
            </a:r>
            <a:r>
              <a:rPr lang="en-US" dirty="0" err="1"/>
              <a:t>addAllAbsent</a:t>
            </a:r>
            <a:r>
              <a:rPr lang="en-US" dirty="0"/>
              <a:t>(Collection c): The elements of collection will be added to the list if elements are </a:t>
            </a:r>
            <a:r>
              <a:rPr lang="en-US" dirty="0" err="1"/>
              <a:t>Absentand</a:t>
            </a:r>
            <a:r>
              <a:rPr lang="en-US" dirty="0"/>
              <a:t> Returns Number of elements Added.</a:t>
            </a:r>
          </a:p>
          <a:p>
            <a:endParaRPr lang="en-US" dirty="0"/>
          </a:p>
          <a:p>
            <a:r>
              <a:rPr lang="en-US" dirty="0" err="1"/>
              <a:t>ArrayList</a:t>
            </a:r>
            <a:r>
              <a:rPr lang="en-US" dirty="0"/>
              <a:t> l = new </a:t>
            </a:r>
            <a:r>
              <a:rPr lang="en-US" dirty="0" err="1"/>
              <a:t>ArrayList</a:t>
            </a:r>
            <a:r>
              <a:rPr lang="en-US" dirty="0"/>
              <a:t>();</a:t>
            </a:r>
          </a:p>
          <a:p>
            <a:r>
              <a:rPr lang="en-US" dirty="0" err="1"/>
              <a:t>l.add</a:t>
            </a:r>
            <a:r>
              <a:rPr lang="en-US" dirty="0"/>
              <a:t>(“A”);</a:t>
            </a:r>
          </a:p>
          <a:p>
            <a:r>
              <a:rPr lang="en-US" dirty="0" err="1"/>
              <a:t>l.add</a:t>
            </a:r>
            <a:r>
              <a:rPr lang="en-US" dirty="0"/>
              <a:t>(“B”);</a:t>
            </a:r>
          </a:p>
          <a:p>
            <a:endParaRPr lang="en-US" dirty="0"/>
          </a:p>
          <a:p>
            <a:endParaRPr lang="en-US" dirty="0"/>
          </a:p>
        </p:txBody>
      </p:sp>
    </p:spTree>
    <p:extLst>
      <p:ext uri="{BB962C8B-B14F-4D97-AF65-F5344CB8AC3E}">
        <p14:creationId xmlns:p14="http://schemas.microsoft.com/office/powerpoint/2010/main" val="1655089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462325-D9C3-4D18-81CE-464E998B9A1E}"/>
              </a:ext>
            </a:extLst>
          </p:cNvPr>
          <p:cNvSpPr txBox="1"/>
          <p:nvPr/>
        </p:nvSpPr>
        <p:spPr>
          <a:xfrm>
            <a:off x="142875" y="85725"/>
            <a:ext cx="11953875" cy="3693319"/>
          </a:xfrm>
          <a:prstGeom prst="rect">
            <a:avLst/>
          </a:prstGeom>
          <a:noFill/>
        </p:spPr>
        <p:txBody>
          <a:bodyPr wrap="square" rtlCol="0">
            <a:spAutoFit/>
          </a:bodyPr>
          <a:lstStyle/>
          <a:p>
            <a:r>
              <a:rPr lang="en-US" dirty="0" err="1"/>
              <a:t>copyOnWriteArrayList</a:t>
            </a:r>
            <a:r>
              <a:rPr lang="en-US" dirty="0"/>
              <a:t> l1 = new </a:t>
            </a:r>
            <a:r>
              <a:rPr lang="en-US" dirty="0" err="1"/>
              <a:t>copyOnWriteArrayList</a:t>
            </a:r>
            <a:r>
              <a:rPr lang="en-US" dirty="0"/>
              <a:t>();</a:t>
            </a:r>
          </a:p>
          <a:p>
            <a:r>
              <a:rPr lang="en-US" dirty="0"/>
              <a:t>L1.add(“A”);</a:t>
            </a:r>
          </a:p>
          <a:p>
            <a:r>
              <a:rPr lang="en-US" dirty="0"/>
              <a:t>L1.add(“C”);</a:t>
            </a:r>
          </a:p>
          <a:p>
            <a:r>
              <a:rPr lang="en-US" dirty="0" err="1"/>
              <a:t>Sopln</a:t>
            </a:r>
            <a:r>
              <a:rPr lang="en-US" dirty="0"/>
              <a:t>(l1); // [A,C]</a:t>
            </a:r>
          </a:p>
          <a:p>
            <a:r>
              <a:rPr lang="en-US" dirty="0" err="1"/>
              <a:t>La.addAll</a:t>
            </a:r>
            <a:r>
              <a:rPr lang="en-US" dirty="0"/>
              <a:t>(l);</a:t>
            </a:r>
          </a:p>
          <a:p>
            <a:r>
              <a:rPr lang="en-US" dirty="0" err="1"/>
              <a:t>Sopln</a:t>
            </a:r>
            <a:r>
              <a:rPr lang="en-US" dirty="0"/>
              <a:t>(l1)  // [A,C,A,B]</a:t>
            </a:r>
          </a:p>
          <a:p>
            <a:endParaRPr lang="en-US" dirty="0"/>
          </a:p>
          <a:p>
            <a:endParaRPr lang="en-US" dirty="0"/>
          </a:p>
          <a:p>
            <a:r>
              <a:rPr lang="en-US" dirty="0" err="1"/>
              <a:t>ArrayList</a:t>
            </a:r>
            <a:r>
              <a:rPr lang="en-US" dirty="0"/>
              <a:t> l2 = new </a:t>
            </a:r>
            <a:r>
              <a:rPr lang="en-US" dirty="0" err="1"/>
              <a:t>ArrayList</a:t>
            </a:r>
            <a:r>
              <a:rPr lang="en-US" dirty="0"/>
              <a:t>();</a:t>
            </a:r>
          </a:p>
          <a:p>
            <a:r>
              <a:rPr lang="en-US" dirty="0"/>
              <a:t>L2.add(“A”);</a:t>
            </a:r>
          </a:p>
          <a:p>
            <a:r>
              <a:rPr lang="en-US" dirty="0"/>
              <a:t>L2.add(“D”);</a:t>
            </a:r>
          </a:p>
          <a:p>
            <a:r>
              <a:rPr lang="en-US" dirty="0"/>
              <a:t>L1.addAllAbsent(l2);</a:t>
            </a:r>
          </a:p>
          <a:p>
            <a:r>
              <a:rPr lang="en-US" dirty="0" err="1"/>
              <a:t>Sopln</a:t>
            </a:r>
            <a:r>
              <a:rPr lang="en-US" dirty="0"/>
              <a:t>(l1);  //[A,C,A,B,D]</a:t>
            </a:r>
          </a:p>
        </p:txBody>
      </p:sp>
    </p:spTree>
    <p:extLst>
      <p:ext uri="{BB962C8B-B14F-4D97-AF65-F5344CB8AC3E}">
        <p14:creationId xmlns:p14="http://schemas.microsoft.com/office/powerpoint/2010/main" val="3041065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82E3CF-0547-421D-99C1-766CE40B96B3}"/>
              </a:ext>
            </a:extLst>
          </p:cNvPr>
          <p:cNvSpPr txBox="1"/>
          <p:nvPr/>
        </p:nvSpPr>
        <p:spPr>
          <a:xfrm>
            <a:off x="161925" y="133350"/>
            <a:ext cx="11849100" cy="4401205"/>
          </a:xfrm>
          <a:prstGeom prst="rect">
            <a:avLst/>
          </a:prstGeom>
          <a:noFill/>
        </p:spPr>
        <p:txBody>
          <a:bodyPr wrap="square" numCol="2" rtlCol="0">
            <a:spAutoFit/>
          </a:bodyPr>
          <a:lstStyle/>
          <a:p>
            <a:r>
              <a:rPr lang="en-US" sz="2800" b="1" dirty="0"/>
              <a:t>Program on </a:t>
            </a:r>
            <a:r>
              <a:rPr lang="en-US" sz="2800" b="1" dirty="0" err="1"/>
              <a:t>copyOnWriteArrayList</a:t>
            </a:r>
            <a:r>
              <a:rPr lang="en-US" sz="2800" b="1" dirty="0"/>
              <a:t>:</a:t>
            </a:r>
          </a:p>
          <a:p>
            <a:r>
              <a:rPr lang="en-US" dirty="0"/>
              <a:t>package </a:t>
            </a:r>
            <a:r>
              <a:rPr lang="en-US" dirty="0" err="1"/>
              <a:t>concurrentcollections</a:t>
            </a:r>
            <a:r>
              <a:rPr lang="en-US" dirty="0"/>
              <a:t>;</a:t>
            </a:r>
          </a:p>
          <a:p>
            <a:endParaRPr lang="en-US" dirty="0"/>
          </a:p>
          <a:p>
            <a:r>
              <a:rPr lang="en-US" dirty="0"/>
              <a:t>import </a:t>
            </a:r>
            <a:r>
              <a:rPr lang="en-US" dirty="0" err="1"/>
              <a:t>java.util.ArrayList</a:t>
            </a:r>
            <a:r>
              <a:rPr lang="en-US" dirty="0"/>
              <a:t>;</a:t>
            </a:r>
          </a:p>
          <a:p>
            <a:r>
              <a:rPr lang="en-US" dirty="0"/>
              <a:t>import </a:t>
            </a:r>
            <a:r>
              <a:rPr lang="en-US" dirty="0" err="1"/>
              <a:t>java.util.concurrent.CopyOnWriteArrayList</a:t>
            </a:r>
            <a:r>
              <a:rPr lang="en-US" dirty="0"/>
              <a:t>;</a:t>
            </a:r>
          </a:p>
          <a:p>
            <a:endParaRPr lang="en-US" dirty="0"/>
          </a:p>
          <a:p>
            <a:r>
              <a:rPr lang="en-US" dirty="0"/>
              <a:t>public class </a:t>
            </a:r>
            <a:r>
              <a:rPr lang="en-US" dirty="0" err="1"/>
              <a:t>CowalDemo</a:t>
            </a:r>
            <a:r>
              <a:rPr lang="en-US" dirty="0"/>
              <a:t> {</a:t>
            </a:r>
          </a:p>
          <a:p>
            <a:r>
              <a:rPr lang="en-US" dirty="0"/>
              <a:t>	public static void main(String[] </a:t>
            </a:r>
            <a:r>
              <a:rPr lang="en-US" dirty="0" err="1"/>
              <a:t>args</a:t>
            </a:r>
            <a:r>
              <a:rPr lang="en-US" dirty="0"/>
              <a:t>) {</a:t>
            </a:r>
          </a:p>
          <a:p>
            <a:r>
              <a:rPr lang="en-US" dirty="0"/>
              <a:t>		</a:t>
            </a:r>
          </a:p>
          <a:p>
            <a:r>
              <a:rPr lang="en-US" dirty="0"/>
              <a:t>		 </a:t>
            </a:r>
            <a:r>
              <a:rPr lang="en-US" dirty="0" err="1"/>
              <a:t>ArrayList</a:t>
            </a:r>
            <a:r>
              <a:rPr lang="en-US" dirty="0"/>
              <a:t> l = new </a:t>
            </a:r>
            <a:r>
              <a:rPr lang="en-US" dirty="0" err="1"/>
              <a:t>ArrayList</a:t>
            </a:r>
            <a:r>
              <a:rPr lang="en-US" dirty="0"/>
              <a:t>();</a:t>
            </a:r>
          </a:p>
          <a:p>
            <a:r>
              <a:rPr lang="en-US" dirty="0"/>
              <a:t>		 </a:t>
            </a:r>
          </a:p>
          <a:p>
            <a:r>
              <a:rPr lang="en-US" dirty="0"/>
              <a:t>		 </a:t>
            </a:r>
            <a:r>
              <a:rPr lang="en-US" dirty="0" err="1"/>
              <a:t>l.add</a:t>
            </a:r>
            <a:r>
              <a:rPr lang="en-US" dirty="0"/>
              <a:t>("A");</a:t>
            </a:r>
          </a:p>
          <a:p>
            <a:r>
              <a:rPr lang="en-US" dirty="0"/>
              <a:t>		 </a:t>
            </a:r>
            <a:r>
              <a:rPr lang="en-US" dirty="0" err="1"/>
              <a:t>l.add</a:t>
            </a:r>
            <a:r>
              <a:rPr lang="en-US" dirty="0"/>
              <a:t>("B");</a:t>
            </a:r>
          </a:p>
          <a:p>
            <a:r>
              <a:rPr lang="en-US" dirty="0"/>
              <a:t>		 </a:t>
            </a:r>
          </a:p>
          <a:p>
            <a:r>
              <a:rPr lang="en-US" dirty="0"/>
              <a:t>		 </a:t>
            </a:r>
            <a:r>
              <a:rPr lang="en-US" dirty="0" err="1"/>
              <a:t>CopyOnWriteArrayList</a:t>
            </a:r>
            <a:r>
              <a:rPr lang="en-US" dirty="0"/>
              <a:t> l1 = new </a:t>
            </a:r>
            <a:r>
              <a:rPr lang="en-US" dirty="0" err="1"/>
              <a:t>CopyOnWriteArrayList</a:t>
            </a:r>
            <a:r>
              <a:rPr lang="en-US" dirty="0"/>
              <a:t>();</a:t>
            </a:r>
          </a:p>
          <a:p>
            <a:r>
              <a:rPr lang="en-US" dirty="0"/>
              <a:t>		 l1.addIfAbsent("A");</a:t>
            </a:r>
          </a:p>
          <a:p>
            <a:r>
              <a:rPr lang="en-US" dirty="0"/>
              <a:t>		 l1.addIfAbsent("C");</a:t>
            </a:r>
          </a:p>
          <a:p>
            <a:r>
              <a:rPr lang="en-US" dirty="0"/>
              <a:t>		 </a:t>
            </a:r>
          </a:p>
          <a:p>
            <a:r>
              <a:rPr lang="en-US" dirty="0"/>
              <a:t>		 l1.addAll(l);</a:t>
            </a:r>
          </a:p>
          <a:p>
            <a:r>
              <a:rPr lang="en-US" dirty="0"/>
              <a:t>		 </a:t>
            </a:r>
          </a:p>
          <a:p>
            <a:r>
              <a:rPr lang="en-US" dirty="0"/>
              <a:t>		 </a:t>
            </a:r>
            <a:r>
              <a:rPr lang="en-US" dirty="0" err="1"/>
              <a:t>ArrayList</a:t>
            </a:r>
            <a:r>
              <a:rPr lang="en-US" dirty="0"/>
              <a:t> l2 = new </a:t>
            </a:r>
            <a:r>
              <a:rPr lang="en-US" dirty="0" err="1"/>
              <a:t>ArrayList</a:t>
            </a:r>
            <a:r>
              <a:rPr lang="en-US" dirty="0"/>
              <a:t>();</a:t>
            </a:r>
          </a:p>
          <a:p>
            <a:r>
              <a:rPr lang="en-US" dirty="0"/>
              <a:t>		 l2.add("A");</a:t>
            </a:r>
          </a:p>
          <a:p>
            <a:r>
              <a:rPr lang="en-US" dirty="0"/>
              <a:t>		 l2.add("E");</a:t>
            </a:r>
          </a:p>
          <a:p>
            <a:r>
              <a:rPr lang="en-US" dirty="0"/>
              <a:t>		 </a:t>
            </a:r>
          </a:p>
          <a:p>
            <a:r>
              <a:rPr lang="en-US" dirty="0"/>
              <a:t>		 l1.addAllAbsent(l2);</a:t>
            </a:r>
          </a:p>
          <a:p>
            <a:r>
              <a:rPr lang="en-US" dirty="0"/>
              <a:t>		 </a:t>
            </a:r>
          </a:p>
          <a:p>
            <a:r>
              <a:rPr lang="en-US" dirty="0"/>
              <a:t>		 </a:t>
            </a:r>
            <a:r>
              <a:rPr lang="en-US" dirty="0" err="1"/>
              <a:t>System.out.println</a:t>
            </a:r>
            <a:r>
              <a:rPr lang="en-US" dirty="0"/>
              <a:t>(l1);</a:t>
            </a:r>
          </a:p>
          <a:p>
            <a:r>
              <a:rPr lang="en-US" dirty="0"/>
              <a:t>	}</a:t>
            </a:r>
          </a:p>
          <a:p>
            <a:r>
              <a:rPr lang="en-US" dirty="0"/>
              <a:t>}</a:t>
            </a:r>
          </a:p>
        </p:txBody>
      </p:sp>
    </p:spTree>
    <p:extLst>
      <p:ext uri="{BB962C8B-B14F-4D97-AF65-F5344CB8AC3E}">
        <p14:creationId xmlns:p14="http://schemas.microsoft.com/office/powerpoint/2010/main" val="103613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404D4D-D80A-46DC-A935-0FFF84A2ADC1}"/>
              </a:ext>
            </a:extLst>
          </p:cNvPr>
          <p:cNvSpPr txBox="1"/>
          <p:nvPr/>
        </p:nvSpPr>
        <p:spPr>
          <a:xfrm>
            <a:off x="266700" y="219075"/>
            <a:ext cx="11801475" cy="7017306"/>
          </a:xfrm>
          <a:prstGeom prst="rect">
            <a:avLst/>
          </a:prstGeom>
          <a:noFill/>
        </p:spPr>
        <p:txBody>
          <a:bodyPr wrap="square" rtlCol="0">
            <a:spAutoFit/>
          </a:bodyPr>
          <a:lstStyle/>
          <a:p>
            <a:pPr marL="342900" indent="-342900">
              <a:buAutoNum type="arabicPeriod" startAt="4"/>
            </a:pPr>
            <a:r>
              <a:rPr lang="en-US" dirty="0" err="1"/>
              <a:t>ConcurrentModificationException</a:t>
            </a:r>
            <a:r>
              <a:rPr lang="en-US" dirty="0"/>
              <a:t>. </a:t>
            </a:r>
          </a:p>
          <a:p>
            <a:endParaRPr lang="en-US" dirty="0"/>
          </a:p>
          <a:p>
            <a:r>
              <a:rPr lang="en-US" dirty="0"/>
              <a:t>Class </a:t>
            </a:r>
            <a:r>
              <a:rPr lang="en-US" dirty="0" err="1"/>
              <a:t>MyThread</a:t>
            </a:r>
            <a:r>
              <a:rPr lang="en-US" dirty="0"/>
              <a:t> extends Thread {</a:t>
            </a:r>
          </a:p>
          <a:p>
            <a:r>
              <a:rPr lang="en-US" dirty="0"/>
              <a:t>Static </a:t>
            </a:r>
            <a:r>
              <a:rPr lang="en-US" dirty="0" err="1"/>
              <a:t>ArrayList</a:t>
            </a:r>
            <a:r>
              <a:rPr lang="en-US" dirty="0"/>
              <a:t> l  = new </a:t>
            </a:r>
            <a:r>
              <a:rPr lang="en-US" dirty="0" err="1"/>
              <a:t>ArrayList</a:t>
            </a:r>
            <a:r>
              <a:rPr lang="en-US" dirty="0"/>
              <a:t>();</a:t>
            </a:r>
          </a:p>
          <a:p>
            <a:endParaRPr lang="en-US" dirty="0"/>
          </a:p>
          <a:p>
            <a:r>
              <a:rPr lang="en-US" dirty="0"/>
              <a:t>Public void run(){</a:t>
            </a:r>
          </a:p>
          <a:p>
            <a:r>
              <a:rPr lang="en-US" dirty="0"/>
              <a:t>Try{</a:t>
            </a:r>
          </a:p>
          <a:p>
            <a:r>
              <a:rPr lang="en-US" dirty="0" err="1"/>
              <a:t>Thread.sleep</a:t>
            </a:r>
            <a:r>
              <a:rPr lang="en-US" dirty="0"/>
              <a:t>(200);  }</a:t>
            </a:r>
          </a:p>
          <a:p>
            <a:r>
              <a:rPr lang="en-US" dirty="0"/>
              <a:t>Catch(IE e){}</a:t>
            </a:r>
          </a:p>
          <a:p>
            <a:r>
              <a:rPr lang="en-US" dirty="0" err="1"/>
              <a:t>sopln</a:t>
            </a:r>
            <a:r>
              <a:rPr lang="en-US" dirty="0"/>
              <a:t>(“Child Thread Updating List”)</a:t>
            </a:r>
          </a:p>
          <a:p>
            <a:r>
              <a:rPr lang="en-US" dirty="0" err="1"/>
              <a:t>l.add</a:t>
            </a:r>
            <a:r>
              <a:rPr lang="en-US" dirty="0"/>
              <a:t>(“D”);       // Concurrent </a:t>
            </a:r>
            <a:r>
              <a:rPr lang="en-US" dirty="0" err="1"/>
              <a:t>ModificationExcetion</a:t>
            </a:r>
            <a:r>
              <a:rPr lang="en-US" dirty="0"/>
              <a:t> . </a:t>
            </a:r>
          </a:p>
          <a:p>
            <a:r>
              <a:rPr lang="en-US" dirty="0"/>
              <a:t>}</a:t>
            </a:r>
          </a:p>
          <a:p>
            <a:r>
              <a:rPr lang="en-US" dirty="0" err="1"/>
              <a:t>psv</a:t>
            </a:r>
            <a:r>
              <a:rPr lang="en-US" dirty="0"/>
              <a:t>  main(String[] </a:t>
            </a:r>
            <a:r>
              <a:rPr lang="en-US" dirty="0" err="1"/>
              <a:t>args</a:t>
            </a:r>
            <a:r>
              <a:rPr lang="en-US" dirty="0"/>
              <a:t>) Throws IE{</a:t>
            </a:r>
          </a:p>
          <a:p>
            <a:r>
              <a:rPr lang="en-US" dirty="0" err="1"/>
              <a:t>l.add</a:t>
            </a:r>
            <a:r>
              <a:rPr lang="en-US" dirty="0"/>
              <a:t>(“A”);</a:t>
            </a:r>
          </a:p>
          <a:p>
            <a:r>
              <a:rPr lang="en-US" dirty="0" err="1"/>
              <a:t>l.add</a:t>
            </a:r>
            <a:r>
              <a:rPr lang="en-US" dirty="0"/>
              <a:t>(“B”);</a:t>
            </a:r>
          </a:p>
          <a:p>
            <a:r>
              <a:rPr lang="en-US" dirty="0" err="1"/>
              <a:t>l.add</a:t>
            </a:r>
            <a:r>
              <a:rPr lang="en-US" dirty="0"/>
              <a:t>(“C”)</a:t>
            </a:r>
          </a:p>
          <a:p>
            <a:r>
              <a:rPr lang="en-US" dirty="0" err="1"/>
              <a:t>MyThread</a:t>
            </a:r>
            <a:r>
              <a:rPr lang="en-US" dirty="0"/>
              <a:t> t = new </a:t>
            </a:r>
            <a:r>
              <a:rPr lang="en-US" dirty="0" err="1"/>
              <a:t>MyThread</a:t>
            </a:r>
            <a:r>
              <a:rPr lang="en-US" dirty="0"/>
              <a:t>();</a:t>
            </a:r>
          </a:p>
          <a:p>
            <a:r>
              <a:rPr lang="en-US" dirty="0" err="1"/>
              <a:t>t.start</a:t>
            </a:r>
            <a:r>
              <a:rPr lang="en-US" dirty="0"/>
              <a:t>();</a:t>
            </a:r>
          </a:p>
          <a:p>
            <a:r>
              <a:rPr lang="en-US" dirty="0"/>
              <a:t>Iterator </a:t>
            </a:r>
            <a:r>
              <a:rPr lang="en-US" dirty="0" err="1"/>
              <a:t>itr</a:t>
            </a:r>
            <a:r>
              <a:rPr lang="en-US" dirty="0"/>
              <a:t> = </a:t>
            </a:r>
            <a:r>
              <a:rPr lang="en-US" dirty="0" err="1"/>
              <a:t>l.iterator</a:t>
            </a:r>
            <a:r>
              <a:rPr lang="en-US" dirty="0"/>
              <a:t>();</a:t>
            </a:r>
          </a:p>
          <a:p>
            <a:r>
              <a:rPr lang="en-US" dirty="0"/>
              <a:t>While(</a:t>
            </a:r>
            <a:r>
              <a:rPr lang="en-US" dirty="0" err="1"/>
              <a:t>itr.hasNext</a:t>
            </a:r>
            <a:r>
              <a:rPr lang="en-US" dirty="0"/>
              <a:t>()){</a:t>
            </a:r>
          </a:p>
          <a:p>
            <a:r>
              <a:rPr lang="en-US" dirty="0"/>
              <a:t>String s1 = (String)</a:t>
            </a:r>
            <a:r>
              <a:rPr lang="en-US" dirty="0" err="1"/>
              <a:t>itr.next</a:t>
            </a:r>
            <a:r>
              <a:rPr lang="en-US" dirty="0"/>
              <a:t>();</a:t>
            </a:r>
          </a:p>
          <a:p>
            <a:r>
              <a:rPr lang="en-US" dirty="0" err="1"/>
              <a:t>sopln</a:t>
            </a:r>
            <a:r>
              <a:rPr lang="en-US" dirty="0"/>
              <a:t>(“Main Thread iterating List and current object is : ”+ s1);</a:t>
            </a:r>
          </a:p>
          <a:p>
            <a:r>
              <a:rPr lang="en-US" dirty="0" err="1"/>
              <a:t>Thread.sleep</a:t>
            </a:r>
            <a:r>
              <a:rPr lang="en-US" dirty="0"/>
              <a:t>(300);}</a:t>
            </a:r>
          </a:p>
          <a:p>
            <a:r>
              <a:rPr lang="en-US" dirty="0" err="1"/>
              <a:t>sopln</a:t>
            </a:r>
            <a:r>
              <a:rPr lang="en-US" dirty="0"/>
              <a:t>(l)}} </a:t>
            </a:r>
            <a:br>
              <a:rPr lang="en-US" dirty="0"/>
            </a:br>
            <a:r>
              <a:rPr lang="en-US" dirty="0"/>
              <a:t> </a:t>
            </a:r>
          </a:p>
        </p:txBody>
      </p:sp>
    </p:spTree>
    <p:extLst>
      <p:ext uri="{BB962C8B-B14F-4D97-AF65-F5344CB8AC3E}">
        <p14:creationId xmlns:p14="http://schemas.microsoft.com/office/powerpoint/2010/main" val="485182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0F43B7-528E-4E79-A98E-D69ACF633073}"/>
              </a:ext>
            </a:extLst>
          </p:cNvPr>
          <p:cNvSpPr txBox="1"/>
          <p:nvPr/>
        </p:nvSpPr>
        <p:spPr>
          <a:xfrm>
            <a:off x="352425" y="257175"/>
            <a:ext cx="11439525" cy="5909310"/>
          </a:xfrm>
          <a:prstGeom prst="rect">
            <a:avLst/>
          </a:prstGeom>
          <a:noFill/>
        </p:spPr>
        <p:txBody>
          <a:bodyPr wrap="square" numCol="2" rtlCol="0">
            <a:spAutoFit/>
          </a:bodyPr>
          <a:lstStyle/>
          <a:p>
            <a:r>
              <a:rPr lang="en-US" dirty="0"/>
              <a:t>package </a:t>
            </a:r>
            <a:r>
              <a:rPr lang="en-US" dirty="0" err="1"/>
              <a:t>concurrentcollections</a:t>
            </a:r>
            <a:r>
              <a:rPr lang="en-US" dirty="0"/>
              <a:t>;</a:t>
            </a:r>
          </a:p>
          <a:p>
            <a:endParaRPr lang="en-US" dirty="0"/>
          </a:p>
          <a:p>
            <a:r>
              <a:rPr lang="en-US" dirty="0"/>
              <a:t>import </a:t>
            </a:r>
            <a:r>
              <a:rPr lang="en-US" dirty="0" err="1"/>
              <a:t>java.util.Iterator</a:t>
            </a:r>
            <a:r>
              <a:rPr lang="en-US" dirty="0"/>
              <a:t>;</a:t>
            </a:r>
          </a:p>
          <a:p>
            <a:r>
              <a:rPr lang="en-US" dirty="0"/>
              <a:t>import </a:t>
            </a:r>
            <a:r>
              <a:rPr lang="en-US" dirty="0" err="1"/>
              <a:t>java.util.concurrent.CopyOnWriteArrayList</a:t>
            </a:r>
            <a:r>
              <a:rPr lang="en-US" dirty="0"/>
              <a:t>;</a:t>
            </a:r>
          </a:p>
          <a:p>
            <a:endParaRPr lang="en-US" dirty="0"/>
          </a:p>
          <a:p>
            <a:r>
              <a:rPr lang="en-US" dirty="0"/>
              <a:t>public class </a:t>
            </a:r>
            <a:r>
              <a:rPr lang="en-US" dirty="0" err="1"/>
              <a:t>CowalThread</a:t>
            </a:r>
            <a:r>
              <a:rPr lang="en-US" dirty="0"/>
              <a:t> extends Thread {</a:t>
            </a:r>
          </a:p>
          <a:p>
            <a:r>
              <a:rPr lang="en-US" dirty="0"/>
              <a:t>	static </a:t>
            </a:r>
            <a:r>
              <a:rPr lang="en-US" dirty="0" err="1"/>
              <a:t>CopyOnWriteArrayList</a:t>
            </a:r>
            <a:r>
              <a:rPr lang="en-US" dirty="0"/>
              <a:t> l = new </a:t>
            </a:r>
            <a:r>
              <a:rPr lang="en-US" dirty="0" err="1"/>
              <a:t>CopyOnWriteArrayList</a:t>
            </a:r>
            <a:r>
              <a:rPr lang="en-US" dirty="0"/>
              <a:t>();</a:t>
            </a:r>
          </a:p>
          <a:p>
            <a:r>
              <a:rPr lang="en-US" dirty="0"/>
              <a:t>	</a:t>
            </a:r>
          </a:p>
          <a:p>
            <a:r>
              <a:rPr lang="en-US" dirty="0"/>
              <a:t>	@Override</a:t>
            </a:r>
          </a:p>
          <a:p>
            <a:r>
              <a:rPr lang="en-US" dirty="0"/>
              <a:t>	public void run() {</a:t>
            </a:r>
          </a:p>
          <a:p>
            <a:r>
              <a:rPr lang="en-US" dirty="0"/>
              <a:t>		try {</a:t>
            </a:r>
          </a:p>
          <a:p>
            <a:r>
              <a:rPr lang="en-US" dirty="0"/>
              <a:t>			</a:t>
            </a:r>
            <a:r>
              <a:rPr lang="en-US" dirty="0" err="1"/>
              <a:t>Thread.sleep</a:t>
            </a:r>
            <a:r>
              <a:rPr lang="en-US" dirty="0"/>
              <a:t>(2000);</a:t>
            </a:r>
          </a:p>
          <a:p>
            <a:r>
              <a:rPr lang="en-US" dirty="0"/>
              <a:t>			</a:t>
            </a:r>
          </a:p>
          <a:p>
            <a:r>
              <a:rPr lang="en-US" dirty="0"/>
              <a:t>		}catch(</a:t>
            </a:r>
            <a:r>
              <a:rPr lang="en-US" dirty="0" err="1"/>
              <a:t>InterruptedException</a:t>
            </a:r>
            <a:r>
              <a:rPr lang="en-US" dirty="0"/>
              <a:t> e) {</a:t>
            </a:r>
          </a:p>
          <a:p>
            <a:r>
              <a:rPr lang="en-US" dirty="0"/>
              <a:t>			</a:t>
            </a:r>
            <a:r>
              <a:rPr lang="en-US" dirty="0" err="1"/>
              <a:t>e.printStackTrace</a:t>
            </a:r>
            <a:r>
              <a:rPr lang="en-US" dirty="0"/>
              <a:t>();</a:t>
            </a:r>
          </a:p>
          <a:p>
            <a:r>
              <a:rPr lang="en-US" dirty="0"/>
              <a:t>		}</a:t>
            </a:r>
          </a:p>
          <a:p>
            <a:r>
              <a:rPr lang="en-US" dirty="0"/>
              <a:t>		</a:t>
            </a:r>
            <a:r>
              <a:rPr lang="en-US" dirty="0" err="1"/>
              <a:t>System.out.println</a:t>
            </a:r>
            <a:r>
              <a:rPr lang="en-US" dirty="0"/>
              <a:t>("Child Thread Updating the List : ");</a:t>
            </a:r>
          </a:p>
          <a:p>
            <a:r>
              <a:rPr lang="en-US" dirty="0"/>
              <a:t>		</a:t>
            </a:r>
            <a:r>
              <a:rPr lang="en-US" dirty="0" err="1"/>
              <a:t>l.add</a:t>
            </a:r>
            <a:r>
              <a:rPr lang="en-US" dirty="0"/>
              <a:t>("C");</a:t>
            </a:r>
          </a:p>
          <a:p>
            <a:r>
              <a:rPr lang="en-US" dirty="0"/>
              <a:t>	}</a:t>
            </a:r>
          </a:p>
          <a:p>
            <a:r>
              <a:rPr lang="en-US" dirty="0"/>
              <a:t>	</a:t>
            </a:r>
          </a:p>
          <a:p>
            <a:r>
              <a:rPr lang="en-US" dirty="0"/>
              <a:t>	public static void main(String[] </a:t>
            </a:r>
            <a:r>
              <a:rPr lang="en-US" dirty="0" err="1"/>
              <a:t>args</a:t>
            </a:r>
            <a:r>
              <a:rPr lang="en-US" dirty="0"/>
              <a:t>) throws </a:t>
            </a:r>
            <a:r>
              <a:rPr lang="en-US" dirty="0" err="1"/>
              <a:t>InterruptedException</a:t>
            </a:r>
            <a:r>
              <a:rPr lang="en-US" dirty="0"/>
              <a:t> {</a:t>
            </a:r>
          </a:p>
          <a:p>
            <a:r>
              <a:rPr lang="en-US" dirty="0"/>
              <a:t>		</a:t>
            </a:r>
            <a:r>
              <a:rPr lang="en-US" dirty="0" err="1"/>
              <a:t>l.add</a:t>
            </a:r>
            <a:r>
              <a:rPr lang="en-US" dirty="0"/>
              <a:t>("A");</a:t>
            </a:r>
          </a:p>
          <a:p>
            <a:r>
              <a:rPr lang="en-US" dirty="0"/>
              <a:t>		</a:t>
            </a:r>
            <a:r>
              <a:rPr lang="en-US" dirty="0" err="1"/>
              <a:t>l.add</a:t>
            </a:r>
            <a:r>
              <a:rPr lang="en-US" dirty="0"/>
              <a:t>("B");</a:t>
            </a:r>
          </a:p>
          <a:p>
            <a:r>
              <a:rPr lang="en-US" dirty="0"/>
              <a:t>		</a:t>
            </a:r>
            <a:r>
              <a:rPr lang="en-US" dirty="0" err="1"/>
              <a:t>CowalThread</a:t>
            </a:r>
            <a:r>
              <a:rPr lang="en-US" dirty="0"/>
              <a:t> t = new </a:t>
            </a:r>
            <a:r>
              <a:rPr lang="en-US" dirty="0" err="1"/>
              <a:t>CowalThread</a:t>
            </a:r>
            <a:r>
              <a:rPr lang="en-US" dirty="0"/>
              <a:t>();</a:t>
            </a:r>
          </a:p>
          <a:p>
            <a:r>
              <a:rPr lang="en-US" dirty="0"/>
              <a:t>		</a:t>
            </a:r>
            <a:r>
              <a:rPr lang="en-US" dirty="0" err="1"/>
              <a:t>t.start</a:t>
            </a:r>
            <a:r>
              <a:rPr lang="en-US" dirty="0"/>
              <a:t>();</a:t>
            </a:r>
          </a:p>
          <a:p>
            <a:r>
              <a:rPr lang="en-US" dirty="0"/>
              <a:t>		Iterator </a:t>
            </a:r>
            <a:r>
              <a:rPr lang="en-US" dirty="0" err="1"/>
              <a:t>itr</a:t>
            </a:r>
            <a:r>
              <a:rPr lang="en-US" dirty="0"/>
              <a:t> = </a:t>
            </a:r>
            <a:r>
              <a:rPr lang="en-US" dirty="0" err="1"/>
              <a:t>l.iterator</a:t>
            </a:r>
            <a:r>
              <a:rPr lang="en-US" dirty="0"/>
              <a:t>();</a:t>
            </a:r>
          </a:p>
          <a:p>
            <a:r>
              <a:rPr lang="en-US" dirty="0"/>
              <a:t>		while(</a:t>
            </a:r>
            <a:r>
              <a:rPr lang="en-US" dirty="0" err="1"/>
              <a:t>itr.hasNext</a:t>
            </a:r>
            <a:r>
              <a:rPr lang="en-US" dirty="0"/>
              <a:t>()) {</a:t>
            </a:r>
          </a:p>
          <a:p>
            <a:r>
              <a:rPr lang="en-US" dirty="0"/>
              <a:t>			String s1 = (String)</a:t>
            </a:r>
            <a:r>
              <a:rPr lang="en-US" dirty="0" err="1"/>
              <a:t>itr.next</a:t>
            </a:r>
            <a:r>
              <a:rPr lang="en-US" dirty="0"/>
              <a:t>();</a:t>
            </a:r>
          </a:p>
          <a:p>
            <a:r>
              <a:rPr lang="en-US" dirty="0"/>
              <a:t>			</a:t>
            </a:r>
            <a:r>
              <a:rPr lang="en-US" dirty="0" err="1"/>
              <a:t>System.out.println</a:t>
            </a:r>
            <a:r>
              <a:rPr lang="en-US" dirty="0"/>
              <a:t>("Main thread iterating over the list and object is : "+s1);</a:t>
            </a:r>
          </a:p>
          <a:p>
            <a:r>
              <a:rPr lang="en-US" dirty="0"/>
              <a:t>			</a:t>
            </a:r>
            <a:r>
              <a:rPr lang="en-US" dirty="0" err="1"/>
              <a:t>Thread.sleep</a:t>
            </a:r>
            <a:r>
              <a:rPr lang="en-US" dirty="0"/>
              <a:t>(2000);</a:t>
            </a:r>
          </a:p>
          <a:p>
            <a:r>
              <a:rPr lang="en-US" dirty="0"/>
              <a:t>		}</a:t>
            </a:r>
          </a:p>
          <a:p>
            <a:r>
              <a:rPr lang="en-US" dirty="0"/>
              <a:t>		</a:t>
            </a:r>
            <a:r>
              <a:rPr lang="en-US" dirty="0" err="1"/>
              <a:t>System.out.println</a:t>
            </a:r>
            <a:r>
              <a:rPr lang="en-US" dirty="0"/>
              <a:t>(l);</a:t>
            </a:r>
          </a:p>
          <a:p>
            <a:r>
              <a:rPr lang="en-US" dirty="0"/>
              <a:t>		</a:t>
            </a:r>
          </a:p>
          <a:p>
            <a:r>
              <a:rPr lang="en-US" dirty="0"/>
              <a:t>	}</a:t>
            </a:r>
          </a:p>
          <a:p>
            <a:endParaRPr lang="en-US" dirty="0"/>
          </a:p>
          <a:p>
            <a:r>
              <a:rPr lang="en-US" dirty="0"/>
              <a:t>}</a:t>
            </a:r>
          </a:p>
          <a:p>
            <a:endParaRPr lang="en-US" dirty="0"/>
          </a:p>
        </p:txBody>
      </p:sp>
    </p:spTree>
    <p:extLst>
      <p:ext uri="{BB962C8B-B14F-4D97-AF65-F5344CB8AC3E}">
        <p14:creationId xmlns:p14="http://schemas.microsoft.com/office/powerpoint/2010/main" val="648437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A87E9E-BBAE-4982-A8C6-2034FFFD4107}"/>
              </a:ext>
            </a:extLst>
          </p:cNvPr>
          <p:cNvSpPr txBox="1"/>
          <p:nvPr/>
        </p:nvSpPr>
        <p:spPr>
          <a:xfrm>
            <a:off x="419100" y="180975"/>
            <a:ext cx="10687050" cy="7848302"/>
          </a:xfrm>
          <a:prstGeom prst="rect">
            <a:avLst/>
          </a:prstGeom>
          <a:noFill/>
        </p:spPr>
        <p:txBody>
          <a:bodyPr wrap="square" rtlCol="0">
            <a:spAutoFit/>
          </a:bodyPr>
          <a:lstStyle/>
          <a:p>
            <a:r>
              <a:rPr lang="en-US" dirty="0"/>
              <a:t>Output :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 above program if we replace COWAL with </a:t>
            </a:r>
            <a:r>
              <a:rPr lang="en-US" dirty="0" err="1"/>
              <a:t>ArrayList</a:t>
            </a:r>
            <a:r>
              <a:rPr lang="en-US" dirty="0"/>
              <a:t> then we will get </a:t>
            </a:r>
            <a:r>
              <a:rPr lang="en-US" dirty="0" err="1"/>
              <a:t>ConcurrentModificationException</a:t>
            </a:r>
            <a:r>
              <a:rPr lang="en-US" dirty="0"/>
              <a:t> </a:t>
            </a:r>
          </a:p>
          <a:p>
            <a:endParaRPr lang="en-US" dirty="0"/>
          </a:p>
          <a:p>
            <a:endParaRPr lang="en-US" dirty="0"/>
          </a:p>
          <a:p>
            <a:r>
              <a:rPr lang="en-US" dirty="0"/>
              <a:t>Iterator of </a:t>
            </a:r>
            <a:r>
              <a:rPr lang="en-US" dirty="0" err="1"/>
              <a:t>copyOnWriteArrayList</a:t>
            </a:r>
            <a:r>
              <a:rPr lang="en-US" dirty="0"/>
              <a:t> can’t perform Remove Operation otherwise we will get Runtime Exception :</a:t>
            </a:r>
          </a:p>
          <a:p>
            <a:r>
              <a:rPr lang="en-US" dirty="0" err="1"/>
              <a:t>UnsupportedOperationException</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Rectangle 2">
            <a:extLst>
              <a:ext uri="{FF2B5EF4-FFF2-40B4-BE49-F238E27FC236}">
                <a16:creationId xmlns:a16="http://schemas.microsoft.com/office/drawing/2014/main" id="{FFAA338C-C84A-4F1E-AC90-193168B92950}"/>
              </a:ext>
            </a:extLst>
          </p:cNvPr>
          <p:cNvSpPr/>
          <p:nvPr/>
        </p:nvSpPr>
        <p:spPr>
          <a:xfrm>
            <a:off x="2333625" y="180975"/>
            <a:ext cx="5981700" cy="2971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Main thread iterating over the list and object is : A</a:t>
            </a:r>
          </a:p>
          <a:p>
            <a:pPr algn="ctr"/>
            <a:r>
              <a:rPr lang="en-US" dirty="0"/>
              <a:t>Child Thread Updating the List : </a:t>
            </a:r>
          </a:p>
          <a:p>
            <a:pPr algn="ctr"/>
            <a:r>
              <a:rPr lang="en-US" dirty="0"/>
              <a:t>Main thread iterating over the list and object is : B</a:t>
            </a:r>
          </a:p>
          <a:p>
            <a:pPr algn="ctr"/>
            <a:r>
              <a:rPr lang="en-US" dirty="0"/>
              <a:t>[A, B, C]</a:t>
            </a:r>
          </a:p>
        </p:txBody>
      </p:sp>
    </p:spTree>
    <p:extLst>
      <p:ext uri="{BB962C8B-B14F-4D97-AF65-F5344CB8AC3E}">
        <p14:creationId xmlns:p14="http://schemas.microsoft.com/office/powerpoint/2010/main" val="3560401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F919E7-A666-4ADE-ADC1-8762659C5FCC}"/>
              </a:ext>
            </a:extLst>
          </p:cNvPr>
          <p:cNvSpPr txBox="1"/>
          <p:nvPr/>
        </p:nvSpPr>
        <p:spPr>
          <a:xfrm>
            <a:off x="219075" y="190500"/>
            <a:ext cx="11687175" cy="7294305"/>
          </a:xfrm>
          <a:prstGeom prst="rect">
            <a:avLst/>
          </a:prstGeom>
          <a:noFill/>
        </p:spPr>
        <p:txBody>
          <a:bodyPr wrap="square" rtlCol="0">
            <a:spAutoFit/>
          </a:bodyPr>
          <a:lstStyle/>
          <a:p>
            <a:r>
              <a:rPr lang="en-US" dirty="0"/>
              <a:t>package </a:t>
            </a:r>
            <a:r>
              <a:rPr lang="en-US" dirty="0" err="1"/>
              <a:t>concurrentcollections</a:t>
            </a:r>
            <a:r>
              <a:rPr lang="en-US" dirty="0"/>
              <a:t>;</a:t>
            </a:r>
          </a:p>
          <a:p>
            <a:endParaRPr lang="en-US" dirty="0"/>
          </a:p>
          <a:p>
            <a:r>
              <a:rPr lang="en-US" dirty="0"/>
              <a:t>import </a:t>
            </a:r>
            <a:r>
              <a:rPr lang="en-US" dirty="0" err="1"/>
              <a:t>java.util.Iterator</a:t>
            </a:r>
            <a:r>
              <a:rPr lang="en-US" dirty="0"/>
              <a:t>;</a:t>
            </a:r>
          </a:p>
          <a:p>
            <a:r>
              <a:rPr lang="en-US" dirty="0"/>
              <a:t>import </a:t>
            </a:r>
            <a:r>
              <a:rPr lang="en-US" dirty="0" err="1"/>
              <a:t>java.util.concurrent.CopyOnWriteArrayList</a:t>
            </a:r>
            <a:r>
              <a:rPr lang="en-US" dirty="0"/>
              <a:t>;</a:t>
            </a:r>
          </a:p>
          <a:p>
            <a:endParaRPr lang="en-US" dirty="0"/>
          </a:p>
          <a:p>
            <a:r>
              <a:rPr lang="en-US" dirty="0"/>
              <a:t>public class </a:t>
            </a:r>
            <a:r>
              <a:rPr lang="en-US" dirty="0" err="1"/>
              <a:t>UsopException</a:t>
            </a:r>
            <a:r>
              <a:rPr lang="en-US" dirty="0"/>
              <a:t> {</a:t>
            </a:r>
          </a:p>
          <a:p>
            <a:r>
              <a:rPr lang="en-US" dirty="0"/>
              <a:t>	public static void main(String[] </a:t>
            </a:r>
            <a:r>
              <a:rPr lang="en-US" dirty="0" err="1"/>
              <a:t>args</a:t>
            </a:r>
            <a:r>
              <a:rPr lang="en-US" dirty="0"/>
              <a:t>) {</a:t>
            </a:r>
          </a:p>
          <a:p>
            <a:r>
              <a:rPr lang="en-US" dirty="0"/>
              <a:t>		</a:t>
            </a:r>
            <a:r>
              <a:rPr lang="en-US" dirty="0" err="1"/>
              <a:t>CopyOnWriteArrayList</a:t>
            </a:r>
            <a:r>
              <a:rPr lang="en-US" dirty="0"/>
              <a:t> l = new </a:t>
            </a:r>
            <a:r>
              <a:rPr lang="en-US" dirty="0" err="1"/>
              <a:t>CopyOnWriteArrayList</a:t>
            </a:r>
            <a:r>
              <a:rPr lang="en-US" dirty="0"/>
              <a:t>();</a:t>
            </a:r>
          </a:p>
          <a:p>
            <a:r>
              <a:rPr lang="en-US" dirty="0"/>
              <a:t>		</a:t>
            </a:r>
          </a:p>
          <a:p>
            <a:r>
              <a:rPr lang="en-US" dirty="0"/>
              <a:t>		</a:t>
            </a:r>
            <a:r>
              <a:rPr lang="en-US" dirty="0" err="1"/>
              <a:t>l.add</a:t>
            </a:r>
            <a:r>
              <a:rPr lang="en-US" dirty="0"/>
              <a:t>("A");</a:t>
            </a:r>
          </a:p>
          <a:p>
            <a:r>
              <a:rPr lang="en-US" dirty="0"/>
              <a:t>		</a:t>
            </a:r>
            <a:r>
              <a:rPr lang="en-US" dirty="0" err="1"/>
              <a:t>l.add</a:t>
            </a:r>
            <a:r>
              <a:rPr lang="en-US" dirty="0"/>
              <a:t>("B");</a:t>
            </a:r>
          </a:p>
          <a:p>
            <a:r>
              <a:rPr lang="en-US" dirty="0"/>
              <a:t>		</a:t>
            </a:r>
            <a:r>
              <a:rPr lang="en-US" dirty="0" err="1"/>
              <a:t>l.add</a:t>
            </a:r>
            <a:r>
              <a:rPr lang="en-US" dirty="0"/>
              <a:t>("C");</a:t>
            </a:r>
          </a:p>
          <a:p>
            <a:r>
              <a:rPr lang="en-US" dirty="0"/>
              <a:t>		</a:t>
            </a:r>
            <a:r>
              <a:rPr lang="en-US" dirty="0" err="1"/>
              <a:t>l.add</a:t>
            </a:r>
            <a:r>
              <a:rPr lang="en-US" dirty="0"/>
              <a:t>("D");</a:t>
            </a:r>
          </a:p>
          <a:p>
            <a:r>
              <a:rPr lang="en-US" dirty="0"/>
              <a:t>		</a:t>
            </a:r>
            <a:r>
              <a:rPr lang="en-US" dirty="0" err="1"/>
              <a:t>System.out.println</a:t>
            </a:r>
            <a:r>
              <a:rPr lang="en-US" dirty="0"/>
              <a:t>(l);  // [A, B, C, D]</a:t>
            </a:r>
          </a:p>
          <a:p>
            <a:r>
              <a:rPr lang="en-US" dirty="0"/>
              <a:t>		Iterator </a:t>
            </a:r>
            <a:r>
              <a:rPr lang="en-US" dirty="0" err="1"/>
              <a:t>itr</a:t>
            </a:r>
            <a:r>
              <a:rPr lang="en-US" dirty="0"/>
              <a:t> = </a:t>
            </a:r>
            <a:r>
              <a:rPr lang="en-US" dirty="0" err="1"/>
              <a:t>l.iterator</a:t>
            </a:r>
            <a:r>
              <a:rPr lang="en-US" dirty="0"/>
              <a:t>();</a:t>
            </a:r>
          </a:p>
          <a:p>
            <a:r>
              <a:rPr lang="en-US" dirty="0"/>
              <a:t>		while(</a:t>
            </a:r>
            <a:r>
              <a:rPr lang="en-US" dirty="0" err="1"/>
              <a:t>itr.hasNext</a:t>
            </a:r>
            <a:r>
              <a:rPr lang="en-US" dirty="0"/>
              <a:t>()) {</a:t>
            </a:r>
          </a:p>
          <a:p>
            <a:r>
              <a:rPr lang="en-US" dirty="0"/>
              <a:t>			String s1 = (String)</a:t>
            </a:r>
            <a:r>
              <a:rPr lang="en-US" dirty="0" err="1"/>
              <a:t>itr.next</a:t>
            </a:r>
            <a:r>
              <a:rPr lang="en-US" dirty="0"/>
              <a:t>();</a:t>
            </a:r>
          </a:p>
          <a:p>
            <a:r>
              <a:rPr lang="en-US" dirty="0"/>
              <a:t>			if(s1.equals("D")) {</a:t>
            </a:r>
          </a:p>
          <a:p>
            <a:r>
              <a:rPr lang="en-US" dirty="0"/>
              <a:t>				</a:t>
            </a:r>
            <a:r>
              <a:rPr lang="en-US" dirty="0" err="1"/>
              <a:t>itr.remove</a:t>
            </a:r>
            <a:r>
              <a:rPr lang="en-US" dirty="0"/>
              <a:t>();    // </a:t>
            </a:r>
            <a:r>
              <a:rPr lang="en-US" dirty="0" err="1"/>
              <a:t>java.lang.UnsupportedOperationException</a:t>
            </a:r>
            <a:endParaRPr lang="en-US" dirty="0"/>
          </a:p>
          <a:p>
            <a:r>
              <a:rPr lang="en-US" dirty="0"/>
              <a:t>			}  }   }  </a:t>
            </a:r>
          </a:p>
          <a:p>
            <a:r>
              <a:rPr lang="en-US" dirty="0"/>
              <a:t>}</a:t>
            </a:r>
          </a:p>
          <a:p>
            <a:r>
              <a:rPr lang="en-US" dirty="0"/>
              <a:t>If we replace the COWAL with </a:t>
            </a:r>
            <a:r>
              <a:rPr lang="en-US" dirty="0" err="1"/>
              <a:t>Arraylist</a:t>
            </a:r>
            <a:r>
              <a:rPr lang="en-US" dirty="0"/>
              <a:t> then we will not get this </a:t>
            </a:r>
            <a:r>
              <a:rPr lang="en-US" dirty="0" err="1"/>
              <a:t>USOPException</a:t>
            </a:r>
            <a:r>
              <a:rPr lang="en-US" dirty="0"/>
              <a:t> </a:t>
            </a:r>
          </a:p>
          <a:p>
            <a:r>
              <a:rPr lang="en-US" dirty="0"/>
              <a:t>Then output will be </a:t>
            </a:r>
          </a:p>
          <a:p>
            <a:r>
              <a:rPr lang="en-US" dirty="0"/>
              <a:t>[A,B,C,D]   , // [A,B,C]</a:t>
            </a:r>
          </a:p>
          <a:p>
            <a:endParaRPr lang="en-US" dirty="0"/>
          </a:p>
          <a:p>
            <a:endParaRPr lang="en-US" dirty="0"/>
          </a:p>
        </p:txBody>
      </p:sp>
    </p:spTree>
    <p:extLst>
      <p:ext uri="{BB962C8B-B14F-4D97-AF65-F5344CB8AC3E}">
        <p14:creationId xmlns:p14="http://schemas.microsoft.com/office/powerpoint/2010/main" val="1379833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C366A1-38B7-4ACA-95E5-8B444FB365D5}"/>
              </a:ext>
            </a:extLst>
          </p:cNvPr>
          <p:cNvSpPr txBox="1"/>
          <p:nvPr/>
        </p:nvSpPr>
        <p:spPr>
          <a:xfrm>
            <a:off x="314325" y="180975"/>
            <a:ext cx="11677650" cy="6463308"/>
          </a:xfrm>
          <a:prstGeom prst="rect">
            <a:avLst/>
          </a:prstGeom>
          <a:noFill/>
        </p:spPr>
        <p:txBody>
          <a:bodyPr wrap="square" rtlCol="0">
            <a:spAutoFit/>
          </a:bodyPr>
          <a:lstStyle/>
          <a:p>
            <a:r>
              <a:rPr lang="en-US" dirty="0"/>
              <a:t>package </a:t>
            </a:r>
            <a:r>
              <a:rPr lang="en-US" dirty="0" err="1"/>
              <a:t>concurrentcollections</a:t>
            </a:r>
            <a:r>
              <a:rPr lang="en-US" dirty="0"/>
              <a:t>;</a:t>
            </a:r>
          </a:p>
          <a:p>
            <a:endParaRPr lang="en-US" dirty="0"/>
          </a:p>
          <a:p>
            <a:r>
              <a:rPr lang="en-US" dirty="0"/>
              <a:t>import </a:t>
            </a:r>
            <a:r>
              <a:rPr lang="en-US" dirty="0" err="1"/>
              <a:t>java.util.Iterator</a:t>
            </a:r>
            <a:r>
              <a:rPr lang="en-US" dirty="0"/>
              <a:t>;</a:t>
            </a:r>
          </a:p>
          <a:p>
            <a:r>
              <a:rPr lang="en-US" dirty="0"/>
              <a:t>import </a:t>
            </a:r>
            <a:r>
              <a:rPr lang="en-US" dirty="0" err="1"/>
              <a:t>java.util.concurrent.CopyOnWriteArrayList</a:t>
            </a:r>
            <a:r>
              <a:rPr lang="en-US" dirty="0"/>
              <a:t>;</a:t>
            </a:r>
          </a:p>
          <a:p>
            <a:endParaRPr lang="en-US" dirty="0"/>
          </a:p>
          <a:p>
            <a:r>
              <a:rPr lang="en-US" dirty="0"/>
              <a:t>public class CowalDemo2 {</a:t>
            </a:r>
          </a:p>
          <a:p>
            <a:r>
              <a:rPr lang="en-US" dirty="0"/>
              <a:t>	public static void main(String[] </a:t>
            </a:r>
            <a:r>
              <a:rPr lang="en-US" dirty="0" err="1"/>
              <a:t>args</a:t>
            </a:r>
            <a:r>
              <a:rPr lang="en-US" dirty="0"/>
              <a:t>) {</a:t>
            </a:r>
          </a:p>
          <a:p>
            <a:r>
              <a:rPr lang="en-US" dirty="0"/>
              <a:t>		</a:t>
            </a:r>
            <a:r>
              <a:rPr lang="en-US" dirty="0" err="1"/>
              <a:t>CopyOnWriteArrayList</a:t>
            </a:r>
            <a:r>
              <a:rPr lang="en-US" dirty="0"/>
              <a:t> l = new </a:t>
            </a:r>
            <a:r>
              <a:rPr lang="en-US" dirty="0" err="1"/>
              <a:t>CopyOnWriteArrayList</a:t>
            </a:r>
            <a:r>
              <a:rPr lang="en-US" dirty="0"/>
              <a:t>();</a:t>
            </a:r>
          </a:p>
          <a:p>
            <a:r>
              <a:rPr lang="en-US" dirty="0"/>
              <a:t>		</a:t>
            </a:r>
          </a:p>
          <a:p>
            <a:r>
              <a:rPr lang="en-US" dirty="0"/>
              <a:t>		</a:t>
            </a:r>
            <a:r>
              <a:rPr lang="en-US" dirty="0" err="1"/>
              <a:t>l.add</a:t>
            </a:r>
            <a:r>
              <a:rPr lang="en-US" dirty="0"/>
              <a:t>("A");</a:t>
            </a:r>
          </a:p>
          <a:p>
            <a:r>
              <a:rPr lang="en-US" dirty="0"/>
              <a:t>		</a:t>
            </a:r>
            <a:r>
              <a:rPr lang="en-US" dirty="0" err="1"/>
              <a:t>l.add</a:t>
            </a:r>
            <a:r>
              <a:rPr lang="en-US" dirty="0"/>
              <a:t>("B");</a:t>
            </a:r>
          </a:p>
          <a:p>
            <a:r>
              <a:rPr lang="en-US" dirty="0"/>
              <a:t>		</a:t>
            </a:r>
            <a:r>
              <a:rPr lang="en-US" dirty="0" err="1"/>
              <a:t>l.add</a:t>
            </a:r>
            <a:r>
              <a:rPr lang="en-US" dirty="0"/>
              <a:t>("C");</a:t>
            </a:r>
          </a:p>
          <a:p>
            <a:r>
              <a:rPr lang="en-US" dirty="0"/>
              <a:t>		//</a:t>
            </a:r>
            <a:r>
              <a:rPr lang="en-US" dirty="0" err="1"/>
              <a:t>l.add</a:t>
            </a:r>
            <a:r>
              <a:rPr lang="en-US" dirty="0"/>
              <a:t>("D");</a:t>
            </a:r>
          </a:p>
          <a:p>
            <a:r>
              <a:rPr lang="en-US" dirty="0"/>
              <a:t>		</a:t>
            </a:r>
          </a:p>
          <a:p>
            <a:r>
              <a:rPr lang="en-US" dirty="0"/>
              <a:t>		Iterator </a:t>
            </a:r>
            <a:r>
              <a:rPr lang="en-US" dirty="0" err="1"/>
              <a:t>itr</a:t>
            </a:r>
            <a:r>
              <a:rPr lang="en-US" dirty="0"/>
              <a:t> = </a:t>
            </a:r>
            <a:r>
              <a:rPr lang="en-US" dirty="0" err="1"/>
              <a:t>l.iterator</a:t>
            </a:r>
            <a:r>
              <a:rPr lang="en-US" dirty="0"/>
              <a:t>();</a:t>
            </a:r>
          </a:p>
          <a:p>
            <a:r>
              <a:rPr lang="en-US" dirty="0"/>
              <a:t>		</a:t>
            </a:r>
            <a:r>
              <a:rPr lang="en-US" dirty="0" err="1"/>
              <a:t>l.add</a:t>
            </a:r>
            <a:r>
              <a:rPr lang="en-US" dirty="0"/>
              <a:t>("D");</a:t>
            </a:r>
          </a:p>
          <a:p>
            <a:r>
              <a:rPr lang="en-US" dirty="0"/>
              <a:t>		while(</a:t>
            </a:r>
            <a:r>
              <a:rPr lang="en-US" dirty="0" err="1"/>
              <a:t>itr.hasNext</a:t>
            </a:r>
            <a:r>
              <a:rPr lang="en-US" dirty="0"/>
              <a:t>()) {</a:t>
            </a:r>
          </a:p>
          <a:p>
            <a:r>
              <a:rPr lang="en-US" dirty="0"/>
              <a:t>			String s = (String)</a:t>
            </a:r>
            <a:r>
              <a:rPr lang="en-US" dirty="0" err="1"/>
              <a:t>itr.next</a:t>
            </a:r>
            <a:r>
              <a:rPr lang="en-US" dirty="0"/>
              <a:t>();</a:t>
            </a:r>
          </a:p>
          <a:p>
            <a:r>
              <a:rPr lang="en-US" dirty="0"/>
              <a:t>			</a:t>
            </a:r>
            <a:r>
              <a:rPr lang="en-US" dirty="0" err="1"/>
              <a:t>System.out.println</a:t>
            </a:r>
            <a:r>
              <a:rPr lang="en-US" dirty="0"/>
              <a:t>(s);</a:t>
            </a:r>
          </a:p>
          <a:p>
            <a:r>
              <a:rPr lang="en-US" dirty="0"/>
              <a:t>			}</a:t>
            </a:r>
          </a:p>
          <a:p>
            <a:r>
              <a:rPr lang="en-US" dirty="0"/>
              <a:t>	}</a:t>
            </a:r>
          </a:p>
          <a:p>
            <a:r>
              <a:rPr lang="en-US" dirty="0"/>
              <a:t>}</a:t>
            </a:r>
          </a:p>
          <a:p>
            <a:r>
              <a:rPr lang="en-US" dirty="0"/>
              <a:t>Output : // A, B, C</a:t>
            </a:r>
          </a:p>
        </p:txBody>
      </p:sp>
    </p:spTree>
    <p:extLst>
      <p:ext uri="{BB962C8B-B14F-4D97-AF65-F5344CB8AC3E}">
        <p14:creationId xmlns:p14="http://schemas.microsoft.com/office/powerpoint/2010/main" val="1408853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B256A5E-4CBB-461E-BFF6-82B70A1568B6}"/>
              </a:ext>
            </a:extLst>
          </p:cNvPr>
          <p:cNvGraphicFramePr>
            <a:graphicFrameLocks noGrp="1"/>
          </p:cNvGraphicFramePr>
          <p:nvPr>
            <p:extLst>
              <p:ext uri="{D42A27DB-BD31-4B8C-83A1-F6EECF244321}">
                <p14:modId xmlns:p14="http://schemas.microsoft.com/office/powerpoint/2010/main" val="84550171"/>
              </p:ext>
            </p:extLst>
          </p:nvPr>
        </p:nvGraphicFramePr>
        <p:xfrm>
          <a:off x="476249" y="419100"/>
          <a:ext cx="10982326" cy="5255260"/>
        </p:xfrm>
        <a:graphic>
          <a:graphicData uri="http://schemas.openxmlformats.org/drawingml/2006/table">
            <a:tbl>
              <a:tblPr firstRow="1" bandRow="1">
                <a:tableStyleId>{93296810-A885-4BE3-A3E7-6D5BEEA58F35}</a:tableStyleId>
              </a:tblPr>
              <a:tblGrid>
                <a:gridCol w="5491163">
                  <a:extLst>
                    <a:ext uri="{9D8B030D-6E8A-4147-A177-3AD203B41FA5}">
                      <a16:colId xmlns:a16="http://schemas.microsoft.com/office/drawing/2014/main" val="1041614697"/>
                    </a:ext>
                  </a:extLst>
                </a:gridCol>
                <a:gridCol w="5491163">
                  <a:extLst>
                    <a:ext uri="{9D8B030D-6E8A-4147-A177-3AD203B41FA5}">
                      <a16:colId xmlns:a16="http://schemas.microsoft.com/office/drawing/2014/main" val="821078561"/>
                    </a:ext>
                  </a:extLst>
                </a:gridCol>
              </a:tblGrid>
              <a:tr h="342900">
                <a:tc>
                  <a:txBody>
                    <a:bodyPr/>
                    <a:lstStyle/>
                    <a:p>
                      <a:r>
                        <a:rPr lang="en-US" dirty="0" err="1"/>
                        <a:t>ArrayList</a:t>
                      </a:r>
                      <a:endParaRPr lang="en-US" dirty="0"/>
                    </a:p>
                  </a:txBody>
                  <a:tcPr/>
                </a:tc>
                <a:tc>
                  <a:txBody>
                    <a:bodyPr/>
                    <a:lstStyle/>
                    <a:p>
                      <a:r>
                        <a:rPr lang="en-US" dirty="0" err="1"/>
                        <a:t>CopyOnWriteArrayList</a:t>
                      </a:r>
                      <a:endParaRPr lang="en-US" dirty="0"/>
                    </a:p>
                  </a:txBody>
                  <a:tcPr/>
                </a:tc>
                <a:extLst>
                  <a:ext uri="{0D108BD9-81ED-4DB2-BD59-A6C34878D82A}">
                    <a16:rowId xmlns:a16="http://schemas.microsoft.com/office/drawing/2014/main" val="3130636521"/>
                  </a:ext>
                </a:extLst>
              </a:tr>
              <a:tr h="977900">
                <a:tc>
                  <a:txBody>
                    <a:bodyPr/>
                    <a:lstStyle/>
                    <a:p>
                      <a:r>
                        <a:rPr lang="en-US" dirty="0"/>
                        <a:t>It is not Thread safe </a:t>
                      </a:r>
                    </a:p>
                  </a:txBody>
                  <a:tcPr/>
                </a:tc>
                <a:tc>
                  <a:txBody>
                    <a:bodyPr/>
                    <a:lstStyle/>
                    <a:p>
                      <a:r>
                        <a:rPr lang="en-US" dirty="0"/>
                        <a:t>It is thread safe because every update Operation will be performed On separate cloned copy.</a:t>
                      </a:r>
                    </a:p>
                  </a:txBody>
                  <a:tcPr/>
                </a:tc>
                <a:extLst>
                  <a:ext uri="{0D108BD9-81ED-4DB2-BD59-A6C34878D82A}">
                    <a16:rowId xmlns:a16="http://schemas.microsoft.com/office/drawing/2014/main" val="3778093496"/>
                  </a:ext>
                </a:extLst>
              </a:tr>
              <a:tr h="977900">
                <a:tc>
                  <a:txBody>
                    <a:bodyPr/>
                    <a:lstStyle/>
                    <a:p>
                      <a:r>
                        <a:rPr lang="en-US" dirty="0"/>
                        <a:t>While one thread is iterating List Object the other Threads are not allowed to modify List otherwise we will get </a:t>
                      </a:r>
                      <a:r>
                        <a:rPr lang="en-US" dirty="0" err="1"/>
                        <a:t>ConcurrentModificationException</a:t>
                      </a:r>
                      <a:endParaRPr lang="en-US" dirty="0"/>
                    </a:p>
                  </a:txBody>
                  <a:tcPr/>
                </a:tc>
                <a:tc>
                  <a:txBody>
                    <a:bodyPr/>
                    <a:lstStyle/>
                    <a:p>
                      <a:r>
                        <a:rPr lang="en-US" dirty="0"/>
                        <a:t>While one thread Iterating List Object the Other Threads are allowed to modify List in Safe manner and we won’t get </a:t>
                      </a:r>
                      <a:r>
                        <a:rPr lang="en-US" dirty="0" err="1"/>
                        <a:t>ConcurrentModificationException</a:t>
                      </a:r>
                      <a:endParaRPr lang="en-US" dirty="0"/>
                    </a:p>
                  </a:txBody>
                  <a:tcPr/>
                </a:tc>
                <a:extLst>
                  <a:ext uri="{0D108BD9-81ED-4DB2-BD59-A6C34878D82A}">
                    <a16:rowId xmlns:a16="http://schemas.microsoft.com/office/drawing/2014/main" val="3681696947"/>
                  </a:ext>
                </a:extLst>
              </a:tr>
              <a:tr h="977900">
                <a:tc>
                  <a:txBody>
                    <a:bodyPr/>
                    <a:lstStyle/>
                    <a:p>
                      <a:r>
                        <a:rPr lang="en-US" dirty="0"/>
                        <a:t>Iterator is fail-Fast</a:t>
                      </a:r>
                    </a:p>
                  </a:txBody>
                  <a:tcPr/>
                </a:tc>
                <a:tc>
                  <a:txBody>
                    <a:bodyPr/>
                    <a:lstStyle/>
                    <a:p>
                      <a:r>
                        <a:rPr lang="en-US" dirty="0"/>
                        <a:t>Iterator is Fail-Safe</a:t>
                      </a:r>
                    </a:p>
                  </a:txBody>
                  <a:tcPr/>
                </a:tc>
                <a:extLst>
                  <a:ext uri="{0D108BD9-81ED-4DB2-BD59-A6C34878D82A}">
                    <a16:rowId xmlns:a16="http://schemas.microsoft.com/office/drawing/2014/main" val="1964145618"/>
                  </a:ext>
                </a:extLst>
              </a:tr>
              <a:tr h="977900">
                <a:tc>
                  <a:txBody>
                    <a:bodyPr/>
                    <a:lstStyle/>
                    <a:p>
                      <a:r>
                        <a:rPr lang="en-US" dirty="0"/>
                        <a:t>Iterator of </a:t>
                      </a:r>
                      <a:r>
                        <a:rPr lang="en-US" dirty="0" err="1"/>
                        <a:t>ArrayList</a:t>
                      </a:r>
                      <a:r>
                        <a:rPr lang="en-US" dirty="0"/>
                        <a:t> can perform Remove Operation </a:t>
                      </a:r>
                    </a:p>
                  </a:txBody>
                  <a:tcPr/>
                </a:tc>
                <a:tc>
                  <a:txBody>
                    <a:bodyPr/>
                    <a:lstStyle/>
                    <a:p>
                      <a:r>
                        <a:rPr lang="en-US" dirty="0"/>
                        <a:t>Iterator of </a:t>
                      </a:r>
                      <a:r>
                        <a:rPr lang="en-US" dirty="0" err="1"/>
                        <a:t>copyOnWriteArrayList</a:t>
                      </a:r>
                      <a:r>
                        <a:rPr lang="en-US" dirty="0"/>
                        <a:t> can’t Perform remove operation otherwise we will get </a:t>
                      </a:r>
                      <a:r>
                        <a:rPr lang="en-US" dirty="0" err="1"/>
                        <a:t>RunTimeException</a:t>
                      </a:r>
                      <a:r>
                        <a:rPr lang="en-US" dirty="0"/>
                        <a:t> </a:t>
                      </a:r>
                    </a:p>
                    <a:p>
                      <a:r>
                        <a:rPr lang="en-US" dirty="0" err="1"/>
                        <a:t>UnsupportedIOperationException</a:t>
                      </a:r>
                      <a:endParaRPr lang="en-US" dirty="0"/>
                    </a:p>
                  </a:txBody>
                  <a:tcPr/>
                </a:tc>
                <a:extLst>
                  <a:ext uri="{0D108BD9-81ED-4DB2-BD59-A6C34878D82A}">
                    <a16:rowId xmlns:a16="http://schemas.microsoft.com/office/drawing/2014/main" val="1610785975"/>
                  </a:ext>
                </a:extLst>
              </a:tr>
              <a:tr h="977900">
                <a:tc>
                  <a:txBody>
                    <a:bodyPr/>
                    <a:lstStyle/>
                    <a:p>
                      <a:r>
                        <a:rPr lang="en-US" dirty="0"/>
                        <a:t>It is present in </a:t>
                      </a:r>
                      <a:r>
                        <a:rPr lang="en-US" dirty="0" err="1"/>
                        <a:t>java.util</a:t>
                      </a:r>
                      <a:r>
                        <a:rPr lang="en-US" dirty="0"/>
                        <a:t> package and introduced in 1.2 v</a:t>
                      </a:r>
                    </a:p>
                  </a:txBody>
                  <a:tcPr/>
                </a:tc>
                <a:tc>
                  <a:txBody>
                    <a:bodyPr/>
                    <a:lstStyle/>
                    <a:p>
                      <a:r>
                        <a:rPr lang="en-US" dirty="0"/>
                        <a:t>It is present in </a:t>
                      </a:r>
                      <a:r>
                        <a:rPr lang="en-US" dirty="0" err="1"/>
                        <a:t>java.util.concurrent</a:t>
                      </a:r>
                      <a:r>
                        <a:rPr lang="en-US" dirty="0"/>
                        <a:t> package and introduced in 1.5 v</a:t>
                      </a:r>
                    </a:p>
                  </a:txBody>
                  <a:tcPr/>
                </a:tc>
                <a:extLst>
                  <a:ext uri="{0D108BD9-81ED-4DB2-BD59-A6C34878D82A}">
                    <a16:rowId xmlns:a16="http://schemas.microsoft.com/office/drawing/2014/main" val="2617774592"/>
                  </a:ext>
                </a:extLst>
              </a:tr>
            </a:tbl>
          </a:graphicData>
        </a:graphic>
      </p:graphicFrame>
    </p:spTree>
    <p:extLst>
      <p:ext uri="{BB962C8B-B14F-4D97-AF65-F5344CB8AC3E}">
        <p14:creationId xmlns:p14="http://schemas.microsoft.com/office/powerpoint/2010/main" val="398580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2CCB3AE-5C51-43CA-923E-BB3C51F7F0B7}"/>
              </a:ext>
            </a:extLst>
          </p:cNvPr>
          <p:cNvGraphicFramePr>
            <a:graphicFrameLocks noGrp="1"/>
          </p:cNvGraphicFramePr>
          <p:nvPr>
            <p:extLst>
              <p:ext uri="{D42A27DB-BD31-4B8C-83A1-F6EECF244321}">
                <p14:modId xmlns:p14="http://schemas.microsoft.com/office/powerpoint/2010/main" val="2564603122"/>
              </p:ext>
            </p:extLst>
          </p:nvPr>
        </p:nvGraphicFramePr>
        <p:xfrm>
          <a:off x="228600" y="0"/>
          <a:ext cx="11734800" cy="7170150"/>
        </p:xfrm>
        <a:graphic>
          <a:graphicData uri="http://schemas.openxmlformats.org/drawingml/2006/table">
            <a:tbl>
              <a:tblPr firstRow="1" bandRow="1">
                <a:tableStyleId>{93296810-A885-4BE3-A3E7-6D5BEEA58F35}</a:tableStyleId>
              </a:tblPr>
              <a:tblGrid>
                <a:gridCol w="3911600">
                  <a:extLst>
                    <a:ext uri="{9D8B030D-6E8A-4147-A177-3AD203B41FA5}">
                      <a16:colId xmlns:a16="http://schemas.microsoft.com/office/drawing/2014/main" val="1290302270"/>
                    </a:ext>
                  </a:extLst>
                </a:gridCol>
                <a:gridCol w="3911600">
                  <a:extLst>
                    <a:ext uri="{9D8B030D-6E8A-4147-A177-3AD203B41FA5}">
                      <a16:colId xmlns:a16="http://schemas.microsoft.com/office/drawing/2014/main" val="1038840752"/>
                    </a:ext>
                  </a:extLst>
                </a:gridCol>
                <a:gridCol w="3911600">
                  <a:extLst>
                    <a:ext uri="{9D8B030D-6E8A-4147-A177-3AD203B41FA5}">
                      <a16:colId xmlns:a16="http://schemas.microsoft.com/office/drawing/2014/main" val="4186367821"/>
                    </a:ext>
                  </a:extLst>
                </a:gridCol>
              </a:tblGrid>
              <a:tr h="504826">
                <a:tc>
                  <a:txBody>
                    <a:bodyPr/>
                    <a:lstStyle/>
                    <a:p>
                      <a:r>
                        <a:rPr lang="en-US" dirty="0" err="1"/>
                        <a:t>copyOnWriteArrayList</a:t>
                      </a:r>
                      <a:r>
                        <a:rPr lang="en-US" dirty="0"/>
                        <a:t>()</a:t>
                      </a:r>
                    </a:p>
                  </a:txBody>
                  <a:tcPr/>
                </a:tc>
                <a:tc>
                  <a:txBody>
                    <a:bodyPr/>
                    <a:lstStyle/>
                    <a:p>
                      <a:r>
                        <a:rPr lang="en-US" dirty="0" err="1"/>
                        <a:t>synchronizedList</a:t>
                      </a:r>
                      <a:r>
                        <a:rPr lang="en-US" dirty="0"/>
                        <a:t>()</a:t>
                      </a:r>
                    </a:p>
                  </a:txBody>
                  <a:tcPr/>
                </a:tc>
                <a:tc>
                  <a:txBody>
                    <a:bodyPr/>
                    <a:lstStyle/>
                    <a:p>
                      <a:r>
                        <a:rPr lang="en-US" dirty="0"/>
                        <a:t>Vector()</a:t>
                      </a:r>
                    </a:p>
                  </a:txBody>
                  <a:tcPr/>
                </a:tc>
                <a:extLst>
                  <a:ext uri="{0D108BD9-81ED-4DB2-BD59-A6C34878D82A}">
                    <a16:rowId xmlns:a16="http://schemas.microsoft.com/office/drawing/2014/main" val="2537040426"/>
                  </a:ext>
                </a:extLst>
              </a:tr>
              <a:tr h="934811">
                <a:tc>
                  <a:txBody>
                    <a:bodyPr/>
                    <a:lstStyle/>
                    <a:p>
                      <a:r>
                        <a:rPr lang="en-US" dirty="0"/>
                        <a:t>We will get thread safety because Every Update operation will be performed on separate cloned copy . </a:t>
                      </a:r>
                    </a:p>
                  </a:txBody>
                  <a:tcPr/>
                </a:tc>
                <a:tc>
                  <a:txBody>
                    <a:bodyPr/>
                    <a:lstStyle/>
                    <a:p>
                      <a:r>
                        <a:rPr lang="en-US" dirty="0"/>
                        <a:t>We will get thread safety because at a time List can be accessed by only one thread at a time</a:t>
                      </a:r>
                    </a:p>
                  </a:txBody>
                  <a:tcPr/>
                </a:tc>
                <a:tc>
                  <a:txBody>
                    <a:bodyPr/>
                    <a:lstStyle/>
                    <a:p>
                      <a:r>
                        <a:rPr lang="en-US" dirty="0"/>
                        <a:t>We will get thread safety because at a time only one thread is allowed to access the vector object</a:t>
                      </a:r>
                    </a:p>
                  </a:txBody>
                  <a:tcPr/>
                </a:tc>
                <a:extLst>
                  <a:ext uri="{0D108BD9-81ED-4DB2-BD59-A6C34878D82A}">
                    <a16:rowId xmlns:a16="http://schemas.microsoft.com/office/drawing/2014/main" val="1471801966"/>
                  </a:ext>
                </a:extLst>
              </a:tr>
              <a:tr h="934811">
                <a:tc>
                  <a:txBody>
                    <a:bodyPr/>
                    <a:lstStyle/>
                    <a:p>
                      <a:r>
                        <a:rPr lang="en-US" dirty="0"/>
                        <a:t>At a time multiple threads are allowed to access /operate on COWAL</a:t>
                      </a:r>
                    </a:p>
                  </a:txBody>
                  <a:tcPr/>
                </a:tc>
                <a:tc>
                  <a:txBody>
                    <a:bodyPr/>
                    <a:lstStyle/>
                    <a:p>
                      <a:r>
                        <a:rPr lang="en-US" dirty="0"/>
                        <a:t>At a time only one thread is allowed to perform any operation on List Object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 time only one thread is allowed to perform any operation on vector Object </a:t>
                      </a:r>
                    </a:p>
                    <a:p>
                      <a:endParaRPr lang="en-US" dirty="0"/>
                    </a:p>
                  </a:txBody>
                  <a:tcPr/>
                </a:tc>
                <a:extLst>
                  <a:ext uri="{0D108BD9-81ED-4DB2-BD59-A6C34878D82A}">
                    <a16:rowId xmlns:a16="http://schemas.microsoft.com/office/drawing/2014/main" val="3813502040"/>
                  </a:ext>
                </a:extLst>
              </a:tr>
              <a:tr h="1004478">
                <a:tc>
                  <a:txBody>
                    <a:bodyPr/>
                    <a:lstStyle/>
                    <a:p>
                      <a:r>
                        <a:rPr lang="en-US" dirty="0"/>
                        <a:t>While one thread Iterating List Object the Other Threads are allowed to modify List in Safe manner and we won’t get </a:t>
                      </a:r>
                      <a:r>
                        <a:rPr lang="en-US" dirty="0" err="1"/>
                        <a:t>ConcurrentModificationException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one thread is iterating List Object the other Threads are not allowed to modify List otherwise we will get </a:t>
                      </a:r>
                      <a:r>
                        <a:rPr lang="en-US" dirty="0" err="1"/>
                        <a:t>ConcurrentModificationException</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one thread is iterating Vector Object the other Threads are not allowed to modify Vector otherwise we will get </a:t>
                      </a:r>
                      <a:r>
                        <a:rPr lang="en-US" dirty="0" err="1"/>
                        <a:t>ConcurrentModificationException</a:t>
                      </a:r>
                      <a:endParaRPr lang="en-US" dirty="0"/>
                    </a:p>
                    <a:p>
                      <a:endParaRPr lang="en-US" dirty="0"/>
                    </a:p>
                  </a:txBody>
                  <a:tcPr/>
                </a:tc>
                <a:extLst>
                  <a:ext uri="{0D108BD9-81ED-4DB2-BD59-A6C34878D82A}">
                    <a16:rowId xmlns:a16="http://schemas.microsoft.com/office/drawing/2014/main" val="3921190146"/>
                  </a:ext>
                </a:extLst>
              </a:tr>
              <a:tr h="9348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Iterator is Fail-Safe and we won’t get </a:t>
                      </a:r>
                      <a:r>
                        <a:rPr lang="en-US" dirty="0" err="1"/>
                        <a:t>ConcurrentModificationException</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Iterator is fail-Fast and we will get </a:t>
                      </a:r>
                      <a:r>
                        <a:rPr lang="en-US" dirty="0" err="1"/>
                        <a:t>ConcurrentModificationException</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Iterator is fail-Fast and we will get </a:t>
                      </a:r>
                      <a:r>
                        <a:rPr lang="en-US" dirty="0" err="1"/>
                        <a:t>ConcurrentModificationException</a:t>
                      </a:r>
                      <a:endParaRPr lang="en-US" dirty="0"/>
                    </a:p>
                    <a:p>
                      <a:endParaRPr lang="en-US" dirty="0"/>
                    </a:p>
                  </a:txBody>
                  <a:tcPr/>
                </a:tc>
                <a:extLst>
                  <a:ext uri="{0D108BD9-81ED-4DB2-BD59-A6C34878D82A}">
                    <a16:rowId xmlns:a16="http://schemas.microsoft.com/office/drawing/2014/main" val="14860017"/>
                  </a:ext>
                </a:extLst>
              </a:tr>
              <a:tr h="934811">
                <a:tc>
                  <a:txBody>
                    <a:bodyPr/>
                    <a:lstStyle/>
                    <a:p>
                      <a:r>
                        <a:rPr lang="en-US" dirty="0"/>
                        <a:t>Iterator of </a:t>
                      </a:r>
                      <a:r>
                        <a:rPr lang="en-US" dirty="0" err="1"/>
                        <a:t>copyOnWriteArrayList</a:t>
                      </a:r>
                      <a:r>
                        <a:rPr lang="en-US" dirty="0"/>
                        <a:t> can’t Perform remove operation otherwise we will get </a:t>
                      </a:r>
                      <a:r>
                        <a:rPr lang="en-US" dirty="0" err="1"/>
                        <a:t>RunTimeException</a:t>
                      </a:r>
                      <a:r>
                        <a:rPr lang="en-US" dirty="0"/>
                        <a:t> </a:t>
                      </a:r>
                    </a:p>
                    <a:p>
                      <a:r>
                        <a:rPr lang="en-US" dirty="0" err="1"/>
                        <a:t>UnsupportedIOperationException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Iterator of </a:t>
                      </a:r>
                      <a:r>
                        <a:rPr lang="en-US" dirty="0" err="1"/>
                        <a:t>synchronizedList</a:t>
                      </a:r>
                      <a:r>
                        <a:rPr lang="en-US" dirty="0"/>
                        <a:t> can perform Remove Operation </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Iterator of Vector can perform Remove Operation </a:t>
                      </a:r>
                    </a:p>
                    <a:p>
                      <a:endParaRPr lang="en-US" dirty="0"/>
                    </a:p>
                  </a:txBody>
                  <a:tcPr/>
                </a:tc>
                <a:extLst>
                  <a:ext uri="{0D108BD9-81ED-4DB2-BD59-A6C34878D82A}">
                    <a16:rowId xmlns:a16="http://schemas.microsoft.com/office/drawing/2014/main" val="622084364"/>
                  </a:ext>
                </a:extLst>
              </a:tr>
              <a:tr h="9348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present in </a:t>
                      </a:r>
                      <a:r>
                        <a:rPr lang="en-US" dirty="0" err="1"/>
                        <a:t>java.util.concurrent</a:t>
                      </a:r>
                      <a:r>
                        <a:rPr lang="en-US" dirty="0"/>
                        <a:t> package and introduced in 1.5 v</a:t>
                      </a:r>
                    </a:p>
                    <a:p>
                      <a:endParaRPr lang="en-US" dirty="0"/>
                    </a:p>
                  </a:txBody>
                  <a:tcPr/>
                </a:tc>
                <a:tc>
                  <a:txBody>
                    <a:bodyPr/>
                    <a:lstStyle/>
                    <a:p>
                      <a:r>
                        <a:rPr lang="en-US" dirty="0"/>
                        <a:t>Introduced in 1.2v</a:t>
                      </a:r>
                    </a:p>
                  </a:txBody>
                  <a:tcPr/>
                </a:tc>
                <a:tc>
                  <a:txBody>
                    <a:bodyPr/>
                    <a:lstStyle/>
                    <a:p>
                      <a:r>
                        <a:rPr lang="en-US" dirty="0"/>
                        <a:t>Introduced in 1.0 v </a:t>
                      </a:r>
                    </a:p>
                  </a:txBody>
                  <a:tcPr/>
                </a:tc>
                <a:extLst>
                  <a:ext uri="{0D108BD9-81ED-4DB2-BD59-A6C34878D82A}">
                    <a16:rowId xmlns:a16="http://schemas.microsoft.com/office/drawing/2014/main" val="162692291"/>
                  </a:ext>
                </a:extLst>
              </a:tr>
            </a:tbl>
          </a:graphicData>
        </a:graphic>
      </p:graphicFrame>
    </p:spTree>
    <p:extLst>
      <p:ext uri="{BB962C8B-B14F-4D97-AF65-F5344CB8AC3E}">
        <p14:creationId xmlns:p14="http://schemas.microsoft.com/office/powerpoint/2010/main" val="2663645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32F6F4-BCF1-4C09-BA31-AFD51AB575BE}"/>
              </a:ext>
            </a:extLst>
          </p:cNvPr>
          <p:cNvSpPr txBox="1"/>
          <p:nvPr/>
        </p:nvSpPr>
        <p:spPr>
          <a:xfrm>
            <a:off x="314325" y="133350"/>
            <a:ext cx="11229975" cy="6709529"/>
          </a:xfrm>
          <a:prstGeom prst="rect">
            <a:avLst/>
          </a:prstGeom>
          <a:noFill/>
        </p:spPr>
        <p:txBody>
          <a:bodyPr wrap="square" rtlCol="0">
            <a:spAutoFit/>
          </a:bodyPr>
          <a:lstStyle/>
          <a:p>
            <a:r>
              <a:rPr lang="en-US" sz="2400" b="1" dirty="0" err="1">
                <a:solidFill>
                  <a:srgbClr val="0070C0"/>
                </a:solidFill>
              </a:rPr>
              <a:t>copyOnWriteArraySet</a:t>
            </a:r>
            <a:endParaRPr lang="en-US" sz="2400" b="1" dirty="0">
              <a:solidFill>
                <a:srgbClr val="0070C0"/>
              </a:solidFill>
            </a:endParaRPr>
          </a:p>
          <a:p>
            <a:pPr marL="342900" indent="-342900">
              <a:buAutoNum type="arabicPeriod"/>
            </a:pPr>
            <a:r>
              <a:rPr lang="en-US" dirty="0"/>
              <a:t>It is the thread safe version of set.</a:t>
            </a:r>
          </a:p>
          <a:p>
            <a:pPr marL="342900" indent="-342900">
              <a:buAutoNum type="arabicPeriod"/>
            </a:pPr>
            <a:r>
              <a:rPr lang="en-US" dirty="0"/>
              <a:t>Internally implemented by </a:t>
            </a:r>
            <a:r>
              <a:rPr lang="en-US" dirty="0" err="1"/>
              <a:t>copyonWriteArrayList</a:t>
            </a:r>
            <a:r>
              <a:rPr lang="en-US" dirty="0"/>
              <a:t>.</a:t>
            </a:r>
          </a:p>
          <a:p>
            <a:pPr marL="342900" indent="-342900">
              <a:buAutoNum type="arabicPeriod"/>
            </a:pPr>
            <a:r>
              <a:rPr lang="en-US" dirty="0"/>
              <a:t>Insertion Order is preserved .</a:t>
            </a:r>
          </a:p>
          <a:p>
            <a:pPr marL="342900" indent="-342900">
              <a:buAutoNum type="arabicPeriod"/>
            </a:pPr>
            <a:r>
              <a:rPr lang="en-US" dirty="0"/>
              <a:t>Duplicate Objects are not allowed.</a:t>
            </a:r>
          </a:p>
          <a:p>
            <a:pPr marL="342900" indent="-342900">
              <a:buAutoNum type="arabicPeriod"/>
            </a:pPr>
            <a:r>
              <a:rPr lang="en-US" dirty="0"/>
              <a:t>Multiple threads can be able to perform read operation simultaneously but for Every Update Operation a separate cloned copy will be created.</a:t>
            </a:r>
          </a:p>
          <a:p>
            <a:pPr marL="342900" indent="-342900">
              <a:buAutoNum type="arabicPeriod"/>
            </a:pPr>
            <a:r>
              <a:rPr lang="en-US" dirty="0"/>
              <a:t>As for every Update operation a separate cloned copy will be created which is costly . Hence if Multiple Update Operation are required then it is Not recommended to use </a:t>
            </a:r>
            <a:r>
              <a:rPr lang="en-US" dirty="0" err="1"/>
              <a:t>copyOnWriteArraySet</a:t>
            </a:r>
            <a:endParaRPr lang="en-US" dirty="0"/>
          </a:p>
          <a:p>
            <a:pPr marL="342900" indent="-342900">
              <a:buAutoNum type="arabicPeriod"/>
            </a:pPr>
            <a:r>
              <a:rPr lang="en-US" dirty="0"/>
              <a:t>While one thread iterating the set the other threads are allowed to Modify Set and we won’t get </a:t>
            </a:r>
            <a:r>
              <a:rPr lang="en-US" dirty="0" err="1"/>
              <a:t>ConcurrentModificationException</a:t>
            </a:r>
            <a:r>
              <a:rPr lang="en-US" dirty="0"/>
              <a:t> </a:t>
            </a:r>
          </a:p>
          <a:p>
            <a:pPr marL="342900" indent="-342900">
              <a:buAutoNum type="arabicPeriod"/>
            </a:pPr>
            <a:r>
              <a:rPr lang="en-US" dirty="0"/>
              <a:t>Iterator of </a:t>
            </a:r>
            <a:r>
              <a:rPr lang="en-US" dirty="0" err="1"/>
              <a:t>copyOnWriteArraySet</a:t>
            </a:r>
            <a:r>
              <a:rPr lang="en-US" dirty="0"/>
              <a:t> can perform only read operation and won’t perform Remove Operation Other wise we will get RE: </a:t>
            </a:r>
            <a:r>
              <a:rPr lang="en-US" dirty="0" err="1"/>
              <a:t>UnsupportedOperationException</a:t>
            </a:r>
            <a:r>
              <a:rPr lang="en-US" dirty="0"/>
              <a:t>.</a:t>
            </a:r>
          </a:p>
          <a:p>
            <a:endParaRPr lang="en-US" dirty="0"/>
          </a:p>
          <a:p>
            <a:r>
              <a:rPr lang="en-US" sz="2800" b="1" dirty="0"/>
              <a:t>Constructors;</a:t>
            </a:r>
          </a:p>
          <a:p>
            <a:pPr marL="342900" indent="-342900">
              <a:buAutoNum type="arabicPeriod"/>
            </a:pPr>
            <a:r>
              <a:rPr lang="en-US" dirty="0" err="1"/>
              <a:t>copyOnWriteArraySet</a:t>
            </a:r>
            <a:r>
              <a:rPr lang="en-US" dirty="0"/>
              <a:t> s = new </a:t>
            </a:r>
            <a:r>
              <a:rPr lang="en-US" dirty="0" err="1"/>
              <a:t>copyOnWriteArraySet</a:t>
            </a:r>
            <a:r>
              <a:rPr lang="en-US" dirty="0"/>
              <a:t>();</a:t>
            </a:r>
          </a:p>
          <a:p>
            <a:r>
              <a:rPr lang="en-US" dirty="0"/>
              <a:t>Creates an empty </a:t>
            </a:r>
            <a:r>
              <a:rPr lang="en-US" dirty="0" err="1"/>
              <a:t>copyOnWriteArraySet</a:t>
            </a:r>
            <a:r>
              <a:rPr lang="en-US" dirty="0"/>
              <a:t> Object</a:t>
            </a:r>
          </a:p>
          <a:p>
            <a:pPr marL="342900" indent="-342900">
              <a:buFontTx/>
              <a:buAutoNum type="arabicPeriod"/>
            </a:pPr>
            <a:r>
              <a:rPr lang="en-US" dirty="0" err="1"/>
              <a:t>copyOnWriteArraySet</a:t>
            </a:r>
            <a:r>
              <a:rPr lang="en-US" dirty="0"/>
              <a:t> s = new </a:t>
            </a:r>
            <a:r>
              <a:rPr lang="en-US" dirty="0" err="1"/>
              <a:t>copyOnWriteArraySet</a:t>
            </a:r>
            <a:r>
              <a:rPr lang="en-US" dirty="0"/>
              <a:t>(Collection c);</a:t>
            </a:r>
          </a:p>
          <a:p>
            <a:endParaRPr lang="en-US" dirty="0"/>
          </a:p>
          <a:p>
            <a:r>
              <a:rPr lang="en-US" dirty="0"/>
              <a:t>Methods : Whatever methods present in </a:t>
            </a:r>
            <a:r>
              <a:rPr lang="en-US" dirty="0" err="1"/>
              <a:t>Collecstions</a:t>
            </a:r>
            <a:r>
              <a:rPr lang="en-US" dirty="0"/>
              <a:t> and set Interfaces are the only </a:t>
            </a:r>
            <a:r>
              <a:rPr lang="en-US" dirty="0" err="1"/>
              <a:t>Methds</a:t>
            </a:r>
            <a:r>
              <a:rPr lang="en-US" dirty="0"/>
              <a:t> applicable for </a:t>
            </a:r>
            <a:r>
              <a:rPr lang="en-US" dirty="0" err="1"/>
              <a:t>copyOnWriteArraySet</a:t>
            </a:r>
            <a:r>
              <a:rPr lang="en-US" dirty="0"/>
              <a:t> and there are no special methods.</a:t>
            </a:r>
          </a:p>
          <a:p>
            <a:endParaRPr lang="en-US" dirty="0"/>
          </a:p>
          <a:p>
            <a:pPr marL="342900" indent="-342900">
              <a:buAutoNum type="arabicPeriod"/>
            </a:pPr>
            <a:endParaRPr lang="en-US" dirty="0"/>
          </a:p>
        </p:txBody>
      </p:sp>
    </p:spTree>
    <p:extLst>
      <p:ext uri="{BB962C8B-B14F-4D97-AF65-F5344CB8AC3E}">
        <p14:creationId xmlns:p14="http://schemas.microsoft.com/office/powerpoint/2010/main" val="3508431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11F21E-467B-4641-BE0B-24270A1D8C29}"/>
              </a:ext>
            </a:extLst>
          </p:cNvPr>
          <p:cNvSpPr txBox="1"/>
          <p:nvPr/>
        </p:nvSpPr>
        <p:spPr>
          <a:xfrm>
            <a:off x="200025" y="219075"/>
            <a:ext cx="11534775" cy="4247317"/>
          </a:xfrm>
          <a:prstGeom prst="rect">
            <a:avLst/>
          </a:prstGeom>
          <a:noFill/>
        </p:spPr>
        <p:txBody>
          <a:bodyPr wrap="square" rtlCol="0">
            <a:spAutoFit/>
          </a:bodyPr>
          <a:lstStyle/>
          <a:p>
            <a:r>
              <a:rPr lang="en-US" dirty="0"/>
              <a:t>Example</a:t>
            </a:r>
          </a:p>
          <a:p>
            <a:endParaRPr lang="en-US" dirty="0"/>
          </a:p>
          <a:p>
            <a:r>
              <a:rPr lang="en-US" dirty="0" err="1"/>
              <a:t>copyOnWriteArraySet</a:t>
            </a:r>
            <a:r>
              <a:rPr lang="en-US" dirty="0"/>
              <a:t> s = new </a:t>
            </a:r>
            <a:r>
              <a:rPr lang="en-US" dirty="0" err="1"/>
              <a:t>copyOnWriteArraySet</a:t>
            </a:r>
            <a:r>
              <a:rPr lang="en-US" dirty="0"/>
              <a:t>()</a:t>
            </a:r>
          </a:p>
          <a:p>
            <a:r>
              <a:rPr lang="en-US" dirty="0" err="1"/>
              <a:t>s.add</a:t>
            </a:r>
            <a:r>
              <a:rPr lang="en-US" dirty="0"/>
              <a:t>(“A”);</a:t>
            </a:r>
          </a:p>
          <a:p>
            <a:r>
              <a:rPr lang="en-US" dirty="0" err="1"/>
              <a:t>s.add</a:t>
            </a:r>
            <a:r>
              <a:rPr lang="en-US" dirty="0"/>
              <a:t>(“B”);</a:t>
            </a:r>
          </a:p>
          <a:p>
            <a:r>
              <a:rPr lang="en-US" dirty="0" err="1"/>
              <a:t>s.add</a:t>
            </a:r>
            <a:r>
              <a:rPr lang="en-US" dirty="0"/>
              <a:t>(“C”);</a:t>
            </a:r>
          </a:p>
          <a:p>
            <a:r>
              <a:rPr lang="en-US" dirty="0" err="1"/>
              <a:t>s.add</a:t>
            </a:r>
            <a:r>
              <a:rPr lang="en-US" dirty="0"/>
              <a:t>(“A”);</a:t>
            </a:r>
          </a:p>
          <a:p>
            <a:r>
              <a:rPr lang="en-US" dirty="0" err="1"/>
              <a:t>s.add</a:t>
            </a:r>
            <a:r>
              <a:rPr lang="en-US" dirty="0"/>
              <a:t>(“null”);</a:t>
            </a:r>
          </a:p>
          <a:p>
            <a:r>
              <a:rPr lang="en-US" dirty="0" err="1"/>
              <a:t>s.add</a:t>
            </a:r>
            <a:r>
              <a:rPr lang="en-US" dirty="0"/>
              <a:t>(10);</a:t>
            </a:r>
          </a:p>
          <a:p>
            <a:r>
              <a:rPr lang="en-US" dirty="0" err="1"/>
              <a:t>s.add</a:t>
            </a:r>
            <a:r>
              <a:rPr lang="en-US" dirty="0"/>
              <a:t>(“D”);</a:t>
            </a:r>
          </a:p>
          <a:p>
            <a:endParaRPr lang="en-US" dirty="0"/>
          </a:p>
          <a:p>
            <a:endParaRPr lang="en-US" dirty="0"/>
          </a:p>
          <a:p>
            <a:r>
              <a:rPr lang="en-US" dirty="0"/>
              <a:t>// [A,B,C,null,10,D]</a:t>
            </a:r>
          </a:p>
          <a:p>
            <a:endParaRPr lang="en-US" dirty="0"/>
          </a:p>
          <a:p>
            <a:endParaRPr lang="en-US" dirty="0"/>
          </a:p>
        </p:txBody>
      </p:sp>
    </p:spTree>
    <p:extLst>
      <p:ext uri="{BB962C8B-B14F-4D97-AF65-F5344CB8AC3E}">
        <p14:creationId xmlns:p14="http://schemas.microsoft.com/office/powerpoint/2010/main" val="3173814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E94FF48-3EC7-441F-A927-F202110084A5}"/>
              </a:ext>
            </a:extLst>
          </p:cNvPr>
          <p:cNvGraphicFramePr>
            <a:graphicFrameLocks noGrp="1"/>
          </p:cNvGraphicFramePr>
          <p:nvPr>
            <p:extLst>
              <p:ext uri="{D42A27DB-BD31-4B8C-83A1-F6EECF244321}">
                <p14:modId xmlns:p14="http://schemas.microsoft.com/office/powerpoint/2010/main" val="4072745946"/>
              </p:ext>
            </p:extLst>
          </p:nvPr>
        </p:nvGraphicFramePr>
        <p:xfrm>
          <a:off x="476249" y="447674"/>
          <a:ext cx="11229976" cy="5620702"/>
        </p:xfrm>
        <a:graphic>
          <a:graphicData uri="http://schemas.openxmlformats.org/drawingml/2006/table">
            <a:tbl>
              <a:tblPr firstRow="1" bandRow="1">
                <a:tableStyleId>{93296810-A885-4BE3-A3E7-6D5BEEA58F35}</a:tableStyleId>
              </a:tblPr>
              <a:tblGrid>
                <a:gridCol w="5614988">
                  <a:extLst>
                    <a:ext uri="{9D8B030D-6E8A-4147-A177-3AD203B41FA5}">
                      <a16:colId xmlns:a16="http://schemas.microsoft.com/office/drawing/2014/main" val="3831980637"/>
                    </a:ext>
                  </a:extLst>
                </a:gridCol>
                <a:gridCol w="5614988">
                  <a:extLst>
                    <a:ext uri="{9D8B030D-6E8A-4147-A177-3AD203B41FA5}">
                      <a16:colId xmlns:a16="http://schemas.microsoft.com/office/drawing/2014/main" val="3847733403"/>
                    </a:ext>
                  </a:extLst>
                </a:gridCol>
              </a:tblGrid>
              <a:tr h="4762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copyOnWriteArraySet</a:t>
                      </a:r>
                      <a:endParaRPr lang="en-US" dirty="0"/>
                    </a:p>
                  </a:txBody>
                  <a:tcPr/>
                </a:tc>
                <a:tc>
                  <a:txBody>
                    <a:bodyPr/>
                    <a:lstStyle/>
                    <a:p>
                      <a:r>
                        <a:rPr lang="en-US" dirty="0" err="1"/>
                        <a:t>synchronizedSet</a:t>
                      </a:r>
                      <a:r>
                        <a:rPr lang="en-US" dirty="0"/>
                        <a:t>()</a:t>
                      </a:r>
                    </a:p>
                  </a:txBody>
                  <a:tcPr/>
                </a:tc>
                <a:extLst>
                  <a:ext uri="{0D108BD9-81ED-4DB2-BD59-A6C34878D82A}">
                    <a16:rowId xmlns:a16="http://schemas.microsoft.com/office/drawing/2014/main" val="80354524"/>
                  </a:ext>
                </a:extLst>
              </a:tr>
              <a:tr h="922337">
                <a:tc>
                  <a:txBody>
                    <a:bodyPr/>
                    <a:lstStyle/>
                    <a:p>
                      <a:r>
                        <a:rPr lang="en-US" dirty="0"/>
                        <a:t>It is thread safe because every update operation will be performed on separate cloned copy </a:t>
                      </a:r>
                    </a:p>
                  </a:txBody>
                  <a:tcPr/>
                </a:tc>
                <a:tc>
                  <a:txBody>
                    <a:bodyPr/>
                    <a:lstStyle/>
                    <a:p>
                      <a:r>
                        <a:rPr lang="en-US" dirty="0"/>
                        <a:t>It is thread safe because at a time only one thread can perform operation </a:t>
                      </a:r>
                    </a:p>
                  </a:txBody>
                  <a:tcPr/>
                </a:tc>
                <a:extLst>
                  <a:ext uri="{0D108BD9-81ED-4DB2-BD59-A6C34878D82A}">
                    <a16:rowId xmlns:a16="http://schemas.microsoft.com/office/drawing/2014/main" val="3225692877"/>
                  </a:ext>
                </a:extLst>
              </a:tr>
              <a:tr h="922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one thread iterating the set the other threads are allowed to Modify Set and we won’t get </a:t>
                      </a:r>
                      <a:r>
                        <a:rPr lang="en-US" dirty="0" err="1"/>
                        <a:t>ConcurrentModificationException</a:t>
                      </a:r>
                      <a:r>
                        <a:rPr lang="en-US" dirty="0"/>
                        <a:t> </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one thread is iterating the other threads are not allowed modify the set otherwise we will get </a:t>
                      </a:r>
                      <a:r>
                        <a:rPr lang="en-US" dirty="0" err="1"/>
                        <a:t>ConcurrentModificationException</a:t>
                      </a:r>
                      <a:r>
                        <a:rPr lang="en-US" dirty="0"/>
                        <a:t> </a:t>
                      </a:r>
                    </a:p>
                    <a:p>
                      <a:endParaRPr lang="en-US" dirty="0"/>
                    </a:p>
                  </a:txBody>
                  <a:tcPr/>
                </a:tc>
                <a:extLst>
                  <a:ext uri="{0D108BD9-81ED-4DB2-BD59-A6C34878D82A}">
                    <a16:rowId xmlns:a16="http://schemas.microsoft.com/office/drawing/2014/main" val="3950989639"/>
                  </a:ext>
                </a:extLst>
              </a:tr>
              <a:tr h="922337">
                <a:tc>
                  <a:txBody>
                    <a:bodyPr/>
                    <a:lstStyle/>
                    <a:p>
                      <a:r>
                        <a:rPr lang="en-US" dirty="0"/>
                        <a:t>Iterator is failsafe</a:t>
                      </a:r>
                    </a:p>
                  </a:txBody>
                  <a:tcPr/>
                </a:tc>
                <a:tc>
                  <a:txBody>
                    <a:bodyPr/>
                    <a:lstStyle/>
                    <a:p>
                      <a:r>
                        <a:rPr lang="en-US" dirty="0"/>
                        <a:t>Iterator is Fail-Fast.</a:t>
                      </a:r>
                    </a:p>
                    <a:p>
                      <a:endParaRPr lang="en-US" dirty="0"/>
                    </a:p>
                  </a:txBody>
                  <a:tcPr/>
                </a:tc>
                <a:extLst>
                  <a:ext uri="{0D108BD9-81ED-4DB2-BD59-A6C34878D82A}">
                    <a16:rowId xmlns:a16="http://schemas.microsoft.com/office/drawing/2014/main" val="3372103340"/>
                  </a:ext>
                </a:extLst>
              </a:tr>
              <a:tr h="922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Iterator of </a:t>
                      </a:r>
                      <a:r>
                        <a:rPr lang="en-US" dirty="0" err="1"/>
                        <a:t>copyOnWriteArraySet</a:t>
                      </a:r>
                      <a:r>
                        <a:rPr lang="en-US" dirty="0"/>
                        <a:t> can perform only read operation and won’t perform Remove Operation Other wise we will get RE: </a:t>
                      </a:r>
                      <a:r>
                        <a:rPr lang="en-US" dirty="0" err="1"/>
                        <a:t>UnsupportedOperationException</a:t>
                      </a:r>
                      <a:r>
                        <a:rPr lang="en-US" dirty="0"/>
                        <a:t>.</a:t>
                      </a:r>
                    </a:p>
                    <a:p>
                      <a:endParaRPr lang="en-US" dirty="0"/>
                    </a:p>
                  </a:txBody>
                  <a:tcPr/>
                </a:tc>
                <a:tc>
                  <a:txBody>
                    <a:bodyPr/>
                    <a:lstStyle/>
                    <a:p>
                      <a:r>
                        <a:rPr lang="en-US" dirty="0"/>
                        <a:t>Iterator can perform  Both read and remove operation</a:t>
                      </a:r>
                    </a:p>
                    <a:p>
                      <a:endParaRPr lang="en-US" dirty="0"/>
                    </a:p>
                  </a:txBody>
                  <a:tcPr/>
                </a:tc>
                <a:extLst>
                  <a:ext uri="{0D108BD9-81ED-4DB2-BD59-A6C34878D82A}">
                    <a16:rowId xmlns:a16="http://schemas.microsoft.com/office/drawing/2014/main" val="1372094805"/>
                  </a:ext>
                </a:extLst>
              </a:tr>
              <a:tr h="922337">
                <a:tc>
                  <a:txBody>
                    <a:bodyPr/>
                    <a:lstStyle/>
                    <a:p>
                      <a:r>
                        <a:rPr lang="en-US" dirty="0"/>
                        <a:t>Introduced in 1.5 v</a:t>
                      </a:r>
                    </a:p>
                  </a:txBody>
                  <a:tcPr/>
                </a:tc>
                <a:tc>
                  <a:txBody>
                    <a:bodyPr/>
                    <a:lstStyle/>
                    <a:p>
                      <a:r>
                        <a:rPr lang="en-US" dirty="0"/>
                        <a:t>Introduced in 1.0 version</a:t>
                      </a:r>
                    </a:p>
                  </a:txBody>
                  <a:tcPr/>
                </a:tc>
                <a:extLst>
                  <a:ext uri="{0D108BD9-81ED-4DB2-BD59-A6C34878D82A}">
                    <a16:rowId xmlns:a16="http://schemas.microsoft.com/office/drawing/2014/main" val="4286029159"/>
                  </a:ext>
                </a:extLst>
              </a:tr>
            </a:tbl>
          </a:graphicData>
        </a:graphic>
      </p:graphicFrame>
    </p:spTree>
    <p:extLst>
      <p:ext uri="{BB962C8B-B14F-4D97-AF65-F5344CB8AC3E}">
        <p14:creationId xmlns:p14="http://schemas.microsoft.com/office/powerpoint/2010/main" val="411921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2694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BD0BE0-C8BA-439C-8BB3-B45FADEAD199}"/>
              </a:ext>
            </a:extLst>
          </p:cNvPr>
          <p:cNvSpPr txBox="1"/>
          <p:nvPr/>
        </p:nvSpPr>
        <p:spPr>
          <a:xfrm>
            <a:off x="166687" y="485775"/>
            <a:ext cx="11858625" cy="5078313"/>
          </a:xfrm>
          <a:prstGeom prst="rect">
            <a:avLst/>
          </a:prstGeom>
          <a:noFill/>
        </p:spPr>
        <p:txBody>
          <a:bodyPr wrap="square" rtlCol="0">
            <a:spAutoFit/>
          </a:bodyPr>
          <a:lstStyle/>
          <a:p>
            <a:r>
              <a:rPr lang="en-US" dirty="0"/>
              <a:t>4. Another big problem with Traditional collections is while one thread iterating collection, the other threads are not allowed to modify the collection object simultaneously if we are trying to modify then we will get </a:t>
            </a:r>
            <a:r>
              <a:rPr lang="en-US" dirty="0" err="1"/>
              <a:t>ConcurrentModificationException</a:t>
            </a:r>
            <a:r>
              <a:rPr lang="en-US" dirty="0"/>
              <a:t>.</a:t>
            </a:r>
          </a:p>
          <a:p>
            <a:endParaRPr lang="en-US" dirty="0"/>
          </a:p>
          <a:p>
            <a:br>
              <a:rPr lang="en-US" dirty="0"/>
            </a:br>
            <a:endParaRPr lang="en-US" dirty="0"/>
          </a:p>
          <a:p>
            <a:endParaRPr lang="en-US" dirty="0"/>
          </a:p>
          <a:p>
            <a:r>
              <a:rPr lang="en-US" dirty="0"/>
              <a:t>Hence these Traditional collection objects are not suitable  for scalable Multi-Threaded Applications . </a:t>
            </a:r>
          </a:p>
          <a:p>
            <a:r>
              <a:rPr lang="en-US" dirty="0"/>
              <a:t>To Overcome these problems SUN people introduced concurrent collections in 1.5 v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85781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540AE0-356A-4E5E-B0B0-EBC498DB2A16}"/>
              </a:ext>
            </a:extLst>
          </p:cNvPr>
          <p:cNvSpPr txBox="1"/>
          <p:nvPr/>
        </p:nvSpPr>
        <p:spPr>
          <a:xfrm>
            <a:off x="438150" y="142875"/>
            <a:ext cx="11430000" cy="5355312"/>
          </a:xfrm>
          <a:prstGeom prst="rect">
            <a:avLst/>
          </a:prstGeom>
          <a:noFill/>
        </p:spPr>
        <p:txBody>
          <a:bodyPr wrap="square" rtlCol="0">
            <a:spAutoFit/>
          </a:bodyPr>
          <a:lstStyle/>
          <a:p>
            <a:r>
              <a:rPr lang="en-US" sz="2400" b="1" dirty="0"/>
              <a:t>Difference between Traditional and Concurrent Collections :</a:t>
            </a:r>
          </a:p>
          <a:p>
            <a:endParaRPr lang="en-US" sz="2400" b="1" dirty="0"/>
          </a:p>
          <a:p>
            <a:endParaRPr lang="en-US" sz="2400" b="1" dirty="0"/>
          </a:p>
          <a:p>
            <a:r>
              <a:rPr lang="en-US" dirty="0"/>
              <a:t>1. Concurrent collections are always Thread safe .</a:t>
            </a:r>
          </a:p>
          <a:p>
            <a:r>
              <a:rPr lang="en-US" dirty="0"/>
              <a:t>2. When compared with Traditional Thread safe collections Performance is more because of different Locking </a:t>
            </a:r>
            <a:r>
              <a:rPr lang="en-US" dirty="0" err="1"/>
              <a:t>mechhnism</a:t>
            </a:r>
            <a:r>
              <a:rPr lang="en-US" dirty="0"/>
              <a:t> </a:t>
            </a:r>
          </a:p>
          <a:p>
            <a:r>
              <a:rPr lang="en-US" dirty="0"/>
              <a:t>3. While One Thread interacting collection the other threads are allowed to modify collection in safe manner . </a:t>
            </a:r>
          </a:p>
          <a:p>
            <a:endParaRPr lang="en-US" dirty="0"/>
          </a:p>
          <a:p>
            <a:endParaRPr lang="en-US" dirty="0"/>
          </a:p>
          <a:p>
            <a:endParaRPr lang="en-US" dirty="0"/>
          </a:p>
          <a:p>
            <a:r>
              <a:rPr lang="en-US" dirty="0"/>
              <a:t>Hence the concurrent collections Never threw </a:t>
            </a:r>
            <a:r>
              <a:rPr lang="en-US" dirty="0" err="1"/>
              <a:t>comcurrentModificationException</a:t>
            </a:r>
            <a:r>
              <a:rPr lang="en-US" dirty="0"/>
              <a:t> .</a:t>
            </a:r>
          </a:p>
          <a:p>
            <a:endParaRPr lang="en-US" dirty="0"/>
          </a:p>
          <a:p>
            <a:r>
              <a:rPr lang="en-US" dirty="0"/>
              <a:t>The Important Concurrent classes are : </a:t>
            </a:r>
          </a:p>
          <a:p>
            <a:endParaRPr lang="en-US" dirty="0"/>
          </a:p>
          <a:p>
            <a:pPr marL="342900" indent="-342900">
              <a:buAutoNum type="arabicPeriod"/>
            </a:pPr>
            <a:r>
              <a:rPr lang="en-US" dirty="0" err="1"/>
              <a:t>ConcurrentHashMap</a:t>
            </a:r>
            <a:endParaRPr lang="en-US" dirty="0"/>
          </a:p>
          <a:p>
            <a:pPr marL="342900" indent="-342900">
              <a:buAutoNum type="arabicPeriod" startAt="2"/>
            </a:pPr>
            <a:r>
              <a:rPr lang="en-US" dirty="0" err="1"/>
              <a:t>copyOnWriteArrayList</a:t>
            </a:r>
            <a:r>
              <a:rPr lang="en-US" dirty="0"/>
              <a:t> </a:t>
            </a:r>
          </a:p>
          <a:p>
            <a:pPr marL="342900" indent="-342900">
              <a:buAutoNum type="arabicPeriod" startAt="2"/>
            </a:pPr>
            <a:r>
              <a:rPr lang="en-US" dirty="0" err="1"/>
              <a:t>copyOnWriteArraySet</a:t>
            </a:r>
            <a:r>
              <a:rPr lang="en-US" dirty="0"/>
              <a:t>.</a:t>
            </a:r>
          </a:p>
          <a:p>
            <a:endParaRPr lang="en-US" dirty="0"/>
          </a:p>
          <a:p>
            <a:endParaRPr lang="en-US" dirty="0"/>
          </a:p>
        </p:txBody>
      </p:sp>
    </p:spTree>
    <p:extLst>
      <p:ext uri="{BB962C8B-B14F-4D97-AF65-F5344CB8AC3E}">
        <p14:creationId xmlns:p14="http://schemas.microsoft.com/office/powerpoint/2010/main" val="1072077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D7F291-DDEE-424B-9C0D-F999EA2C83D7}"/>
              </a:ext>
            </a:extLst>
          </p:cNvPr>
          <p:cNvSpPr txBox="1"/>
          <p:nvPr/>
        </p:nvSpPr>
        <p:spPr>
          <a:xfrm>
            <a:off x="133350" y="114300"/>
            <a:ext cx="11734800" cy="800219"/>
          </a:xfrm>
          <a:prstGeom prst="rect">
            <a:avLst/>
          </a:prstGeom>
          <a:noFill/>
        </p:spPr>
        <p:txBody>
          <a:bodyPr wrap="square" rtlCol="0">
            <a:spAutoFit/>
          </a:bodyPr>
          <a:lstStyle/>
          <a:p>
            <a:r>
              <a:rPr lang="en-US" sz="2800" dirty="0"/>
              <a:t>					</a:t>
            </a:r>
            <a:r>
              <a:rPr lang="en-US" sz="2800" b="1" dirty="0" err="1"/>
              <a:t>ConcurrentMap</a:t>
            </a:r>
            <a:r>
              <a:rPr lang="en-US" sz="2800" b="1" dirty="0"/>
              <a:t>(I):</a:t>
            </a:r>
          </a:p>
          <a:p>
            <a:r>
              <a:rPr lang="en-US" dirty="0"/>
              <a:t>					</a:t>
            </a:r>
          </a:p>
        </p:txBody>
      </p:sp>
      <p:sp>
        <p:nvSpPr>
          <p:cNvPr id="3" name="Rectangle 2">
            <a:extLst>
              <a:ext uri="{FF2B5EF4-FFF2-40B4-BE49-F238E27FC236}">
                <a16:creationId xmlns:a16="http://schemas.microsoft.com/office/drawing/2014/main" id="{EF388281-4E9A-4AD3-BDED-2848A5FF15D2}"/>
              </a:ext>
            </a:extLst>
          </p:cNvPr>
          <p:cNvSpPr/>
          <p:nvPr/>
        </p:nvSpPr>
        <p:spPr>
          <a:xfrm>
            <a:off x="5524500" y="847784"/>
            <a:ext cx="1295400" cy="4667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Map(I)</a:t>
            </a:r>
          </a:p>
        </p:txBody>
      </p:sp>
      <p:cxnSp>
        <p:nvCxnSpPr>
          <p:cNvPr id="5" name="Straight Arrow Connector 4">
            <a:extLst>
              <a:ext uri="{FF2B5EF4-FFF2-40B4-BE49-F238E27FC236}">
                <a16:creationId xmlns:a16="http://schemas.microsoft.com/office/drawing/2014/main" id="{52E7AF2A-F351-46D0-B3BA-16A878019FD7}"/>
              </a:ext>
            </a:extLst>
          </p:cNvPr>
          <p:cNvCxnSpPr>
            <a:stCxn id="3" idx="2"/>
            <a:endCxn id="3" idx="2"/>
          </p:cNvCxnSpPr>
          <p:nvPr/>
        </p:nvCxnSpPr>
        <p:spPr>
          <a:xfrm>
            <a:off x="6172200" y="1314509"/>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8826B3D-8DB4-4BBA-AE60-44F46A4D8BF0}"/>
              </a:ext>
            </a:extLst>
          </p:cNvPr>
          <p:cNvSpPr/>
          <p:nvPr/>
        </p:nvSpPr>
        <p:spPr>
          <a:xfrm>
            <a:off x="5248275" y="1714500"/>
            <a:ext cx="2105025" cy="4667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ConcurrentMap</a:t>
            </a:r>
            <a:r>
              <a:rPr lang="en-US" b="1" dirty="0"/>
              <a:t>(I)</a:t>
            </a:r>
          </a:p>
        </p:txBody>
      </p:sp>
      <p:sp>
        <p:nvSpPr>
          <p:cNvPr id="7" name="Rectangle 6">
            <a:extLst>
              <a:ext uri="{FF2B5EF4-FFF2-40B4-BE49-F238E27FC236}">
                <a16:creationId xmlns:a16="http://schemas.microsoft.com/office/drawing/2014/main" id="{08558870-E8DA-4E28-8DCD-163A840AC3BF}"/>
              </a:ext>
            </a:extLst>
          </p:cNvPr>
          <p:cNvSpPr/>
          <p:nvPr/>
        </p:nvSpPr>
        <p:spPr>
          <a:xfrm>
            <a:off x="5000625" y="2781300"/>
            <a:ext cx="2619375" cy="4667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ConcurrentHashMap</a:t>
            </a:r>
            <a:r>
              <a:rPr lang="en-US" b="1" dirty="0"/>
              <a:t>(C)</a:t>
            </a:r>
          </a:p>
        </p:txBody>
      </p:sp>
      <p:cxnSp>
        <p:nvCxnSpPr>
          <p:cNvPr id="11" name="Straight Arrow Connector 10">
            <a:extLst>
              <a:ext uri="{FF2B5EF4-FFF2-40B4-BE49-F238E27FC236}">
                <a16:creationId xmlns:a16="http://schemas.microsoft.com/office/drawing/2014/main" id="{E608782E-1D40-4AD9-ABCB-3455DC0E632E}"/>
              </a:ext>
            </a:extLst>
          </p:cNvPr>
          <p:cNvCxnSpPr>
            <a:stCxn id="6" idx="0"/>
          </p:cNvCxnSpPr>
          <p:nvPr/>
        </p:nvCxnSpPr>
        <p:spPr>
          <a:xfrm flipV="1">
            <a:off x="6300788" y="1314509"/>
            <a:ext cx="9524" cy="399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CCEB5E7-7CB7-41DD-A686-A3803CCFE982}"/>
              </a:ext>
            </a:extLst>
          </p:cNvPr>
          <p:cNvCxnSpPr>
            <a:endCxn id="6" idx="2"/>
          </p:cNvCxnSpPr>
          <p:nvPr/>
        </p:nvCxnSpPr>
        <p:spPr>
          <a:xfrm flipV="1">
            <a:off x="6300787" y="2181225"/>
            <a:ext cx="1" cy="50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3D7351D-F25B-46B7-A8C8-6D74AD8C1A18}"/>
              </a:ext>
            </a:extLst>
          </p:cNvPr>
          <p:cNvSpPr txBox="1"/>
          <p:nvPr/>
        </p:nvSpPr>
        <p:spPr>
          <a:xfrm>
            <a:off x="342900" y="3014662"/>
            <a:ext cx="11849100" cy="3970318"/>
          </a:xfrm>
          <a:prstGeom prst="rect">
            <a:avLst/>
          </a:prstGeom>
          <a:noFill/>
        </p:spPr>
        <p:txBody>
          <a:bodyPr wrap="square" rtlCol="0">
            <a:spAutoFit/>
          </a:bodyPr>
          <a:lstStyle/>
          <a:p>
            <a:endParaRPr lang="en-US" dirty="0"/>
          </a:p>
          <a:p>
            <a:r>
              <a:rPr lang="en-US" dirty="0"/>
              <a:t>It Defines the following 3 specific Methods in </a:t>
            </a:r>
            <a:r>
              <a:rPr lang="en-US" dirty="0" err="1"/>
              <a:t>ConcurrentMap</a:t>
            </a:r>
            <a:r>
              <a:rPr lang="en-US" dirty="0"/>
              <a:t>(I).</a:t>
            </a:r>
          </a:p>
          <a:p>
            <a:pPr marL="342900" indent="-342900">
              <a:buAutoNum type="arabicParenR"/>
            </a:pPr>
            <a:r>
              <a:rPr lang="en-US" dirty="0"/>
              <a:t>Object </a:t>
            </a:r>
            <a:r>
              <a:rPr lang="en-US" dirty="0" err="1"/>
              <a:t>putIfAbsent</a:t>
            </a:r>
            <a:r>
              <a:rPr lang="en-US" dirty="0"/>
              <a:t>(Object </a:t>
            </a:r>
            <a:r>
              <a:rPr lang="en-US" dirty="0" err="1"/>
              <a:t>key,Object</a:t>
            </a:r>
            <a:r>
              <a:rPr lang="en-US" dirty="0"/>
              <a:t> Value)</a:t>
            </a:r>
          </a:p>
          <a:p>
            <a:r>
              <a:rPr lang="en-US" dirty="0"/>
              <a:t>To add Entry to the  Map if the specified key is Not already available .</a:t>
            </a:r>
          </a:p>
          <a:p>
            <a:endParaRPr lang="en-US" dirty="0"/>
          </a:p>
          <a:p>
            <a:r>
              <a:rPr lang="en-US" dirty="0"/>
              <a:t>Object </a:t>
            </a:r>
            <a:r>
              <a:rPr lang="en-US" dirty="0" err="1"/>
              <a:t>putIfAbsent</a:t>
            </a:r>
            <a:r>
              <a:rPr lang="en-US" dirty="0"/>
              <a:t>(Object key Object value){</a:t>
            </a:r>
          </a:p>
          <a:p>
            <a:r>
              <a:rPr lang="en-US" dirty="0"/>
              <a:t>If(!</a:t>
            </a:r>
            <a:r>
              <a:rPr lang="en-US" dirty="0" err="1"/>
              <a:t>map.contaisKey</a:t>
            </a:r>
            <a:r>
              <a:rPr lang="en-US" dirty="0"/>
              <a:t>(key)){</a:t>
            </a:r>
          </a:p>
          <a:p>
            <a:r>
              <a:rPr lang="en-US" dirty="0"/>
              <a:t>	</a:t>
            </a:r>
            <a:r>
              <a:rPr lang="en-US" dirty="0" err="1"/>
              <a:t>map.put</a:t>
            </a:r>
            <a:r>
              <a:rPr lang="en-US" dirty="0"/>
              <a:t>(</a:t>
            </a:r>
            <a:r>
              <a:rPr lang="en-US" dirty="0" err="1"/>
              <a:t>key,value</a:t>
            </a:r>
            <a:r>
              <a:rPr lang="en-US" dirty="0"/>
              <a:t>);</a:t>
            </a:r>
          </a:p>
          <a:p>
            <a:r>
              <a:rPr lang="en-US" dirty="0"/>
              <a:t>}</a:t>
            </a:r>
          </a:p>
          <a:p>
            <a:r>
              <a:rPr lang="en-US" dirty="0"/>
              <a:t>else{</a:t>
            </a:r>
          </a:p>
          <a:p>
            <a:r>
              <a:rPr lang="en-US" dirty="0"/>
              <a:t>	return </a:t>
            </a:r>
            <a:r>
              <a:rPr lang="en-US" dirty="0" err="1"/>
              <a:t>map.get</a:t>
            </a:r>
            <a:r>
              <a:rPr lang="en-US" dirty="0"/>
              <a:t>(key);</a:t>
            </a:r>
          </a:p>
          <a:p>
            <a:r>
              <a:rPr lang="en-US" dirty="0"/>
              <a:t>}</a:t>
            </a:r>
          </a:p>
          <a:p>
            <a:r>
              <a:rPr lang="en-US" dirty="0"/>
              <a:t>}</a:t>
            </a:r>
          </a:p>
          <a:p>
            <a:endParaRPr lang="en-US" dirty="0"/>
          </a:p>
        </p:txBody>
      </p:sp>
    </p:spTree>
    <p:extLst>
      <p:ext uri="{BB962C8B-B14F-4D97-AF65-F5344CB8AC3E}">
        <p14:creationId xmlns:p14="http://schemas.microsoft.com/office/powerpoint/2010/main" val="97220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923761D-E1FA-44B0-8942-7A26DD44A40D}"/>
              </a:ext>
            </a:extLst>
          </p:cNvPr>
          <p:cNvGraphicFramePr>
            <a:graphicFrameLocks noGrp="1"/>
          </p:cNvGraphicFramePr>
          <p:nvPr>
            <p:extLst>
              <p:ext uri="{D42A27DB-BD31-4B8C-83A1-F6EECF244321}">
                <p14:modId xmlns:p14="http://schemas.microsoft.com/office/powerpoint/2010/main" val="2071778966"/>
              </p:ext>
            </p:extLst>
          </p:nvPr>
        </p:nvGraphicFramePr>
        <p:xfrm>
          <a:off x="1200150" y="719666"/>
          <a:ext cx="9258300" cy="1828800"/>
        </p:xfrm>
        <a:graphic>
          <a:graphicData uri="http://schemas.openxmlformats.org/drawingml/2006/table">
            <a:tbl>
              <a:tblPr firstRow="1" bandRow="1">
                <a:tableStyleId>{5C22544A-7EE6-4342-B048-85BDC9FD1C3A}</a:tableStyleId>
              </a:tblPr>
              <a:tblGrid>
                <a:gridCol w="4629150">
                  <a:extLst>
                    <a:ext uri="{9D8B030D-6E8A-4147-A177-3AD203B41FA5}">
                      <a16:colId xmlns:a16="http://schemas.microsoft.com/office/drawing/2014/main" val="3692956329"/>
                    </a:ext>
                  </a:extLst>
                </a:gridCol>
                <a:gridCol w="4629150">
                  <a:extLst>
                    <a:ext uri="{9D8B030D-6E8A-4147-A177-3AD203B41FA5}">
                      <a16:colId xmlns:a16="http://schemas.microsoft.com/office/drawing/2014/main" val="3605514232"/>
                    </a:ext>
                  </a:extLst>
                </a:gridCol>
              </a:tblGrid>
              <a:tr h="370840">
                <a:tc>
                  <a:txBody>
                    <a:bodyPr/>
                    <a:lstStyle/>
                    <a:p>
                      <a:r>
                        <a:rPr lang="en-US" dirty="0"/>
                        <a:t>put()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putIfAbsent</a:t>
                      </a:r>
                      <a:r>
                        <a:rPr lang="en-US" dirty="0"/>
                        <a:t>()</a:t>
                      </a:r>
                    </a:p>
                    <a:p>
                      <a:endParaRPr lang="en-US" dirty="0"/>
                    </a:p>
                  </a:txBody>
                  <a:tcPr/>
                </a:tc>
                <a:extLst>
                  <a:ext uri="{0D108BD9-81ED-4DB2-BD59-A6C34878D82A}">
                    <a16:rowId xmlns:a16="http://schemas.microsoft.com/office/drawing/2014/main" val="1942980972"/>
                  </a:ext>
                </a:extLst>
              </a:tr>
              <a:tr h="370840">
                <a:tc>
                  <a:txBody>
                    <a:bodyPr/>
                    <a:lstStyle/>
                    <a:p>
                      <a:r>
                        <a:rPr lang="en-US" dirty="0"/>
                        <a:t>If the key is already available old value will be replaced with new value and returns the old value </a:t>
                      </a:r>
                    </a:p>
                  </a:txBody>
                  <a:tcPr/>
                </a:tc>
                <a:tc>
                  <a:txBody>
                    <a:bodyPr/>
                    <a:lstStyle/>
                    <a:p>
                      <a:r>
                        <a:rPr lang="en-US" dirty="0"/>
                        <a:t>If the key  is already present then entry won’t be added and returns old associated value . If the key is not available then only Entry will be </a:t>
                      </a:r>
                      <a:r>
                        <a:rPr lang="en-US" dirty="0" err="1"/>
                        <a:t>added.f</a:t>
                      </a:r>
                      <a:endParaRPr lang="en-US" dirty="0"/>
                    </a:p>
                  </a:txBody>
                  <a:tcPr/>
                </a:tc>
                <a:extLst>
                  <a:ext uri="{0D108BD9-81ED-4DB2-BD59-A6C34878D82A}">
                    <a16:rowId xmlns:a16="http://schemas.microsoft.com/office/drawing/2014/main" val="2527177106"/>
                  </a:ext>
                </a:extLst>
              </a:tr>
            </a:tbl>
          </a:graphicData>
        </a:graphic>
      </p:graphicFrame>
      <p:sp>
        <p:nvSpPr>
          <p:cNvPr id="3" name="TextBox 2">
            <a:extLst>
              <a:ext uri="{FF2B5EF4-FFF2-40B4-BE49-F238E27FC236}">
                <a16:creationId xmlns:a16="http://schemas.microsoft.com/office/drawing/2014/main" id="{895837B0-030F-4FFF-9E6B-4C3BCBCE64C1}"/>
              </a:ext>
            </a:extLst>
          </p:cNvPr>
          <p:cNvSpPr txBox="1"/>
          <p:nvPr/>
        </p:nvSpPr>
        <p:spPr>
          <a:xfrm>
            <a:off x="276225" y="2867025"/>
            <a:ext cx="11696700" cy="3970318"/>
          </a:xfrm>
          <a:prstGeom prst="rect">
            <a:avLst/>
          </a:prstGeom>
          <a:noFill/>
        </p:spPr>
        <p:txBody>
          <a:bodyPr wrap="square" rtlCol="0">
            <a:spAutoFit/>
          </a:bodyPr>
          <a:lstStyle/>
          <a:p>
            <a:r>
              <a:rPr lang="en-US" dirty="0"/>
              <a:t>Example </a:t>
            </a:r>
          </a:p>
          <a:p>
            <a:r>
              <a:rPr lang="en-US" dirty="0"/>
              <a:t>package </a:t>
            </a:r>
            <a:r>
              <a:rPr lang="en-US" dirty="0" err="1"/>
              <a:t>concurrentcollections</a:t>
            </a:r>
            <a:r>
              <a:rPr lang="en-US" dirty="0"/>
              <a:t>;</a:t>
            </a:r>
          </a:p>
          <a:p>
            <a:r>
              <a:rPr lang="en-US" dirty="0"/>
              <a:t>import </a:t>
            </a:r>
            <a:r>
              <a:rPr lang="en-US" dirty="0" err="1"/>
              <a:t>java.util.concurrent.ConcurrentHashMap</a:t>
            </a:r>
            <a:r>
              <a:rPr lang="en-US" dirty="0"/>
              <a:t>;</a:t>
            </a:r>
          </a:p>
          <a:p>
            <a:endParaRPr lang="en-US" dirty="0"/>
          </a:p>
          <a:p>
            <a:r>
              <a:rPr lang="en-US" dirty="0"/>
              <a:t>public class </a:t>
            </a:r>
            <a:r>
              <a:rPr lang="en-US" dirty="0" err="1"/>
              <a:t>ConcurrentCollectionsDemo</a:t>
            </a:r>
            <a:r>
              <a:rPr lang="en-US" dirty="0"/>
              <a:t> {</a:t>
            </a:r>
          </a:p>
          <a:p>
            <a:r>
              <a:rPr lang="en-US" dirty="0"/>
              <a:t>	public static void main(String[] </a:t>
            </a:r>
            <a:r>
              <a:rPr lang="en-US" dirty="0" err="1"/>
              <a:t>args</a:t>
            </a:r>
            <a:r>
              <a:rPr lang="en-US" dirty="0"/>
              <a:t>) {</a:t>
            </a:r>
          </a:p>
          <a:p>
            <a:r>
              <a:rPr lang="en-US" dirty="0"/>
              <a:t>		</a:t>
            </a:r>
            <a:r>
              <a:rPr lang="en-US" dirty="0" err="1"/>
              <a:t>ConcurrentHashMap</a:t>
            </a:r>
            <a:r>
              <a:rPr lang="en-US" dirty="0"/>
              <a:t> m  = new </a:t>
            </a:r>
            <a:r>
              <a:rPr lang="en-US" dirty="0" err="1"/>
              <a:t>ConcurrentHashMap</a:t>
            </a:r>
            <a:r>
              <a:rPr lang="en-US" dirty="0"/>
              <a:t>();</a:t>
            </a:r>
          </a:p>
          <a:p>
            <a:r>
              <a:rPr lang="en-US" dirty="0"/>
              <a:t>		</a:t>
            </a:r>
            <a:r>
              <a:rPr lang="en-US" dirty="0" err="1"/>
              <a:t>m.put</a:t>
            </a:r>
            <a:r>
              <a:rPr lang="en-US" dirty="0"/>
              <a:t>(101, "Durga");</a:t>
            </a:r>
          </a:p>
          <a:p>
            <a:r>
              <a:rPr lang="en-US" dirty="0"/>
              <a:t>		</a:t>
            </a:r>
            <a:r>
              <a:rPr lang="en-US" dirty="0" err="1"/>
              <a:t>m.put</a:t>
            </a:r>
            <a:r>
              <a:rPr lang="en-US" dirty="0"/>
              <a:t>(101,"Ravi");</a:t>
            </a:r>
          </a:p>
          <a:p>
            <a:r>
              <a:rPr lang="en-US" dirty="0"/>
              <a:t>		</a:t>
            </a:r>
            <a:r>
              <a:rPr lang="en-US" dirty="0" err="1"/>
              <a:t>System.out.println</a:t>
            </a:r>
            <a:r>
              <a:rPr lang="en-US" dirty="0"/>
              <a:t>(m);    // {101=Ravi}</a:t>
            </a:r>
          </a:p>
          <a:p>
            <a:r>
              <a:rPr lang="en-US" dirty="0"/>
              <a:t>		</a:t>
            </a:r>
            <a:r>
              <a:rPr lang="en-US" dirty="0" err="1"/>
              <a:t>m.putIfAbsent</a:t>
            </a:r>
            <a:r>
              <a:rPr lang="en-US" dirty="0"/>
              <a:t>(101, "Siva");</a:t>
            </a:r>
          </a:p>
          <a:p>
            <a:r>
              <a:rPr lang="en-US" dirty="0"/>
              <a:t>		</a:t>
            </a:r>
            <a:r>
              <a:rPr lang="en-US" dirty="0" err="1"/>
              <a:t>System.out.println</a:t>
            </a:r>
            <a:r>
              <a:rPr lang="en-US" dirty="0"/>
              <a:t>(m);   // {101=Ravi}	</a:t>
            </a:r>
          </a:p>
          <a:p>
            <a:r>
              <a:rPr lang="en-US" dirty="0"/>
              <a:t>	}</a:t>
            </a:r>
          </a:p>
          <a:p>
            <a:r>
              <a:rPr lang="en-US" dirty="0"/>
              <a:t>}</a:t>
            </a:r>
          </a:p>
        </p:txBody>
      </p:sp>
    </p:spTree>
    <p:extLst>
      <p:ext uri="{BB962C8B-B14F-4D97-AF65-F5344CB8AC3E}">
        <p14:creationId xmlns:p14="http://schemas.microsoft.com/office/powerpoint/2010/main" val="1945541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C42165-C779-4EC4-AE81-9F57011340C6}"/>
              </a:ext>
            </a:extLst>
          </p:cNvPr>
          <p:cNvSpPr txBox="1"/>
          <p:nvPr/>
        </p:nvSpPr>
        <p:spPr>
          <a:xfrm>
            <a:off x="228600" y="123825"/>
            <a:ext cx="11649075" cy="6740307"/>
          </a:xfrm>
          <a:prstGeom prst="rect">
            <a:avLst/>
          </a:prstGeom>
          <a:noFill/>
        </p:spPr>
        <p:txBody>
          <a:bodyPr wrap="square" rtlCol="0">
            <a:spAutoFit/>
          </a:bodyPr>
          <a:lstStyle/>
          <a:p>
            <a:r>
              <a:rPr lang="en-US" dirty="0"/>
              <a:t>2. </a:t>
            </a:r>
            <a:r>
              <a:rPr lang="en-US" dirty="0" err="1"/>
              <a:t>boolean</a:t>
            </a:r>
            <a:r>
              <a:rPr lang="en-US" dirty="0"/>
              <a:t> remove(Object key, Object value)</a:t>
            </a:r>
          </a:p>
          <a:p>
            <a:r>
              <a:rPr lang="en-US" dirty="0"/>
              <a:t>removes the Entry if the key associated with the specified value only . </a:t>
            </a:r>
          </a:p>
          <a:p>
            <a:r>
              <a:rPr lang="en-US" dirty="0"/>
              <a:t>if(</a:t>
            </a:r>
            <a:r>
              <a:rPr lang="en-US" dirty="0" err="1"/>
              <a:t>map.containsKey</a:t>
            </a:r>
            <a:r>
              <a:rPr lang="en-US" dirty="0"/>
              <a:t>(key) &amp;&amp; </a:t>
            </a:r>
            <a:r>
              <a:rPr lang="en-US" dirty="0" err="1"/>
              <a:t>map.get</a:t>
            </a:r>
            <a:r>
              <a:rPr lang="en-US" dirty="0"/>
              <a:t>(key).equals(value)){</a:t>
            </a:r>
            <a:br>
              <a:rPr lang="en-US" dirty="0"/>
            </a:br>
            <a:r>
              <a:rPr lang="en-US" dirty="0"/>
              <a:t>	</a:t>
            </a:r>
            <a:r>
              <a:rPr lang="en-US" dirty="0" err="1"/>
              <a:t>map.remove</a:t>
            </a:r>
            <a:r>
              <a:rPr lang="en-US" dirty="0"/>
              <a:t>(key);</a:t>
            </a:r>
          </a:p>
          <a:p>
            <a:r>
              <a:rPr lang="en-US" dirty="0"/>
              <a:t>	return true;</a:t>
            </a:r>
          </a:p>
          <a:p>
            <a:r>
              <a:rPr lang="en-US" dirty="0"/>
              <a:t>}</a:t>
            </a:r>
          </a:p>
          <a:p>
            <a:r>
              <a:rPr lang="en-US" dirty="0"/>
              <a:t>else{</a:t>
            </a:r>
          </a:p>
          <a:p>
            <a:r>
              <a:rPr lang="en-US" dirty="0"/>
              <a:t>Return false;</a:t>
            </a:r>
          </a:p>
          <a:p>
            <a:r>
              <a:rPr lang="en-US" dirty="0"/>
              <a:t>}</a:t>
            </a:r>
          </a:p>
          <a:p>
            <a:endParaRPr lang="en-US" dirty="0"/>
          </a:p>
          <a:p>
            <a:r>
              <a:rPr lang="en-US" dirty="0"/>
              <a:t>Example:: </a:t>
            </a:r>
          </a:p>
          <a:p>
            <a:r>
              <a:rPr lang="en-US" dirty="0"/>
              <a:t>package </a:t>
            </a:r>
            <a:r>
              <a:rPr lang="en-US" dirty="0" err="1"/>
              <a:t>concurrentcollections</a:t>
            </a:r>
            <a:r>
              <a:rPr lang="en-US" dirty="0"/>
              <a:t>;</a:t>
            </a:r>
          </a:p>
          <a:p>
            <a:r>
              <a:rPr lang="en-US" dirty="0"/>
              <a:t>import </a:t>
            </a:r>
            <a:r>
              <a:rPr lang="en-US" dirty="0" err="1"/>
              <a:t>java.util.concurrent.ConcurrentHashMap</a:t>
            </a:r>
            <a:r>
              <a:rPr lang="en-US" dirty="0"/>
              <a:t>;</a:t>
            </a:r>
          </a:p>
          <a:p>
            <a:r>
              <a:rPr lang="en-US" dirty="0"/>
              <a:t>public class </a:t>
            </a:r>
            <a:r>
              <a:rPr lang="en-US" dirty="0" err="1"/>
              <a:t>ConcurrentCollectionsDemo</a:t>
            </a:r>
            <a:r>
              <a:rPr lang="en-US" dirty="0"/>
              <a:t> {</a:t>
            </a:r>
          </a:p>
          <a:p>
            <a:r>
              <a:rPr lang="en-US" dirty="0"/>
              <a:t>	public static void main(String[] </a:t>
            </a:r>
            <a:r>
              <a:rPr lang="en-US" dirty="0" err="1"/>
              <a:t>args</a:t>
            </a:r>
            <a:r>
              <a:rPr lang="en-US" dirty="0"/>
              <a:t>) {</a:t>
            </a:r>
          </a:p>
          <a:p>
            <a:r>
              <a:rPr lang="en-US" dirty="0"/>
              <a:t>		</a:t>
            </a:r>
            <a:r>
              <a:rPr lang="en-US" dirty="0" err="1"/>
              <a:t>ConcurrentHashMap</a:t>
            </a:r>
            <a:r>
              <a:rPr lang="en-US" dirty="0"/>
              <a:t>&lt;Integer, String&gt; m  = new </a:t>
            </a:r>
            <a:r>
              <a:rPr lang="en-US" dirty="0" err="1"/>
              <a:t>ConcurrentHashMap</a:t>
            </a:r>
            <a:r>
              <a:rPr lang="en-US" dirty="0"/>
              <a:t>();</a:t>
            </a:r>
          </a:p>
          <a:p>
            <a:r>
              <a:rPr lang="en-US" dirty="0"/>
              <a:t>		</a:t>
            </a:r>
          </a:p>
          <a:p>
            <a:r>
              <a:rPr lang="en-US" dirty="0"/>
              <a:t>		</a:t>
            </a:r>
            <a:r>
              <a:rPr lang="en-US" dirty="0" err="1"/>
              <a:t>m.put</a:t>
            </a:r>
            <a:r>
              <a:rPr lang="en-US" dirty="0"/>
              <a:t>(101, "Durga");</a:t>
            </a:r>
          </a:p>
          <a:p>
            <a:r>
              <a:rPr lang="en-US" dirty="0"/>
              <a:t>		</a:t>
            </a:r>
            <a:r>
              <a:rPr lang="en-US" dirty="0" err="1"/>
              <a:t>m.remove</a:t>
            </a:r>
            <a:r>
              <a:rPr lang="en-US" dirty="0"/>
              <a:t>(101,"Ravi");  // Value is not removed because value does not matched .</a:t>
            </a:r>
          </a:p>
          <a:p>
            <a:r>
              <a:rPr lang="en-US" dirty="0"/>
              <a:t>		</a:t>
            </a:r>
            <a:r>
              <a:rPr lang="en-US" dirty="0" err="1"/>
              <a:t>System.out.println</a:t>
            </a:r>
            <a:r>
              <a:rPr lang="en-US" dirty="0"/>
              <a:t>(m);    // {101=Durga}</a:t>
            </a:r>
          </a:p>
          <a:p>
            <a:r>
              <a:rPr lang="en-US" dirty="0"/>
              <a:t>		</a:t>
            </a:r>
            <a:r>
              <a:rPr lang="en-US" dirty="0" err="1"/>
              <a:t>m.remove</a:t>
            </a:r>
            <a:r>
              <a:rPr lang="en-US" dirty="0"/>
              <a:t>(101, "Durga");</a:t>
            </a:r>
          </a:p>
          <a:p>
            <a:r>
              <a:rPr lang="en-US" dirty="0"/>
              <a:t>		</a:t>
            </a:r>
            <a:r>
              <a:rPr lang="en-US" dirty="0" err="1"/>
              <a:t>System.out.println</a:t>
            </a:r>
            <a:r>
              <a:rPr lang="en-US" dirty="0"/>
              <a:t>(m);   // {}</a:t>
            </a:r>
          </a:p>
          <a:p>
            <a:r>
              <a:rPr lang="en-US" dirty="0"/>
              <a:t>	}  }</a:t>
            </a:r>
          </a:p>
          <a:p>
            <a:r>
              <a:rPr lang="en-US" dirty="0"/>
              <a:t>	</a:t>
            </a:r>
          </a:p>
        </p:txBody>
      </p:sp>
    </p:spTree>
    <p:extLst>
      <p:ext uri="{BB962C8B-B14F-4D97-AF65-F5344CB8AC3E}">
        <p14:creationId xmlns:p14="http://schemas.microsoft.com/office/powerpoint/2010/main" val="483967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C1FFF1-8766-4CC1-9AAC-08C2DD4A708D}"/>
              </a:ext>
            </a:extLst>
          </p:cNvPr>
          <p:cNvSpPr txBox="1"/>
          <p:nvPr/>
        </p:nvSpPr>
        <p:spPr>
          <a:xfrm>
            <a:off x="76200" y="76200"/>
            <a:ext cx="12020550" cy="6740307"/>
          </a:xfrm>
          <a:prstGeom prst="rect">
            <a:avLst/>
          </a:prstGeom>
          <a:noFill/>
        </p:spPr>
        <p:txBody>
          <a:bodyPr wrap="square" rtlCol="0">
            <a:spAutoFit/>
          </a:bodyPr>
          <a:lstStyle/>
          <a:p>
            <a:r>
              <a:rPr lang="en-US" dirty="0"/>
              <a:t>3) </a:t>
            </a:r>
            <a:r>
              <a:rPr lang="en-US" dirty="0" err="1"/>
              <a:t>boolean</a:t>
            </a:r>
            <a:r>
              <a:rPr lang="en-US" dirty="0"/>
              <a:t>  replace(Object </a:t>
            </a:r>
            <a:r>
              <a:rPr lang="en-US" dirty="0" err="1"/>
              <a:t>key,Object</a:t>
            </a:r>
            <a:r>
              <a:rPr lang="en-US" dirty="0"/>
              <a:t> </a:t>
            </a:r>
            <a:r>
              <a:rPr lang="en-US" dirty="0" err="1"/>
              <a:t>oldValue,Object</a:t>
            </a:r>
            <a:r>
              <a:rPr lang="en-US" dirty="0"/>
              <a:t> </a:t>
            </a:r>
            <a:r>
              <a:rPr lang="en-US" dirty="0" err="1"/>
              <a:t>newValue</a:t>
            </a:r>
            <a:r>
              <a:rPr lang="en-US" dirty="0"/>
              <a:t>) // if the value matched then replace with new value .</a:t>
            </a:r>
          </a:p>
          <a:p>
            <a:r>
              <a:rPr lang="en-US" dirty="0"/>
              <a:t>If(</a:t>
            </a:r>
            <a:r>
              <a:rPr lang="en-US" dirty="0" err="1"/>
              <a:t>map.containsKey</a:t>
            </a:r>
            <a:r>
              <a:rPr lang="en-US" dirty="0"/>
              <a:t>(key) &amp;&amp; </a:t>
            </a:r>
            <a:r>
              <a:rPr lang="en-US" dirty="0" err="1"/>
              <a:t>map.get</a:t>
            </a:r>
            <a:r>
              <a:rPr lang="en-US" dirty="0"/>
              <a:t>(key).equals(</a:t>
            </a:r>
            <a:r>
              <a:rPr lang="en-US" dirty="0" err="1"/>
              <a:t>oldValue</a:t>
            </a:r>
            <a:r>
              <a:rPr lang="en-US" dirty="0"/>
              <a:t>)){</a:t>
            </a:r>
          </a:p>
          <a:p>
            <a:r>
              <a:rPr lang="en-US" dirty="0"/>
              <a:t>	</a:t>
            </a:r>
            <a:r>
              <a:rPr lang="en-US" dirty="0" err="1"/>
              <a:t>map.put</a:t>
            </a:r>
            <a:r>
              <a:rPr lang="en-US" dirty="0"/>
              <a:t>(</a:t>
            </a:r>
            <a:r>
              <a:rPr lang="en-US" dirty="0" err="1"/>
              <a:t>key,newValue</a:t>
            </a:r>
            <a:r>
              <a:rPr lang="en-US" dirty="0"/>
              <a:t>);	return true;</a:t>
            </a:r>
          </a:p>
          <a:p>
            <a:r>
              <a:rPr lang="en-US" dirty="0"/>
              <a:t>}</a:t>
            </a:r>
          </a:p>
          <a:p>
            <a:r>
              <a:rPr lang="en-US" dirty="0"/>
              <a:t>else{</a:t>
            </a:r>
          </a:p>
          <a:p>
            <a:r>
              <a:rPr lang="en-US" dirty="0"/>
              <a:t>	return false;</a:t>
            </a:r>
          </a:p>
          <a:p>
            <a:r>
              <a:rPr lang="en-US" dirty="0"/>
              <a:t>}  }</a:t>
            </a:r>
          </a:p>
          <a:p>
            <a:r>
              <a:rPr lang="en-US" dirty="0"/>
              <a:t>Example :</a:t>
            </a:r>
          </a:p>
          <a:p>
            <a:r>
              <a:rPr lang="en-US" dirty="0"/>
              <a:t>package </a:t>
            </a:r>
            <a:r>
              <a:rPr lang="en-US" dirty="0" err="1"/>
              <a:t>concurrentcollections</a:t>
            </a:r>
            <a:r>
              <a:rPr lang="en-US" dirty="0"/>
              <a:t>;</a:t>
            </a:r>
          </a:p>
          <a:p>
            <a:endParaRPr lang="en-US" dirty="0"/>
          </a:p>
          <a:p>
            <a:r>
              <a:rPr lang="en-US" dirty="0"/>
              <a:t>import </a:t>
            </a:r>
            <a:r>
              <a:rPr lang="en-US" dirty="0" err="1"/>
              <a:t>java.util.concurrent.ConcurrentHashMap</a:t>
            </a:r>
            <a:r>
              <a:rPr lang="en-US" dirty="0"/>
              <a:t>;</a:t>
            </a:r>
          </a:p>
          <a:p>
            <a:endParaRPr lang="en-US" dirty="0"/>
          </a:p>
          <a:p>
            <a:r>
              <a:rPr lang="en-US" dirty="0"/>
              <a:t>public class </a:t>
            </a:r>
            <a:r>
              <a:rPr lang="en-US" dirty="0" err="1"/>
              <a:t>ConcurrentCollectionsDemo</a:t>
            </a:r>
            <a:r>
              <a:rPr lang="en-US" dirty="0"/>
              <a:t> {</a:t>
            </a:r>
          </a:p>
          <a:p>
            <a:r>
              <a:rPr lang="en-US" dirty="0"/>
              <a:t>	public static void main(String[] </a:t>
            </a:r>
            <a:r>
              <a:rPr lang="en-US" dirty="0" err="1"/>
              <a:t>args</a:t>
            </a:r>
            <a:r>
              <a:rPr lang="en-US" dirty="0"/>
              <a:t>) {</a:t>
            </a:r>
          </a:p>
          <a:p>
            <a:r>
              <a:rPr lang="en-US" dirty="0"/>
              <a:t>		</a:t>
            </a:r>
            <a:r>
              <a:rPr lang="en-US" dirty="0" err="1"/>
              <a:t>ConcurrentHashMap</a:t>
            </a:r>
            <a:r>
              <a:rPr lang="en-US" dirty="0"/>
              <a:t>&lt;Integer, String&gt; m  = new </a:t>
            </a:r>
            <a:r>
              <a:rPr lang="en-US" dirty="0" err="1"/>
              <a:t>ConcurrentHashMap</a:t>
            </a:r>
            <a:r>
              <a:rPr lang="en-US" dirty="0"/>
              <a:t>();</a:t>
            </a:r>
          </a:p>
          <a:p>
            <a:r>
              <a:rPr lang="en-US" dirty="0"/>
              <a:t>		</a:t>
            </a:r>
          </a:p>
          <a:p>
            <a:r>
              <a:rPr lang="en-US" dirty="0"/>
              <a:t>		</a:t>
            </a:r>
            <a:r>
              <a:rPr lang="en-US" dirty="0" err="1"/>
              <a:t>m.put</a:t>
            </a:r>
            <a:r>
              <a:rPr lang="en-US" dirty="0"/>
              <a:t>(101, "Durga");</a:t>
            </a:r>
          </a:p>
          <a:p>
            <a:r>
              <a:rPr lang="en-US" dirty="0"/>
              <a:t>		</a:t>
            </a:r>
            <a:r>
              <a:rPr lang="en-US" dirty="0" err="1"/>
              <a:t>m.replace</a:t>
            </a:r>
            <a:r>
              <a:rPr lang="en-US" dirty="0"/>
              <a:t>(101,"Ravi","siva");  // Value is not replaced  because value does not matched .</a:t>
            </a:r>
          </a:p>
          <a:p>
            <a:r>
              <a:rPr lang="en-US" dirty="0"/>
              <a:t>		</a:t>
            </a:r>
            <a:r>
              <a:rPr lang="en-US" dirty="0" err="1"/>
              <a:t>System.out.println</a:t>
            </a:r>
            <a:r>
              <a:rPr lang="en-US" dirty="0"/>
              <a:t>(m);    // {101=Durga}</a:t>
            </a:r>
          </a:p>
          <a:p>
            <a:r>
              <a:rPr lang="en-US" dirty="0"/>
              <a:t>		</a:t>
            </a:r>
            <a:r>
              <a:rPr lang="en-US" dirty="0" err="1"/>
              <a:t>m.replace</a:t>
            </a:r>
            <a:r>
              <a:rPr lang="en-US" dirty="0"/>
              <a:t>(101, "</a:t>
            </a:r>
            <a:r>
              <a:rPr lang="en-US" dirty="0" err="1"/>
              <a:t>Durga","Ravi</a:t>
            </a:r>
            <a:r>
              <a:rPr lang="en-US" dirty="0"/>
              <a:t>");  </a:t>
            </a:r>
          </a:p>
          <a:p>
            <a:r>
              <a:rPr lang="en-US" dirty="0"/>
              <a:t>		</a:t>
            </a:r>
            <a:r>
              <a:rPr lang="en-US" dirty="0" err="1"/>
              <a:t>System.out.println</a:t>
            </a:r>
            <a:r>
              <a:rPr lang="en-US" dirty="0"/>
              <a:t>(m);   // {101=Ravi}  // Here Durga got replaced with Ravi since kay and value pair got							// matched</a:t>
            </a:r>
          </a:p>
          <a:p>
            <a:r>
              <a:rPr lang="en-US" dirty="0"/>
              <a:t>  	}</a:t>
            </a:r>
          </a:p>
          <a:p>
            <a:r>
              <a:rPr lang="en-US" dirty="0"/>
              <a:t>}</a:t>
            </a:r>
          </a:p>
        </p:txBody>
      </p:sp>
    </p:spTree>
    <p:extLst>
      <p:ext uri="{BB962C8B-B14F-4D97-AF65-F5344CB8AC3E}">
        <p14:creationId xmlns:p14="http://schemas.microsoft.com/office/powerpoint/2010/main" val="2708079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1433B3-4304-4D9B-AC6A-4637C848F68B}"/>
              </a:ext>
            </a:extLst>
          </p:cNvPr>
          <p:cNvSpPr txBox="1"/>
          <p:nvPr/>
        </p:nvSpPr>
        <p:spPr>
          <a:xfrm>
            <a:off x="104775" y="95250"/>
            <a:ext cx="11982450" cy="6494085"/>
          </a:xfrm>
          <a:prstGeom prst="rect">
            <a:avLst/>
          </a:prstGeom>
          <a:noFill/>
        </p:spPr>
        <p:txBody>
          <a:bodyPr wrap="square" rtlCol="0">
            <a:spAutoFit/>
          </a:bodyPr>
          <a:lstStyle/>
          <a:p>
            <a:r>
              <a:rPr lang="en-US" sz="2400" dirty="0">
                <a:solidFill>
                  <a:srgbClr val="00B050"/>
                </a:solidFill>
              </a:rPr>
              <a:t>					</a:t>
            </a:r>
            <a:r>
              <a:rPr lang="en-US" sz="2400" dirty="0" err="1">
                <a:solidFill>
                  <a:srgbClr val="00B050"/>
                </a:solidFill>
              </a:rPr>
              <a:t>ConcurrentHashMap</a:t>
            </a:r>
            <a:endParaRPr lang="en-US" sz="2400" dirty="0">
              <a:solidFill>
                <a:srgbClr val="00B050"/>
              </a:solidFill>
            </a:endParaRPr>
          </a:p>
          <a:p>
            <a:pPr marL="400050" indent="-400050">
              <a:buAutoNum type="romanUcPeriod"/>
            </a:pPr>
            <a:r>
              <a:rPr lang="en-US" dirty="0"/>
              <a:t>Underlying </a:t>
            </a:r>
            <a:r>
              <a:rPr lang="en-US" dirty="0" err="1"/>
              <a:t>datastructure</a:t>
            </a:r>
            <a:r>
              <a:rPr lang="en-US" dirty="0"/>
              <a:t> is </a:t>
            </a:r>
            <a:r>
              <a:rPr lang="en-US" dirty="0" err="1"/>
              <a:t>Hashtable</a:t>
            </a:r>
            <a:r>
              <a:rPr lang="en-US" dirty="0"/>
              <a:t>.</a:t>
            </a:r>
          </a:p>
          <a:p>
            <a:pPr marL="400050" indent="-400050">
              <a:buAutoNum type="romanUcPeriod"/>
            </a:pPr>
            <a:r>
              <a:rPr lang="en-US" dirty="0" err="1"/>
              <a:t>ConcurrentHashMap</a:t>
            </a:r>
            <a:r>
              <a:rPr lang="en-US" dirty="0"/>
              <a:t> allows </a:t>
            </a:r>
            <a:r>
              <a:rPr lang="en-US" dirty="0" err="1"/>
              <a:t>cocurrent</a:t>
            </a:r>
            <a:r>
              <a:rPr lang="en-US" dirty="0"/>
              <a:t> Read and Thread Safe update Operations </a:t>
            </a:r>
          </a:p>
          <a:p>
            <a:pPr marL="400050" indent="-400050">
              <a:buAutoNum type="romanUcPeriod"/>
            </a:pPr>
            <a:r>
              <a:rPr lang="en-US" dirty="0"/>
              <a:t>To perform Read operations Thread won’t require any lock . But to perform Update operation Thread requires lock but it is the lock of only particular part of map (Bucket Level Lock)</a:t>
            </a:r>
          </a:p>
          <a:p>
            <a:pPr marL="400050" indent="-400050">
              <a:buAutoNum type="romanUcPeriod"/>
            </a:pPr>
            <a:r>
              <a:rPr lang="en-US" dirty="0"/>
              <a:t>Instead of whole map Concurrent Update achieved by Internally dividing Map into smaller Portion which is defined by concurrency level </a:t>
            </a:r>
          </a:p>
          <a:p>
            <a:pPr marL="400050" indent="-400050">
              <a:buAutoNum type="romanUcPeriod"/>
            </a:pPr>
            <a:r>
              <a:rPr lang="en-US" dirty="0"/>
              <a:t>The Default concurrency level is 16</a:t>
            </a:r>
          </a:p>
          <a:p>
            <a:pPr marL="400050" indent="-400050">
              <a:buAutoNum type="romanUcPeriod"/>
            </a:pPr>
            <a:r>
              <a:rPr lang="en-US" dirty="0"/>
              <a:t>That is </a:t>
            </a:r>
            <a:r>
              <a:rPr lang="en-US" dirty="0" err="1"/>
              <a:t>ConcurrentHashMap</a:t>
            </a:r>
            <a:r>
              <a:rPr lang="en-US" dirty="0"/>
              <a:t> allows simultaneous Read Operation and simultaneously 16 write (Update) Operations .</a:t>
            </a:r>
          </a:p>
          <a:p>
            <a:pPr marL="400050" indent="-400050">
              <a:buAutoNum type="romanUcPeriod"/>
            </a:pPr>
            <a:r>
              <a:rPr lang="en-US" dirty="0"/>
              <a:t>Null is Not allowed for both keys and values </a:t>
            </a:r>
          </a:p>
          <a:p>
            <a:pPr marL="400050" indent="-400050">
              <a:buAutoNum type="romanUcPeriod"/>
            </a:pPr>
            <a:r>
              <a:rPr lang="en-US" dirty="0"/>
              <a:t>While One thread iterating the other thread can perform Update Operation and </a:t>
            </a:r>
            <a:r>
              <a:rPr lang="en-US" dirty="0" err="1"/>
              <a:t>ConcurrentHashMap</a:t>
            </a:r>
            <a:r>
              <a:rPr lang="en-US" dirty="0"/>
              <a:t> Never throw </a:t>
            </a:r>
            <a:r>
              <a:rPr lang="en-US" dirty="0" err="1"/>
              <a:t>ConcurrentModificationException</a:t>
            </a:r>
            <a:r>
              <a:rPr lang="en-US" dirty="0"/>
              <a:t> </a:t>
            </a:r>
          </a:p>
          <a:p>
            <a:endParaRPr lang="en-US" dirty="0"/>
          </a:p>
          <a:p>
            <a:endParaRPr lang="en-US" dirty="0"/>
          </a:p>
          <a:p>
            <a:r>
              <a:rPr lang="en-US" sz="3200" dirty="0">
                <a:solidFill>
                  <a:srgbClr val="0070C0"/>
                </a:solidFill>
              </a:rPr>
              <a:t>Constructors:</a:t>
            </a:r>
            <a:endParaRPr lang="en-US" dirty="0"/>
          </a:p>
          <a:p>
            <a:r>
              <a:rPr lang="en-US" dirty="0"/>
              <a:t>1).  </a:t>
            </a:r>
            <a:r>
              <a:rPr lang="en-US" dirty="0" err="1"/>
              <a:t>ConcurrentHashMap</a:t>
            </a:r>
            <a:r>
              <a:rPr lang="en-US" dirty="0"/>
              <a:t> m =  new </a:t>
            </a:r>
            <a:r>
              <a:rPr lang="en-US" dirty="0" err="1"/>
              <a:t>ConcurrentHashMap</a:t>
            </a:r>
            <a:r>
              <a:rPr lang="en-US" dirty="0"/>
              <a:t>();</a:t>
            </a:r>
          </a:p>
          <a:p>
            <a:r>
              <a:rPr lang="en-US" dirty="0"/>
              <a:t>Creates an empty </a:t>
            </a:r>
            <a:r>
              <a:rPr lang="en-US" dirty="0" err="1"/>
              <a:t>ConcurrentHashMap</a:t>
            </a:r>
            <a:r>
              <a:rPr lang="en-US" dirty="0"/>
              <a:t> with default </a:t>
            </a:r>
            <a:r>
              <a:rPr lang="en-US" dirty="0" err="1"/>
              <a:t>InitialCapacity</a:t>
            </a:r>
            <a:r>
              <a:rPr lang="en-US" dirty="0"/>
              <a:t> 16 and Default fill ratio 0.75 and default concurrency level 16</a:t>
            </a:r>
          </a:p>
          <a:p>
            <a:r>
              <a:rPr lang="en-US" dirty="0"/>
              <a:t>2) . </a:t>
            </a:r>
            <a:r>
              <a:rPr lang="en-US" dirty="0" err="1"/>
              <a:t>ConcurrentHashMap</a:t>
            </a:r>
            <a:r>
              <a:rPr lang="en-US" dirty="0"/>
              <a:t> m = new </a:t>
            </a:r>
            <a:r>
              <a:rPr lang="en-US" dirty="0" err="1"/>
              <a:t>ConcurrentHashMap</a:t>
            </a:r>
            <a:r>
              <a:rPr lang="en-US" dirty="0"/>
              <a:t>(int </a:t>
            </a:r>
            <a:r>
              <a:rPr lang="en-US" dirty="0" err="1"/>
              <a:t>initialCapacity</a:t>
            </a:r>
            <a:r>
              <a:rPr lang="en-US" dirty="0"/>
              <a:t>);</a:t>
            </a:r>
          </a:p>
          <a:p>
            <a:r>
              <a:rPr lang="en-US" dirty="0"/>
              <a:t>3). </a:t>
            </a:r>
            <a:r>
              <a:rPr lang="en-US" dirty="0" err="1"/>
              <a:t>ConcurrentHashMap</a:t>
            </a:r>
            <a:r>
              <a:rPr lang="en-US" dirty="0"/>
              <a:t> m = new </a:t>
            </a:r>
            <a:r>
              <a:rPr lang="en-US" dirty="0" err="1"/>
              <a:t>ConcurrentHashMap</a:t>
            </a:r>
            <a:r>
              <a:rPr lang="en-US" dirty="0"/>
              <a:t>(int </a:t>
            </a:r>
            <a:r>
              <a:rPr lang="en-US" dirty="0" err="1"/>
              <a:t>initialCapacity</a:t>
            </a:r>
            <a:r>
              <a:rPr lang="en-US" dirty="0"/>
              <a:t> ,float </a:t>
            </a:r>
            <a:r>
              <a:rPr lang="en-US" dirty="0" err="1"/>
              <a:t>fillratio</a:t>
            </a:r>
            <a:r>
              <a:rPr lang="en-US" dirty="0"/>
              <a:t>);</a:t>
            </a:r>
          </a:p>
          <a:p>
            <a:r>
              <a:rPr lang="en-US" dirty="0"/>
              <a:t>4). </a:t>
            </a:r>
            <a:r>
              <a:rPr lang="en-US" dirty="0" err="1"/>
              <a:t>ConcurrentHashMap</a:t>
            </a:r>
            <a:r>
              <a:rPr lang="en-US" dirty="0"/>
              <a:t> m = new </a:t>
            </a:r>
            <a:r>
              <a:rPr lang="en-US" dirty="0" err="1"/>
              <a:t>ConcurrentHashMap</a:t>
            </a:r>
            <a:r>
              <a:rPr lang="en-US" dirty="0"/>
              <a:t>(int </a:t>
            </a:r>
            <a:r>
              <a:rPr lang="en-US" dirty="0" err="1"/>
              <a:t>initialCapacity</a:t>
            </a:r>
            <a:r>
              <a:rPr lang="en-US" dirty="0"/>
              <a:t>, float fill ratio, int </a:t>
            </a:r>
            <a:r>
              <a:rPr lang="en-US" dirty="0" err="1"/>
              <a:t>concurrencyLevel</a:t>
            </a:r>
            <a:r>
              <a:rPr lang="en-US" dirty="0"/>
              <a:t>);</a:t>
            </a:r>
          </a:p>
          <a:p>
            <a:r>
              <a:rPr lang="en-US" dirty="0"/>
              <a:t>5). </a:t>
            </a:r>
            <a:r>
              <a:rPr lang="en-US" dirty="0" err="1"/>
              <a:t>ConcurrentHashMap</a:t>
            </a:r>
            <a:r>
              <a:rPr lang="en-US" dirty="0"/>
              <a:t> m = new </a:t>
            </a:r>
            <a:r>
              <a:rPr lang="en-US" dirty="0" err="1"/>
              <a:t>ConcurrentHashMap</a:t>
            </a:r>
            <a:r>
              <a:rPr lang="en-US" dirty="0"/>
              <a:t>(Map m);</a:t>
            </a:r>
          </a:p>
        </p:txBody>
      </p:sp>
    </p:spTree>
    <p:extLst>
      <p:ext uri="{BB962C8B-B14F-4D97-AF65-F5344CB8AC3E}">
        <p14:creationId xmlns:p14="http://schemas.microsoft.com/office/powerpoint/2010/main" val="3468676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1427</TotalTime>
  <Words>4062</Words>
  <Application>Microsoft Office PowerPoint</Application>
  <PresentationFormat>Widescreen</PresentationFormat>
  <Paragraphs>550</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Akhil</dc:creator>
  <cp:lastModifiedBy>Kumar, Akhil</cp:lastModifiedBy>
  <cp:revision>43</cp:revision>
  <dcterms:created xsi:type="dcterms:W3CDTF">2022-07-02T21:02:16Z</dcterms:created>
  <dcterms:modified xsi:type="dcterms:W3CDTF">2022-07-03T20:50:07Z</dcterms:modified>
</cp:coreProperties>
</file>