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200D-927D-41D2-A01A-EFCA1983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975C-9320-477B-AD92-AFD9E474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2880-32AA-4F2D-8B58-CCD44708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7705-742D-4A1F-AAE8-78419104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168-BA24-42A6-989C-0A31A9F6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1AF3-52BD-4FD9-8F36-88B723BD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CBD7D-A67E-40EF-91BD-A1BFC00E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894A-CA28-4742-8CB6-C99A6501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2351-D0E1-4347-811B-43BBD8A4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4A51-5EEF-4A43-8EDA-91D0CD0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F034C-15DC-4C9E-9240-749BC695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747BF-B7AB-4B3E-AA99-CD23A23B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13FF-7A3B-4DC0-ABBF-43C38CE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DA4C-0845-4186-BC39-192E5A2A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08A9-50B4-4DD2-9260-BDD4869E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EDFF-D9E0-4A51-869B-806F18F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91FB-0D77-46D3-B63D-9DF29EF7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737A-F4B8-4752-B638-24EB96CB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EDB0-C970-4ADB-89DE-3DD16388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04B8-0332-4BD8-81B3-2C67A095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D39B-00BB-40C9-BE62-8F1E4126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5FAB-93FC-4FD4-AE2F-A4809A52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541D-1ED1-481D-AB62-863740B7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5290-BCE8-4139-9195-2C69E70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BF54-FD8B-4EF9-8D38-36A4C5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ECCE-F4CE-438D-BFA5-6E9A36CE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DBA9-4BD9-47D1-B204-2A7FC8DC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184D-739A-42A3-BEA6-634FC24A9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A021-32C9-4F2D-A5E4-CF5FEC9E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1C467-CFE3-4C48-887D-A1251AD1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7D97-F00A-4696-AB60-C6CFC1E8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F6D0-47EB-4732-AFD5-7DECF22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B18A-203D-4DC0-A58D-830540EE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FDB3-E92A-461B-9E60-0E85AB15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ECA2F-A3B0-48A6-8B23-35C66331D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D078-DD79-4E3B-B862-C66F7AE5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EF6C1-147F-4F78-8F61-F757BC5F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74732-44D4-4065-86D1-9F35367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FDA6A-41EE-4C6B-B10E-1E03CB92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DB9F-FA32-473A-A5D6-323EAD0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97B80-2B4F-4ED9-AD52-20FD0071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8ED5-F6EB-447E-8A9D-47BD571F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75568-9A38-42F9-8F82-04D5AED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14FB9-05C0-44B8-895C-22E85D18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3CC6F-ADF6-4990-BAFA-1A66A6A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98F-833A-4B62-9DEF-0D64E66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379C-924F-417B-91B3-B840902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74D6-31A2-4BDD-8433-9F969FF9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D8B9-07AD-4C58-B6E5-710F5361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E16B-A4C5-4A17-90A9-5771C99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03B4-5BE9-46EE-BC5C-AFA9D5CF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6FFC-137F-4268-9043-AA4BD4ED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D264-6604-48FF-852D-AD781AB0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935CF-4B71-4EB9-940E-E474545B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AAC0-D8AE-408F-AF00-4D86AB99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AF41-56C7-4024-82FA-7EBD9FC6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00A5-173C-4D3D-836B-EE6398EA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C9DF3-9C97-49ED-BE57-186EC6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C4CCB-3452-4556-A7E6-16EA9D59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CB40-D6C0-4705-8A0A-68978F9F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9982-6592-4EE8-AC3C-88D03944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5C7C-C03B-4A3F-BEBC-5CBD5EAB3B2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F790-09DC-4618-8C4E-37DC510A8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6923-6444-470A-95BE-D8142729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46E1-EAC1-439F-BBEB-EB018C78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C0E77-77AE-4E2C-924C-6D4963144BFF}"/>
              </a:ext>
            </a:extLst>
          </p:cNvPr>
          <p:cNvSpPr txBox="1"/>
          <p:nvPr/>
        </p:nvSpPr>
        <p:spPr>
          <a:xfrm>
            <a:off x="152400" y="85725"/>
            <a:ext cx="1193482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Enum(Enumeration):</a:t>
            </a:r>
            <a:endParaRPr lang="en-US" dirty="0"/>
          </a:p>
          <a:p>
            <a:r>
              <a:rPr lang="en-US" dirty="0"/>
              <a:t>If we want to represent a group of named constants then we should go for Enum . 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r>
              <a:rPr lang="en-US" dirty="0" err="1"/>
              <a:t>enum</a:t>
            </a:r>
            <a:r>
              <a:rPr lang="en-US" dirty="0"/>
              <a:t> Month{</a:t>
            </a:r>
          </a:p>
          <a:p>
            <a:r>
              <a:rPr lang="en-US" dirty="0"/>
              <a:t>   JAN,FEB,MAR,APR …….. DEC;  // Semi colon is optional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KF,KO,RC,FO;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It is group of named constants . </a:t>
            </a:r>
          </a:p>
          <a:p>
            <a:endParaRPr lang="en-US" dirty="0"/>
          </a:p>
          <a:p>
            <a:r>
              <a:rPr lang="en-US" dirty="0"/>
              <a:t>The main Objective of </a:t>
            </a:r>
            <a:r>
              <a:rPr lang="en-US" dirty="0" err="1"/>
              <a:t>enum</a:t>
            </a:r>
            <a:r>
              <a:rPr lang="en-US" dirty="0"/>
              <a:t> is to define our own datatypes (enumerated datatypes );</a:t>
            </a:r>
          </a:p>
          <a:p>
            <a:pPr marL="342900" indent="-342900">
              <a:buAutoNum type="arabicPeriod"/>
            </a:pPr>
            <a:r>
              <a:rPr lang="en-US" dirty="0"/>
              <a:t>Enum concept introduced in 1.5 version when compared with old languages </a:t>
            </a:r>
            <a:r>
              <a:rPr lang="en-US" dirty="0" err="1"/>
              <a:t>enum</a:t>
            </a:r>
            <a:r>
              <a:rPr lang="en-US" dirty="0"/>
              <a:t> . Java </a:t>
            </a:r>
            <a:r>
              <a:rPr lang="en-US" dirty="0" err="1"/>
              <a:t>enum</a:t>
            </a:r>
            <a:r>
              <a:rPr lang="en-US" dirty="0"/>
              <a:t> is more powerful</a:t>
            </a:r>
          </a:p>
          <a:p>
            <a:endParaRPr lang="en-US" dirty="0"/>
          </a:p>
          <a:p>
            <a:r>
              <a:rPr lang="en-US" sz="2800" b="1" dirty="0"/>
              <a:t>Internal Implementation of Enum : </a:t>
            </a:r>
          </a:p>
          <a:p>
            <a:pPr marL="342900" indent="-342900">
              <a:buAutoNum type="arabicPeriod"/>
            </a:pPr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is internally implemented by using class concept . Every </a:t>
            </a:r>
            <a:r>
              <a:rPr lang="en-US" dirty="0" err="1"/>
              <a:t>enum</a:t>
            </a:r>
            <a:r>
              <a:rPr lang="en-US" dirty="0"/>
              <a:t> constant is always public static final . </a:t>
            </a:r>
          </a:p>
          <a:p>
            <a:pPr marL="342900" indent="-342900">
              <a:buAutoNum type="arabicPeriod"/>
            </a:pPr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constant represents an object of the type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1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CE82D-0A52-4EBE-87A8-EA1F4AD4BBFF}"/>
              </a:ext>
            </a:extLst>
          </p:cNvPr>
          <p:cNvSpPr txBox="1"/>
          <p:nvPr/>
        </p:nvSpPr>
        <p:spPr>
          <a:xfrm>
            <a:off x="142875" y="123825"/>
            <a:ext cx="1186815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Ordinal() Method:</a:t>
            </a:r>
          </a:p>
          <a:p>
            <a:r>
              <a:rPr lang="en-US" dirty="0"/>
              <a:t>Inside </a:t>
            </a:r>
            <a:r>
              <a:rPr lang="en-US" dirty="0" err="1"/>
              <a:t>enum</a:t>
            </a:r>
            <a:r>
              <a:rPr lang="en-US" dirty="0"/>
              <a:t> order of constants is important and we can represent this order by using ordinal value we can find ordinal value of ordinal constant by using </a:t>
            </a:r>
            <a:r>
              <a:rPr lang="en-US" dirty="0" err="1"/>
              <a:t>odinal</a:t>
            </a:r>
            <a:r>
              <a:rPr lang="en-US" dirty="0"/>
              <a:t> method == public final int ordinal();</a:t>
            </a:r>
          </a:p>
          <a:p>
            <a:endParaRPr lang="en-US" dirty="0"/>
          </a:p>
          <a:p>
            <a:r>
              <a:rPr lang="en-US" dirty="0"/>
              <a:t>Ordinal value is zero based like array index . </a:t>
            </a:r>
          </a:p>
          <a:p>
            <a:endParaRPr lang="en-US" dirty="0"/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KF,KO,RC,FO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Beer[]  b = </a:t>
            </a:r>
            <a:r>
              <a:rPr lang="en-US" dirty="0" err="1"/>
              <a:t>Beer.values</a:t>
            </a:r>
            <a:r>
              <a:rPr lang="en-US" dirty="0"/>
              <a:t>();</a:t>
            </a:r>
          </a:p>
          <a:p>
            <a:r>
              <a:rPr lang="en-US" dirty="0"/>
              <a:t>		for(Beer b1: b)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(b1+"===="+b1.ordinal());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Output d</a:t>
            </a:r>
          </a:p>
          <a:p>
            <a:r>
              <a:rPr lang="en-US" dirty="0"/>
              <a:t>KF====0</a:t>
            </a:r>
          </a:p>
          <a:p>
            <a:r>
              <a:rPr lang="en-US" dirty="0"/>
              <a:t>KO====1</a:t>
            </a:r>
          </a:p>
          <a:p>
            <a:r>
              <a:rPr lang="en-US" dirty="0"/>
              <a:t>RC====2</a:t>
            </a:r>
          </a:p>
          <a:p>
            <a:r>
              <a:rPr lang="en-US" dirty="0"/>
              <a:t>FO====3</a:t>
            </a:r>
          </a:p>
        </p:txBody>
      </p:sp>
    </p:spTree>
    <p:extLst>
      <p:ext uri="{BB962C8B-B14F-4D97-AF65-F5344CB8AC3E}">
        <p14:creationId xmlns:p14="http://schemas.microsoft.com/office/powerpoint/2010/main" val="26561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247C4-A630-4B8A-B357-32056A4ED58D}"/>
              </a:ext>
            </a:extLst>
          </p:cNvPr>
          <p:cNvSpPr txBox="1"/>
          <p:nvPr/>
        </p:nvSpPr>
        <p:spPr>
          <a:xfrm>
            <a:off x="200025" y="66675"/>
            <a:ext cx="1199197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Speciality</a:t>
            </a:r>
            <a:r>
              <a:rPr lang="en-US" sz="2800" b="1" dirty="0"/>
              <a:t> of java </a:t>
            </a:r>
            <a:r>
              <a:rPr lang="en-US" sz="2800" b="1" dirty="0" err="1"/>
              <a:t>enum</a:t>
            </a:r>
            <a:r>
              <a:rPr lang="en-US" sz="2800" b="1" dirty="0"/>
              <a:t> 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In old languages </a:t>
            </a:r>
            <a:r>
              <a:rPr lang="en-US" dirty="0" err="1"/>
              <a:t>enum</a:t>
            </a:r>
            <a:r>
              <a:rPr lang="en-US" dirty="0"/>
              <a:t> we can take only constants . But in java </a:t>
            </a:r>
            <a:r>
              <a:rPr lang="en-US" dirty="0" err="1"/>
              <a:t>enum</a:t>
            </a:r>
            <a:r>
              <a:rPr lang="en-US" dirty="0"/>
              <a:t> in addition to constants we can take methods </a:t>
            </a:r>
            <a:r>
              <a:rPr lang="en-US" dirty="0" err="1"/>
              <a:t>costrutors</a:t>
            </a:r>
            <a:r>
              <a:rPr lang="en-US" dirty="0"/>
              <a:t> and normal variable etc.. Hence java </a:t>
            </a:r>
            <a:r>
              <a:rPr lang="en-US" dirty="0" err="1"/>
              <a:t>enum</a:t>
            </a:r>
            <a:r>
              <a:rPr lang="en-US" dirty="0"/>
              <a:t> is more powerful then old languages </a:t>
            </a:r>
            <a:r>
              <a:rPr lang="en-US" dirty="0" err="1"/>
              <a:t>enum</a:t>
            </a:r>
            <a:r>
              <a:rPr lang="en-US" dirty="0"/>
              <a:t> . </a:t>
            </a:r>
          </a:p>
          <a:p>
            <a:pPr marL="342900" indent="-342900">
              <a:buAutoNum type="arabicPeriod"/>
            </a:pPr>
            <a:r>
              <a:rPr lang="en-US" dirty="0"/>
              <a:t>Even inside Java </a:t>
            </a:r>
            <a:r>
              <a:rPr lang="en-US" dirty="0" err="1"/>
              <a:t>enum</a:t>
            </a:r>
            <a:r>
              <a:rPr lang="en-US" dirty="0"/>
              <a:t> we can declare main method and we can run </a:t>
            </a:r>
            <a:r>
              <a:rPr lang="en-US" dirty="0" err="1"/>
              <a:t>enum</a:t>
            </a:r>
            <a:r>
              <a:rPr lang="en-US" dirty="0"/>
              <a:t> class directly from command prompt 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fish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STAR,GUPPY,GOLD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(“Enum Main Method ”)</a:t>
            </a:r>
          </a:p>
          <a:p>
            <a:r>
              <a:rPr lang="en-US" dirty="0"/>
              <a:t>}	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Javac</a:t>
            </a:r>
            <a:r>
              <a:rPr lang="en-US" dirty="0"/>
              <a:t> fish.java </a:t>
            </a:r>
          </a:p>
          <a:p>
            <a:r>
              <a:rPr lang="en-US" dirty="0"/>
              <a:t>Java fish </a:t>
            </a:r>
          </a:p>
          <a:p>
            <a:r>
              <a:rPr lang="en-US" dirty="0"/>
              <a:t>// output </a:t>
            </a:r>
          </a:p>
          <a:p>
            <a:r>
              <a:rPr lang="en-US" dirty="0"/>
              <a:t>Enum main Method </a:t>
            </a:r>
          </a:p>
          <a:p>
            <a:endParaRPr lang="en-US" dirty="0"/>
          </a:p>
          <a:p>
            <a:r>
              <a:rPr lang="en-US" dirty="0"/>
              <a:t>Note : </a:t>
            </a:r>
          </a:p>
          <a:p>
            <a:pPr marL="342900" indent="-342900">
              <a:buAutoNum type="arabicPeriod"/>
            </a:pPr>
            <a:r>
              <a:rPr lang="en-US" dirty="0"/>
              <a:t>In addition to constant if we are taking any extra member like a method then list of constant should be in the first line and should ends with semi colon .</a:t>
            </a:r>
          </a:p>
          <a:p>
            <a:r>
              <a:rPr lang="en-US" dirty="0"/>
              <a:t>2. An empty </a:t>
            </a:r>
            <a:r>
              <a:rPr lang="en-US" dirty="0" err="1"/>
              <a:t>enum</a:t>
            </a:r>
            <a:r>
              <a:rPr lang="en-US" dirty="0"/>
              <a:t> is java valid syntax </a:t>
            </a:r>
          </a:p>
          <a:p>
            <a:r>
              <a:rPr lang="en-US" dirty="0" err="1"/>
              <a:t>enum</a:t>
            </a:r>
            <a:r>
              <a:rPr lang="en-US" dirty="0"/>
              <a:t> fish{} = = = // this is valid </a:t>
            </a:r>
          </a:p>
        </p:txBody>
      </p:sp>
    </p:spTree>
    <p:extLst>
      <p:ext uri="{BB962C8B-B14F-4D97-AF65-F5344CB8AC3E}">
        <p14:creationId xmlns:p14="http://schemas.microsoft.com/office/powerpoint/2010/main" val="81236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4A4E6-48A8-4D95-B922-D610E10ABEA2}"/>
              </a:ext>
            </a:extLst>
          </p:cNvPr>
          <p:cNvSpPr txBox="1"/>
          <p:nvPr/>
        </p:nvSpPr>
        <p:spPr>
          <a:xfrm>
            <a:off x="104775" y="85725"/>
            <a:ext cx="119824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fish{</a:t>
            </a:r>
          </a:p>
          <a:p>
            <a:r>
              <a:rPr lang="en-US" dirty="0"/>
              <a:t>	STAR , GUPPY;   // semi colon is mandatory </a:t>
            </a:r>
          </a:p>
          <a:p>
            <a:r>
              <a:rPr lang="en-US" dirty="0"/>
              <a:t>	public void m(){}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enum</a:t>
            </a:r>
            <a:r>
              <a:rPr lang="en-US" dirty="0"/>
              <a:t> Fish{</a:t>
            </a:r>
          </a:p>
          <a:p>
            <a:r>
              <a:rPr lang="en-US" dirty="0"/>
              <a:t>	STAR,GUPPY</a:t>
            </a:r>
          </a:p>
          <a:p>
            <a:r>
              <a:rPr lang="en-US" dirty="0"/>
              <a:t>	public void m(){}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This is not allowed 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Fish{</a:t>
            </a:r>
          </a:p>
          <a:p>
            <a:r>
              <a:rPr lang="en-US" dirty="0"/>
              <a:t>	public void m1(){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STAR,GUPPY;   // THIS IS NOT VALID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========================================================================================</a:t>
            </a:r>
          </a:p>
          <a:p>
            <a:r>
              <a:rPr lang="en-US" dirty="0"/>
              <a:t>Inside </a:t>
            </a:r>
            <a:r>
              <a:rPr lang="en-US" dirty="0" err="1"/>
              <a:t>enum</a:t>
            </a:r>
            <a:r>
              <a:rPr lang="en-US" dirty="0"/>
              <a:t> if we are taking any extra member like a method compulsory the first line should contain list constants </a:t>
            </a:r>
            <a:r>
              <a:rPr lang="en-US" dirty="0" err="1"/>
              <a:t>atleast</a:t>
            </a:r>
            <a:r>
              <a:rPr lang="en-US" dirty="0"/>
              <a:t> semi colon ;</a:t>
            </a:r>
          </a:p>
          <a:p>
            <a:r>
              <a:rPr lang="en-US" dirty="0" err="1"/>
              <a:t>enum</a:t>
            </a:r>
            <a:r>
              <a:rPr lang="en-US" dirty="0"/>
              <a:t> {</a:t>
            </a:r>
          </a:p>
          <a:p>
            <a:r>
              <a:rPr lang="en-US" dirty="0"/>
              <a:t>	public void m(){} // this is not valid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enum</a:t>
            </a:r>
            <a:r>
              <a:rPr lang="en-US" dirty="0"/>
              <a:t> fish{</a:t>
            </a:r>
          </a:p>
          <a:p>
            <a:r>
              <a:rPr lang="en-US" dirty="0"/>
              <a:t>	;</a:t>
            </a:r>
          </a:p>
          <a:p>
            <a:r>
              <a:rPr lang="en-US" dirty="0"/>
              <a:t>	public void m(){} // this is valid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8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EBECC6-1A9D-4584-A9F8-72D0807F597D}"/>
              </a:ext>
            </a:extLst>
          </p:cNvPr>
          <p:cNvSpPr txBox="1"/>
          <p:nvPr/>
        </p:nvSpPr>
        <p:spPr>
          <a:xfrm>
            <a:off x="114300" y="104775"/>
            <a:ext cx="119824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Enum vs Constructor</a:t>
            </a:r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can contain constructor </a:t>
            </a:r>
            <a:r>
              <a:rPr lang="en-US" dirty="0" err="1"/>
              <a:t>enum</a:t>
            </a:r>
            <a:r>
              <a:rPr lang="en-US" dirty="0"/>
              <a:t> constructor will be executed separately for every </a:t>
            </a:r>
            <a:r>
              <a:rPr lang="en-US" dirty="0" err="1"/>
              <a:t>enum</a:t>
            </a:r>
            <a:r>
              <a:rPr lang="en-US" dirty="0"/>
              <a:t> constant at the time of </a:t>
            </a:r>
            <a:r>
              <a:rPr lang="en-US" dirty="0" err="1"/>
              <a:t>enum</a:t>
            </a:r>
            <a:r>
              <a:rPr lang="en-US" dirty="0"/>
              <a:t> class loading automatically 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Example : </a:t>
            </a:r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</a:t>
            </a:r>
            <a:r>
              <a:rPr lang="en-US" dirty="0" err="1"/>
              <a:t>kF,KO,RC,FO</a:t>
            </a:r>
            <a:r>
              <a:rPr lang="en-US" dirty="0"/>
              <a:t>;</a:t>
            </a:r>
          </a:p>
          <a:p>
            <a:r>
              <a:rPr lang="en-US" dirty="0"/>
              <a:t>	Beer()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sopl</a:t>
            </a:r>
            <a:r>
              <a:rPr lang="en-US" dirty="0"/>
              <a:t>(“constructor”);</a:t>
            </a:r>
          </a:p>
          <a:p>
            <a:r>
              <a:rPr lang="en-US" dirty="0"/>
              <a:t>	}  }</a:t>
            </a:r>
          </a:p>
          <a:p>
            <a:r>
              <a:rPr lang="en-US" dirty="0"/>
              <a:t>class Test {</a:t>
            </a:r>
          </a:p>
          <a:p>
            <a:r>
              <a:rPr lang="en-US" dirty="0"/>
              <a:t>	p s v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Beer b = </a:t>
            </a:r>
            <a:r>
              <a:rPr lang="en-US" dirty="0" err="1"/>
              <a:t>Beer.RC</a:t>
            </a:r>
            <a:r>
              <a:rPr lang="en-US" dirty="0"/>
              <a:t>;  == line 1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(“HELLO !”);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39ECB-A44D-4702-996F-C17A5B9D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9" y="1290397"/>
            <a:ext cx="445890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539B2-02B2-457D-A49E-5D9400123288}"/>
              </a:ext>
            </a:extLst>
          </p:cNvPr>
          <p:cNvSpPr txBox="1"/>
          <p:nvPr/>
        </p:nvSpPr>
        <p:spPr>
          <a:xfrm>
            <a:off x="247650" y="200025"/>
            <a:ext cx="1173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comment line then output is Hello . </a:t>
            </a:r>
          </a:p>
          <a:p>
            <a:endParaRPr lang="en-US" dirty="0"/>
          </a:p>
          <a:p>
            <a:r>
              <a:rPr lang="en-US" dirty="0"/>
              <a:t>We can’t create </a:t>
            </a:r>
            <a:r>
              <a:rPr lang="en-US" dirty="0" err="1"/>
              <a:t>enum</a:t>
            </a:r>
            <a:r>
              <a:rPr lang="en-US" dirty="0"/>
              <a:t> objects directly and hence we can’t invoke </a:t>
            </a:r>
            <a:r>
              <a:rPr lang="en-US" dirty="0" err="1"/>
              <a:t>enum</a:t>
            </a:r>
            <a:r>
              <a:rPr lang="en-US" dirty="0"/>
              <a:t> constructor directly </a:t>
            </a:r>
          </a:p>
          <a:p>
            <a:r>
              <a:rPr lang="en-US" dirty="0"/>
              <a:t>Beer b = new Beer()   // CE  </a:t>
            </a:r>
            <a:r>
              <a:rPr lang="en-US" dirty="0" err="1"/>
              <a:t>enum</a:t>
            </a:r>
            <a:r>
              <a:rPr lang="en-US" dirty="0"/>
              <a:t> types may not be instantiated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endParaRPr lang="en-US" dirty="0"/>
          </a:p>
          <a:p>
            <a:r>
              <a:rPr lang="en-US" dirty="0"/>
              <a:t>KF = public static final Beer KF  = new Beer();</a:t>
            </a:r>
          </a:p>
          <a:p>
            <a:r>
              <a:rPr lang="en-US" dirty="0"/>
              <a:t>KF(70)  == public static final Beer KF = new Beer(70);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7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8AE85-B4E8-416A-BF96-754CDA0CC272}"/>
              </a:ext>
            </a:extLst>
          </p:cNvPr>
          <p:cNvSpPr txBox="1"/>
          <p:nvPr/>
        </p:nvSpPr>
        <p:spPr>
          <a:xfrm>
            <a:off x="76200" y="76200"/>
            <a:ext cx="1190625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Enum :</a:t>
            </a:r>
          </a:p>
          <a:p>
            <a:r>
              <a:rPr lang="en-US" dirty="0"/>
              <a:t>package practuce1;</a:t>
            </a:r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KF(70),KO(80),RC(90),FO;</a:t>
            </a:r>
          </a:p>
          <a:p>
            <a:r>
              <a:rPr lang="en-US" dirty="0"/>
              <a:t>	int price;</a:t>
            </a:r>
          </a:p>
          <a:p>
            <a:r>
              <a:rPr lang="en-US" dirty="0"/>
              <a:t>	Beer(int price){</a:t>
            </a:r>
          </a:p>
          <a:p>
            <a:r>
              <a:rPr lang="en-US" dirty="0"/>
              <a:t>		</a:t>
            </a:r>
            <a:r>
              <a:rPr lang="en-US" dirty="0" err="1"/>
              <a:t>this.price</a:t>
            </a:r>
            <a:r>
              <a:rPr lang="en-US" dirty="0"/>
              <a:t> = price;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Beer(){</a:t>
            </a:r>
          </a:p>
          <a:p>
            <a:r>
              <a:rPr lang="en-US" dirty="0"/>
              <a:t>		</a:t>
            </a:r>
            <a:r>
              <a:rPr lang="en-US" dirty="0" err="1"/>
              <a:t>this.price</a:t>
            </a:r>
            <a:r>
              <a:rPr lang="en-US" dirty="0"/>
              <a:t> = 65;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int </a:t>
            </a:r>
            <a:r>
              <a:rPr lang="en-US" dirty="0" err="1"/>
              <a:t>getPrice</a:t>
            </a:r>
            <a:r>
              <a:rPr lang="en-US" dirty="0"/>
              <a:t>() {</a:t>
            </a:r>
          </a:p>
          <a:p>
            <a:r>
              <a:rPr lang="en-US" dirty="0"/>
              <a:t>		return price;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Beer[]  b = </a:t>
            </a:r>
            <a:r>
              <a:rPr lang="en-US" dirty="0" err="1"/>
              <a:t>Beer.values</a:t>
            </a:r>
            <a:r>
              <a:rPr lang="en-US" dirty="0"/>
              <a:t>();</a:t>
            </a:r>
          </a:p>
          <a:p>
            <a:r>
              <a:rPr lang="en-US" dirty="0"/>
              <a:t>		for(Beer b1: b)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(b1+"===="+b1.getPrice());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4B33C-B515-41F5-80A5-A2221B34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75" y="3429000"/>
            <a:ext cx="1642125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5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6C98F-7E62-409F-AC3C-96B26450365F}"/>
              </a:ext>
            </a:extLst>
          </p:cNvPr>
          <p:cNvSpPr txBox="1"/>
          <p:nvPr/>
        </p:nvSpPr>
        <p:spPr>
          <a:xfrm>
            <a:off x="0" y="0"/>
            <a:ext cx="119062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</a:t>
            </a:r>
            <a:r>
              <a:rPr lang="en-US" dirty="0" err="1"/>
              <a:t>enum</a:t>
            </a:r>
            <a:r>
              <a:rPr lang="en-US" dirty="0"/>
              <a:t> we can declare methods but should be concrete methods only and we can’t declare abstract methods . </a:t>
            </a:r>
          </a:p>
          <a:p>
            <a:endParaRPr lang="en-US" dirty="0"/>
          </a:p>
          <a:p>
            <a:r>
              <a:rPr lang="en-US" dirty="0"/>
              <a:t>Case 1</a:t>
            </a:r>
          </a:p>
          <a:p>
            <a:r>
              <a:rPr lang="en-US" dirty="0"/>
              <a:t>Every  </a:t>
            </a:r>
            <a:r>
              <a:rPr lang="en-US" dirty="0" err="1"/>
              <a:t>enum</a:t>
            </a:r>
            <a:r>
              <a:rPr lang="en-US" dirty="0"/>
              <a:t> constants represents an object of the type </a:t>
            </a:r>
            <a:r>
              <a:rPr lang="en-US" dirty="0" err="1"/>
              <a:t>enum</a:t>
            </a:r>
            <a:r>
              <a:rPr lang="en-US" dirty="0"/>
              <a:t> hence whatever methods we can apply on normal java Objects , can be applicable on </a:t>
            </a:r>
            <a:r>
              <a:rPr lang="en-US" dirty="0" err="1"/>
              <a:t>enum</a:t>
            </a:r>
            <a:r>
              <a:rPr lang="en-US" dirty="0"/>
              <a:t> constants also . </a:t>
            </a:r>
          </a:p>
          <a:p>
            <a:r>
              <a:rPr lang="en-US" dirty="0" err="1"/>
              <a:t>Beer.KF.equals</a:t>
            </a:r>
            <a:r>
              <a:rPr lang="en-US" dirty="0"/>
              <a:t>(</a:t>
            </a:r>
            <a:r>
              <a:rPr lang="en-US" dirty="0" err="1"/>
              <a:t>Beer.RC</a:t>
            </a:r>
            <a:r>
              <a:rPr lang="en-US" dirty="0"/>
              <a:t>);</a:t>
            </a:r>
          </a:p>
          <a:p>
            <a:r>
              <a:rPr lang="en-US" dirty="0" err="1"/>
              <a:t>Beer.KF.hashCode</a:t>
            </a:r>
            <a:r>
              <a:rPr lang="en-US" dirty="0"/>
              <a:t>()&gt;</a:t>
            </a:r>
            <a:r>
              <a:rPr lang="en-US" dirty="0" err="1"/>
              <a:t>Beer.RC.hashCode</a:t>
            </a:r>
            <a:r>
              <a:rPr lang="en-US" dirty="0"/>
              <a:t>();</a:t>
            </a:r>
          </a:p>
          <a:p>
            <a:r>
              <a:rPr lang="en-US" dirty="0" err="1"/>
              <a:t>Beer.KF</a:t>
            </a:r>
            <a:r>
              <a:rPr lang="en-US" dirty="0"/>
              <a:t>&lt;</a:t>
            </a:r>
            <a:r>
              <a:rPr lang="en-US" dirty="0" err="1"/>
              <a:t>Beer.RC</a:t>
            </a:r>
            <a:r>
              <a:rPr lang="en-US" dirty="0"/>
              <a:t> ;      // not valid</a:t>
            </a:r>
          </a:p>
          <a:p>
            <a:r>
              <a:rPr lang="en-US" dirty="0" err="1"/>
              <a:t>Beer.KF.Ordinal</a:t>
            </a:r>
            <a:r>
              <a:rPr lang="en-US" dirty="0"/>
              <a:t>()&lt;</a:t>
            </a:r>
            <a:r>
              <a:rPr lang="en-US" dirty="0" err="1"/>
              <a:t>Beer.RC.Ordinal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Case 2 </a:t>
            </a:r>
          </a:p>
          <a:p>
            <a:r>
              <a:rPr lang="en-US" dirty="0"/>
              <a:t>If we want to use any class or interface directly from outside package then the required import is normal import . </a:t>
            </a:r>
          </a:p>
          <a:p>
            <a:r>
              <a:rPr lang="en-US" dirty="0"/>
              <a:t>If we want to access static members without class name then the required import is static import. 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java.lang.Math.sqrt</a:t>
            </a:r>
            <a:r>
              <a:rPr lang="en-US" dirty="0"/>
              <a:t>;</a:t>
            </a:r>
          </a:p>
          <a:p>
            <a:r>
              <a:rPr lang="en-US" dirty="0"/>
              <a:t>Import java.util.AL;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p s v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AL l  = new AL();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(sqrt(4));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14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8B5D8-5722-4FFE-BBA9-744F8084D512}"/>
              </a:ext>
            </a:extLst>
          </p:cNvPr>
          <p:cNvSpPr txBox="1"/>
          <p:nvPr/>
        </p:nvSpPr>
        <p:spPr>
          <a:xfrm>
            <a:off x="76200" y="66675"/>
            <a:ext cx="12011025" cy="670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3A3D27B-9757-41A5-949B-8402DF50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60329"/>
              </p:ext>
            </p:extLst>
          </p:nvPr>
        </p:nvGraphicFramePr>
        <p:xfrm>
          <a:off x="0" y="228600"/>
          <a:ext cx="12011024" cy="624471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002756">
                  <a:extLst>
                    <a:ext uri="{9D8B030D-6E8A-4147-A177-3AD203B41FA5}">
                      <a16:colId xmlns:a16="http://schemas.microsoft.com/office/drawing/2014/main" val="117221084"/>
                    </a:ext>
                  </a:extLst>
                </a:gridCol>
                <a:gridCol w="3002756">
                  <a:extLst>
                    <a:ext uri="{9D8B030D-6E8A-4147-A177-3AD203B41FA5}">
                      <a16:colId xmlns:a16="http://schemas.microsoft.com/office/drawing/2014/main" val="2834523600"/>
                    </a:ext>
                  </a:extLst>
                </a:gridCol>
                <a:gridCol w="3002756">
                  <a:extLst>
                    <a:ext uri="{9D8B030D-6E8A-4147-A177-3AD203B41FA5}">
                      <a16:colId xmlns:a16="http://schemas.microsoft.com/office/drawing/2014/main" val="2441637781"/>
                    </a:ext>
                  </a:extLst>
                </a:gridCol>
                <a:gridCol w="3002756">
                  <a:extLst>
                    <a:ext uri="{9D8B030D-6E8A-4147-A177-3AD203B41FA5}">
                      <a16:colId xmlns:a16="http://schemas.microsoft.com/office/drawing/2014/main" val="1218277891"/>
                    </a:ext>
                  </a:extLst>
                </a:gridCol>
              </a:tblGrid>
              <a:tr h="4419473">
                <a:tc>
                  <a:txBody>
                    <a:bodyPr/>
                    <a:lstStyle/>
                    <a:p>
                      <a:r>
                        <a:rPr lang="en-US" b="0" dirty="0"/>
                        <a:t>package pack1</a:t>
                      </a:r>
                    </a:p>
                    <a:p>
                      <a:r>
                        <a:rPr lang="en-US" b="0" dirty="0"/>
                        <a:t>public </a:t>
                      </a:r>
                      <a:r>
                        <a:rPr lang="en-US" b="0" dirty="0" err="1"/>
                        <a:t>enum</a:t>
                      </a:r>
                      <a:r>
                        <a:rPr lang="en-US" b="0" dirty="0"/>
                        <a:t> Fish{</a:t>
                      </a:r>
                    </a:p>
                    <a:p>
                      <a:r>
                        <a:rPr lang="en-US" b="0" dirty="0"/>
                        <a:t>STAR,GUPPY;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pack2</a:t>
                      </a:r>
                    </a:p>
                    <a:p>
                      <a:r>
                        <a:rPr lang="en-US" b="0" dirty="0"/>
                        <a:t>public class Test1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</a:t>
                      </a:r>
                      <a:r>
                        <a:rPr lang="en-US" b="0" dirty="0" err="1"/>
                        <a:t>psv</a:t>
                      </a:r>
                      <a:r>
                        <a:rPr lang="en-US" b="0" dirty="0"/>
                        <a:t> main(String[] </a:t>
                      </a:r>
                      <a:r>
                        <a:rPr lang="en-US" b="0" dirty="0" err="1"/>
                        <a:t>args</a:t>
                      </a:r>
                      <a:r>
                        <a:rPr lang="en-US" b="0" dirty="0"/>
                        <a:t>){</a:t>
                      </a:r>
                    </a:p>
                    <a:p>
                      <a:r>
                        <a:rPr lang="en-US" b="0" dirty="0"/>
                        <a:t>  Fish f = </a:t>
                      </a:r>
                      <a:r>
                        <a:rPr lang="en-US" b="0" dirty="0" err="1"/>
                        <a:t>Fish.GUPPY</a:t>
                      </a:r>
                      <a:r>
                        <a:rPr lang="en-US" b="0" dirty="0"/>
                        <a:t>;</a:t>
                      </a:r>
                    </a:p>
                    <a:p>
                      <a:r>
                        <a:rPr lang="en-US" b="0" dirty="0" err="1"/>
                        <a:t>sopln</a:t>
                      </a:r>
                      <a:r>
                        <a:rPr lang="en-US" b="0" dirty="0"/>
                        <a:t>(f)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The required import is :</a:t>
                      </a:r>
                    </a:p>
                    <a:p>
                      <a:r>
                        <a:rPr lang="en-US" b="0" dirty="0"/>
                        <a:t>Import pack1.Fish;</a:t>
                      </a:r>
                    </a:p>
                    <a:p>
                      <a:r>
                        <a:rPr lang="en-US" b="0" dirty="0"/>
                        <a:t>          or</a:t>
                      </a:r>
                    </a:p>
                    <a:p>
                      <a:r>
                        <a:rPr lang="en-US" b="0" dirty="0"/>
                        <a:t>Import pack1.*;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pack3</a:t>
                      </a:r>
                    </a:p>
                    <a:p>
                      <a:r>
                        <a:rPr lang="en-US" b="0" dirty="0"/>
                        <a:t>public class Test1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</a:t>
                      </a:r>
                      <a:r>
                        <a:rPr lang="en-US" b="0" dirty="0" err="1"/>
                        <a:t>psv</a:t>
                      </a:r>
                      <a:r>
                        <a:rPr lang="en-US" b="0" dirty="0"/>
                        <a:t> main(String[] </a:t>
                      </a:r>
                      <a:r>
                        <a:rPr lang="en-US" b="0" dirty="0" err="1"/>
                        <a:t>args</a:t>
                      </a:r>
                      <a:r>
                        <a:rPr lang="en-US" b="0" dirty="0"/>
                        <a:t>){</a:t>
                      </a:r>
                    </a:p>
                    <a:p>
                      <a:r>
                        <a:rPr lang="en-US" b="0" dirty="0" err="1"/>
                        <a:t>sopln</a:t>
                      </a:r>
                      <a:r>
                        <a:rPr lang="en-US" b="0" dirty="0"/>
                        <a:t>(STAR)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The required import is :</a:t>
                      </a:r>
                    </a:p>
                    <a:p>
                      <a:r>
                        <a:rPr lang="en-US" b="0" dirty="0"/>
                        <a:t>Import static  pack1.Fish.STAR;</a:t>
                      </a:r>
                    </a:p>
                    <a:p>
                      <a:r>
                        <a:rPr lang="en-US" b="0" dirty="0"/>
                        <a:t>          or</a:t>
                      </a:r>
                    </a:p>
                    <a:p>
                      <a:r>
                        <a:rPr lang="en-US" b="0" dirty="0"/>
                        <a:t>Import static pack1.Fish.*;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pack4</a:t>
                      </a:r>
                    </a:p>
                    <a:p>
                      <a:r>
                        <a:rPr lang="en-US" b="0" dirty="0"/>
                        <a:t>public class Test1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</a:t>
                      </a:r>
                      <a:r>
                        <a:rPr lang="en-US" b="0" dirty="0" err="1"/>
                        <a:t>psv</a:t>
                      </a:r>
                      <a:r>
                        <a:rPr lang="en-US" b="0" dirty="0"/>
                        <a:t> main(String[] </a:t>
                      </a:r>
                      <a:r>
                        <a:rPr lang="en-US" b="0" dirty="0" err="1"/>
                        <a:t>args</a:t>
                      </a:r>
                      <a:r>
                        <a:rPr lang="en-US" b="0" dirty="0"/>
                        <a:t>){</a:t>
                      </a:r>
                    </a:p>
                    <a:p>
                      <a:r>
                        <a:rPr lang="en-US" b="0" dirty="0"/>
                        <a:t>  Fish f = </a:t>
                      </a:r>
                      <a:r>
                        <a:rPr lang="en-US" b="0" dirty="0" err="1"/>
                        <a:t>Fish.GUPPY</a:t>
                      </a:r>
                      <a:r>
                        <a:rPr lang="en-US" b="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sopln</a:t>
                      </a:r>
                      <a:r>
                        <a:rPr lang="en-US" b="0" dirty="0"/>
                        <a:t>(GUPPY)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The required import are  :</a:t>
                      </a:r>
                    </a:p>
                    <a:p>
                      <a:r>
                        <a:rPr lang="en-US" b="0" dirty="0"/>
                        <a:t>Import pack1.Fish;</a:t>
                      </a:r>
                    </a:p>
                    <a:p>
                      <a:r>
                        <a:rPr lang="en-US" b="0" dirty="0"/>
                        <a:t>          or</a:t>
                      </a:r>
                    </a:p>
                    <a:p>
                      <a:r>
                        <a:rPr lang="en-US" b="0" dirty="0"/>
                        <a:t>Import pack1.*;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Import static pack1.Fish.GUPPY</a:t>
                      </a:r>
                    </a:p>
                    <a:p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Import static pack1.Fish.*;</a:t>
                      </a:r>
                      <a:endParaRPr lang="en-US" dirty="0"/>
                    </a:p>
                    <a:p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6605"/>
                  </a:ext>
                </a:extLst>
              </a:tr>
              <a:tr h="392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9678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F4AAF6-8744-4989-A26D-9AABC8D69E6C}"/>
              </a:ext>
            </a:extLst>
          </p:cNvPr>
          <p:cNvCxnSpPr/>
          <p:nvPr/>
        </p:nvCxnSpPr>
        <p:spPr>
          <a:xfrm flipH="1">
            <a:off x="10401300" y="1504950"/>
            <a:ext cx="476250" cy="20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65517B-95E5-4102-86FC-42C142151DB1}"/>
              </a:ext>
            </a:extLst>
          </p:cNvPr>
          <p:cNvCxnSpPr/>
          <p:nvPr/>
        </p:nvCxnSpPr>
        <p:spPr>
          <a:xfrm>
            <a:off x="9858375" y="1781175"/>
            <a:ext cx="352425" cy="308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2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7E1ED-526C-46F4-BA85-099CB03FA99C}"/>
              </a:ext>
            </a:extLst>
          </p:cNvPr>
          <p:cNvSpPr txBox="1"/>
          <p:nvPr/>
        </p:nvSpPr>
        <p:spPr>
          <a:xfrm>
            <a:off x="76200" y="85725"/>
            <a:ext cx="11934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C37F17-F43E-4C00-8D30-064550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6718"/>
              </p:ext>
            </p:extLst>
          </p:nvPr>
        </p:nvGraphicFramePr>
        <p:xfrm>
          <a:off x="76200" y="523875"/>
          <a:ext cx="11630026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5013">
                  <a:extLst>
                    <a:ext uri="{9D8B030D-6E8A-4147-A177-3AD203B41FA5}">
                      <a16:colId xmlns:a16="http://schemas.microsoft.com/office/drawing/2014/main" val="3478588167"/>
                    </a:ext>
                  </a:extLst>
                </a:gridCol>
                <a:gridCol w="5815013">
                  <a:extLst>
                    <a:ext uri="{9D8B030D-6E8A-4147-A177-3AD203B41FA5}">
                      <a16:colId xmlns:a16="http://schemas.microsoft.com/office/drawing/2014/main" val="1440225893"/>
                    </a:ext>
                  </a:extLst>
                </a:gridCol>
              </a:tblGrid>
              <a:tr h="615314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 practuce1;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Color{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BLUE,RED,GREEN;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info() {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("Universal color");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TestDemo1 {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Color[] 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=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Color.values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c1: c)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c1.info();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 practuce1;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Color{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BLUE,RED{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info() {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("Dangerous color");  // Specific //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implementaion</a:t>
                      </a:r>
                      <a:endParaRPr lang="en-US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GREEN;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info() {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("Universal color");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TestDemo1 {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Color[] 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=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Color.values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c1: c)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c1.info();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Universal color</a:t>
                      </a:r>
                    </a:p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Dangerous color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Universal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789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AFA315-E782-48A1-825E-91468D70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24" y="4538608"/>
            <a:ext cx="162900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B45C-CF29-4D1B-93FE-5641DC15CFBB}"/>
              </a:ext>
            </a:extLst>
          </p:cNvPr>
          <p:cNvSpPr txBox="1"/>
          <p:nvPr/>
        </p:nvSpPr>
        <p:spPr>
          <a:xfrm>
            <a:off x="200025" y="95250"/>
            <a:ext cx="1183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enum</a:t>
            </a:r>
            <a:r>
              <a:rPr lang="en-US" sz="2400" b="1" dirty="0"/>
              <a:t> vs Enum vs Enumeration</a:t>
            </a:r>
          </a:p>
          <a:p>
            <a:endParaRPr lang="en-US" sz="2400" b="1" dirty="0"/>
          </a:p>
          <a:p>
            <a:r>
              <a:rPr lang="en-US" sz="2400" b="1" dirty="0" err="1"/>
              <a:t>enum</a:t>
            </a:r>
            <a:endParaRPr lang="en-US" sz="2400" b="1" dirty="0"/>
          </a:p>
          <a:p>
            <a:r>
              <a:rPr lang="en-US" dirty="0" err="1"/>
              <a:t>enum</a:t>
            </a:r>
            <a:r>
              <a:rPr lang="en-US" dirty="0"/>
              <a:t> is a keyword in java which can be used to define a group of named constants </a:t>
            </a:r>
          </a:p>
          <a:p>
            <a:endParaRPr lang="en-US" dirty="0"/>
          </a:p>
          <a:p>
            <a:r>
              <a:rPr lang="en-US" sz="2000" b="1" dirty="0"/>
              <a:t>Enum :</a:t>
            </a:r>
          </a:p>
          <a:p>
            <a:r>
              <a:rPr lang="en-US" dirty="0"/>
              <a:t>Enum is a class in java present in </a:t>
            </a:r>
            <a:r>
              <a:rPr lang="en-US" dirty="0" err="1"/>
              <a:t>java.lang</a:t>
            </a:r>
            <a:r>
              <a:rPr lang="en-US" dirty="0"/>
              <a:t> package every </a:t>
            </a:r>
            <a:r>
              <a:rPr lang="en-US" dirty="0" err="1"/>
              <a:t>enum</a:t>
            </a:r>
            <a:r>
              <a:rPr lang="en-US" dirty="0"/>
              <a:t> in java should be direct child class of Enum class . Hence this class acts as base class for all java </a:t>
            </a:r>
            <a:r>
              <a:rPr lang="en-US" dirty="0" err="1"/>
              <a:t>enums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Enumeration </a:t>
            </a:r>
          </a:p>
          <a:p>
            <a:r>
              <a:rPr lang="en-US" dirty="0" err="1"/>
              <a:t>Enummeration</a:t>
            </a:r>
            <a:r>
              <a:rPr lang="en-US" dirty="0"/>
              <a:t> is an interface present in </a:t>
            </a:r>
            <a:r>
              <a:rPr lang="en-US" dirty="0" err="1"/>
              <a:t>java.util</a:t>
            </a:r>
            <a:r>
              <a:rPr lang="en-US" dirty="0"/>
              <a:t> package we can use </a:t>
            </a:r>
            <a:r>
              <a:rPr lang="en-US" dirty="0" err="1"/>
              <a:t>enumeratcion</a:t>
            </a:r>
            <a:r>
              <a:rPr lang="en-US" dirty="0"/>
              <a:t> object to get object one by one from the collection 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6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ABE81-D8A0-4528-96AB-1A5EEC54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32" y="1209492"/>
            <a:ext cx="6868135" cy="44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53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61B3A-7823-42D3-B1D0-4E0971E09FDE}"/>
              </a:ext>
            </a:extLst>
          </p:cNvPr>
          <p:cNvSpPr txBox="1"/>
          <p:nvPr/>
        </p:nvSpPr>
        <p:spPr>
          <a:xfrm>
            <a:off x="180975" y="123825"/>
            <a:ext cx="119062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Enum Declaration and Usage :</a:t>
            </a:r>
          </a:p>
          <a:p>
            <a:r>
              <a:rPr lang="en-US" dirty="0"/>
              <a:t>Enum Beer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KF,KO,RC,FO;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Test{</a:t>
            </a:r>
          </a:p>
          <a:p>
            <a:r>
              <a:rPr lang="en-US" dirty="0"/>
              <a:t>	</a:t>
            </a:r>
            <a:r>
              <a:rPr lang="en-US" dirty="0" err="1"/>
              <a:t>psv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endParaRPr lang="en-US" dirty="0"/>
          </a:p>
          <a:p>
            <a:r>
              <a:rPr lang="en-US" dirty="0"/>
              <a:t>	Beer b = </a:t>
            </a:r>
            <a:r>
              <a:rPr lang="en-US" dirty="0" err="1"/>
              <a:t>Beer.RC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(b);   // RC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constant is always public static Final and Hence we can access </a:t>
            </a:r>
            <a:r>
              <a:rPr lang="en-US" dirty="0" err="1"/>
              <a:t>enum</a:t>
            </a:r>
            <a:r>
              <a:rPr lang="en-US" dirty="0"/>
              <a:t> constant by using </a:t>
            </a:r>
            <a:r>
              <a:rPr lang="en-US" dirty="0" err="1"/>
              <a:t>enum</a:t>
            </a:r>
            <a:r>
              <a:rPr lang="en-US" dirty="0"/>
              <a:t> name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Note </a:t>
            </a:r>
          </a:p>
          <a:p>
            <a:r>
              <a:rPr lang="en-US" dirty="0"/>
              <a:t>Inside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method is internally implemented to return name of the constant </a:t>
            </a:r>
          </a:p>
          <a:p>
            <a:r>
              <a:rPr lang="en-US" dirty="0"/>
              <a:t>We can declare </a:t>
            </a:r>
            <a:r>
              <a:rPr lang="en-US" dirty="0" err="1"/>
              <a:t>enum</a:t>
            </a:r>
            <a:r>
              <a:rPr lang="en-US" dirty="0"/>
              <a:t> either within a class or outside of the class But not inside a method </a:t>
            </a:r>
          </a:p>
          <a:p>
            <a:r>
              <a:rPr lang="en-US" dirty="0"/>
              <a:t>If we are trying to declare inside a method then we will get </a:t>
            </a:r>
            <a:r>
              <a:rPr lang="en-US" dirty="0" err="1"/>
              <a:t>compiletime</a:t>
            </a:r>
            <a:r>
              <a:rPr lang="en-US" dirty="0"/>
              <a:t> error </a:t>
            </a:r>
            <a:r>
              <a:rPr lang="en-US" dirty="0">
                <a:highlight>
                  <a:srgbClr val="FFFF00"/>
                </a:highlight>
              </a:rPr>
              <a:t>saying </a:t>
            </a:r>
            <a:r>
              <a:rPr lang="en-US" dirty="0" err="1">
                <a:highlight>
                  <a:srgbClr val="FFFF00"/>
                </a:highlight>
              </a:rPr>
              <a:t>enum</a:t>
            </a:r>
            <a:r>
              <a:rPr lang="en-US" dirty="0">
                <a:highlight>
                  <a:srgbClr val="FFFF00"/>
                </a:highlight>
              </a:rPr>
              <a:t> types must not be local</a:t>
            </a:r>
          </a:p>
        </p:txBody>
      </p:sp>
    </p:spTree>
    <p:extLst>
      <p:ext uri="{BB962C8B-B14F-4D97-AF65-F5344CB8AC3E}">
        <p14:creationId xmlns:p14="http://schemas.microsoft.com/office/powerpoint/2010/main" val="27626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CFDFD-5C06-44CD-9AE9-232DA222EB6C}"/>
              </a:ext>
            </a:extLst>
          </p:cNvPr>
          <p:cNvSpPr txBox="1"/>
          <p:nvPr/>
        </p:nvSpPr>
        <p:spPr>
          <a:xfrm>
            <a:off x="342900" y="161925"/>
            <a:ext cx="11687175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x 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Class y{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Class x</a:t>
            </a:r>
          </a:p>
          <a:p>
            <a:r>
              <a:rPr lang="en-US" dirty="0"/>
              <a:t>{ </a:t>
            </a:r>
          </a:p>
          <a:p>
            <a:r>
              <a:rPr lang="en-US" dirty="0" err="1"/>
              <a:t>enum</a:t>
            </a:r>
            <a:r>
              <a:rPr lang="en-US" dirty="0"/>
              <a:t> y{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All above are valid </a:t>
            </a:r>
          </a:p>
          <a:p>
            <a:r>
              <a:rPr lang="en-US" dirty="0"/>
              <a:t>=============</a:t>
            </a:r>
          </a:p>
          <a:p>
            <a:r>
              <a:rPr lang="en-US" dirty="0"/>
              <a:t>Class x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Psv</a:t>
            </a:r>
            <a:r>
              <a:rPr lang="en-US" dirty="0"/>
              <a:t> m1(){</a:t>
            </a:r>
          </a:p>
          <a:p>
            <a:r>
              <a:rPr lang="en-US" dirty="0"/>
              <a:t>	</a:t>
            </a:r>
            <a:r>
              <a:rPr lang="en-US" dirty="0" err="1"/>
              <a:t>enum</a:t>
            </a:r>
            <a:r>
              <a:rPr lang="en-US" dirty="0"/>
              <a:t> y{}   // Not valid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CE :	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enum</a:t>
            </a:r>
            <a:r>
              <a:rPr lang="en-US" dirty="0">
                <a:highlight>
                  <a:srgbClr val="FFFF00"/>
                </a:highlight>
              </a:rPr>
              <a:t> types must not be local </a:t>
            </a: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5709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307A3-1661-49D0-AA68-A63D84C583F2}"/>
              </a:ext>
            </a:extLst>
          </p:cNvPr>
          <p:cNvSpPr txBox="1"/>
          <p:nvPr/>
        </p:nvSpPr>
        <p:spPr>
          <a:xfrm>
            <a:off x="285750" y="200025"/>
            <a:ext cx="117729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we declare </a:t>
            </a:r>
            <a:r>
              <a:rPr lang="en-US" dirty="0" err="1"/>
              <a:t>enum</a:t>
            </a:r>
            <a:r>
              <a:rPr lang="en-US" dirty="0"/>
              <a:t> outside the class then applicable modifiers are </a:t>
            </a:r>
          </a:p>
          <a:p>
            <a:r>
              <a:rPr lang="en-US" dirty="0" err="1"/>
              <a:t>public,default</a:t>
            </a:r>
            <a:r>
              <a:rPr lang="en-US" dirty="0"/>
              <a:t> ,</a:t>
            </a:r>
            <a:r>
              <a:rPr lang="en-US" dirty="0" err="1"/>
              <a:t>strictfp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If we declare </a:t>
            </a:r>
            <a:r>
              <a:rPr lang="en-US" dirty="0" err="1"/>
              <a:t>enum</a:t>
            </a:r>
            <a:r>
              <a:rPr lang="en-US" dirty="0"/>
              <a:t> inside the class then applicable modifiers are : </a:t>
            </a:r>
          </a:p>
          <a:p>
            <a:r>
              <a:rPr lang="en-US" dirty="0"/>
              <a:t>public ,</a:t>
            </a:r>
            <a:r>
              <a:rPr lang="en-US" dirty="0" err="1"/>
              <a:t>default,strictfp,private</a:t>
            </a:r>
            <a:r>
              <a:rPr lang="en-US" dirty="0"/>
              <a:t>, protected and static.</a:t>
            </a:r>
          </a:p>
          <a:p>
            <a:endParaRPr lang="en-US" dirty="0"/>
          </a:p>
          <a:p>
            <a:r>
              <a:rPr lang="en-US" sz="2800" b="1" dirty="0"/>
              <a:t>Enum vs Switch:</a:t>
            </a:r>
          </a:p>
          <a:p>
            <a:pPr marL="342900" indent="-342900">
              <a:buAutoNum type="arabicPeriod"/>
            </a:pPr>
            <a:r>
              <a:rPr lang="en-US" dirty="0"/>
              <a:t>Until 1.4 version the allowed arguments type for the switch statements are Byte, </a:t>
            </a:r>
            <a:r>
              <a:rPr lang="en-US" dirty="0" err="1"/>
              <a:t>short,char,int</a:t>
            </a:r>
            <a:r>
              <a:rPr lang="en-US" dirty="0"/>
              <a:t> But from 1.5 v onwards </a:t>
            </a:r>
          </a:p>
          <a:p>
            <a:r>
              <a:rPr lang="en-US" dirty="0"/>
              <a:t>Corresponding wrapper classes and </a:t>
            </a:r>
            <a:r>
              <a:rPr lang="en-US" dirty="0" err="1"/>
              <a:t>enum</a:t>
            </a:r>
            <a:r>
              <a:rPr lang="en-US" dirty="0"/>
              <a:t> types are allowed . From 1.7 version onwards String is also allowed </a:t>
            </a:r>
          </a:p>
          <a:p>
            <a:endParaRPr lang="en-US" dirty="0"/>
          </a:p>
          <a:p>
            <a:r>
              <a:rPr lang="en-US" dirty="0"/>
              <a:t>Hence from 1.5 version onwards we can pass </a:t>
            </a:r>
            <a:r>
              <a:rPr lang="en-US" dirty="0" err="1"/>
              <a:t>enum</a:t>
            </a:r>
            <a:r>
              <a:rPr lang="en-US" dirty="0"/>
              <a:t> types as arguments to switch statement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EE657-A558-457D-AEF7-C27A727ECD06}"/>
              </a:ext>
            </a:extLst>
          </p:cNvPr>
          <p:cNvSpPr txBox="1"/>
          <p:nvPr/>
        </p:nvSpPr>
        <p:spPr>
          <a:xfrm>
            <a:off x="142875" y="85725"/>
            <a:ext cx="119443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KF,KO,RC,FO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Beer b = </a:t>
            </a:r>
            <a:r>
              <a:rPr lang="en-US" dirty="0" err="1"/>
              <a:t>Beer.RC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switch(b) {</a:t>
            </a:r>
          </a:p>
          <a:p>
            <a:r>
              <a:rPr lang="en-US" dirty="0"/>
              <a:t>		case KF : </a:t>
            </a:r>
            <a:r>
              <a:rPr lang="en-US" dirty="0" err="1"/>
              <a:t>System.out.println</a:t>
            </a:r>
            <a:r>
              <a:rPr lang="en-US" dirty="0"/>
              <a:t>("It is the </a:t>
            </a:r>
            <a:r>
              <a:rPr lang="en-US" dirty="0" err="1"/>
              <a:t>childrens</a:t>
            </a:r>
            <a:r>
              <a:rPr lang="en-US" dirty="0"/>
              <a:t> brand ");</a:t>
            </a:r>
          </a:p>
          <a:p>
            <a:r>
              <a:rPr lang="en-US" dirty="0"/>
              <a:t>		break;</a:t>
            </a:r>
          </a:p>
          <a:p>
            <a:r>
              <a:rPr lang="en-US" dirty="0"/>
              <a:t>		case KO: </a:t>
            </a:r>
            <a:r>
              <a:rPr lang="en-US" dirty="0" err="1"/>
              <a:t>System.out.println</a:t>
            </a:r>
            <a:r>
              <a:rPr lang="en-US" dirty="0"/>
              <a:t>("It is too Light ");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RC:  </a:t>
            </a:r>
            <a:r>
              <a:rPr lang="en-US" dirty="0" err="1"/>
              <a:t>System.out.println</a:t>
            </a:r>
            <a:r>
              <a:rPr lang="en-US" dirty="0"/>
              <a:t>("It is Not that much kick ");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FO: </a:t>
            </a:r>
            <a:r>
              <a:rPr lang="en-US" dirty="0" err="1"/>
              <a:t>System.out.println</a:t>
            </a:r>
            <a:r>
              <a:rPr lang="en-US" dirty="0"/>
              <a:t>("Buy one Get 1 free 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Output   :   It is Not that much kick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E12B6-F25C-4DC1-A5FD-46F38D0C814B}"/>
              </a:ext>
            </a:extLst>
          </p:cNvPr>
          <p:cNvSpPr txBox="1"/>
          <p:nvPr/>
        </p:nvSpPr>
        <p:spPr>
          <a:xfrm>
            <a:off x="114300" y="104775"/>
            <a:ext cx="119348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pass </a:t>
            </a:r>
            <a:r>
              <a:rPr lang="en-US" dirty="0" err="1"/>
              <a:t>enum</a:t>
            </a:r>
            <a:r>
              <a:rPr lang="en-US" dirty="0"/>
              <a:t> type as argument to switch statement then every case level should be valid </a:t>
            </a:r>
            <a:r>
              <a:rPr lang="en-US" dirty="0" err="1"/>
              <a:t>enum</a:t>
            </a:r>
            <a:r>
              <a:rPr lang="en-US" dirty="0"/>
              <a:t> constant otherwise we will get compile time error .</a:t>
            </a:r>
          </a:p>
          <a:p>
            <a:endParaRPr lang="en-US" dirty="0"/>
          </a:p>
          <a:p>
            <a:r>
              <a:rPr lang="en-US" dirty="0"/>
              <a:t>Switch(b){</a:t>
            </a:r>
          </a:p>
          <a:p>
            <a:endParaRPr lang="en-US" dirty="0"/>
          </a:p>
          <a:p>
            <a:r>
              <a:rPr lang="en-US" dirty="0"/>
              <a:t>Case </a:t>
            </a:r>
            <a:r>
              <a:rPr lang="en-US" dirty="0" err="1"/>
              <a:t>kF</a:t>
            </a:r>
            <a:r>
              <a:rPr lang="en-US" dirty="0"/>
              <a:t>:</a:t>
            </a:r>
          </a:p>
          <a:p>
            <a:r>
              <a:rPr lang="en-US" dirty="0"/>
              <a:t>Case KO:</a:t>
            </a:r>
          </a:p>
          <a:p>
            <a:r>
              <a:rPr lang="en-US" dirty="0"/>
              <a:t>Case RC:</a:t>
            </a:r>
          </a:p>
          <a:p>
            <a:r>
              <a:rPr lang="en-US" dirty="0"/>
              <a:t>Case FO:</a:t>
            </a:r>
          </a:p>
          <a:p>
            <a:r>
              <a:rPr lang="en-US" dirty="0"/>
              <a:t>Case KALYANI:</a:t>
            </a:r>
          </a:p>
          <a:p>
            <a:endParaRPr lang="en-US" dirty="0"/>
          </a:p>
          <a:p>
            <a:r>
              <a:rPr lang="en-US" dirty="0"/>
              <a:t>}   // unqualified enumeration constant name required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400" b="1" dirty="0"/>
              <a:t>Enum vs Inheritance :</a:t>
            </a:r>
          </a:p>
          <a:p>
            <a:pPr marL="342900" indent="-342900">
              <a:buAutoNum type="arabicPeriod"/>
            </a:pPr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is always direct child class of </a:t>
            </a:r>
            <a:r>
              <a:rPr lang="en-US" dirty="0" err="1"/>
              <a:t>java.lang</a:t>
            </a:r>
            <a:r>
              <a:rPr lang="en-US" dirty="0"/>
              <a:t> .Enum and hence our </a:t>
            </a:r>
            <a:r>
              <a:rPr lang="en-US" dirty="0" err="1"/>
              <a:t>enum</a:t>
            </a:r>
            <a:r>
              <a:rPr lang="en-US" dirty="0"/>
              <a:t> can’t extend </a:t>
            </a:r>
            <a:r>
              <a:rPr lang="en-US" dirty="0" err="1"/>
              <a:t>anyother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because java won’t provide support for multiple Inheritance 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Evry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is always final implicitly and hence for our </a:t>
            </a:r>
            <a:r>
              <a:rPr lang="en-US" dirty="0" err="1"/>
              <a:t>enum</a:t>
            </a:r>
            <a:r>
              <a:rPr lang="en-US" dirty="0"/>
              <a:t> we can’t create child </a:t>
            </a:r>
            <a:r>
              <a:rPr lang="en-US" dirty="0" err="1"/>
              <a:t>enum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Because of above reasons we can conclude Inheritance concept not applicable for </a:t>
            </a:r>
            <a:r>
              <a:rPr lang="en-US" dirty="0" err="1"/>
              <a:t>enum</a:t>
            </a:r>
            <a:r>
              <a:rPr lang="en-US" dirty="0"/>
              <a:t> explicitly and hence we can’t use extends keyword for </a:t>
            </a:r>
            <a:r>
              <a:rPr lang="en-US" dirty="0" err="1"/>
              <a:t>enum</a:t>
            </a:r>
            <a:r>
              <a:rPr lang="en-US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FD6564-0683-448E-9830-1ED99A1BFBCF}"/>
              </a:ext>
            </a:extLst>
          </p:cNvPr>
          <p:cNvSpPr txBox="1"/>
          <p:nvPr/>
        </p:nvSpPr>
        <p:spPr>
          <a:xfrm>
            <a:off x="95250" y="95250"/>
            <a:ext cx="12001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x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enum</a:t>
            </a:r>
            <a:r>
              <a:rPr lang="en-US" dirty="0"/>
              <a:t> y extends x{}  //not valid </a:t>
            </a:r>
          </a:p>
          <a:p>
            <a:r>
              <a:rPr lang="en-US" dirty="0" err="1"/>
              <a:t>enum</a:t>
            </a:r>
            <a:r>
              <a:rPr lang="en-US" dirty="0"/>
              <a:t> y extends </a:t>
            </a:r>
            <a:r>
              <a:rPr lang="en-US" dirty="0" err="1"/>
              <a:t>java.lang.Enum</a:t>
            </a:r>
            <a:r>
              <a:rPr lang="en-US" dirty="0"/>
              <a:t>{}  //  not Valid </a:t>
            </a:r>
          </a:p>
          <a:p>
            <a:endParaRPr lang="en-US" dirty="0"/>
          </a:p>
          <a:p>
            <a:r>
              <a:rPr lang="en-US" dirty="0"/>
              <a:t>class x{}</a:t>
            </a:r>
          </a:p>
          <a:p>
            <a:r>
              <a:rPr lang="en-US" dirty="0"/>
              <a:t>Enum y extends x{}  // not valid </a:t>
            </a:r>
          </a:p>
          <a:p>
            <a:r>
              <a:rPr lang="en-US" dirty="0"/>
              <a:t>===========================================</a:t>
            </a:r>
          </a:p>
          <a:p>
            <a:endParaRPr lang="en-US" dirty="0"/>
          </a:p>
          <a:p>
            <a:r>
              <a:rPr lang="en-US" dirty="0"/>
              <a:t>Enum x{}</a:t>
            </a:r>
          </a:p>
          <a:p>
            <a:r>
              <a:rPr lang="en-US" dirty="0"/>
              <a:t>class y extends x{} </a:t>
            </a:r>
          </a:p>
          <a:p>
            <a:r>
              <a:rPr lang="en-US" dirty="0"/>
              <a:t>CE 1:  can not inherit from final x .</a:t>
            </a:r>
          </a:p>
          <a:p>
            <a:r>
              <a:rPr lang="en-US" dirty="0"/>
              <a:t>CE2: </a:t>
            </a:r>
            <a:r>
              <a:rPr lang="en-US" dirty="0" err="1"/>
              <a:t>enum</a:t>
            </a:r>
            <a:r>
              <a:rPr lang="en-US" dirty="0"/>
              <a:t> types are not extensible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Way </a:t>
            </a:r>
            <a:r>
              <a:rPr lang="en-US" dirty="0" err="1"/>
              <a:t>enum</a:t>
            </a:r>
            <a:r>
              <a:rPr lang="en-US" dirty="0"/>
              <a:t> can implement any number of interfaces .</a:t>
            </a:r>
          </a:p>
          <a:p>
            <a:endParaRPr lang="en-US" dirty="0"/>
          </a:p>
          <a:p>
            <a:r>
              <a:rPr lang="en-US" dirty="0"/>
              <a:t>Interface x{}</a:t>
            </a:r>
          </a:p>
          <a:p>
            <a:r>
              <a:rPr lang="en-US" dirty="0" err="1"/>
              <a:t>enum</a:t>
            </a:r>
            <a:r>
              <a:rPr lang="en-US" dirty="0"/>
              <a:t> y implements x{}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2481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4FE61-6E40-41DB-8C69-CB0C20A5CDAF}"/>
              </a:ext>
            </a:extLst>
          </p:cNvPr>
          <p:cNvSpPr txBox="1"/>
          <p:nvPr/>
        </p:nvSpPr>
        <p:spPr>
          <a:xfrm>
            <a:off x="123825" y="95250"/>
            <a:ext cx="1190625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dirty="0" err="1"/>
              <a:t>Java.lang.Enum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in java is the direct child class of </a:t>
            </a:r>
            <a:r>
              <a:rPr lang="en-US" dirty="0" err="1"/>
              <a:t>java.lang.Enum</a:t>
            </a:r>
            <a:r>
              <a:rPr lang="en-US" dirty="0"/>
              <a:t> and Hence this class acts as base class for all java Enum </a:t>
            </a:r>
          </a:p>
          <a:p>
            <a:pPr marL="342900" indent="-342900">
              <a:buAutoNum type="arabicPeriod"/>
            </a:pPr>
            <a:r>
              <a:rPr lang="en-US" dirty="0"/>
              <a:t>It is an abstract class and it is the direct child class of Object </a:t>
            </a:r>
          </a:p>
          <a:p>
            <a:pPr marL="342900" indent="-342900">
              <a:buAutoNum type="arabicPeriod"/>
            </a:pPr>
            <a:r>
              <a:rPr lang="en-US" dirty="0"/>
              <a:t>It implements serializable and comparable interface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/>
              <a:t>Values() :</a:t>
            </a:r>
          </a:p>
          <a:p>
            <a:r>
              <a:rPr lang="en-US" dirty="0"/>
              <a:t>Every </a:t>
            </a:r>
            <a:r>
              <a:rPr lang="en-US" dirty="0" err="1"/>
              <a:t>enum</a:t>
            </a:r>
            <a:r>
              <a:rPr lang="en-US" dirty="0"/>
              <a:t> implicitly contains values method to list out all values present inside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Beer{</a:t>
            </a:r>
          </a:p>
          <a:p>
            <a:r>
              <a:rPr lang="en-US" dirty="0"/>
              <a:t>	KF,KO,RC,FO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Beer[]  b = </a:t>
            </a:r>
            <a:r>
              <a:rPr lang="en-US" dirty="0" err="1"/>
              <a:t>Beer.values</a:t>
            </a:r>
            <a:r>
              <a:rPr lang="en-US" dirty="0"/>
              <a:t>();</a:t>
            </a:r>
          </a:p>
          <a:p>
            <a:r>
              <a:rPr lang="en-US" dirty="0"/>
              <a:t>		for(Beer b1: b)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(b1);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</a:t>
            </a:r>
          </a:p>
          <a:p>
            <a:r>
              <a:rPr lang="en-US" dirty="0"/>
              <a:t>Values method not present in </a:t>
            </a:r>
            <a:r>
              <a:rPr lang="en-US" dirty="0" err="1"/>
              <a:t>java.lang.enum</a:t>
            </a:r>
            <a:r>
              <a:rPr lang="en-US" dirty="0"/>
              <a:t> and Object classes Enum keyword </a:t>
            </a:r>
            <a:r>
              <a:rPr lang="en-US" dirty="0" err="1"/>
              <a:t>implicity</a:t>
            </a:r>
            <a:r>
              <a:rPr lang="en-US" dirty="0"/>
              <a:t> provides this method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2166</Words>
  <Application>Microsoft Office PowerPoint</Application>
  <PresentationFormat>Widescreen</PresentationFormat>
  <Paragraphs>400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32</cp:revision>
  <dcterms:created xsi:type="dcterms:W3CDTF">2022-07-07T09:05:55Z</dcterms:created>
  <dcterms:modified xsi:type="dcterms:W3CDTF">2022-07-08T08:01:22Z</dcterms:modified>
</cp:coreProperties>
</file>