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CE00A-C7F2-4938-8A2B-DD253A18EE0E}" type="datetimeFigureOut">
              <a:rPr lang="en-US" smtClean="0"/>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E0A49-3291-4000-8B34-EA119C9D8B08}" type="slidenum">
              <a:rPr lang="en-US" smtClean="0"/>
              <a:t>‹#›</a:t>
            </a:fld>
            <a:endParaRPr lang="en-US"/>
          </a:p>
        </p:txBody>
      </p:sp>
    </p:spTree>
    <p:extLst>
      <p:ext uri="{BB962C8B-B14F-4D97-AF65-F5344CB8AC3E}">
        <p14:creationId xmlns:p14="http://schemas.microsoft.com/office/powerpoint/2010/main" val="1382134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CB6A-C2A1-4AB1-B9A6-8C7AF9179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7358E6-8CDE-497A-8602-E267B1AFE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0E34D3-8387-4602-8B33-8744F3A12DA3}"/>
              </a:ext>
            </a:extLst>
          </p:cNvPr>
          <p:cNvSpPr>
            <a:spLocks noGrp="1"/>
          </p:cNvSpPr>
          <p:nvPr>
            <p:ph type="dt" sz="half" idx="10"/>
          </p:nvPr>
        </p:nvSpPr>
        <p:spPr/>
        <p:txBody>
          <a:bodyPr/>
          <a:lstStyle/>
          <a:p>
            <a:fld id="{F17CD84A-FC4A-434D-A8F2-6108DEEC98C2}" type="datetimeFigureOut">
              <a:rPr lang="en-US" smtClean="0"/>
              <a:t>9/16/2022</a:t>
            </a:fld>
            <a:endParaRPr lang="en-US"/>
          </a:p>
        </p:txBody>
      </p:sp>
      <p:sp>
        <p:nvSpPr>
          <p:cNvPr id="5" name="Footer Placeholder 4">
            <a:extLst>
              <a:ext uri="{FF2B5EF4-FFF2-40B4-BE49-F238E27FC236}">
                <a16:creationId xmlns:a16="http://schemas.microsoft.com/office/drawing/2014/main" id="{B818A1D2-FEA9-406A-9444-F486B4B88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85D04-2F80-4397-8162-55B2674059C5}"/>
              </a:ext>
            </a:extLst>
          </p:cNvPr>
          <p:cNvSpPr>
            <a:spLocks noGrp="1"/>
          </p:cNvSpPr>
          <p:nvPr>
            <p:ph type="sldNum" sz="quarter" idx="12"/>
          </p:nvPr>
        </p:nvSpPr>
        <p:spPr/>
        <p:txBody>
          <a:bodyPr/>
          <a:lstStyle/>
          <a:p>
            <a:fld id="{2D0239FB-44AC-48B0-9D61-BF0C6EB0ED14}" type="slidenum">
              <a:rPr lang="en-US" smtClean="0"/>
              <a:t>‹#›</a:t>
            </a:fld>
            <a:endParaRPr lang="en-US"/>
          </a:p>
        </p:txBody>
      </p:sp>
    </p:spTree>
    <p:extLst>
      <p:ext uri="{BB962C8B-B14F-4D97-AF65-F5344CB8AC3E}">
        <p14:creationId xmlns:p14="http://schemas.microsoft.com/office/powerpoint/2010/main" val="169365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8317-4093-4E65-A4CF-67516F6EA0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D6DF39-5B52-4D4C-9DB6-32E289396C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B9481-C581-4A9B-A9D0-656EF73D8C6E}"/>
              </a:ext>
            </a:extLst>
          </p:cNvPr>
          <p:cNvSpPr>
            <a:spLocks noGrp="1"/>
          </p:cNvSpPr>
          <p:nvPr>
            <p:ph type="dt" sz="half" idx="10"/>
          </p:nvPr>
        </p:nvSpPr>
        <p:spPr/>
        <p:txBody>
          <a:bodyPr/>
          <a:lstStyle/>
          <a:p>
            <a:fld id="{F17CD84A-FC4A-434D-A8F2-6108DEEC98C2}" type="datetimeFigureOut">
              <a:rPr lang="en-US" smtClean="0"/>
              <a:t>9/16/2022</a:t>
            </a:fld>
            <a:endParaRPr lang="en-US"/>
          </a:p>
        </p:txBody>
      </p:sp>
      <p:sp>
        <p:nvSpPr>
          <p:cNvPr id="5" name="Footer Placeholder 4">
            <a:extLst>
              <a:ext uri="{FF2B5EF4-FFF2-40B4-BE49-F238E27FC236}">
                <a16:creationId xmlns:a16="http://schemas.microsoft.com/office/drawing/2014/main" id="{56C5CCD2-D610-4870-91B0-81E710B03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C9DFF-41A3-4FBC-BF00-19C7D516B6BB}"/>
              </a:ext>
            </a:extLst>
          </p:cNvPr>
          <p:cNvSpPr>
            <a:spLocks noGrp="1"/>
          </p:cNvSpPr>
          <p:nvPr>
            <p:ph type="sldNum" sz="quarter" idx="12"/>
          </p:nvPr>
        </p:nvSpPr>
        <p:spPr/>
        <p:txBody>
          <a:bodyPr/>
          <a:lstStyle/>
          <a:p>
            <a:fld id="{2D0239FB-44AC-48B0-9D61-BF0C6EB0ED14}" type="slidenum">
              <a:rPr lang="en-US" smtClean="0"/>
              <a:t>‹#›</a:t>
            </a:fld>
            <a:endParaRPr lang="en-US"/>
          </a:p>
        </p:txBody>
      </p:sp>
    </p:spTree>
    <p:extLst>
      <p:ext uri="{BB962C8B-B14F-4D97-AF65-F5344CB8AC3E}">
        <p14:creationId xmlns:p14="http://schemas.microsoft.com/office/powerpoint/2010/main" val="203487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1B17FA-A07A-497A-A013-EBEC982B71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456B02-A7AC-4146-8445-946EAF2B64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0E7C4-E080-46F3-8588-C74CCA3F0136}"/>
              </a:ext>
            </a:extLst>
          </p:cNvPr>
          <p:cNvSpPr>
            <a:spLocks noGrp="1"/>
          </p:cNvSpPr>
          <p:nvPr>
            <p:ph type="dt" sz="half" idx="10"/>
          </p:nvPr>
        </p:nvSpPr>
        <p:spPr/>
        <p:txBody>
          <a:bodyPr/>
          <a:lstStyle/>
          <a:p>
            <a:fld id="{F17CD84A-FC4A-434D-A8F2-6108DEEC98C2}" type="datetimeFigureOut">
              <a:rPr lang="en-US" smtClean="0"/>
              <a:t>9/16/2022</a:t>
            </a:fld>
            <a:endParaRPr lang="en-US"/>
          </a:p>
        </p:txBody>
      </p:sp>
      <p:sp>
        <p:nvSpPr>
          <p:cNvPr id="5" name="Footer Placeholder 4">
            <a:extLst>
              <a:ext uri="{FF2B5EF4-FFF2-40B4-BE49-F238E27FC236}">
                <a16:creationId xmlns:a16="http://schemas.microsoft.com/office/drawing/2014/main" id="{0940898D-681B-4B7F-B471-CF3C0E027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41291-C651-45EE-92F7-804E9B7623DE}"/>
              </a:ext>
            </a:extLst>
          </p:cNvPr>
          <p:cNvSpPr>
            <a:spLocks noGrp="1"/>
          </p:cNvSpPr>
          <p:nvPr>
            <p:ph type="sldNum" sz="quarter" idx="12"/>
          </p:nvPr>
        </p:nvSpPr>
        <p:spPr/>
        <p:txBody>
          <a:bodyPr/>
          <a:lstStyle/>
          <a:p>
            <a:fld id="{2D0239FB-44AC-48B0-9D61-BF0C6EB0ED14}" type="slidenum">
              <a:rPr lang="en-US" smtClean="0"/>
              <a:t>‹#›</a:t>
            </a:fld>
            <a:endParaRPr lang="en-US"/>
          </a:p>
        </p:txBody>
      </p:sp>
    </p:spTree>
    <p:extLst>
      <p:ext uri="{BB962C8B-B14F-4D97-AF65-F5344CB8AC3E}">
        <p14:creationId xmlns:p14="http://schemas.microsoft.com/office/powerpoint/2010/main" val="393736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5F0C-5304-4BFE-BCEF-E751ED434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B77E5B-2CEE-4802-8F37-072ABEB49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2A8F0-8C1A-48E5-8EFA-54522D2E9D1B}"/>
              </a:ext>
            </a:extLst>
          </p:cNvPr>
          <p:cNvSpPr>
            <a:spLocks noGrp="1"/>
          </p:cNvSpPr>
          <p:nvPr>
            <p:ph type="dt" sz="half" idx="10"/>
          </p:nvPr>
        </p:nvSpPr>
        <p:spPr/>
        <p:txBody>
          <a:bodyPr/>
          <a:lstStyle/>
          <a:p>
            <a:fld id="{F17CD84A-FC4A-434D-A8F2-6108DEEC98C2}" type="datetimeFigureOut">
              <a:rPr lang="en-US" smtClean="0"/>
              <a:t>9/16/2022</a:t>
            </a:fld>
            <a:endParaRPr lang="en-US"/>
          </a:p>
        </p:txBody>
      </p:sp>
      <p:sp>
        <p:nvSpPr>
          <p:cNvPr id="5" name="Footer Placeholder 4">
            <a:extLst>
              <a:ext uri="{FF2B5EF4-FFF2-40B4-BE49-F238E27FC236}">
                <a16:creationId xmlns:a16="http://schemas.microsoft.com/office/drawing/2014/main" id="{37097DE3-E4E0-482E-8E99-91FE4AAA6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35F3C-4DD7-4B8C-A236-B6C3BFADA4BB}"/>
              </a:ext>
            </a:extLst>
          </p:cNvPr>
          <p:cNvSpPr>
            <a:spLocks noGrp="1"/>
          </p:cNvSpPr>
          <p:nvPr>
            <p:ph type="sldNum" sz="quarter" idx="12"/>
          </p:nvPr>
        </p:nvSpPr>
        <p:spPr/>
        <p:txBody>
          <a:bodyPr/>
          <a:lstStyle/>
          <a:p>
            <a:fld id="{2D0239FB-44AC-48B0-9D61-BF0C6EB0ED14}" type="slidenum">
              <a:rPr lang="en-US" smtClean="0"/>
              <a:t>‹#›</a:t>
            </a:fld>
            <a:endParaRPr lang="en-US"/>
          </a:p>
        </p:txBody>
      </p:sp>
    </p:spTree>
    <p:extLst>
      <p:ext uri="{BB962C8B-B14F-4D97-AF65-F5344CB8AC3E}">
        <p14:creationId xmlns:p14="http://schemas.microsoft.com/office/powerpoint/2010/main" val="409693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78B9-3126-4DA6-B990-847F99C5FA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842E58-DD59-4D1A-98B8-8043A63D69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580828-B380-448C-8FB2-F5BE34077006}"/>
              </a:ext>
            </a:extLst>
          </p:cNvPr>
          <p:cNvSpPr>
            <a:spLocks noGrp="1"/>
          </p:cNvSpPr>
          <p:nvPr>
            <p:ph type="dt" sz="half" idx="10"/>
          </p:nvPr>
        </p:nvSpPr>
        <p:spPr/>
        <p:txBody>
          <a:bodyPr/>
          <a:lstStyle/>
          <a:p>
            <a:fld id="{F17CD84A-FC4A-434D-A8F2-6108DEEC98C2}" type="datetimeFigureOut">
              <a:rPr lang="en-US" smtClean="0"/>
              <a:t>9/16/2022</a:t>
            </a:fld>
            <a:endParaRPr lang="en-US"/>
          </a:p>
        </p:txBody>
      </p:sp>
      <p:sp>
        <p:nvSpPr>
          <p:cNvPr id="5" name="Footer Placeholder 4">
            <a:extLst>
              <a:ext uri="{FF2B5EF4-FFF2-40B4-BE49-F238E27FC236}">
                <a16:creationId xmlns:a16="http://schemas.microsoft.com/office/drawing/2014/main" id="{A5CBF611-0BC7-4122-803F-0BC60152E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B60D4-A8C0-43F0-9017-4C3D704B9C68}"/>
              </a:ext>
            </a:extLst>
          </p:cNvPr>
          <p:cNvSpPr>
            <a:spLocks noGrp="1"/>
          </p:cNvSpPr>
          <p:nvPr>
            <p:ph type="sldNum" sz="quarter" idx="12"/>
          </p:nvPr>
        </p:nvSpPr>
        <p:spPr/>
        <p:txBody>
          <a:bodyPr/>
          <a:lstStyle/>
          <a:p>
            <a:fld id="{2D0239FB-44AC-48B0-9D61-BF0C6EB0ED14}" type="slidenum">
              <a:rPr lang="en-US" smtClean="0"/>
              <a:t>‹#›</a:t>
            </a:fld>
            <a:endParaRPr lang="en-US"/>
          </a:p>
        </p:txBody>
      </p:sp>
    </p:spTree>
    <p:extLst>
      <p:ext uri="{BB962C8B-B14F-4D97-AF65-F5344CB8AC3E}">
        <p14:creationId xmlns:p14="http://schemas.microsoft.com/office/powerpoint/2010/main" val="259553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E204-B1E1-4874-B789-4109C6E38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FC536-0BF6-4C64-8CDA-33622BEF5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076D8-C2D0-4402-B91C-E3BD86D3C7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9F277-19F2-4114-A911-CBCDCB681AA9}"/>
              </a:ext>
            </a:extLst>
          </p:cNvPr>
          <p:cNvSpPr>
            <a:spLocks noGrp="1"/>
          </p:cNvSpPr>
          <p:nvPr>
            <p:ph type="dt" sz="half" idx="10"/>
          </p:nvPr>
        </p:nvSpPr>
        <p:spPr/>
        <p:txBody>
          <a:bodyPr/>
          <a:lstStyle/>
          <a:p>
            <a:fld id="{F17CD84A-FC4A-434D-A8F2-6108DEEC98C2}" type="datetimeFigureOut">
              <a:rPr lang="en-US" smtClean="0"/>
              <a:t>9/16/2022</a:t>
            </a:fld>
            <a:endParaRPr lang="en-US"/>
          </a:p>
        </p:txBody>
      </p:sp>
      <p:sp>
        <p:nvSpPr>
          <p:cNvPr id="6" name="Footer Placeholder 5">
            <a:extLst>
              <a:ext uri="{FF2B5EF4-FFF2-40B4-BE49-F238E27FC236}">
                <a16:creationId xmlns:a16="http://schemas.microsoft.com/office/drawing/2014/main" id="{8A2271C7-40C1-4102-84FB-00654E126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D6D4B-B38D-482D-8F18-F139BD0CF1C9}"/>
              </a:ext>
            </a:extLst>
          </p:cNvPr>
          <p:cNvSpPr>
            <a:spLocks noGrp="1"/>
          </p:cNvSpPr>
          <p:nvPr>
            <p:ph type="sldNum" sz="quarter" idx="12"/>
          </p:nvPr>
        </p:nvSpPr>
        <p:spPr/>
        <p:txBody>
          <a:bodyPr/>
          <a:lstStyle/>
          <a:p>
            <a:fld id="{2D0239FB-44AC-48B0-9D61-BF0C6EB0ED14}" type="slidenum">
              <a:rPr lang="en-US" smtClean="0"/>
              <a:t>‹#›</a:t>
            </a:fld>
            <a:endParaRPr lang="en-US"/>
          </a:p>
        </p:txBody>
      </p:sp>
    </p:spTree>
    <p:extLst>
      <p:ext uri="{BB962C8B-B14F-4D97-AF65-F5344CB8AC3E}">
        <p14:creationId xmlns:p14="http://schemas.microsoft.com/office/powerpoint/2010/main" val="174314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B7CD-D73C-4A2A-BE9B-4D6D6F632C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A8D069-D7FD-441A-B17E-39E91A6731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E6DFC-48CF-495F-BC5F-1D9F5E9319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A1D41C-0511-41E5-A6D8-6335905992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71A5C3-E883-42F5-9C6A-C08EDDB6FA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00013A-B6B1-449B-A811-3AB592224DC1}"/>
              </a:ext>
            </a:extLst>
          </p:cNvPr>
          <p:cNvSpPr>
            <a:spLocks noGrp="1"/>
          </p:cNvSpPr>
          <p:nvPr>
            <p:ph type="dt" sz="half" idx="10"/>
          </p:nvPr>
        </p:nvSpPr>
        <p:spPr/>
        <p:txBody>
          <a:bodyPr/>
          <a:lstStyle/>
          <a:p>
            <a:fld id="{F17CD84A-FC4A-434D-A8F2-6108DEEC98C2}" type="datetimeFigureOut">
              <a:rPr lang="en-US" smtClean="0"/>
              <a:t>9/16/2022</a:t>
            </a:fld>
            <a:endParaRPr lang="en-US"/>
          </a:p>
        </p:txBody>
      </p:sp>
      <p:sp>
        <p:nvSpPr>
          <p:cNvPr id="8" name="Footer Placeholder 7">
            <a:extLst>
              <a:ext uri="{FF2B5EF4-FFF2-40B4-BE49-F238E27FC236}">
                <a16:creationId xmlns:a16="http://schemas.microsoft.com/office/drawing/2014/main" id="{896FAA89-F290-4507-971C-13B100C921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A39D36-B5EE-4742-A3E2-0E83A0183BE7}"/>
              </a:ext>
            </a:extLst>
          </p:cNvPr>
          <p:cNvSpPr>
            <a:spLocks noGrp="1"/>
          </p:cNvSpPr>
          <p:nvPr>
            <p:ph type="sldNum" sz="quarter" idx="12"/>
          </p:nvPr>
        </p:nvSpPr>
        <p:spPr/>
        <p:txBody>
          <a:bodyPr/>
          <a:lstStyle/>
          <a:p>
            <a:fld id="{2D0239FB-44AC-48B0-9D61-BF0C6EB0ED14}" type="slidenum">
              <a:rPr lang="en-US" smtClean="0"/>
              <a:t>‹#›</a:t>
            </a:fld>
            <a:endParaRPr lang="en-US"/>
          </a:p>
        </p:txBody>
      </p:sp>
    </p:spTree>
    <p:extLst>
      <p:ext uri="{BB962C8B-B14F-4D97-AF65-F5344CB8AC3E}">
        <p14:creationId xmlns:p14="http://schemas.microsoft.com/office/powerpoint/2010/main" val="103872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C5B76-499D-4009-878A-D5121D05AA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C909B9-E870-4E94-A6E5-E231853845E0}"/>
              </a:ext>
            </a:extLst>
          </p:cNvPr>
          <p:cNvSpPr>
            <a:spLocks noGrp="1"/>
          </p:cNvSpPr>
          <p:nvPr>
            <p:ph type="dt" sz="half" idx="10"/>
          </p:nvPr>
        </p:nvSpPr>
        <p:spPr/>
        <p:txBody>
          <a:bodyPr/>
          <a:lstStyle/>
          <a:p>
            <a:fld id="{F17CD84A-FC4A-434D-A8F2-6108DEEC98C2}" type="datetimeFigureOut">
              <a:rPr lang="en-US" smtClean="0"/>
              <a:t>9/16/2022</a:t>
            </a:fld>
            <a:endParaRPr lang="en-US"/>
          </a:p>
        </p:txBody>
      </p:sp>
      <p:sp>
        <p:nvSpPr>
          <p:cNvPr id="4" name="Footer Placeholder 3">
            <a:extLst>
              <a:ext uri="{FF2B5EF4-FFF2-40B4-BE49-F238E27FC236}">
                <a16:creationId xmlns:a16="http://schemas.microsoft.com/office/drawing/2014/main" id="{D3458AC5-DD98-429D-8DD9-E8C44DCC67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4959BE-2B60-4F3F-8E98-1E634D489F67}"/>
              </a:ext>
            </a:extLst>
          </p:cNvPr>
          <p:cNvSpPr>
            <a:spLocks noGrp="1"/>
          </p:cNvSpPr>
          <p:nvPr>
            <p:ph type="sldNum" sz="quarter" idx="12"/>
          </p:nvPr>
        </p:nvSpPr>
        <p:spPr/>
        <p:txBody>
          <a:bodyPr/>
          <a:lstStyle/>
          <a:p>
            <a:fld id="{2D0239FB-44AC-48B0-9D61-BF0C6EB0ED14}" type="slidenum">
              <a:rPr lang="en-US" smtClean="0"/>
              <a:t>‹#›</a:t>
            </a:fld>
            <a:endParaRPr lang="en-US"/>
          </a:p>
        </p:txBody>
      </p:sp>
    </p:spTree>
    <p:extLst>
      <p:ext uri="{BB962C8B-B14F-4D97-AF65-F5344CB8AC3E}">
        <p14:creationId xmlns:p14="http://schemas.microsoft.com/office/powerpoint/2010/main" val="1285555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C6D9AA-E3F7-4AE7-B4E1-6524D9CE5AFF}"/>
              </a:ext>
            </a:extLst>
          </p:cNvPr>
          <p:cNvSpPr>
            <a:spLocks noGrp="1"/>
          </p:cNvSpPr>
          <p:nvPr>
            <p:ph type="dt" sz="half" idx="10"/>
          </p:nvPr>
        </p:nvSpPr>
        <p:spPr/>
        <p:txBody>
          <a:bodyPr/>
          <a:lstStyle/>
          <a:p>
            <a:fld id="{F17CD84A-FC4A-434D-A8F2-6108DEEC98C2}" type="datetimeFigureOut">
              <a:rPr lang="en-US" smtClean="0"/>
              <a:t>9/16/2022</a:t>
            </a:fld>
            <a:endParaRPr lang="en-US"/>
          </a:p>
        </p:txBody>
      </p:sp>
      <p:sp>
        <p:nvSpPr>
          <p:cNvPr id="3" name="Footer Placeholder 2">
            <a:extLst>
              <a:ext uri="{FF2B5EF4-FFF2-40B4-BE49-F238E27FC236}">
                <a16:creationId xmlns:a16="http://schemas.microsoft.com/office/drawing/2014/main" id="{1716BC49-1E1E-47C8-9D97-E5D1111D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58D0F4-2950-4AC6-9527-7AD01F244316}"/>
              </a:ext>
            </a:extLst>
          </p:cNvPr>
          <p:cNvSpPr>
            <a:spLocks noGrp="1"/>
          </p:cNvSpPr>
          <p:nvPr>
            <p:ph type="sldNum" sz="quarter" idx="12"/>
          </p:nvPr>
        </p:nvSpPr>
        <p:spPr/>
        <p:txBody>
          <a:bodyPr/>
          <a:lstStyle/>
          <a:p>
            <a:fld id="{2D0239FB-44AC-48B0-9D61-BF0C6EB0ED14}" type="slidenum">
              <a:rPr lang="en-US" smtClean="0"/>
              <a:t>‹#›</a:t>
            </a:fld>
            <a:endParaRPr lang="en-US"/>
          </a:p>
        </p:txBody>
      </p:sp>
    </p:spTree>
    <p:extLst>
      <p:ext uri="{BB962C8B-B14F-4D97-AF65-F5344CB8AC3E}">
        <p14:creationId xmlns:p14="http://schemas.microsoft.com/office/powerpoint/2010/main" val="98898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1EA1-F5C0-4C7F-8A82-A13A20EE5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7BD97D-AA09-43AD-931E-4DFA5F1582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C48E69-19A2-4D09-AA52-AE3178973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542C2-8F16-44C1-AC8E-C36B589CD629}"/>
              </a:ext>
            </a:extLst>
          </p:cNvPr>
          <p:cNvSpPr>
            <a:spLocks noGrp="1"/>
          </p:cNvSpPr>
          <p:nvPr>
            <p:ph type="dt" sz="half" idx="10"/>
          </p:nvPr>
        </p:nvSpPr>
        <p:spPr/>
        <p:txBody>
          <a:bodyPr/>
          <a:lstStyle/>
          <a:p>
            <a:fld id="{F17CD84A-FC4A-434D-A8F2-6108DEEC98C2}" type="datetimeFigureOut">
              <a:rPr lang="en-US" smtClean="0"/>
              <a:t>9/16/2022</a:t>
            </a:fld>
            <a:endParaRPr lang="en-US"/>
          </a:p>
        </p:txBody>
      </p:sp>
      <p:sp>
        <p:nvSpPr>
          <p:cNvPr id="6" name="Footer Placeholder 5">
            <a:extLst>
              <a:ext uri="{FF2B5EF4-FFF2-40B4-BE49-F238E27FC236}">
                <a16:creationId xmlns:a16="http://schemas.microsoft.com/office/drawing/2014/main" id="{7AC0F4D8-E771-42CA-B6AC-1C520761D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77B9D-1FEA-42C9-8607-DD1F807F3C9C}"/>
              </a:ext>
            </a:extLst>
          </p:cNvPr>
          <p:cNvSpPr>
            <a:spLocks noGrp="1"/>
          </p:cNvSpPr>
          <p:nvPr>
            <p:ph type="sldNum" sz="quarter" idx="12"/>
          </p:nvPr>
        </p:nvSpPr>
        <p:spPr/>
        <p:txBody>
          <a:bodyPr/>
          <a:lstStyle/>
          <a:p>
            <a:fld id="{2D0239FB-44AC-48B0-9D61-BF0C6EB0ED14}" type="slidenum">
              <a:rPr lang="en-US" smtClean="0"/>
              <a:t>‹#›</a:t>
            </a:fld>
            <a:endParaRPr lang="en-US"/>
          </a:p>
        </p:txBody>
      </p:sp>
    </p:spTree>
    <p:extLst>
      <p:ext uri="{BB962C8B-B14F-4D97-AF65-F5344CB8AC3E}">
        <p14:creationId xmlns:p14="http://schemas.microsoft.com/office/powerpoint/2010/main" val="270814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B239-6A0B-4C2C-95F9-0DD53CD096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99802-28EB-4CD7-B66E-5607F2FAA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DF997D-DF2E-408D-9203-58DC8D16F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9EE3A-9CB2-4F5B-AD04-7CF10ADCB2D7}"/>
              </a:ext>
            </a:extLst>
          </p:cNvPr>
          <p:cNvSpPr>
            <a:spLocks noGrp="1"/>
          </p:cNvSpPr>
          <p:nvPr>
            <p:ph type="dt" sz="half" idx="10"/>
          </p:nvPr>
        </p:nvSpPr>
        <p:spPr/>
        <p:txBody>
          <a:bodyPr/>
          <a:lstStyle/>
          <a:p>
            <a:fld id="{F17CD84A-FC4A-434D-A8F2-6108DEEC98C2}" type="datetimeFigureOut">
              <a:rPr lang="en-US" smtClean="0"/>
              <a:t>9/16/2022</a:t>
            </a:fld>
            <a:endParaRPr lang="en-US"/>
          </a:p>
        </p:txBody>
      </p:sp>
      <p:sp>
        <p:nvSpPr>
          <p:cNvPr id="6" name="Footer Placeholder 5">
            <a:extLst>
              <a:ext uri="{FF2B5EF4-FFF2-40B4-BE49-F238E27FC236}">
                <a16:creationId xmlns:a16="http://schemas.microsoft.com/office/drawing/2014/main" id="{C2D8C28D-492D-49C9-A06A-1C4C222852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8DDD2-8325-49C3-AB18-024C690A03B9}"/>
              </a:ext>
            </a:extLst>
          </p:cNvPr>
          <p:cNvSpPr>
            <a:spLocks noGrp="1"/>
          </p:cNvSpPr>
          <p:nvPr>
            <p:ph type="sldNum" sz="quarter" idx="12"/>
          </p:nvPr>
        </p:nvSpPr>
        <p:spPr/>
        <p:txBody>
          <a:bodyPr/>
          <a:lstStyle/>
          <a:p>
            <a:fld id="{2D0239FB-44AC-48B0-9D61-BF0C6EB0ED14}" type="slidenum">
              <a:rPr lang="en-US" smtClean="0"/>
              <a:t>‹#›</a:t>
            </a:fld>
            <a:endParaRPr lang="en-US"/>
          </a:p>
        </p:txBody>
      </p:sp>
    </p:spTree>
    <p:extLst>
      <p:ext uri="{BB962C8B-B14F-4D97-AF65-F5344CB8AC3E}">
        <p14:creationId xmlns:p14="http://schemas.microsoft.com/office/powerpoint/2010/main" val="223238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F9B122-7FBD-4BCE-9F86-6C1D16ADDC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BECB19-4926-4D85-B59A-F243CE8AB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47902-80FD-4729-8BD1-A87C38314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CD84A-FC4A-434D-A8F2-6108DEEC98C2}" type="datetimeFigureOut">
              <a:rPr lang="en-US" smtClean="0"/>
              <a:t>9/16/2022</a:t>
            </a:fld>
            <a:endParaRPr lang="en-US"/>
          </a:p>
        </p:txBody>
      </p:sp>
      <p:sp>
        <p:nvSpPr>
          <p:cNvPr id="5" name="Footer Placeholder 4">
            <a:extLst>
              <a:ext uri="{FF2B5EF4-FFF2-40B4-BE49-F238E27FC236}">
                <a16:creationId xmlns:a16="http://schemas.microsoft.com/office/drawing/2014/main" id="{F009BB9F-FF2E-465A-BC08-F384D0CBA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B68262-6A92-4284-97C2-AC7E6EEC0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239FB-44AC-48B0-9D61-BF0C6EB0ED14}" type="slidenum">
              <a:rPr lang="en-US" smtClean="0"/>
              <a:t>‹#›</a:t>
            </a:fld>
            <a:endParaRPr lang="en-US"/>
          </a:p>
        </p:txBody>
      </p:sp>
    </p:spTree>
    <p:extLst>
      <p:ext uri="{BB962C8B-B14F-4D97-AF65-F5344CB8AC3E}">
        <p14:creationId xmlns:p14="http://schemas.microsoft.com/office/powerpoint/2010/main" val="140778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52B19B-D05A-444C-A11B-974737C32B51}"/>
              </a:ext>
            </a:extLst>
          </p:cNvPr>
          <p:cNvSpPr txBox="1"/>
          <p:nvPr/>
        </p:nvSpPr>
        <p:spPr>
          <a:xfrm>
            <a:off x="304800" y="133350"/>
            <a:ext cx="11791950" cy="4893647"/>
          </a:xfrm>
          <a:prstGeom prst="rect">
            <a:avLst/>
          </a:prstGeom>
          <a:noFill/>
        </p:spPr>
        <p:txBody>
          <a:bodyPr wrap="square" rtlCol="0">
            <a:spAutoFit/>
          </a:bodyPr>
          <a:lstStyle/>
          <a:p>
            <a:r>
              <a:rPr lang="en-US" sz="3200" b="1" dirty="0"/>
              <a:t>	</a:t>
            </a:r>
          </a:p>
          <a:p>
            <a:endParaRPr lang="en-US" sz="3200" b="1" dirty="0"/>
          </a:p>
          <a:p>
            <a:r>
              <a:rPr lang="en-US" sz="3200" b="1" dirty="0"/>
              <a:t>			Garbage Collection :-</a:t>
            </a:r>
          </a:p>
          <a:p>
            <a:pPr marL="342900" indent="-342900">
              <a:buAutoNum type="arabicPeriod"/>
            </a:pPr>
            <a:r>
              <a:rPr lang="en-US" dirty="0"/>
              <a:t>In old languages like </a:t>
            </a:r>
            <a:r>
              <a:rPr lang="en-US" dirty="0" err="1"/>
              <a:t>c++</a:t>
            </a:r>
            <a:r>
              <a:rPr lang="en-US" dirty="0"/>
              <a:t> programmer is responsible to create new objects and to destroy useless objects . Usually Programmer taking very much care while creating objects and neglecting destruction of useless Objects . Because of this negligence at certain point for creation of new objects sufficient memory may not be available (because total memory filled with useless objects only ).And total application will be down with memory problems . Hence Out of memory Error is very common problem in old languages like </a:t>
            </a:r>
            <a:r>
              <a:rPr lang="en-US" dirty="0" err="1"/>
              <a:t>c++</a:t>
            </a:r>
            <a:r>
              <a:rPr lang="en-US" dirty="0"/>
              <a:t>.</a:t>
            </a:r>
          </a:p>
          <a:p>
            <a:pPr marL="342900" indent="-342900">
              <a:buAutoNum type="arabicPeriod"/>
            </a:pPr>
            <a:r>
              <a:rPr lang="en-US" dirty="0"/>
              <a:t>But In java programmer is responsible only for creation of objects and programmer is not responsible to destroy useless objects .SUN people provided one assistant to destroy useless objects this assistant is always running in the background(demon thread) and destroy useless objects jus because of this assistant the chance of failing java </a:t>
            </a:r>
            <a:r>
              <a:rPr lang="en-US" dirty="0" err="1"/>
              <a:t>programme</a:t>
            </a:r>
            <a:r>
              <a:rPr lang="en-US" dirty="0"/>
              <a:t> with memory problem is very </a:t>
            </a:r>
            <a:r>
              <a:rPr lang="en-US" dirty="0" err="1"/>
              <a:t>very</a:t>
            </a:r>
            <a:r>
              <a:rPr lang="en-US" dirty="0"/>
              <a:t> low . This assistant is nothing but Garbage collector . Hence the main objective of garbage collector is to destroy useless objects (i.e. garbage collection) </a:t>
            </a:r>
          </a:p>
          <a:p>
            <a:endParaRPr lang="en-US" dirty="0"/>
          </a:p>
          <a:p>
            <a:endParaRPr lang="en-US" dirty="0"/>
          </a:p>
        </p:txBody>
      </p:sp>
    </p:spTree>
    <p:extLst>
      <p:ext uri="{BB962C8B-B14F-4D97-AF65-F5344CB8AC3E}">
        <p14:creationId xmlns:p14="http://schemas.microsoft.com/office/powerpoint/2010/main" val="4263149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CCE567-5B63-4641-B7D0-912B9BEA4041}"/>
              </a:ext>
            </a:extLst>
          </p:cNvPr>
          <p:cNvSpPr txBox="1"/>
          <p:nvPr/>
        </p:nvSpPr>
        <p:spPr>
          <a:xfrm>
            <a:off x="123825" y="123825"/>
            <a:ext cx="11944350" cy="5355312"/>
          </a:xfrm>
          <a:prstGeom prst="rect">
            <a:avLst/>
          </a:prstGeom>
          <a:noFill/>
        </p:spPr>
        <p:txBody>
          <a:bodyPr wrap="square" rtlCol="0">
            <a:spAutoFit/>
          </a:bodyPr>
          <a:lstStyle/>
          <a:p>
            <a:r>
              <a:rPr lang="en-US" dirty="0" err="1"/>
              <a:t>gc</a:t>
            </a:r>
            <a:r>
              <a:rPr lang="en-US" dirty="0"/>
              <a:t>(): method present in System class is a static method whereas </a:t>
            </a:r>
            <a:r>
              <a:rPr lang="en-US" dirty="0" err="1"/>
              <a:t>gc</a:t>
            </a:r>
            <a:r>
              <a:rPr lang="en-US" dirty="0"/>
              <a:t>() method present in Runtime class is instance method .</a:t>
            </a:r>
          </a:p>
          <a:p>
            <a:endParaRPr lang="en-US" dirty="0"/>
          </a:p>
          <a:p>
            <a:r>
              <a:rPr lang="en-US" dirty="0"/>
              <a:t>Q1 which of the following is valid way for requesting the JVM to run </a:t>
            </a:r>
            <a:r>
              <a:rPr lang="en-US" dirty="0" err="1"/>
              <a:t>Grabage</a:t>
            </a:r>
            <a:r>
              <a:rPr lang="en-US" dirty="0"/>
              <a:t> collector .</a:t>
            </a:r>
          </a:p>
          <a:p>
            <a:pPr marL="400050" indent="-400050">
              <a:buAutoNum type="romanUcPeriod"/>
            </a:pPr>
            <a:r>
              <a:rPr lang="en-US" dirty="0" err="1"/>
              <a:t>System.gc</a:t>
            </a:r>
            <a:r>
              <a:rPr lang="en-US" dirty="0"/>
              <a:t>();   // valid </a:t>
            </a:r>
          </a:p>
          <a:p>
            <a:pPr marL="400050" indent="-400050">
              <a:buAutoNum type="romanUcPeriod"/>
            </a:pPr>
            <a:r>
              <a:rPr lang="en-US" dirty="0" err="1"/>
              <a:t>Runtime.gc</a:t>
            </a:r>
            <a:r>
              <a:rPr lang="en-US" dirty="0"/>
              <a:t>();   // Not Valid</a:t>
            </a:r>
          </a:p>
          <a:p>
            <a:pPr marL="400050" indent="-400050">
              <a:buAutoNum type="romanUcPeriod"/>
            </a:pPr>
            <a:r>
              <a:rPr lang="en-US" dirty="0"/>
              <a:t>(New Runtime).</a:t>
            </a:r>
            <a:r>
              <a:rPr lang="en-US" dirty="0" err="1"/>
              <a:t>gc</a:t>
            </a:r>
            <a:r>
              <a:rPr lang="en-US" dirty="0"/>
              <a:t>();   // not Valid </a:t>
            </a:r>
          </a:p>
          <a:p>
            <a:pPr marL="400050" indent="-400050">
              <a:buAutoNum type="romanUcPeriod"/>
            </a:pPr>
            <a:r>
              <a:rPr lang="en-US" dirty="0" err="1"/>
              <a:t>RunTime.getRuntime</a:t>
            </a:r>
            <a:r>
              <a:rPr lang="en-US" dirty="0"/>
              <a:t>().</a:t>
            </a:r>
            <a:r>
              <a:rPr lang="en-US" dirty="0" err="1"/>
              <a:t>gc</a:t>
            </a:r>
            <a:r>
              <a:rPr lang="en-US" dirty="0"/>
              <a:t>();  // Valid</a:t>
            </a:r>
          </a:p>
          <a:p>
            <a:pPr marL="400050" indent="-400050">
              <a:buAutoNum type="romanUcPeriod"/>
            </a:pPr>
            <a:endParaRPr lang="en-US" dirty="0"/>
          </a:p>
          <a:p>
            <a:endParaRPr lang="en-US" dirty="0"/>
          </a:p>
          <a:p>
            <a:r>
              <a:rPr lang="en-US" dirty="0"/>
              <a:t>Note:</a:t>
            </a:r>
          </a:p>
          <a:p>
            <a:pPr marL="342900" indent="-342900">
              <a:buAutoNum type="arabicPeriod"/>
            </a:pPr>
            <a:r>
              <a:rPr lang="en-US" dirty="0"/>
              <a:t>It is convenient to use System class </a:t>
            </a:r>
            <a:r>
              <a:rPr lang="en-US" dirty="0" err="1"/>
              <a:t>gc</a:t>
            </a:r>
            <a:r>
              <a:rPr lang="en-US" dirty="0"/>
              <a:t> method when compared with Runtime class </a:t>
            </a:r>
            <a:r>
              <a:rPr lang="en-US" dirty="0" err="1"/>
              <a:t>gc</a:t>
            </a:r>
            <a:r>
              <a:rPr lang="en-US" dirty="0"/>
              <a:t>() method</a:t>
            </a:r>
          </a:p>
          <a:p>
            <a:pPr marL="342900" indent="-342900">
              <a:buAutoNum type="arabicPeriod"/>
            </a:pPr>
            <a:r>
              <a:rPr lang="en-US" dirty="0"/>
              <a:t>With respect to performance . It is highly recommended to use Runtime class </a:t>
            </a:r>
            <a:r>
              <a:rPr lang="en-US" dirty="0" err="1"/>
              <a:t>gc</a:t>
            </a:r>
            <a:r>
              <a:rPr lang="en-US" dirty="0"/>
              <a:t>() method when compared with System class </a:t>
            </a:r>
            <a:r>
              <a:rPr lang="en-US" dirty="0" err="1"/>
              <a:t>gc</a:t>
            </a:r>
            <a:r>
              <a:rPr lang="en-US" dirty="0"/>
              <a:t>() method because System class internally call Runtime class </a:t>
            </a:r>
            <a:r>
              <a:rPr lang="en-US" dirty="0" err="1"/>
              <a:t>gc</a:t>
            </a:r>
            <a:r>
              <a:rPr lang="en-US" dirty="0"/>
              <a:t>() method </a:t>
            </a:r>
          </a:p>
          <a:p>
            <a:pPr marL="342900" indent="-342900">
              <a:buAutoNum type="arabicPeriod"/>
            </a:pPr>
            <a:endParaRPr lang="en-US" dirty="0"/>
          </a:p>
          <a:p>
            <a:r>
              <a:rPr lang="en-US" dirty="0"/>
              <a:t>Class System {</a:t>
            </a:r>
          </a:p>
          <a:p>
            <a:r>
              <a:rPr lang="en-US" dirty="0"/>
              <a:t>	public static void </a:t>
            </a:r>
            <a:r>
              <a:rPr lang="en-US" dirty="0" err="1"/>
              <a:t>gc</a:t>
            </a:r>
            <a:r>
              <a:rPr lang="en-US" dirty="0"/>
              <a:t>(){</a:t>
            </a:r>
          </a:p>
          <a:p>
            <a:r>
              <a:rPr lang="en-US" dirty="0"/>
              <a:t>	</a:t>
            </a:r>
            <a:r>
              <a:rPr lang="en-US" dirty="0" err="1"/>
              <a:t>Runtime.getRuntime</a:t>
            </a:r>
            <a:r>
              <a:rPr lang="en-US" dirty="0"/>
              <a:t>().</a:t>
            </a:r>
            <a:r>
              <a:rPr lang="en-US" dirty="0" err="1"/>
              <a:t>gc</a:t>
            </a:r>
            <a:r>
              <a:rPr lang="en-US" dirty="0"/>
              <a:t>();</a:t>
            </a:r>
          </a:p>
          <a:p>
            <a:r>
              <a:rPr lang="en-US" dirty="0"/>
              <a:t>}</a:t>
            </a:r>
          </a:p>
          <a:p>
            <a:r>
              <a:rPr lang="en-US" dirty="0"/>
              <a:t>}</a:t>
            </a:r>
          </a:p>
        </p:txBody>
      </p:sp>
    </p:spTree>
    <p:extLst>
      <p:ext uri="{BB962C8B-B14F-4D97-AF65-F5344CB8AC3E}">
        <p14:creationId xmlns:p14="http://schemas.microsoft.com/office/powerpoint/2010/main" val="302122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37352-4FB8-48F4-AEB5-C5CB585905E8}"/>
              </a:ext>
            </a:extLst>
          </p:cNvPr>
          <p:cNvSpPr txBox="1"/>
          <p:nvPr/>
        </p:nvSpPr>
        <p:spPr>
          <a:xfrm>
            <a:off x="190500" y="114300"/>
            <a:ext cx="11906250" cy="7448193"/>
          </a:xfrm>
          <a:prstGeom prst="rect">
            <a:avLst/>
          </a:prstGeom>
          <a:noFill/>
        </p:spPr>
        <p:txBody>
          <a:bodyPr wrap="square" rtlCol="0">
            <a:spAutoFit/>
          </a:bodyPr>
          <a:lstStyle/>
          <a:p>
            <a:r>
              <a:rPr lang="en-US" sz="2800" b="1" dirty="0"/>
              <a:t>Finalization :</a:t>
            </a:r>
          </a:p>
          <a:p>
            <a:pPr marL="342900" indent="-342900">
              <a:buAutoNum type="arabicPeriod"/>
            </a:pPr>
            <a:r>
              <a:rPr lang="en-US" dirty="0"/>
              <a:t>Just Before destroying an Object garbage collector calls finalize method to perform cleanup activities . Once Finalize method completes automatically garbage collector destroys that Object . </a:t>
            </a:r>
          </a:p>
          <a:p>
            <a:pPr marL="342900" indent="-342900">
              <a:buAutoNum type="arabicPeriod"/>
            </a:pPr>
            <a:r>
              <a:rPr lang="en-US" dirty="0"/>
              <a:t>Finalize method present in Object class with the following declaration </a:t>
            </a:r>
          </a:p>
          <a:p>
            <a:r>
              <a:rPr lang="en-US" dirty="0"/>
              <a:t>protected void finalize () throws Throwable {}</a:t>
            </a:r>
          </a:p>
          <a:p>
            <a:r>
              <a:rPr lang="en-US" dirty="0"/>
              <a:t>We can override finalize method  in our class to define our own cleanup activities.</a:t>
            </a:r>
          </a:p>
          <a:p>
            <a:endParaRPr lang="en-US" dirty="0"/>
          </a:p>
          <a:p>
            <a:r>
              <a:rPr lang="en-US" dirty="0"/>
              <a:t>Case 1 : </a:t>
            </a:r>
          </a:p>
          <a:p>
            <a:endParaRPr lang="en-US" dirty="0"/>
          </a:p>
          <a:p>
            <a:r>
              <a:rPr lang="en-US" dirty="0"/>
              <a:t>Just Before destroying an Object Garbage collector calls Finalize method on the object which is eligible for </a:t>
            </a:r>
            <a:r>
              <a:rPr lang="en-US" dirty="0" err="1"/>
              <a:t>gc</a:t>
            </a:r>
            <a:r>
              <a:rPr lang="en-US" dirty="0"/>
              <a:t>. Then the corresponding class Finalize method will be executed . If String Object eligible for </a:t>
            </a:r>
            <a:r>
              <a:rPr lang="en-US" dirty="0" err="1"/>
              <a:t>gc</a:t>
            </a:r>
            <a:r>
              <a:rPr lang="en-US" dirty="0"/>
              <a:t> . String class finalize method will be executed but not Test class finalize method </a:t>
            </a:r>
          </a:p>
          <a:p>
            <a:endParaRPr lang="en-US" dirty="0"/>
          </a:p>
          <a:p>
            <a:r>
              <a:rPr lang="en-US" dirty="0"/>
              <a:t>Example: </a:t>
            </a:r>
          </a:p>
          <a:p>
            <a:r>
              <a:rPr lang="en-US" dirty="0"/>
              <a:t>Class Test{</a:t>
            </a:r>
          </a:p>
          <a:p>
            <a:r>
              <a:rPr lang="en-US" dirty="0"/>
              <a:t>	</a:t>
            </a:r>
            <a:r>
              <a:rPr lang="en-US" dirty="0" err="1"/>
              <a:t>psv</a:t>
            </a:r>
            <a:r>
              <a:rPr lang="en-US" dirty="0"/>
              <a:t> main(String[] </a:t>
            </a:r>
            <a:r>
              <a:rPr lang="en-US" dirty="0" err="1"/>
              <a:t>args</a:t>
            </a:r>
            <a:r>
              <a:rPr lang="en-US" dirty="0"/>
              <a:t>){</a:t>
            </a:r>
          </a:p>
          <a:p>
            <a:r>
              <a:rPr lang="en-US" dirty="0"/>
              <a:t>	String s = new String(“Akhil”);</a:t>
            </a:r>
          </a:p>
          <a:p>
            <a:r>
              <a:rPr lang="en-US" dirty="0"/>
              <a:t>	s = null;</a:t>
            </a:r>
          </a:p>
          <a:p>
            <a:r>
              <a:rPr lang="en-US" dirty="0"/>
              <a:t>	</a:t>
            </a:r>
            <a:r>
              <a:rPr lang="en-US" dirty="0" err="1"/>
              <a:t>System.gc</a:t>
            </a:r>
            <a:r>
              <a:rPr lang="en-US" dirty="0"/>
              <a:t>();</a:t>
            </a:r>
          </a:p>
          <a:p>
            <a:r>
              <a:rPr lang="en-US" dirty="0"/>
              <a:t>	</a:t>
            </a:r>
            <a:r>
              <a:rPr lang="en-US" dirty="0" err="1"/>
              <a:t>sopln</a:t>
            </a:r>
            <a:r>
              <a:rPr lang="en-US" dirty="0"/>
              <a:t>(“End Of main ”);                                        // Output // End of main</a:t>
            </a:r>
          </a:p>
          <a:p>
            <a:r>
              <a:rPr lang="en-US" dirty="0"/>
              <a:t>	}</a:t>
            </a:r>
          </a:p>
          <a:p>
            <a:r>
              <a:rPr lang="en-US" dirty="0"/>
              <a:t>	public void finalize(){</a:t>
            </a:r>
          </a:p>
          <a:p>
            <a:r>
              <a:rPr lang="en-US" dirty="0"/>
              <a:t>	</a:t>
            </a:r>
            <a:r>
              <a:rPr lang="en-US" dirty="0" err="1"/>
              <a:t>sopln</a:t>
            </a:r>
            <a:r>
              <a:rPr lang="en-US" dirty="0"/>
              <a:t>(“Finalize Method called ”)</a:t>
            </a:r>
          </a:p>
          <a:p>
            <a:r>
              <a:rPr lang="en-US" dirty="0"/>
              <a:t>}</a:t>
            </a:r>
          </a:p>
          <a:p>
            <a:r>
              <a:rPr lang="en-US" dirty="0"/>
              <a:t>}</a:t>
            </a:r>
          </a:p>
          <a:p>
            <a:endParaRPr lang="en-US" dirty="0"/>
          </a:p>
        </p:txBody>
      </p:sp>
    </p:spTree>
    <p:extLst>
      <p:ext uri="{BB962C8B-B14F-4D97-AF65-F5344CB8AC3E}">
        <p14:creationId xmlns:p14="http://schemas.microsoft.com/office/powerpoint/2010/main" val="26583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79A49C-AF24-48F7-8A6C-9A4FF65F640D}"/>
              </a:ext>
            </a:extLst>
          </p:cNvPr>
          <p:cNvSpPr txBox="1"/>
          <p:nvPr/>
        </p:nvSpPr>
        <p:spPr>
          <a:xfrm>
            <a:off x="161925" y="171450"/>
            <a:ext cx="11811000" cy="4985980"/>
          </a:xfrm>
          <a:prstGeom prst="rect">
            <a:avLst/>
          </a:prstGeom>
          <a:noFill/>
        </p:spPr>
        <p:txBody>
          <a:bodyPr wrap="square" rtlCol="0">
            <a:spAutoFit/>
          </a:bodyPr>
          <a:lstStyle/>
          <a:p>
            <a:r>
              <a:rPr lang="en-US" dirty="0"/>
              <a:t>In the above example String Object is eligible for </a:t>
            </a:r>
            <a:r>
              <a:rPr lang="en-US" dirty="0" err="1"/>
              <a:t>gc</a:t>
            </a:r>
            <a:r>
              <a:rPr lang="en-US" dirty="0"/>
              <a:t> and Hence String class finalize method got executed which has empty implementation . Hence , the output is  // end of main </a:t>
            </a:r>
          </a:p>
          <a:p>
            <a:endParaRPr lang="en-US" dirty="0"/>
          </a:p>
          <a:p>
            <a:pPr marL="342900" indent="-342900">
              <a:buAutoNum type="arabicPeriod" startAt="2"/>
            </a:pPr>
            <a:r>
              <a:rPr lang="en-US" dirty="0"/>
              <a:t>If we replace String object with Test Object then Test class finalize method will be executed In this case the </a:t>
            </a:r>
            <a:r>
              <a:rPr lang="en-US" dirty="0" err="1"/>
              <a:t>ouput</a:t>
            </a:r>
            <a:r>
              <a:rPr lang="en-US" dirty="0"/>
              <a:t> will be </a:t>
            </a:r>
          </a:p>
          <a:p>
            <a:pPr marL="342900" indent="-342900">
              <a:buAutoNum type="arabicPeriod" startAt="2"/>
            </a:pPr>
            <a:endParaRPr lang="en-US" dirty="0"/>
          </a:p>
          <a:p>
            <a:r>
              <a:rPr lang="en-US" dirty="0"/>
              <a:t>// End of main </a:t>
            </a:r>
          </a:p>
          <a:p>
            <a:r>
              <a:rPr lang="en-US" dirty="0"/>
              <a:t>// finalize method called </a:t>
            </a:r>
          </a:p>
          <a:p>
            <a:endParaRPr lang="en-US" dirty="0"/>
          </a:p>
          <a:p>
            <a:r>
              <a:rPr lang="en-US" dirty="0"/>
              <a:t>	or</a:t>
            </a:r>
          </a:p>
          <a:p>
            <a:r>
              <a:rPr lang="en-US" dirty="0"/>
              <a:t>// Finalize method called </a:t>
            </a:r>
          </a:p>
          <a:p>
            <a:r>
              <a:rPr lang="en-US" dirty="0"/>
              <a:t>// end of main </a:t>
            </a:r>
          </a:p>
          <a:p>
            <a:endParaRPr lang="en-US" dirty="0"/>
          </a:p>
          <a:p>
            <a:r>
              <a:rPr lang="en-US" sz="2400" b="1" dirty="0"/>
              <a:t>Case 2:</a:t>
            </a:r>
          </a:p>
          <a:p>
            <a:endParaRPr lang="en-US" sz="2400" b="1" dirty="0"/>
          </a:p>
          <a:p>
            <a:r>
              <a:rPr lang="en-US" dirty="0"/>
              <a:t>Based on our requirement we can call finalize method explicitly then it will be executed just like a normal method call and object won’t be destroyed </a:t>
            </a:r>
          </a:p>
          <a:p>
            <a:endParaRPr lang="en-US" dirty="0"/>
          </a:p>
        </p:txBody>
      </p:sp>
    </p:spTree>
    <p:extLst>
      <p:ext uri="{BB962C8B-B14F-4D97-AF65-F5344CB8AC3E}">
        <p14:creationId xmlns:p14="http://schemas.microsoft.com/office/powerpoint/2010/main" val="4006158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D45434-56DD-426D-AC44-FAB221570D0A}"/>
              </a:ext>
            </a:extLst>
          </p:cNvPr>
          <p:cNvSpPr txBox="1"/>
          <p:nvPr/>
        </p:nvSpPr>
        <p:spPr>
          <a:xfrm>
            <a:off x="171450" y="180975"/>
            <a:ext cx="11725275" cy="6463308"/>
          </a:xfrm>
          <a:prstGeom prst="rect">
            <a:avLst/>
          </a:prstGeom>
          <a:noFill/>
        </p:spPr>
        <p:txBody>
          <a:bodyPr wrap="square" rtlCol="0">
            <a:spAutoFit/>
          </a:bodyPr>
          <a:lstStyle/>
          <a:p>
            <a:r>
              <a:rPr lang="en-US" dirty="0"/>
              <a:t>Example : </a:t>
            </a:r>
          </a:p>
          <a:p>
            <a:r>
              <a:rPr lang="en-US" dirty="0"/>
              <a:t>Class Test{</a:t>
            </a:r>
          </a:p>
          <a:p>
            <a:r>
              <a:rPr lang="en-US" dirty="0"/>
              <a:t>	</a:t>
            </a:r>
            <a:r>
              <a:rPr lang="en-US" dirty="0" err="1"/>
              <a:t>psv</a:t>
            </a:r>
            <a:r>
              <a:rPr lang="en-US" dirty="0"/>
              <a:t> main(String[] </a:t>
            </a:r>
            <a:r>
              <a:rPr lang="en-US" dirty="0" err="1"/>
              <a:t>args</a:t>
            </a:r>
            <a:r>
              <a:rPr lang="en-US" dirty="0"/>
              <a:t>){</a:t>
            </a:r>
          </a:p>
          <a:p>
            <a:r>
              <a:rPr lang="en-US" dirty="0"/>
              <a:t>	Test t = new Test();</a:t>
            </a:r>
          </a:p>
          <a:p>
            <a:r>
              <a:rPr lang="en-US" dirty="0"/>
              <a:t>	</a:t>
            </a:r>
            <a:r>
              <a:rPr lang="en-US" dirty="0" err="1"/>
              <a:t>t.finalize</a:t>
            </a:r>
            <a:r>
              <a:rPr lang="en-US" dirty="0"/>
              <a:t>();</a:t>
            </a:r>
          </a:p>
          <a:p>
            <a:r>
              <a:rPr lang="en-US" dirty="0"/>
              <a:t>	</a:t>
            </a:r>
            <a:r>
              <a:rPr lang="en-US" dirty="0" err="1"/>
              <a:t>t.finalize</a:t>
            </a:r>
            <a:r>
              <a:rPr lang="en-US" dirty="0"/>
              <a:t>();</a:t>
            </a:r>
          </a:p>
          <a:p>
            <a:r>
              <a:rPr lang="en-US" dirty="0"/>
              <a:t>	t = null;</a:t>
            </a:r>
          </a:p>
          <a:p>
            <a:r>
              <a:rPr lang="en-US" dirty="0"/>
              <a:t>	</a:t>
            </a:r>
            <a:r>
              <a:rPr lang="en-US" dirty="0" err="1"/>
              <a:t>System.gc</a:t>
            </a:r>
            <a:r>
              <a:rPr lang="en-US" dirty="0"/>
              <a:t>();</a:t>
            </a:r>
          </a:p>
          <a:p>
            <a:r>
              <a:rPr lang="en-US" dirty="0"/>
              <a:t>	</a:t>
            </a:r>
            <a:r>
              <a:rPr lang="en-US" dirty="0" err="1"/>
              <a:t>sopln</a:t>
            </a:r>
            <a:r>
              <a:rPr lang="en-US" dirty="0"/>
              <a:t>(“End of main”);</a:t>
            </a:r>
          </a:p>
          <a:p>
            <a:endParaRPr lang="en-US" dirty="0"/>
          </a:p>
          <a:p>
            <a:r>
              <a:rPr lang="en-US" dirty="0"/>
              <a:t>}</a:t>
            </a:r>
          </a:p>
          <a:p>
            <a:r>
              <a:rPr lang="en-US" dirty="0"/>
              <a:t>public void finalize(){</a:t>
            </a:r>
          </a:p>
          <a:p>
            <a:r>
              <a:rPr lang="en-US" dirty="0"/>
              <a:t>	</a:t>
            </a:r>
            <a:r>
              <a:rPr lang="en-US" dirty="0" err="1"/>
              <a:t>sopln</a:t>
            </a:r>
            <a:r>
              <a:rPr lang="en-US" dirty="0"/>
              <a:t>(“Finalize Method called ”);</a:t>
            </a:r>
          </a:p>
          <a:p>
            <a:r>
              <a:rPr lang="en-US" dirty="0"/>
              <a:t>}</a:t>
            </a:r>
          </a:p>
          <a:p>
            <a:r>
              <a:rPr lang="en-US" dirty="0"/>
              <a:t>}  </a:t>
            </a:r>
          </a:p>
          <a:p>
            <a:endParaRPr lang="en-US" dirty="0"/>
          </a:p>
          <a:p>
            <a:r>
              <a:rPr lang="en-US" dirty="0"/>
              <a:t>In the above program finalize method got executed 3 times two times explicitly by the programmer and one time by the garbage collector In this case output is :</a:t>
            </a:r>
          </a:p>
          <a:p>
            <a:r>
              <a:rPr lang="en-US" dirty="0"/>
              <a:t>//  output </a:t>
            </a:r>
          </a:p>
          <a:p>
            <a:r>
              <a:rPr lang="en-US" dirty="0"/>
              <a:t>Finalize method called</a:t>
            </a:r>
          </a:p>
          <a:p>
            <a:r>
              <a:rPr lang="en-US" dirty="0"/>
              <a:t>Finalize method called</a:t>
            </a:r>
          </a:p>
          <a:p>
            <a:r>
              <a:rPr lang="en-US" dirty="0"/>
              <a:t>End of main </a:t>
            </a:r>
          </a:p>
          <a:p>
            <a:r>
              <a:rPr lang="en-US" dirty="0"/>
              <a:t>Finalize method called</a:t>
            </a:r>
          </a:p>
        </p:txBody>
      </p:sp>
    </p:spTree>
    <p:extLst>
      <p:ext uri="{BB962C8B-B14F-4D97-AF65-F5344CB8AC3E}">
        <p14:creationId xmlns:p14="http://schemas.microsoft.com/office/powerpoint/2010/main" val="118309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CDAB9E-ADC2-4D23-B8C9-FBCCFC9E9190}"/>
              </a:ext>
            </a:extLst>
          </p:cNvPr>
          <p:cNvSpPr txBox="1"/>
          <p:nvPr/>
        </p:nvSpPr>
        <p:spPr>
          <a:xfrm>
            <a:off x="323850" y="171450"/>
            <a:ext cx="11544300" cy="5078313"/>
          </a:xfrm>
          <a:prstGeom prst="rect">
            <a:avLst/>
          </a:prstGeom>
          <a:noFill/>
        </p:spPr>
        <p:txBody>
          <a:bodyPr wrap="square" rtlCol="0">
            <a:spAutoFit/>
          </a:bodyPr>
          <a:lstStyle/>
          <a:p>
            <a:r>
              <a:rPr lang="en-US" dirty="0">
                <a:solidFill>
                  <a:srgbClr val="FF0000"/>
                </a:solidFill>
              </a:rPr>
              <a:t>If we are calling finalize method explicitly then it will executed like a normal method call and object won’t be destroyed. If Garbage collector calls finalize method then Object will be destroyed . </a:t>
            </a:r>
          </a:p>
          <a:p>
            <a:endParaRPr lang="en-US" dirty="0">
              <a:solidFill>
                <a:srgbClr val="FF0000"/>
              </a:solidFill>
            </a:endParaRPr>
          </a:p>
          <a:p>
            <a:r>
              <a:rPr lang="en-US" dirty="0">
                <a:solidFill>
                  <a:srgbClr val="FF0000"/>
                </a:solidFill>
              </a:rPr>
              <a:t>Note : </a:t>
            </a:r>
          </a:p>
          <a:p>
            <a:r>
              <a:rPr lang="en-US" dirty="0">
                <a:solidFill>
                  <a:srgbClr val="FF0000"/>
                </a:solidFill>
              </a:rPr>
              <a:t>Init() service() and destroy() methods are considered as lifecycle methods servlet . Just before destroying servlet object web container calls destroy method to perform clean up activities. But based on our requirement from </a:t>
            </a:r>
            <a:r>
              <a:rPr lang="en-US" dirty="0" err="1">
                <a:solidFill>
                  <a:srgbClr val="FF0000"/>
                </a:solidFill>
              </a:rPr>
              <a:t>init</a:t>
            </a:r>
            <a:r>
              <a:rPr lang="en-US" dirty="0">
                <a:solidFill>
                  <a:srgbClr val="FF0000"/>
                </a:solidFill>
              </a:rPr>
              <a:t> and service method then destroy method will be executed just like a normal method call . And Servlet object won’t be destroyed.</a:t>
            </a:r>
          </a:p>
          <a:p>
            <a:endParaRPr lang="en-US" dirty="0">
              <a:solidFill>
                <a:srgbClr val="FF0000"/>
              </a:solidFill>
            </a:endParaRPr>
          </a:p>
          <a:p>
            <a:r>
              <a:rPr lang="en-US" dirty="0"/>
              <a:t> </a:t>
            </a:r>
          </a:p>
          <a:p>
            <a:r>
              <a:rPr lang="en-US" dirty="0"/>
              <a:t>Case #3</a:t>
            </a:r>
          </a:p>
          <a:p>
            <a:endParaRPr lang="en-US" dirty="0"/>
          </a:p>
          <a:p>
            <a:r>
              <a:rPr lang="en-US" dirty="0"/>
              <a:t>If  we are calling finalize method and while </a:t>
            </a:r>
            <a:r>
              <a:rPr lang="en-US" dirty="0" err="1"/>
              <a:t>excuting</a:t>
            </a:r>
            <a:r>
              <a:rPr lang="en-US" dirty="0"/>
              <a:t> that finalize method exception raises which is uncaught then JVM terminates our program abnormally raising that exception .</a:t>
            </a:r>
          </a:p>
          <a:p>
            <a:endParaRPr lang="en-US" dirty="0"/>
          </a:p>
          <a:p>
            <a:r>
              <a:rPr lang="en-US" dirty="0"/>
              <a:t>If garbage collector calls finalize method and while </a:t>
            </a:r>
            <a:r>
              <a:rPr lang="en-US" dirty="0" err="1"/>
              <a:t>excuting</a:t>
            </a:r>
            <a:r>
              <a:rPr lang="en-US" dirty="0"/>
              <a:t> that finalize method exception raises which is uncaught Then JVM ignores that exception and program executes normally . </a:t>
            </a:r>
          </a:p>
          <a:p>
            <a:endParaRPr lang="en-US" dirty="0"/>
          </a:p>
          <a:p>
            <a:endParaRPr lang="en-US" dirty="0"/>
          </a:p>
        </p:txBody>
      </p:sp>
    </p:spTree>
    <p:extLst>
      <p:ext uri="{BB962C8B-B14F-4D97-AF65-F5344CB8AC3E}">
        <p14:creationId xmlns:p14="http://schemas.microsoft.com/office/powerpoint/2010/main" val="286972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DB317-F9C8-4AD0-8CBF-953B71678119}"/>
              </a:ext>
            </a:extLst>
          </p:cNvPr>
          <p:cNvSpPr txBox="1"/>
          <p:nvPr/>
        </p:nvSpPr>
        <p:spPr>
          <a:xfrm>
            <a:off x="171450" y="123825"/>
            <a:ext cx="11915775" cy="369332"/>
          </a:xfrm>
          <a:prstGeom prst="rect">
            <a:avLst/>
          </a:prstGeom>
          <a:noFill/>
        </p:spPr>
        <p:txBody>
          <a:bodyPr wrap="square" rtlCol="0">
            <a:spAutoFit/>
          </a:bodyPr>
          <a:lstStyle/>
          <a:p>
            <a:r>
              <a:rPr lang="en-US" dirty="0"/>
              <a:t> </a:t>
            </a:r>
          </a:p>
        </p:txBody>
      </p:sp>
      <p:sp>
        <p:nvSpPr>
          <p:cNvPr id="3" name="TextBox 2">
            <a:extLst>
              <a:ext uri="{FF2B5EF4-FFF2-40B4-BE49-F238E27FC236}">
                <a16:creationId xmlns:a16="http://schemas.microsoft.com/office/drawing/2014/main" id="{1D1AA9DC-26F3-4EA0-9D22-4FC114F810C0}"/>
              </a:ext>
            </a:extLst>
          </p:cNvPr>
          <p:cNvSpPr txBox="1"/>
          <p:nvPr/>
        </p:nvSpPr>
        <p:spPr>
          <a:xfrm>
            <a:off x="171450" y="123825"/>
            <a:ext cx="11725275" cy="6740307"/>
          </a:xfrm>
          <a:prstGeom prst="rect">
            <a:avLst/>
          </a:prstGeom>
          <a:noFill/>
        </p:spPr>
        <p:txBody>
          <a:bodyPr wrap="square" rtlCol="0">
            <a:spAutoFit/>
          </a:bodyPr>
          <a:lstStyle/>
          <a:p>
            <a:r>
              <a:rPr lang="en-US" dirty="0"/>
              <a:t>Case 4: </a:t>
            </a:r>
          </a:p>
          <a:p>
            <a:pPr marL="342900" indent="-342900">
              <a:buAutoNum type="arabicPeriod"/>
            </a:pPr>
            <a:r>
              <a:rPr lang="en-US" dirty="0" err="1"/>
              <a:t>Eventhough</a:t>
            </a:r>
            <a:r>
              <a:rPr lang="en-US" dirty="0"/>
              <a:t> object eligible for </a:t>
            </a:r>
            <a:r>
              <a:rPr lang="en-US" dirty="0" err="1"/>
              <a:t>gc</a:t>
            </a:r>
            <a:r>
              <a:rPr lang="en-US" dirty="0"/>
              <a:t> multiple times but garbage collector calls finalize method only once .</a:t>
            </a:r>
          </a:p>
          <a:p>
            <a:endParaRPr lang="en-US" dirty="0"/>
          </a:p>
          <a:p>
            <a:r>
              <a:rPr lang="en-US" dirty="0"/>
              <a:t>Example: </a:t>
            </a:r>
          </a:p>
          <a:p>
            <a:r>
              <a:rPr lang="en-US" dirty="0"/>
              <a:t>class </a:t>
            </a:r>
            <a:r>
              <a:rPr lang="en-US" dirty="0" err="1"/>
              <a:t>FinalizeDemo</a:t>
            </a:r>
            <a:r>
              <a:rPr lang="en-US" dirty="0"/>
              <a:t>{</a:t>
            </a:r>
          </a:p>
          <a:p>
            <a:r>
              <a:rPr lang="en-US" dirty="0"/>
              <a:t>	static </a:t>
            </a:r>
            <a:r>
              <a:rPr lang="en-US" dirty="0" err="1"/>
              <a:t>FinalizeDemo</a:t>
            </a:r>
            <a:r>
              <a:rPr lang="en-US" dirty="0"/>
              <a:t> s;</a:t>
            </a:r>
          </a:p>
          <a:p>
            <a:r>
              <a:rPr lang="en-US" dirty="0"/>
              <a:t>	</a:t>
            </a:r>
            <a:r>
              <a:rPr lang="en-US" dirty="0" err="1"/>
              <a:t>psv</a:t>
            </a:r>
            <a:r>
              <a:rPr lang="en-US" dirty="0"/>
              <a:t> main(String[] </a:t>
            </a:r>
            <a:r>
              <a:rPr lang="en-US" dirty="0" err="1"/>
              <a:t>args</a:t>
            </a:r>
            <a:r>
              <a:rPr lang="en-US" dirty="0"/>
              <a:t>) throws Exception{</a:t>
            </a:r>
          </a:p>
          <a:p>
            <a:r>
              <a:rPr lang="en-US" dirty="0"/>
              <a:t>	</a:t>
            </a:r>
            <a:r>
              <a:rPr lang="en-US" dirty="0" err="1"/>
              <a:t>FinalizeDemo</a:t>
            </a:r>
            <a:r>
              <a:rPr lang="en-US" dirty="0"/>
              <a:t> f = new </a:t>
            </a:r>
            <a:r>
              <a:rPr lang="en-US" dirty="0" err="1"/>
              <a:t>FinalizeDemo</a:t>
            </a:r>
            <a:r>
              <a:rPr lang="en-US" dirty="0"/>
              <a:t>();</a:t>
            </a:r>
          </a:p>
          <a:p>
            <a:r>
              <a:rPr lang="en-US" dirty="0"/>
              <a:t>	</a:t>
            </a:r>
            <a:r>
              <a:rPr lang="en-US" dirty="0" err="1"/>
              <a:t>System.out.println</a:t>
            </a:r>
            <a:r>
              <a:rPr lang="en-US" dirty="0"/>
              <a:t>(</a:t>
            </a:r>
            <a:r>
              <a:rPr lang="en-US" dirty="0" err="1"/>
              <a:t>f.hashCode</a:t>
            </a:r>
            <a:r>
              <a:rPr lang="en-US" dirty="0"/>
              <a:t>());</a:t>
            </a:r>
          </a:p>
          <a:p>
            <a:r>
              <a:rPr lang="en-US" dirty="0"/>
              <a:t>	f = null;</a:t>
            </a:r>
          </a:p>
          <a:p>
            <a:r>
              <a:rPr lang="en-US" dirty="0"/>
              <a:t>	</a:t>
            </a:r>
            <a:r>
              <a:rPr lang="en-US" dirty="0" err="1"/>
              <a:t>System.gc</a:t>
            </a:r>
            <a:r>
              <a:rPr lang="en-US" dirty="0"/>
              <a:t>();</a:t>
            </a:r>
          </a:p>
          <a:p>
            <a:r>
              <a:rPr lang="en-US" dirty="0"/>
              <a:t>	</a:t>
            </a:r>
            <a:r>
              <a:rPr lang="en-US" dirty="0" err="1"/>
              <a:t>Thread.sleep</a:t>
            </a:r>
            <a:r>
              <a:rPr lang="en-US" dirty="0"/>
              <a:t>(5000);</a:t>
            </a:r>
          </a:p>
          <a:p>
            <a:r>
              <a:rPr lang="en-US" dirty="0"/>
              <a:t>	</a:t>
            </a:r>
            <a:r>
              <a:rPr lang="en-US" dirty="0" err="1"/>
              <a:t>System.out.println</a:t>
            </a:r>
            <a:r>
              <a:rPr lang="en-US" dirty="0"/>
              <a:t>(</a:t>
            </a:r>
            <a:r>
              <a:rPr lang="en-US" dirty="0" err="1"/>
              <a:t>s.hashCode</a:t>
            </a:r>
            <a:r>
              <a:rPr lang="en-US" dirty="0"/>
              <a:t>());</a:t>
            </a:r>
          </a:p>
          <a:p>
            <a:r>
              <a:rPr lang="en-US" dirty="0"/>
              <a:t>	s = null;</a:t>
            </a:r>
          </a:p>
          <a:p>
            <a:r>
              <a:rPr lang="en-US" dirty="0"/>
              <a:t>	</a:t>
            </a:r>
            <a:r>
              <a:rPr lang="en-US" dirty="0" err="1"/>
              <a:t>System.gc</a:t>
            </a:r>
            <a:r>
              <a:rPr lang="en-US" dirty="0"/>
              <a:t>();</a:t>
            </a:r>
          </a:p>
          <a:p>
            <a:r>
              <a:rPr lang="en-US" dirty="0"/>
              <a:t>	</a:t>
            </a:r>
            <a:r>
              <a:rPr lang="en-US" dirty="0" err="1"/>
              <a:t>Thread.sleep</a:t>
            </a:r>
            <a:r>
              <a:rPr lang="en-US" dirty="0"/>
              <a:t>(10000);</a:t>
            </a:r>
          </a:p>
          <a:p>
            <a:r>
              <a:rPr lang="en-US" dirty="0"/>
              <a:t>	</a:t>
            </a:r>
            <a:r>
              <a:rPr lang="en-US" dirty="0" err="1"/>
              <a:t>System.out.println</a:t>
            </a:r>
            <a:r>
              <a:rPr lang="en-US" dirty="0"/>
              <a:t>(“End of Main Method”);</a:t>
            </a:r>
          </a:p>
          <a:p>
            <a:r>
              <a:rPr lang="en-US" dirty="0"/>
              <a:t>}</a:t>
            </a:r>
          </a:p>
          <a:p>
            <a:r>
              <a:rPr lang="en-US" dirty="0"/>
              <a:t>public void finalize(){</a:t>
            </a:r>
          </a:p>
          <a:p>
            <a:r>
              <a:rPr lang="en-US" dirty="0"/>
              <a:t>	</a:t>
            </a:r>
            <a:r>
              <a:rPr lang="en-US" dirty="0" err="1"/>
              <a:t>System.out.println</a:t>
            </a:r>
            <a:r>
              <a:rPr lang="en-US" dirty="0"/>
              <a:t>(“finalize method called ”);</a:t>
            </a:r>
          </a:p>
          <a:p>
            <a:r>
              <a:rPr lang="en-US" dirty="0"/>
              <a:t>	s = this;</a:t>
            </a:r>
          </a:p>
          <a:p>
            <a:r>
              <a:rPr lang="en-US" dirty="0"/>
              <a:t>}</a:t>
            </a:r>
          </a:p>
          <a:p>
            <a:r>
              <a:rPr lang="en-US" dirty="0"/>
              <a:t>} </a:t>
            </a:r>
          </a:p>
          <a:p>
            <a:endParaRPr lang="en-US" dirty="0"/>
          </a:p>
        </p:txBody>
      </p:sp>
    </p:spTree>
    <p:extLst>
      <p:ext uri="{BB962C8B-B14F-4D97-AF65-F5344CB8AC3E}">
        <p14:creationId xmlns:p14="http://schemas.microsoft.com/office/powerpoint/2010/main" val="2804486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613D27-F279-42CC-A18D-94CCE610591E}"/>
              </a:ext>
            </a:extLst>
          </p:cNvPr>
          <p:cNvSpPr txBox="1"/>
          <p:nvPr/>
        </p:nvSpPr>
        <p:spPr>
          <a:xfrm>
            <a:off x="104775" y="171450"/>
            <a:ext cx="11982450" cy="6740307"/>
          </a:xfrm>
          <a:prstGeom prst="rect">
            <a:avLst/>
          </a:prstGeom>
          <a:noFill/>
        </p:spPr>
        <p:txBody>
          <a:bodyPr wrap="square" rtlCol="0">
            <a:spAutoFit/>
          </a:bodyPr>
          <a:lstStyle/>
          <a:p>
            <a:r>
              <a:rPr lang="en-US" dirty="0"/>
              <a:t>// Output </a:t>
            </a:r>
          </a:p>
          <a:p>
            <a:r>
              <a:rPr lang="en-US" dirty="0"/>
              <a:t>25724761</a:t>
            </a:r>
          </a:p>
          <a:p>
            <a:r>
              <a:rPr lang="en-US" dirty="0"/>
              <a:t>Finalize method called </a:t>
            </a:r>
          </a:p>
          <a:p>
            <a:r>
              <a:rPr lang="en-US" dirty="0"/>
              <a:t>25724761</a:t>
            </a:r>
          </a:p>
          <a:p>
            <a:r>
              <a:rPr lang="en-US" dirty="0"/>
              <a:t>End of Main Method </a:t>
            </a:r>
          </a:p>
          <a:p>
            <a:endParaRPr lang="en-US" dirty="0"/>
          </a:p>
          <a:p>
            <a:endParaRPr lang="en-US" dirty="0"/>
          </a:p>
          <a:p>
            <a:r>
              <a:rPr lang="en-US" dirty="0"/>
              <a:t>In the above program . </a:t>
            </a:r>
            <a:r>
              <a:rPr lang="en-US" dirty="0" err="1"/>
              <a:t>Eventhough</a:t>
            </a:r>
            <a:r>
              <a:rPr lang="en-US" dirty="0"/>
              <a:t> Object eligible for </a:t>
            </a:r>
            <a:r>
              <a:rPr lang="en-US" dirty="0" err="1"/>
              <a:t>gc</a:t>
            </a:r>
            <a:r>
              <a:rPr lang="en-US" dirty="0"/>
              <a:t>() two times but garbage collector calls finalize method only once . </a:t>
            </a:r>
          </a:p>
          <a:p>
            <a:endParaRPr lang="en-US" dirty="0"/>
          </a:p>
          <a:p>
            <a:r>
              <a:rPr lang="en-US" dirty="0"/>
              <a:t>Case 5:</a:t>
            </a:r>
          </a:p>
          <a:p>
            <a:r>
              <a:rPr lang="en-US" dirty="0"/>
              <a:t>We can’t expect the exact behavior of Garbage collector it is varied from JVM to JVM . Hence for the following question we can’t provide exact answers .</a:t>
            </a:r>
          </a:p>
          <a:p>
            <a:endParaRPr lang="en-US" dirty="0"/>
          </a:p>
          <a:p>
            <a:r>
              <a:rPr lang="en-US" dirty="0"/>
              <a:t>Q1 when exactly JVM runs garbage collector?</a:t>
            </a:r>
          </a:p>
          <a:p>
            <a:r>
              <a:rPr lang="en-US" dirty="0"/>
              <a:t>Q2 In  which order garbage collector identifies eligible Objects ?</a:t>
            </a:r>
          </a:p>
          <a:p>
            <a:r>
              <a:rPr lang="en-US" dirty="0"/>
              <a:t>Q3 In which order garbage collector destroys eligible Objects?</a:t>
            </a:r>
          </a:p>
          <a:p>
            <a:r>
              <a:rPr lang="en-US" dirty="0"/>
              <a:t>Q4 whether garbage collector destroys all eligible Objects or not ?</a:t>
            </a:r>
          </a:p>
          <a:p>
            <a:r>
              <a:rPr lang="en-US" dirty="0"/>
              <a:t>Q5 what is algorithm followed by garbage collector </a:t>
            </a:r>
            <a:r>
              <a:rPr lang="en-US" dirty="0" err="1"/>
              <a:t>etc</a:t>
            </a:r>
            <a:r>
              <a:rPr lang="en-US" dirty="0"/>
              <a:t> .. ? </a:t>
            </a:r>
          </a:p>
          <a:p>
            <a:endParaRPr lang="en-US" dirty="0"/>
          </a:p>
          <a:p>
            <a:endParaRPr lang="en-US" dirty="0"/>
          </a:p>
          <a:p>
            <a:r>
              <a:rPr lang="en-US" dirty="0"/>
              <a:t>Note : </a:t>
            </a:r>
          </a:p>
          <a:p>
            <a:r>
              <a:rPr lang="en-US" dirty="0"/>
              <a:t>Whenever program runs with low memory then JVM runs garbage collector but we can’t expect exactly at what time . </a:t>
            </a:r>
          </a:p>
          <a:p>
            <a:r>
              <a:rPr lang="en-US" dirty="0"/>
              <a:t>Most of the Garbage collectors follows standard algorithm( the mark and sweep principle ) . It doesn’t mean every garbage follow the same algorithm </a:t>
            </a:r>
          </a:p>
        </p:txBody>
      </p:sp>
    </p:spTree>
    <p:extLst>
      <p:ext uri="{BB962C8B-B14F-4D97-AF65-F5344CB8AC3E}">
        <p14:creationId xmlns:p14="http://schemas.microsoft.com/office/powerpoint/2010/main" val="144321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3DA929-CD5A-45D7-9BD9-14DFCE677719}"/>
              </a:ext>
            </a:extLst>
          </p:cNvPr>
          <p:cNvSpPr txBox="1"/>
          <p:nvPr/>
        </p:nvSpPr>
        <p:spPr>
          <a:xfrm>
            <a:off x="104775" y="85725"/>
            <a:ext cx="11963400" cy="6186309"/>
          </a:xfrm>
          <a:prstGeom prst="rect">
            <a:avLst/>
          </a:prstGeom>
          <a:noFill/>
        </p:spPr>
        <p:txBody>
          <a:bodyPr wrap="square" rtlCol="0">
            <a:spAutoFit/>
          </a:bodyPr>
          <a:lstStyle/>
          <a:p>
            <a:r>
              <a:rPr lang="en-US" dirty="0"/>
              <a:t>package practuce1;</a:t>
            </a:r>
          </a:p>
          <a:p>
            <a:endParaRPr lang="en-US" dirty="0"/>
          </a:p>
          <a:p>
            <a:r>
              <a:rPr lang="en-US" dirty="0"/>
              <a:t>public class TestDemo1 {</a:t>
            </a:r>
          </a:p>
          <a:p>
            <a:r>
              <a:rPr lang="en-US" dirty="0"/>
              <a:t>	static int count = 0;</a:t>
            </a:r>
          </a:p>
          <a:p>
            <a:r>
              <a:rPr lang="en-US" dirty="0"/>
              <a:t>	public static void main(String[] </a:t>
            </a:r>
            <a:r>
              <a:rPr lang="en-US" dirty="0" err="1"/>
              <a:t>args</a:t>
            </a:r>
            <a:r>
              <a:rPr lang="en-US" dirty="0"/>
              <a:t>) {</a:t>
            </a:r>
          </a:p>
          <a:p>
            <a:r>
              <a:rPr lang="en-US" dirty="0"/>
              <a:t>		for(int </a:t>
            </a:r>
            <a:r>
              <a:rPr lang="en-US" dirty="0" err="1"/>
              <a:t>i</a:t>
            </a:r>
            <a:r>
              <a:rPr lang="en-US" dirty="0"/>
              <a:t> = 0;i&lt;100; </a:t>
            </a:r>
            <a:r>
              <a:rPr lang="en-US" dirty="0" err="1"/>
              <a:t>i</a:t>
            </a:r>
            <a:r>
              <a:rPr lang="en-US" dirty="0"/>
              <a:t>++) {                                             // if we increase the upper limit of I then GC will be called </a:t>
            </a:r>
          </a:p>
          <a:p>
            <a:r>
              <a:rPr lang="en-US" dirty="0"/>
              <a:t>			TestDemo1 t = new TestDemo1();</a:t>
            </a:r>
          </a:p>
          <a:p>
            <a:r>
              <a:rPr lang="en-US" dirty="0"/>
              <a:t>			t = null;</a:t>
            </a:r>
          </a:p>
          <a:p>
            <a:r>
              <a:rPr lang="en-US" dirty="0"/>
              <a:t>		}</a:t>
            </a:r>
          </a:p>
          <a:p>
            <a:r>
              <a:rPr lang="en-US" dirty="0"/>
              <a:t>		</a:t>
            </a:r>
          </a:p>
          <a:p>
            <a:r>
              <a:rPr lang="en-US" dirty="0"/>
              <a:t>	}</a:t>
            </a:r>
          </a:p>
          <a:p>
            <a:r>
              <a:rPr lang="en-US" dirty="0"/>
              <a:t>	</a:t>
            </a:r>
          </a:p>
          <a:p>
            <a:r>
              <a:rPr lang="en-US" dirty="0"/>
              <a:t>	public void finalize() {</a:t>
            </a:r>
          </a:p>
          <a:p>
            <a:r>
              <a:rPr lang="en-US" dirty="0"/>
              <a:t>		</a:t>
            </a:r>
            <a:r>
              <a:rPr lang="en-US" dirty="0" err="1"/>
              <a:t>System.out.println</a:t>
            </a:r>
            <a:r>
              <a:rPr lang="en-US" dirty="0"/>
              <a:t>("Finalize method Called !! "+ ++count);</a:t>
            </a:r>
          </a:p>
          <a:p>
            <a:r>
              <a:rPr lang="en-US" dirty="0"/>
              <a:t>	}</a:t>
            </a:r>
          </a:p>
          <a:p>
            <a:endParaRPr lang="en-US" dirty="0"/>
          </a:p>
          <a:p>
            <a:r>
              <a:rPr lang="en-US" dirty="0"/>
              <a:t>}</a:t>
            </a:r>
          </a:p>
          <a:p>
            <a:endParaRPr lang="en-US" dirty="0"/>
          </a:p>
          <a:p>
            <a:endParaRPr lang="en-US" dirty="0"/>
          </a:p>
          <a:p>
            <a:r>
              <a:rPr lang="en-US" dirty="0"/>
              <a:t>If we keep on increasing this number at certain Point memory problem will be raised . Then JVM  runs garbage collector . GC calls finalize method on every Object separately and destroys that Object .</a:t>
            </a:r>
          </a:p>
          <a:p>
            <a:endParaRPr lang="en-US" dirty="0"/>
          </a:p>
        </p:txBody>
      </p:sp>
    </p:spTree>
    <p:extLst>
      <p:ext uri="{BB962C8B-B14F-4D97-AF65-F5344CB8AC3E}">
        <p14:creationId xmlns:p14="http://schemas.microsoft.com/office/powerpoint/2010/main" val="1047791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EDFE4-799F-4713-8AF4-A1B36A2B4E0D}"/>
              </a:ext>
            </a:extLst>
          </p:cNvPr>
          <p:cNvSpPr txBox="1"/>
          <p:nvPr/>
        </p:nvSpPr>
        <p:spPr>
          <a:xfrm>
            <a:off x="190500" y="142875"/>
            <a:ext cx="11763375" cy="4062651"/>
          </a:xfrm>
          <a:prstGeom prst="rect">
            <a:avLst/>
          </a:prstGeom>
          <a:noFill/>
        </p:spPr>
        <p:txBody>
          <a:bodyPr wrap="square" rtlCol="0">
            <a:spAutoFit/>
          </a:bodyPr>
          <a:lstStyle/>
          <a:p>
            <a:r>
              <a:rPr lang="en-US" sz="2400" b="1" dirty="0"/>
              <a:t>Memory Leaks :</a:t>
            </a:r>
            <a:endParaRPr lang="en-US" sz="2400" dirty="0"/>
          </a:p>
          <a:p>
            <a:r>
              <a:rPr lang="en-US" dirty="0"/>
              <a:t>The Objects which are not using in our program and which are not eligible for </a:t>
            </a:r>
            <a:r>
              <a:rPr lang="en-US" dirty="0" err="1"/>
              <a:t>gc</a:t>
            </a:r>
            <a:r>
              <a:rPr lang="en-US" dirty="0"/>
              <a:t> . Such type of useless Objects are called memory leaks . In our program if memory leaks present then the program will be terminated by raising </a:t>
            </a:r>
            <a:r>
              <a:rPr lang="en-US" dirty="0" err="1"/>
              <a:t>OutOfMemory</a:t>
            </a:r>
            <a:r>
              <a:rPr lang="en-US" dirty="0"/>
              <a:t> error Hence if an Object no longer required . It is highly recommended to make that Object eligible for </a:t>
            </a:r>
            <a:r>
              <a:rPr lang="en-US" dirty="0" err="1"/>
              <a:t>gc</a:t>
            </a:r>
            <a:r>
              <a:rPr lang="en-US" dirty="0"/>
              <a:t> . </a:t>
            </a:r>
          </a:p>
          <a:p>
            <a:endParaRPr lang="en-US" dirty="0"/>
          </a:p>
          <a:p>
            <a:endParaRPr lang="en-US" dirty="0"/>
          </a:p>
          <a:p>
            <a:r>
              <a:rPr lang="en-US" dirty="0"/>
              <a:t>There are certain third party tool to find memory leaks. </a:t>
            </a:r>
          </a:p>
          <a:p>
            <a:r>
              <a:rPr lang="en-US" dirty="0"/>
              <a:t>The following are various third party memory management tools  to identify memory leaks </a:t>
            </a:r>
          </a:p>
          <a:p>
            <a:r>
              <a:rPr lang="en-US" dirty="0"/>
              <a:t>HP OVO</a:t>
            </a:r>
          </a:p>
          <a:p>
            <a:r>
              <a:rPr lang="en-US" dirty="0"/>
              <a:t>HP J Meter</a:t>
            </a:r>
          </a:p>
          <a:p>
            <a:r>
              <a:rPr lang="en-US" dirty="0" err="1"/>
              <a:t>JProbe</a:t>
            </a:r>
            <a:r>
              <a:rPr lang="en-US" dirty="0"/>
              <a:t> </a:t>
            </a:r>
          </a:p>
          <a:p>
            <a:r>
              <a:rPr lang="en-US" dirty="0"/>
              <a:t>Patrol </a:t>
            </a:r>
          </a:p>
          <a:p>
            <a:r>
              <a:rPr lang="en-US" dirty="0"/>
              <a:t>IBM Tivoli </a:t>
            </a:r>
          </a:p>
          <a:p>
            <a:endParaRPr lang="en-US" dirty="0"/>
          </a:p>
        </p:txBody>
      </p:sp>
    </p:spTree>
    <p:extLst>
      <p:ext uri="{BB962C8B-B14F-4D97-AF65-F5344CB8AC3E}">
        <p14:creationId xmlns:p14="http://schemas.microsoft.com/office/powerpoint/2010/main" val="2810948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1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10DD4-3682-417F-A7AC-D44290327DF5}"/>
              </a:ext>
            </a:extLst>
          </p:cNvPr>
          <p:cNvSpPr txBox="1"/>
          <p:nvPr/>
        </p:nvSpPr>
        <p:spPr>
          <a:xfrm>
            <a:off x="209550" y="161925"/>
            <a:ext cx="11268075" cy="6001643"/>
          </a:xfrm>
          <a:prstGeom prst="rect">
            <a:avLst/>
          </a:prstGeom>
          <a:noFill/>
        </p:spPr>
        <p:txBody>
          <a:bodyPr wrap="square" rtlCol="0">
            <a:spAutoFit/>
          </a:bodyPr>
          <a:lstStyle/>
          <a:p>
            <a:r>
              <a:rPr lang="en-US" sz="2400" b="1" dirty="0"/>
              <a:t>The ways to make an object eligible for </a:t>
            </a:r>
            <a:r>
              <a:rPr lang="en-US" sz="2400" b="1" dirty="0" err="1"/>
              <a:t>gc</a:t>
            </a:r>
            <a:r>
              <a:rPr lang="en-US" sz="2400" b="1" dirty="0"/>
              <a:t> :</a:t>
            </a:r>
          </a:p>
          <a:p>
            <a:pPr marL="342900" indent="-342900">
              <a:buAutoNum type="arabicPeriod"/>
            </a:pPr>
            <a:r>
              <a:rPr lang="en-US" dirty="0"/>
              <a:t>Even though programmer is not responsible to destroy useless objects . It is highly recommended to make an object eligible for </a:t>
            </a:r>
            <a:r>
              <a:rPr lang="en-US" dirty="0" err="1"/>
              <a:t>gc</a:t>
            </a:r>
            <a:r>
              <a:rPr lang="en-US" dirty="0"/>
              <a:t> if it is not required .</a:t>
            </a:r>
          </a:p>
          <a:p>
            <a:pPr marL="342900" indent="-342900">
              <a:buAutoNum type="arabicPeriod"/>
            </a:pPr>
            <a:r>
              <a:rPr lang="en-US" dirty="0"/>
              <a:t>An object is said to be eligible for </a:t>
            </a:r>
            <a:r>
              <a:rPr lang="en-US" dirty="0" err="1"/>
              <a:t>gc</a:t>
            </a:r>
            <a:r>
              <a:rPr lang="en-US" dirty="0"/>
              <a:t> if and only if it doesn’t contain any reference variable . </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The following are various ways to make an object eligible for GC: </a:t>
            </a:r>
          </a:p>
          <a:p>
            <a:r>
              <a:rPr lang="en-US" dirty="0"/>
              <a:t>I.  Case 1  Nullify the reference variable : if an object no longer required then assign null to all its reference variables. Then that object automatically eligible for garbage collection . This approach is nothing but nullifying the reference variable . </a:t>
            </a:r>
          </a:p>
          <a:p>
            <a:r>
              <a:rPr lang="en-US" dirty="0"/>
              <a:t>Example : </a:t>
            </a:r>
          </a:p>
          <a:p>
            <a:r>
              <a:rPr lang="en-US" dirty="0"/>
              <a:t>Student s1 = new Student();</a:t>
            </a:r>
          </a:p>
          <a:p>
            <a:r>
              <a:rPr lang="en-US" dirty="0"/>
              <a:t>Student s2  = new Student();                No objects are eligible for GC .</a:t>
            </a:r>
          </a:p>
          <a:p>
            <a:endParaRPr lang="en-US" dirty="0"/>
          </a:p>
          <a:p>
            <a:endParaRPr lang="en-US" dirty="0"/>
          </a:p>
          <a:p>
            <a:r>
              <a:rPr lang="en-US" dirty="0"/>
              <a:t>S1 = null </a:t>
            </a:r>
          </a:p>
          <a:p>
            <a:endParaRPr lang="en-US" dirty="0"/>
          </a:p>
          <a:p>
            <a:r>
              <a:rPr lang="en-US" dirty="0"/>
              <a:t>                                              here Both the objects are eligible for GC //  Nullifying the references </a:t>
            </a:r>
          </a:p>
          <a:p>
            <a:r>
              <a:rPr lang="en-US" dirty="0"/>
              <a:t>S2 = null </a:t>
            </a:r>
          </a:p>
          <a:p>
            <a:endParaRPr lang="en-US" dirty="0"/>
          </a:p>
          <a:p>
            <a:endParaRPr lang="en-US" dirty="0"/>
          </a:p>
        </p:txBody>
      </p:sp>
      <p:sp>
        <p:nvSpPr>
          <p:cNvPr id="3" name="Right Brace 2">
            <a:extLst>
              <a:ext uri="{FF2B5EF4-FFF2-40B4-BE49-F238E27FC236}">
                <a16:creationId xmlns:a16="http://schemas.microsoft.com/office/drawing/2014/main" id="{34A4D7EA-DA6E-47F9-90EA-5A3294A39A15}"/>
              </a:ext>
            </a:extLst>
          </p:cNvPr>
          <p:cNvSpPr/>
          <p:nvPr/>
        </p:nvSpPr>
        <p:spPr>
          <a:xfrm>
            <a:off x="3048000" y="3267075"/>
            <a:ext cx="666750" cy="838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1F734E05-A73B-4FFC-AF17-58C2C63C3903}"/>
              </a:ext>
            </a:extLst>
          </p:cNvPr>
          <p:cNvSpPr/>
          <p:nvPr/>
        </p:nvSpPr>
        <p:spPr>
          <a:xfrm>
            <a:off x="1581150" y="4610100"/>
            <a:ext cx="923925" cy="9048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12534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889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268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0999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01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854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099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360BD-A14E-40D0-A9E7-1CB0CC4BBAAA}"/>
              </a:ext>
            </a:extLst>
          </p:cNvPr>
          <p:cNvSpPr txBox="1"/>
          <p:nvPr/>
        </p:nvSpPr>
        <p:spPr>
          <a:xfrm>
            <a:off x="238125" y="114300"/>
            <a:ext cx="11820525" cy="4062651"/>
          </a:xfrm>
          <a:prstGeom prst="rect">
            <a:avLst/>
          </a:prstGeom>
          <a:noFill/>
        </p:spPr>
        <p:txBody>
          <a:bodyPr wrap="square" rtlCol="0">
            <a:spAutoFit/>
          </a:bodyPr>
          <a:lstStyle/>
          <a:p>
            <a:r>
              <a:rPr lang="en-US" dirty="0"/>
              <a:t>2 . </a:t>
            </a:r>
            <a:r>
              <a:rPr lang="en-US" sz="2400" b="1" dirty="0"/>
              <a:t>Reassigning the reference variable </a:t>
            </a:r>
            <a:r>
              <a:rPr lang="en-US" dirty="0"/>
              <a:t>:</a:t>
            </a:r>
          </a:p>
          <a:p>
            <a:endParaRPr lang="en-US" dirty="0"/>
          </a:p>
          <a:p>
            <a:r>
              <a:rPr lang="en-US" dirty="0"/>
              <a:t>If an object no longer required then reassign its reference variable to some other object then old object by default eligible for garbage collection.</a:t>
            </a:r>
          </a:p>
          <a:p>
            <a:endParaRPr lang="en-US" dirty="0"/>
          </a:p>
          <a:p>
            <a:r>
              <a:rPr lang="en-US" dirty="0"/>
              <a:t>Student s1 = new Student()</a:t>
            </a:r>
          </a:p>
          <a:p>
            <a:r>
              <a:rPr lang="en-US" dirty="0"/>
              <a:t>Student s2 = new Student()            Here no objects are eligible for </a:t>
            </a:r>
            <a:r>
              <a:rPr lang="en-US" dirty="0" err="1"/>
              <a:t>gc</a:t>
            </a:r>
            <a:r>
              <a:rPr lang="en-US" dirty="0"/>
              <a:t> </a:t>
            </a:r>
          </a:p>
          <a:p>
            <a:r>
              <a:rPr lang="en-US" dirty="0"/>
              <a:t>  </a:t>
            </a:r>
          </a:p>
          <a:p>
            <a:endParaRPr lang="en-US" dirty="0"/>
          </a:p>
          <a:p>
            <a:r>
              <a:rPr lang="en-US" dirty="0"/>
              <a:t>S1 = new Student();   // here one object is eligible for GC  </a:t>
            </a:r>
          </a:p>
          <a:p>
            <a:endParaRPr lang="en-US" dirty="0"/>
          </a:p>
          <a:p>
            <a:endParaRPr lang="en-US" dirty="0"/>
          </a:p>
          <a:p>
            <a:r>
              <a:rPr lang="en-US" dirty="0"/>
              <a:t>S2 = s1 ;    // here both the objects are eligible for </a:t>
            </a:r>
            <a:r>
              <a:rPr lang="en-US" dirty="0" err="1"/>
              <a:t>gc</a:t>
            </a:r>
            <a:r>
              <a:rPr lang="en-US" dirty="0"/>
              <a:t> ; </a:t>
            </a:r>
          </a:p>
          <a:p>
            <a:endParaRPr lang="en-US" dirty="0"/>
          </a:p>
        </p:txBody>
      </p:sp>
      <p:sp>
        <p:nvSpPr>
          <p:cNvPr id="3" name="Right Brace 2">
            <a:extLst>
              <a:ext uri="{FF2B5EF4-FFF2-40B4-BE49-F238E27FC236}">
                <a16:creationId xmlns:a16="http://schemas.microsoft.com/office/drawing/2014/main" id="{AE36D3DB-B174-455A-BBB9-073EE748E0C3}"/>
              </a:ext>
            </a:extLst>
          </p:cNvPr>
          <p:cNvSpPr/>
          <p:nvPr/>
        </p:nvSpPr>
        <p:spPr>
          <a:xfrm>
            <a:off x="3095625" y="1621156"/>
            <a:ext cx="238124" cy="71437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a:extLst>
              <a:ext uri="{FF2B5EF4-FFF2-40B4-BE49-F238E27FC236}">
                <a16:creationId xmlns:a16="http://schemas.microsoft.com/office/drawing/2014/main" id="{0CCAF0F3-4CEC-403F-B38F-3BA081CADDF7}"/>
              </a:ext>
            </a:extLst>
          </p:cNvPr>
          <p:cNvPicPr>
            <a:picLocks noChangeAspect="1"/>
          </p:cNvPicPr>
          <p:nvPr/>
        </p:nvPicPr>
        <p:blipFill>
          <a:blip r:embed="rId2"/>
          <a:stretch>
            <a:fillRect/>
          </a:stretch>
        </p:blipFill>
        <p:spPr>
          <a:xfrm>
            <a:off x="8248651" y="1185823"/>
            <a:ext cx="3076574" cy="2991128"/>
          </a:xfrm>
          <a:prstGeom prst="rect">
            <a:avLst/>
          </a:prstGeom>
        </p:spPr>
      </p:pic>
    </p:spTree>
    <p:extLst>
      <p:ext uri="{BB962C8B-B14F-4D97-AF65-F5344CB8AC3E}">
        <p14:creationId xmlns:p14="http://schemas.microsoft.com/office/powerpoint/2010/main" val="328513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26421E-4A55-43C7-8943-6887D3302037}"/>
              </a:ext>
            </a:extLst>
          </p:cNvPr>
          <p:cNvSpPr txBox="1"/>
          <p:nvPr/>
        </p:nvSpPr>
        <p:spPr>
          <a:xfrm>
            <a:off x="114300" y="200025"/>
            <a:ext cx="11677650" cy="5170646"/>
          </a:xfrm>
          <a:prstGeom prst="rect">
            <a:avLst/>
          </a:prstGeom>
          <a:noFill/>
        </p:spPr>
        <p:txBody>
          <a:bodyPr wrap="square" rtlCol="0">
            <a:spAutoFit/>
          </a:bodyPr>
          <a:lstStyle/>
          <a:p>
            <a:r>
              <a:rPr lang="en-US" sz="2400" b="1" dirty="0"/>
              <a:t>3. Objects created inside a Method : -</a:t>
            </a:r>
          </a:p>
          <a:p>
            <a:r>
              <a:rPr lang="en-US" dirty="0"/>
              <a:t> The objects which are created inside a method are by default eligible for </a:t>
            </a:r>
            <a:r>
              <a:rPr lang="en-US" dirty="0" err="1"/>
              <a:t>gc</a:t>
            </a:r>
            <a:r>
              <a:rPr lang="en-US" dirty="0"/>
              <a:t> once a method completes .</a:t>
            </a:r>
          </a:p>
          <a:p>
            <a:endParaRPr lang="en-US" dirty="0"/>
          </a:p>
          <a:p>
            <a:r>
              <a:rPr lang="en-US" dirty="0"/>
              <a:t>class Test{</a:t>
            </a:r>
            <a:br>
              <a:rPr lang="en-US" dirty="0"/>
            </a:br>
            <a:r>
              <a:rPr lang="en-US" dirty="0"/>
              <a:t>p s v main(String[] </a:t>
            </a:r>
            <a:r>
              <a:rPr lang="en-US" dirty="0" err="1"/>
              <a:t>args</a:t>
            </a:r>
            <a:r>
              <a:rPr lang="en-US" dirty="0"/>
              <a:t>){</a:t>
            </a:r>
          </a:p>
          <a:p>
            <a:r>
              <a:rPr lang="en-US" dirty="0"/>
              <a:t>m1();</a:t>
            </a:r>
          </a:p>
          <a:p>
            <a:r>
              <a:rPr lang="en-US" dirty="0"/>
              <a:t>//After completion of this method two objects are eligible for GC : </a:t>
            </a:r>
          </a:p>
          <a:p>
            <a:endParaRPr lang="en-US" dirty="0"/>
          </a:p>
          <a:p>
            <a:r>
              <a:rPr lang="en-US" dirty="0"/>
              <a:t>}</a:t>
            </a:r>
          </a:p>
          <a:p>
            <a:r>
              <a:rPr lang="en-US" dirty="0"/>
              <a:t>p s v m1(){</a:t>
            </a:r>
          </a:p>
          <a:p>
            <a:r>
              <a:rPr lang="en-US" dirty="0"/>
              <a:t>Student s1 =  new Student();</a:t>
            </a:r>
          </a:p>
          <a:p>
            <a:r>
              <a:rPr lang="en-US" dirty="0"/>
              <a:t>Student s2 = new Student();</a:t>
            </a:r>
          </a:p>
          <a:p>
            <a:endParaRPr lang="en-US" dirty="0"/>
          </a:p>
          <a:p>
            <a:r>
              <a:rPr lang="en-US" dirty="0"/>
              <a:t>// since these are the local variable inside the method </a:t>
            </a:r>
          </a:p>
          <a:p>
            <a:r>
              <a:rPr lang="en-US" dirty="0"/>
              <a:t>}</a:t>
            </a:r>
          </a:p>
          <a:p>
            <a:r>
              <a:rPr lang="en-US" dirty="0"/>
              <a:t>} </a:t>
            </a:r>
          </a:p>
          <a:p>
            <a:endParaRPr lang="en-US" dirty="0"/>
          </a:p>
          <a:p>
            <a:endParaRPr lang="en-US" dirty="0"/>
          </a:p>
        </p:txBody>
      </p:sp>
    </p:spTree>
    <p:extLst>
      <p:ext uri="{BB962C8B-B14F-4D97-AF65-F5344CB8AC3E}">
        <p14:creationId xmlns:p14="http://schemas.microsoft.com/office/powerpoint/2010/main" val="333938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09309-EA69-4C53-8167-7A6F3A92872E}"/>
              </a:ext>
            </a:extLst>
          </p:cNvPr>
          <p:cNvSpPr txBox="1"/>
          <p:nvPr/>
        </p:nvSpPr>
        <p:spPr>
          <a:xfrm>
            <a:off x="228600" y="197346"/>
            <a:ext cx="11963400" cy="6463308"/>
          </a:xfrm>
          <a:prstGeom prst="rect">
            <a:avLst/>
          </a:prstGeom>
          <a:noFill/>
        </p:spPr>
        <p:txBody>
          <a:bodyPr wrap="square" rtlCol="0">
            <a:spAutoFit/>
          </a:bodyPr>
          <a:lstStyle/>
          <a:p>
            <a:r>
              <a:rPr lang="en-US" dirty="0"/>
              <a:t>Example 2 : </a:t>
            </a:r>
          </a:p>
          <a:p>
            <a:r>
              <a:rPr lang="en-US" dirty="0"/>
              <a:t>class Test{</a:t>
            </a:r>
          </a:p>
          <a:p>
            <a:r>
              <a:rPr lang="en-US" dirty="0"/>
              <a:t>p s v main(String[] </a:t>
            </a:r>
            <a:r>
              <a:rPr lang="en-US" dirty="0" err="1"/>
              <a:t>args</a:t>
            </a:r>
            <a:r>
              <a:rPr lang="en-US" dirty="0"/>
              <a:t>){</a:t>
            </a:r>
          </a:p>
          <a:p>
            <a:r>
              <a:rPr lang="en-US" dirty="0"/>
              <a:t>	Student s = m1();  // only one object is eligible for </a:t>
            </a:r>
            <a:r>
              <a:rPr lang="en-US" dirty="0" err="1"/>
              <a:t>gc</a:t>
            </a:r>
            <a:r>
              <a:rPr lang="en-US" dirty="0"/>
              <a:t> </a:t>
            </a:r>
          </a:p>
          <a:p>
            <a:r>
              <a:rPr lang="en-US" dirty="0"/>
              <a:t>}</a:t>
            </a:r>
          </a:p>
          <a:p>
            <a:r>
              <a:rPr lang="en-US" dirty="0"/>
              <a:t>public static Student m1(){</a:t>
            </a:r>
          </a:p>
          <a:p>
            <a:r>
              <a:rPr lang="en-US" dirty="0"/>
              <a:t>	Student s1 =  new Student();</a:t>
            </a:r>
          </a:p>
          <a:p>
            <a:r>
              <a:rPr lang="en-US" dirty="0"/>
              <a:t>	Student s2 = new Student();</a:t>
            </a:r>
          </a:p>
          <a:p>
            <a:r>
              <a:rPr lang="en-US" dirty="0"/>
              <a:t>	return s1;</a:t>
            </a:r>
          </a:p>
          <a:p>
            <a:r>
              <a:rPr lang="en-US" dirty="0"/>
              <a:t>}</a:t>
            </a:r>
          </a:p>
          <a:p>
            <a:r>
              <a:rPr lang="en-US" dirty="0"/>
              <a:t>}</a:t>
            </a:r>
          </a:p>
          <a:p>
            <a:r>
              <a:rPr lang="en-US" dirty="0"/>
              <a:t>Example 3 :</a:t>
            </a:r>
          </a:p>
          <a:p>
            <a:r>
              <a:rPr lang="en-US" dirty="0"/>
              <a:t>class Test{</a:t>
            </a:r>
          </a:p>
          <a:p>
            <a:r>
              <a:rPr lang="en-US" dirty="0"/>
              <a:t>p s v main(String[] </a:t>
            </a:r>
            <a:r>
              <a:rPr lang="en-US" dirty="0" err="1"/>
              <a:t>args</a:t>
            </a:r>
            <a:r>
              <a:rPr lang="en-US" dirty="0"/>
              <a:t>){</a:t>
            </a:r>
          </a:p>
          <a:p>
            <a:r>
              <a:rPr lang="en-US" dirty="0"/>
              <a:t>	m1();  </a:t>
            </a:r>
          </a:p>
          <a:p>
            <a:r>
              <a:rPr lang="en-US" dirty="0"/>
              <a:t>// Both the  objects is eligible for </a:t>
            </a:r>
            <a:r>
              <a:rPr lang="en-US" dirty="0" err="1"/>
              <a:t>gc</a:t>
            </a:r>
            <a:r>
              <a:rPr lang="en-US" dirty="0"/>
              <a:t> </a:t>
            </a:r>
          </a:p>
          <a:p>
            <a:r>
              <a:rPr lang="en-US" dirty="0"/>
              <a:t>}</a:t>
            </a:r>
          </a:p>
          <a:p>
            <a:r>
              <a:rPr lang="en-US" dirty="0"/>
              <a:t>public static Student m1(){</a:t>
            </a:r>
          </a:p>
          <a:p>
            <a:r>
              <a:rPr lang="en-US" dirty="0"/>
              <a:t>	Student s1 =  new Student();</a:t>
            </a:r>
          </a:p>
          <a:p>
            <a:r>
              <a:rPr lang="en-US" dirty="0"/>
              <a:t>	Student s2 = new Student();</a:t>
            </a:r>
          </a:p>
          <a:p>
            <a:r>
              <a:rPr lang="en-US" dirty="0"/>
              <a:t>	return s1;</a:t>
            </a:r>
          </a:p>
          <a:p>
            <a:r>
              <a:rPr lang="en-US" dirty="0"/>
              <a:t>}</a:t>
            </a:r>
          </a:p>
          <a:p>
            <a:r>
              <a:rPr lang="en-US" dirty="0"/>
              <a:t>}</a:t>
            </a:r>
          </a:p>
        </p:txBody>
      </p:sp>
      <p:pic>
        <p:nvPicPr>
          <p:cNvPr id="4" name="Picture 3">
            <a:extLst>
              <a:ext uri="{FF2B5EF4-FFF2-40B4-BE49-F238E27FC236}">
                <a16:creationId xmlns:a16="http://schemas.microsoft.com/office/drawing/2014/main" id="{667AD0CF-C08D-4337-8BFB-6172B64BB2C7}"/>
              </a:ext>
            </a:extLst>
          </p:cNvPr>
          <p:cNvPicPr>
            <a:picLocks noChangeAspect="1"/>
          </p:cNvPicPr>
          <p:nvPr/>
        </p:nvPicPr>
        <p:blipFill>
          <a:blip r:embed="rId2"/>
          <a:stretch>
            <a:fillRect/>
          </a:stretch>
        </p:blipFill>
        <p:spPr>
          <a:xfrm>
            <a:off x="6903861" y="561975"/>
            <a:ext cx="2592563" cy="2019300"/>
          </a:xfrm>
          <a:prstGeom prst="rect">
            <a:avLst/>
          </a:prstGeom>
        </p:spPr>
      </p:pic>
      <p:pic>
        <p:nvPicPr>
          <p:cNvPr id="6" name="Picture 5">
            <a:extLst>
              <a:ext uri="{FF2B5EF4-FFF2-40B4-BE49-F238E27FC236}">
                <a16:creationId xmlns:a16="http://schemas.microsoft.com/office/drawing/2014/main" id="{9943707D-C095-4A41-AE24-F21444FAF2F9}"/>
              </a:ext>
            </a:extLst>
          </p:cNvPr>
          <p:cNvPicPr>
            <a:picLocks noChangeAspect="1"/>
          </p:cNvPicPr>
          <p:nvPr/>
        </p:nvPicPr>
        <p:blipFill>
          <a:blip r:embed="rId3"/>
          <a:stretch>
            <a:fillRect/>
          </a:stretch>
        </p:blipFill>
        <p:spPr>
          <a:xfrm>
            <a:off x="6414496" y="3429000"/>
            <a:ext cx="2919737" cy="2276762"/>
          </a:xfrm>
          <a:prstGeom prst="rect">
            <a:avLst/>
          </a:prstGeom>
        </p:spPr>
      </p:pic>
    </p:spTree>
    <p:extLst>
      <p:ext uri="{BB962C8B-B14F-4D97-AF65-F5344CB8AC3E}">
        <p14:creationId xmlns:p14="http://schemas.microsoft.com/office/powerpoint/2010/main" val="22860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BD42D3-55D8-464C-AFD9-65865C47BF32}"/>
              </a:ext>
            </a:extLst>
          </p:cNvPr>
          <p:cNvSpPr txBox="1"/>
          <p:nvPr/>
        </p:nvSpPr>
        <p:spPr>
          <a:xfrm>
            <a:off x="2657476" y="428625"/>
            <a:ext cx="7486649" cy="3693319"/>
          </a:xfrm>
          <a:prstGeom prst="rect">
            <a:avLst/>
          </a:prstGeom>
          <a:noFill/>
        </p:spPr>
        <p:txBody>
          <a:bodyPr wrap="square" rtlCol="0">
            <a:spAutoFit/>
          </a:bodyPr>
          <a:lstStyle/>
          <a:p>
            <a:r>
              <a:rPr lang="en-US" dirty="0"/>
              <a:t>class Test{</a:t>
            </a:r>
          </a:p>
          <a:p>
            <a:r>
              <a:rPr lang="en-US" dirty="0"/>
              <a:t>	static Student s;</a:t>
            </a:r>
          </a:p>
          <a:p>
            <a:r>
              <a:rPr lang="en-US" dirty="0"/>
              <a:t>	</a:t>
            </a:r>
            <a:r>
              <a:rPr lang="en-US" dirty="0" err="1"/>
              <a:t>psv</a:t>
            </a:r>
            <a:r>
              <a:rPr lang="en-US" dirty="0"/>
              <a:t> main(){</a:t>
            </a:r>
          </a:p>
          <a:p>
            <a:r>
              <a:rPr lang="en-US" dirty="0"/>
              <a:t>	m1();    </a:t>
            </a:r>
          </a:p>
          <a:p>
            <a:r>
              <a:rPr lang="en-US" dirty="0"/>
              <a:t>		// In this only one object is eligible for GC : </a:t>
            </a:r>
          </a:p>
          <a:p>
            <a:r>
              <a:rPr lang="en-US" dirty="0"/>
              <a:t>}</a:t>
            </a:r>
          </a:p>
          <a:p>
            <a:r>
              <a:rPr lang="en-US" dirty="0" err="1"/>
              <a:t>psv</a:t>
            </a:r>
            <a:r>
              <a:rPr lang="en-US" dirty="0"/>
              <a:t> m1(){</a:t>
            </a:r>
          </a:p>
          <a:p>
            <a:r>
              <a:rPr lang="en-US" dirty="0"/>
              <a:t>	s = new Student();</a:t>
            </a:r>
          </a:p>
          <a:p>
            <a:r>
              <a:rPr lang="en-US" dirty="0"/>
              <a:t>	Student s1 = new Student();</a:t>
            </a:r>
          </a:p>
          <a:p>
            <a:endParaRPr lang="en-US" dirty="0"/>
          </a:p>
          <a:p>
            <a:r>
              <a:rPr lang="en-US" dirty="0"/>
              <a:t>}</a:t>
            </a:r>
          </a:p>
          <a:p>
            <a:endParaRPr lang="en-US" dirty="0"/>
          </a:p>
          <a:p>
            <a:r>
              <a:rPr lang="en-US" dirty="0"/>
              <a:t>}</a:t>
            </a:r>
          </a:p>
        </p:txBody>
      </p:sp>
    </p:spTree>
    <p:extLst>
      <p:ext uri="{BB962C8B-B14F-4D97-AF65-F5344CB8AC3E}">
        <p14:creationId xmlns:p14="http://schemas.microsoft.com/office/powerpoint/2010/main" val="47148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A4DC04-5950-44A8-B85A-F203DB03F726}"/>
              </a:ext>
            </a:extLst>
          </p:cNvPr>
          <p:cNvSpPr txBox="1"/>
          <p:nvPr/>
        </p:nvSpPr>
        <p:spPr>
          <a:xfrm>
            <a:off x="311242" y="76140"/>
            <a:ext cx="11791950" cy="5724644"/>
          </a:xfrm>
          <a:prstGeom prst="rect">
            <a:avLst/>
          </a:prstGeom>
          <a:noFill/>
        </p:spPr>
        <p:txBody>
          <a:bodyPr wrap="square" rtlCol="0">
            <a:spAutoFit/>
          </a:bodyPr>
          <a:lstStyle/>
          <a:p>
            <a:r>
              <a:rPr lang="en-US" sz="2400" b="1" dirty="0"/>
              <a:t>4. Island of Isolation  :</a:t>
            </a:r>
          </a:p>
          <a:p>
            <a:r>
              <a:rPr lang="en-US" dirty="0"/>
              <a:t>Class Test{</a:t>
            </a:r>
          </a:p>
          <a:p>
            <a:r>
              <a:rPr lang="en-US" dirty="0"/>
              <a:t>	Test </a:t>
            </a:r>
            <a:r>
              <a:rPr lang="en-US" dirty="0" err="1"/>
              <a:t>i</a:t>
            </a:r>
            <a:r>
              <a:rPr lang="en-US" dirty="0"/>
              <a:t> ;</a:t>
            </a:r>
          </a:p>
          <a:p>
            <a:r>
              <a:rPr lang="en-US" dirty="0"/>
              <a:t>	</a:t>
            </a:r>
            <a:r>
              <a:rPr lang="en-US" dirty="0" err="1"/>
              <a:t>psv</a:t>
            </a:r>
            <a:r>
              <a:rPr lang="en-US" dirty="0"/>
              <a:t> main(String[] </a:t>
            </a:r>
            <a:r>
              <a:rPr lang="en-US" dirty="0" err="1"/>
              <a:t>args</a:t>
            </a:r>
            <a:r>
              <a:rPr lang="en-US" dirty="0"/>
              <a:t>){</a:t>
            </a:r>
          </a:p>
          <a:p>
            <a:r>
              <a:rPr lang="en-US" dirty="0"/>
              <a:t>	Test t1 = new Test();</a:t>
            </a:r>
          </a:p>
          <a:p>
            <a:r>
              <a:rPr lang="en-US" dirty="0"/>
              <a:t>	Test t2 = new Test();</a:t>
            </a:r>
          </a:p>
          <a:p>
            <a:r>
              <a:rPr lang="en-US" dirty="0"/>
              <a:t>	Test t3 = new Test();</a:t>
            </a:r>
          </a:p>
          <a:p>
            <a:endParaRPr lang="en-US" dirty="0"/>
          </a:p>
          <a:p>
            <a:r>
              <a:rPr lang="en-US" dirty="0"/>
              <a:t>	t1.i = t2 ;</a:t>
            </a:r>
          </a:p>
          <a:p>
            <a:r>
              <a:rPr lang="en-US" dirty="0"/>
              <a:t>	t2.i = t3;</a:t>
            </a:r>
          </a:p>
          <a:p>
            <a:r>
              <a:rPr lang="en-US" dirty="0"/>
              <a:t>	t3.i = t1;</a:t>
            </a:r>
          </a:p>
          <a:p>
            <a:endParaRPr lang="en-US" dirty="0"/>
          </a:p>
          <a:p>
            <a:r>
              <a:rPr lang="en-US" dirty="0"/>
              <a:t>	t1  = null;</a:t>
            </a:r>
          </a:p>
          <a:p>
            <a:r>
              <a:rPr lang="en-US" dirty="0"/>
              <a:t>	t2 = null;</a:t>
            </a:r>
          </a:p>
          <a:p>
            <a:r>
              <a:rPr lang="en-US" dirty="0"/>
              <a:t>	t3 = null;</a:t>
            </a:r>
          </a:p>
          <a:p>
            <a:r>
              <a:rPr lang="en-US" dirty="0"/>
              <a:t>}</a:t>
            </a:r>
          </a:p>
          <a:p>
            <a:endParaRPr lang="en-US" dirty="0"/>
          </a:p>
          <a:p>
            <a:endParaRPr lang="en-US" dirty="0"/>
          </a:p>
          <a:p>
            <a:endParaRPr lang="en-US" dirty="0"/>
          </a:p>
          <a:p>
            <a:r>
              <a:rPr lang="en-US" dirty="0"/>
              <a:t>}</a:t>
            </a:r>
          </a:p>
        </p:txBody>
      </p:sp>
      <p:sp>
        <p:nvSpPr>
          <p:cNvPr id="3" name="Oval 2">
            <a:extLst>
              <a:ext uri="{FF2B5EF4-FFF2-40B4-BE49-F238E27FC236}">
                <a16:creationId xmlns:a16="http://schemas.microsoft.com/office/drawing/2014/main" id="{A2CB7024-285B-42B6-99F0-32D7BAB7299A}"/>
              </a:ext>
            </a:extLst>
          </p:cNvPr>
          <p:cNvSpPr/>
          <p:nvPr/>
        </p:nvSpPr>
        <p:spPr>
          <a:xfrm>
            <a:off x="4972050" y="714375"/>
            <a:ext cx="1485900" cy="14287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 Objects are eligible for GC </a:t>
            </a:r>
          </a:p>
        </p:txBody>
      </p:sp>
      <p:sp>
        <p:nvSpPr>
          <p:cNvPr id="4" name="Rectangle 3">
            <a:extLst>
              <a:ext uri="{FF2B5EF4-FFF2-40B4-BE49-F238E27FC236}">
                <a16:creationId xmlns:a16="http://schemas.microsoft.com/office/drawing/2014/main" id="{440A3F9C-C564-447E-8B3A-12E76F7B739A}"/>
              </a:ext>
            </a:extLst>
          </p:cNvPr>
          <p:cNvSpPr/>
          <p:nvPr/>
        </p:nvSpPr>
        <p:spPr>
          <a:xfrm>
            <a:off x="8778690" y="714375"/>
            <a:ext cx="2800350" cy="57246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Island </a:t>
            </a:r>
          </a:p>
          <a:p>
            <a:pPr algn="ctr"/>
            <a:r>
              <a:rPr lang="en-US" dirty="0"/>
              <a:t>		of</a:t>
            </a:r>
          </a:p>
          <a:p>
            <a:pPr algn="ctr"/>
            <a:r>
              <a:rPr lang="en-US" dirty="0"/>
              <a:t>	              Isolation</a:t>
            </a:r>
          </a:p>
        </p:txBody>
      </p:sp>
      <p:sp>
        <p:nvSpPr>
          <p:cNvPr id="5" name="Oval 4">
            <a:extLst>
              <a:ext uri="{FF2B5EF4-FFF2-40B4-BE49-F238E27FC236}">
                <a16:creationId xmlns:a16="http://schemas.microsoft.com/office/drawing/2014/main" id="{A4B088B8-09DF-43B1-BDE9-BA87D00491E6}"/>
              </a:ext>
            </a:extLst>
          </p:cNvPr>
          <p:cNvSpPr/>
          <p:nvPr/>
        </p:nvSpPr>
        <p:spPr>
          <a:xfrm>
            <a:off x="9496424" y="1200150"/>
            <a:ext cx="981076" cy="9429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a:t>
            </a:r>
            <a:endParaRPr lang="en-US" dirty="0"/>
          </a:p>
        </p:txBody>
      </p:sp>
      <p:sp>
        <p:nvSpPr>
          <p:cNvPr id="6" name="Oval 5">
            <a:extLst>
              <a:ext uri="{FF2B5EF4-FFF2-40B4-BE49-F238E27FC236}">
                <a16:creationId xmlns:a16="http://schemas.microsoft.com/office/drawing/2014/main" id="{A6F24411-B9EF-4816-8855-B496DDF4042C}"/>
              </a:ext>
            </a:extLst>
          </p:cNvPr>
          <p:cNvSpPr/>
          <p:nvPr/>
        </p:nvSpPr>
        <p:spPr>
          <a:xfrm>
            <a:off x="9553574" y="2743200"/>
            <a:ext cx="923926" cy="10763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a:t>
            </a:r>
            <a:endParaRPr lang="en-US" dirty="0"/>
          </a:p>
        </p:txBody>
      </p:sp>
      <p:sp>
        <p:nvSpPr>
          <p:cNvPr id="7" name="Oval 6">
            <a:extLst>
              <a:ext uri="{FF2B5EF4-FFF2-40B4-BE49-F238E27FC236}">
                <a16:creationId xmlns:a16="http://schemas.microsoft.com/office/drawing/2014/main" id="{C405E5AC-CD65-4B71-8B06-1126A3D1BE30}"/>
              </a:ext>
            </a:extLst>
          </p:cNvPr>
          <p:cNvSpPr/>
          <p:nvPr/>
        </p:nvSpPr>
        <p:spPr>
          <a:xfrm>
            <a:off x="9553574" y="4419600"/>
            <a:ext cx="923926" cy="10763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a:t>
            </a:r>
            <a:endParaRPr lang="en-US" dirty="0"/>
          </a:p>
        </p:txBody>
      </p:sp>
      <p:sp>
        <p:nvSpPr>
          <p:cNvPr id="8" name="TextBox 7">
            <a:extLst>
              <a:ext uri="{FF2B5EF4-FFF2-40B4-BE49-F238E27FC236}">
                <a16:creationId xmlns:a16="http://schemas.microsoft.com/office/drawing/2014/main" id="{F3521936-B965-4D88-B481-745702F23AF0}"/>
              </a:ext>
            </a:extLst>
          </p:cNvPr>
          <p:cNvSpPr txBox="1"/>
          <p:nvPr/>
        </p:nvSpPr>
        <p:spPr>
          <a:xfrm>
            <a:off x="7477125" y="1428750"/>
            <a:ext cx="419100" cy="369332"/>
          </a:xfrm>
          <a:prstGeom prst="rect">
            <a:avLst/>
          </a:prstGeom>
          <a:noFill/>
        </p:spPr>
        <p:txBody>
          <a:bodyPr wrap="square" rtlCol="0">
            <a:spAutoFit/>
          </a:bodyPr>
          <a:lstStyle/>
          <a:p>
            <a:r>
              <a:rPr lang="en-US" dirty="0"/>
              <a:t>t1</a:t>
            </a:r>
          </a:p>
        </p:txBody>
      </p:sp>
      <p:sp>
        <p:nvSpPr>
          <p:cNvPr id="9" name="TextBox 8">
            <a:extLst>
              <a:ext uri="{FF2B5EF4-FFF2-40B4-BE49-F238E27FC236}">
                <a16:creationId xmlns:a16="http://schemas.microsoft.com/office/drawing/2014/main" id="{E94BDFC9-2BA6-4765-9D9A-E1CFE8C6E8FE}"/>
              </a:ext>
            </a:extLst>
          </p:cNvPr>
          <p:cNvSpPr txBox="1"/>
          <p:nvPr/>
        </p:nvSpPr>
        <p:spPr>
          <a:xfrm>
            <a:off x="7458075" y="3103007"/>
            <a:ext cx="419100" cy="369332"/>
          </a:xfrm>
          <a:prstGeom prst="rect">
            <a:avLst/>
          </a:prstGeom>
          <a:noFill/>
        </p:spPr>
        <p:txBody>
          <a:bodyPr wrap="square" rtlCol="0">
            <a:spAutoFit/>
          </a:bodyPr>
          <a:lstStyle/>
          <a:p>
            <a:r>
              <a:rPr lang="en-US" dirty="0"/>
              <a:t>t2</a:t>
            </a:r>
          </a:p>
        </p:txBody>
      </p:sp>
      <p:sp>
        <p:nvSpPr>
          <p:cNvPr id="10" name="TextBox 9">
            <a:extLst>
              <a:ext uri="{FF2B5EF4-FFF2-40B4-BE49-F238E27FC236}">
                <a16:creationId xmlns:a16="http://schemas.microsoft.com/office/drawing/2014/main" id="{123BEEC6-4757-4AF6-BEFA-D2BE1235AE92}"/>
              </a:ext>
            </a:extLst>
          </p:cNvPr>
          <p:cNvSpPr txBox="1"/>
          <p:nvPr/>
        </p:nvSpPr>
        <p:spPr>
          <a:xfrm>
            <a:off x="7496175" y="4875253"/>
            <a:ext cx="419100" cy="369332"/>
          </a:xfrm>
          <a:prstGeom prst="rect">
            <a:avLst/>
          </a:prstGeom>
          <a:noFill/>
        </p:spPr>
        <p:txBody>
          <a:bodyPr wrap="square" rtlCol="0">
            <a:spAutoFit/>
          </a:bodyPr>
          <a:lstStyle/>
          <a:p>
            <a:r>
              <a:rPr lang="en-US" dirty="0"/>
              <a:t>t3</a:t>
            </a:r>
          </a:p>
        </p:txBody>
      </p:sp>
      <p:cxnSp>
        <p:nvCxnSpPr>
          <p:cNvPr id="13" name="Straight Arrow Connector 12">
            <a:extLst>
              <a:ext uri="{FF2B5EF4-FFF2-40B4-BE49-F238E27FC236}">
                <a16:creationId xmlns:a16="http://schemas.microsoft.com/office/drawing/2014/main" id="{C38472C0-6436-4288-AFAC-76C1A29E414A}"/>
              </a:ext>
            </a:extLst>
          </p:cNvPr>
          <p:cNvCxnSpPr/>
          <p:nvPr/>
        </p:nvCxnSpPr>
        <p:spPr>
          <a:xfrm>
            <a:off x="10015537" y="1671637"/>
            <a:ext cx="461963" cy="1609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3DBFA4-6F26-4C4A-B69C-0E13A2708A70}"/>
              </a:ext>
            </a:extLst>
          </p:cNvPr>
          <p:cNvCxnSpPr>
            <a:endCxn id="7" idx="7"/>
          </p:cNvCxnSpPr>
          <p:nvPr/>
        </p:nvCxnSpPr>
        <p:spPr>
          <a:xfrm>
            <a:off x="10015537" y="3281362"/>
            <a:ext cx="326657" cy="1295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48D4F6B-81D2-4025-87E4-453AE32A54D0}"/>
              </a:ext>
            </a:extLst>
          </p:cNvPr>
          <p:cNvCxnSpPr/>
          <p:nvPr/>
        </p:nvCxnSpPr>
        <p:spPr>
          <a:xfrm flipH="1" flipV="1">
            <a:off x="9763125" y="2066925"/>
            <a:ext cx="252412" cy="2890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393E984-9BA0-408E-B52E-E0388E7E9B24}"/>
              </a:ext>
            </a:extLst>
          </p:cNvPr>
          <p:cNvCxnSpPr/>
          <p:nvPr/>
        </p:nvCxnSpPr>
        <p:spPr>
          <a:xfrm flipV="1">
            <a:off x="2076450" y="1798082"/>
            <a:ext cx="2895600" cy="849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D0E550A-B2AF-4BE7-ACB6-644F621D55B1}"/>
              </a:ext>
            </a:extLst>
          </p:cNvPr>
          <p:cNvCxnSpPr/>
          <p:nvPr/>
        </p:nvCxnSpPr>
        <p:spPr>
          <a:xfrm flipV="1">
            <a:off x="1990725" y="2003941"/>
            <a:ext cx="3181350" cy="9011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C4AA8E2C-D9CA-4382-AA3E-E4B290645F88}"/>
              </a:ext>
            </a:extLst>
          </p:cNvPr>
          <p:cNvCxnSpPr/>
          <p:nvPr/>
        </p:nvCxnSpPr>
        <p:spPr>
          <a:xfrm flipV="1">
            <a:off x="2076450" y="2066925"/>
            <a:ext cx="3208245" cy="115990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24">
            <a:extLst>
              <a:ext uri="{FF2B5EF4-FFF2-40B4-BE49-F238E27FC236}">
                <a16:creationId xmlns:a16="http://schemas.microsoft.com/office/drawing/2014/main" id="{3F41D5F1-B9D5-4266-80C8-78E4AE90D033}"/>
              </a:ext>
            </a:extLst>
          </p:cNvPr>
          <p:cNvCxnSpPr/>
          <p:nvPr/>
        </p:nvCxnSpPr>
        <p:spPr>
          <a:xfrm flipV="1">
            <a:off x="2176463" y="2143125"/>
            <a:ext cx="3233737" cy="1590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135C9B-E20A-4571-92BF-68DAB9766C73}"/>
              </a:ext>
            </a:extLst>
          </p:cNvPr>
          <p:cNvCxnSpPr/>
          <p:nvPr/>
        </p:nvCxnSpPr>
        <p:spPr>
          <a:xfrm flipV="1">
            <a:off x="2176463" y="2138363"/>
            <a:ext cx="3277302" cy="1947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94F6EA6-881E-4D03-96D5-9A988E28A1AE}"/>
              </a:ext>
            </a:extLst>
          </p:cNvPr>
          <p:cNvSpPr/>
          <p:nvPr/>
        </p:nvSpPr>
        <p:spPr>
          <a:xfrm>
            <a:off x="4613183" y="3573006"/>
            <a:ext cx="1594034" cy="10837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All Are eligible for GC</a:t>
            </a:r>
          </a:p>
        </p:txBody>
      </p:sp>
      <p:cxnSp>
        <p:nvCxnSpPr>
          <p:cNvPr id="30" name="Straight Arrow Connector 29">
            <a:extLst>
              <a:ext uri="{FF2B5EF4-FFF2-40B4-BE49-F238E27FC236}">
                <a16:creationId xmlns:a16="http://schemas.microsoft.com/office/drawing/2014/main" id="{F64DDCA2-0697-46AA-8BA0-ECE4E84FF6CC}"/>
              </a:ext>
            </a:extLst>
          </p:cNvPr>
          <p:cNvCxnSpPr/>
          <p:nvPr/>
        </p:nvCxnSpPr>
        <p:spPr>
          <a:xfrm flipV="1">
            <a:off x="2176463" y="4219575"/>
            <a:ext cx="2357437" cy="6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62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EA0D71-CE60-42AC-9C6A-C0A3698B23F4}"/>
              </a:ext>
            </a:extLst>
          </p:cNvPr>
          <p:cNvSpPr txBox="1"/>
          <p:nvPr/>
        </p:nvSpPr>
        <p:spPr>
          <a:xfrm>
            <a:off x="200025" y="114300"/>
            <a:ext cx="11868150"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0B15799-42B5-45B4-AEEB-31A9AEFE3414}"/>
              </a:ext>
            </a:extLst>
          </p:cNvPr>
          <p:cNvSpPr txBox="1"/>
          <p:nvPr/>
        </p:nvSpPr>
        <p:spPr>
          <a:xfrm>
            <a:off x="200025" y="114300"/>
            <a:ext cx="11868150" cy="6617196"/>
          </a:xfrm>
          <a:prstGeom prst="rect">
            <a:avLst/>
          </a:prstGeom>
          <a:noFill/>
        </p:spPr>
        <p:txBody>
          <a:bodyPr wrap="square" rtlCol="0">
            <a:spAutoFit/>
          </a:bodyPr>
          <a:lstStyle/>
          <a:p>
            <a:r>
              <a:rPr lang="en-US" dirty="0"/>
              <a:t>Conclusions: </a:t>
            </a:r>
          </a:p>
          <a:p>
            <a:pPr marL="342900" indent="-342900">
              <a:buAutoNum type="arabicPeriod"/>
            </a:pPr>
            <a:r>
              <a:rPr lang="en-US" dirty="0"/>
              <a:t>If an object does </a:t>
            </a:r>
            <a:r>
              <a:rPr lang="en-US" dirty="0" err="1"/>
              <a:t>n’t</a:t>
            </a:r>
            <a:r>
              <a:rPr lang="en-US" dirty="0"/>
              <a:t> contain any reference variable then it is eligible for garbage collection always.</a:t>
            </a:r>
          </a:p>
          <a:p>
            <a:pPr marL="342900" indent="-342900">
              <a:buAutoNum type="arabicPeriod"/>
            </a:pPr>
            <a:r>
              <a:rPr lang="en-US" dirty="0" err="1"/>
              <a:t>Eventhough</a:t>
            </a:r>
            <a:r>
              <a:rPr lang="en-US" dirty="0"/>
              <a:t> Objects having references sometimes it is eligible for garbage collection.(if all references are internal references e.g. Island of Isolation . )</a:t>
            </a:r>
          </a:p>
          <a:p>
            <a:endParaRPr lang="en-US" dirty="0"/>
          </a:p>
          <a:p>
            <a:endParaRPr lang="en-US" dirty="0"/>
          </a:p>
          <a:p>
            <a:endParaRPr lang="en-US" dirty="0"/>
          </a:p>
          <a:p>
            <a:r>
              <a:rPr lang="en-US" sz="2800" b="1" dirty="0"/>
              <a:t>The ways for requesting JVM to run Garbage Collector : </a:t>
            </a:r>
          </a:p>
          <a:p>
            <a:pPr marL="342900" indent="-342900">
              <a:buAutoNum type="arabicPeriod"/>
            </a:pPr>
            <a:r>
              <a:rPr lang="en-US" dirty="0"/>
              <a:t>Once we made an object eligible for GC it may not be destroyed immediately by garbage collector . Whenever JVM runs GC then only the objects will be destroyed but when exactly JVM runs Garbage collector we can’t expect it is Varied from JVM to JVM </a:t>
            </a:r>
          </a:p>
          <a:p>
            <a:pPr marL="342900" indent="-342900">
              <a:buAutoNum type="arabicPeriod"/>
            </a:pPr>
            <a:r>
              <a:rPr lang="en-US" dirty="0"/>
              <a:t>Instead of waiting until JVM runs Garbage Collector we can request JVM to run Garbage collector programmatically but whether JVM accept our request or not there is no guarantee. But most of the times JVM accepts our request . </a:t>
            </a:r>
          </a:p>
          <a:p>
            <a:endParaRPr lang="en-US" dirty="0"/>
          </a:p>
          <a:p>
            <a:r>
              <a:rPr lang="en-US" dirty="0"/>
              <a:t>The following are two ways for requesting </a:t>
            </a:r>
            <a:r>
              <a:rPr lang="en-US" dirty="0" err="1"/>
              <a:t>jvm</a:t>
            </a:r>
            <a:r>
              <a:rPr lang="en-US" dirty="0"/>
              <a:t> to run garbage collector . </a:t>
            </a:r>
          </a:p>
          <a:p>
            <a:pPr marL="342900" indent="-342900">
              <a:buAutoNum type="arabicPeriod"/>
            </a:pPr>
            <a:r>
              <a:rPr lang="en-US" dirty="0"/>
              <a:t>By using System class. </a:t>
            </a:r>
          </a:p>
          <a:p>
            <a:r>
              <a:rPr lang="en-US" dirty="0"/>
              <a:t>System class contains static method </a:t>
            </a:r>
            <a:r>
              <a:rPr lang="en-US" dirty="0" err="1"/>
              <a:t>gc</a:t>
            </a:r>
            <a:r>
              <a:rPr lang="en-US" dirty="0"/>
              <a:t>() for this purpose  ========           </a:t>
            </a:r>
            <a:r>
              <a:rPr lang="en-US" dirty="0" err="1"/>
              <a:t>System.gc</a:t>
            </a:r>
            <a:r>
              <a:rPr lang="en-US" dirty="0"/>
              <a:t>();</a:t>
            </a:r>
          </a:p>
          <a:p>
            <a:r>
              <a:rPr lang="en-US" dirty="0"/>
              <a:t>2. By using Runtime Class :</a:t>
            </a:r>
          </a:p>
          <a:p>
            <a:r>
              <a:rPr lang="en-US" dirty="0"/>
              <a:t>Runtime r = </a:t>
            </a:r>
            <a:r>
              <a:rPr lang="en-US" dirty="0" err="1"/>
              <a:t>Runtime.getRuntime</a:t>
            </a:r>
            <a:r>
              <a:rPr lang="en-US" dirty="0"/>
              <a:t>();</a:t>
            </a:r>
          </a:p>
          <a:p>
            <a:r>
              <a:rPr lang="en-US" dirty="0"/>
              <a:t>Java application can communicate with JVM by using Runtime object . Runtime Class present in </a:t>
            </a:r>
            <a:r>
              <a:rPr lang="en-US" dirty="0" err="1"/>
              <a:t>Java.lang</a:t>
            </a:r>
            <a:r>
              <a:rPr lang="en-US" dirty="0"/>
              <a:t> package and It is  a</a:t>
            </a:r>
          </a:p>
          <a:p>
            <a:r>
              <a:rPr lang="en-US" dirty="0"/>
              <a:t>Singleton class we can create Runtime Object by using   </a:t>
            </a:r>
          </a:p>
          <a:p>
            <a:r>
              <a:rPr lang="en-US" dirty="0"/>
              <a:t>Runtime r = </a:t>
            </a:r>
            <a:r>
              <a:rPr lang="en-US" dirty="0" err="1"/>
              <a:t>Runtime.getRuntime</a:t>
            </a:r>
            <a:r>
              <a:rPr lang="en-US" dirty="0"/>
              <a:t>();</a:t>
            </a:r>
          </a:p>
          <a:p>
            <a:endParaRPr lang="en-US" dirty="0"/>
          </a:p>
        </p:txBody>
      </p:sp>
    </p:spTree>
    <p:extLst>
      <p:ext uri="{BB962C8B-B14F-4D97-AF65-F5344CB8AC3E}">
        <p14:creationId xmlns:p14="http://schemas.microsoft.com/office/powerpoint/2010/main" val="2235698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DD1FF1-895B-42EC-9671-9EE47A5311F7}"/>
              </a:ext>
            </a:extLst>
          </p:cNvPr>
          <p:cNvSpPr txBox="1"/>
          <p:nvPr/>
        </p:nvSpPr>
        <p:spPr>
          <a:xfrm>
            <a:off x="400050" y="85725"/>
            <a:ext cx="11887200" cy="6463308"/>
          </a:xfrm>
          <a:prstGeom prst="rect">
            <a:avLst/>
          </a:prstGeom>
          <a:noFill/>
        </p:spPr>
        <p:txBody>
          <a:bodyPr wrap="square" rtlCol="0">
            <a:spAutoFit/>
          </a:bodyPr>
          <a:lstStyle/>
          <a:p>
            <a:r>
              <a:rPr lang="en-US" dirty="0"/>
              <a:t>Once we got Runtime object we can call the following method on Runtime object </a:t>
            </a:r>
          </a:p>
          <a:p>
            <a:r>
              <a:rPr lang="en-US" dirty="0" err="1"/>
              <a:t>totalMemory</a:t>
            </a:r>
            <a:r>
              <a:rPr lang="en-US" dirty="0"/>
              <a:t>();</a:t>
            </a:r>
          </a:p>
          <a:p>
            <a:r>
              <a:rPr lang="en-US" dirty="0"/>
              <a:t>It returns no. of `bytes of total Memory present in the heap </a:t>
            </a:r>
            <a:r>
              <a:rPr lang="en-US" dirty="0" err="1"/>
              <a:t>i.e</a:t>
            </a:r>
            <a:r>
              <a:rPr lang="en-US" dirty="0"/>
              <a:t> Heap size </a:t>
            </a:r>
          </a:p>
          <a:p>
            <a:endParaRPr lang="en-US" dirty="0"/>
          </a:p>
          <a:p>
            <a:r>
              <a:rPr lang="en-US" dirty="0" err="1"/>
              <a:t>FreeMemory</a:t>
            </a:r>
            <a:r>
              <a:rPr lang="en-US" dirty="0"/>
              <a:t>() : It returns no. of bytes of free memory present in the heap;</a:t>
            </a:r>
          </a:p>
          <a:p>
            <a:endParaRPr lang="en-US" dirty="0"/>
          </a:p>
          <a:p>
            <a:r>
              <a:rPr lang="en-US" dirty="0" err="1"/>
              <a:t>gc</a:t>
            </a:r>
            <a:r>
              <a:rPr lang="en-US" dirty="0"/>
              <a:t>() : Requesting JVM to run garbage collector.</a:t>
            </a:r>
          </a:p>
          <a:p>
            <a:endParaRPr lang="en-US" dirty="0"/>
          </a:p>
          <a:p>
            <a:r>
              <a:rPr lang="en-US" dirty="0"/>
              <a:t>class </a:t>
            </a:r>
            <a:r>
              <a:rPr lang="en-US" dirty="0" err="1"/>
              <a:t>RuntimeDemo</a:t>
            </a:r>
            <a:r>
              <a:rPr lang="en-US" dirty="0"/>
              <a:t>{</a:t>
            </a:r>
          </a:p>
          <a:p>
            <a:r>
              <a:rPr lang="en-US" dirty="0"/>
              <a:t>	</a:t>
            </a:r>
            <a:r>
              <a:rPr lang="en-US" dirty="0" err="1"/>
              <a:t>psv</a:t>
            </a:r>
            <a:r>
              <a:rPr lang="en-US" dirty="0"/>
              <a:t> main(String[] </a:t>
            </a:r>
            <a:r>
              <a:rPr lang="en-US" dirty="0" err="1"/>
              <a:t>args</a:t>
            </a:r>
            <a:r>
              <a:rPr lang="en-US" dirty="0"/>
              <a:t>){</a:t>
            </a:r>
          </a:p>
          <a:p>
            <a:r>
              <a:rPr lang="en-US" dirty="0"/>
              <a:t>	</a:t>
            </a:r>
            <a:r>
              <a:rPr lang="en-US" dirty="0" err="1"/>
              <a:t>RunTime</a:t>
            </a:r>
            <a:r>
              <a:rPr lang="en-US" dirty="0"/>
              <a:t> r = </a:t>
            </a:r>
            <a:r>
              <a:rPr lang="en-US" dirty="0" err="1"/>
              <a:t>Runtime.getRuntime</a:t>
            </a:r>
            <a:r>
              <a:rPr lang="en-US" dirty="0"/>
              <a:t>();</a:t>
            </a:r>
          </a:p>
          <a:p>
            <a:r>
              <a:rPr lang="en-US" dirty="0"/>
              <a:t>	</a:t>
            </a:r>
            <a:r>
              <a:rPr lang="en-US" dirty="0" err="1"/>
              <a:t>sopln</a:t>
            </a:r>
            <a:r>
              <a:rPr lang="en-US" dirty="0"/>
              <a:t>(</a:t>
            </a:r>
            <a:r>
              <a:rPr lang="en-US" dirty="0" err="1"/>
              <a:t>r.totalMemory</a:t>
            </a:r>
            <a:r>
              <a:rPr lang="en-US" dirty="0"/>
              <a:t>());  // 100</a:t>
            </a:r>
          </a:p>
          <a:p>
            <a:r>
              <a:rPr lang="en-US" dirty="0"/>
              <a:t>	</a:t>
            </a:r>
            <a:r>
              <a:rPr lang="en-US" dirty="0" err="1"/>
              <a:t>sopln</a:t>
            </a:r>
            <a:r>
              <a:rPr lang="en-US" dirty="0"/>
              <a:t>(</a:t>
            </a:r>
            <a:r>
              <a:rPr lang="en-US" dirty="0" err="1"/>
              <a:t>r.freeMemory</a:t>
            </a:r>
            <a:r>
              <a:rPr lang="en-US" dirty="0"/>
              <a:t>());</a:t>
            </a:r>
          </a:p>
          <a:p>
            <a:r>
              <a:rPr lang="en-US" dirty="0"/>
              <a:t>	for(int I = 1;i&lt;=10000;i++){</a:t>
            </a:r>
          </a:p>
          <a:p>
            <a:r>
              <a:rPr lang="en-US" dirty="0"/>
              <a:t>	Date d = new Date();\</a:t>
            </a:r>
          </a:p>
          <a:p>
            <a:r>
              <a:rPr lang="en-US" dirty="0"/>
              <a:t>	d  = null;</a:t>
            </a:r>
          </a:p>
          <a:p>
            <a:r>
              <a:rPr lang="en-US" dirty="0"/>
              <a:t>}</a:t>
            </a:r>
          </a:p>
          <a:p>
            <a:r>
              <a:rPr lang="en-US" dirty="0" err="1"/>
              <a:t>Sopln</a:t>
            </a:r>
            <a:r>
              <a:rPr lang="en-US" dirty="0"/>
              <a:t>(</a:t>
            </a:r>
            <a:r>
              <a:rPr lang="en-US" dirty="0" err="1"/>
              <a:t>r.freeMemory</a:t>
            </a:r>
            <a:r>
              <a:rPr lang="en-US" dirty="0"/>
              <a:t>());</a:t>
            </a:r>
          </a:p>
          <a:p>
            <a:r>
              <a:rPr lang="en-US" dirty="0" err="1"/>
              <a:t>r.gc</a:t>
            </a:r>
            <a:r>
              <a:rPr lang="en-US" dirty="0"/>
              <a:t>();</a:t>
            </a:r>
          </a:p>
          <a:p>
            <a:r>
              <a:rPr lang="en-US" dirty="0" err="1"/>
              <a:t>Sopln</a:t>
            </a:r>
            <a:r>
              <a:rPr lang="en-US" dirty="0"/>
              <a:t>(</a:t>
            </a:r>
            <a:r>
              <a:rPr lang="en-US" dirty="0" err="1"/>
              <a:t>r.freeMemory</a:t>
            </a:r>
            <a:r>
              <a:rPr lang="en-US" dirty="0"/>
              <a:t>());</a:t>
            </a:r>
          </a:p>
          <a:p>
            <a:r>
              <a:rPr lang="en-US" dirty="0"/>
              <a:t>}</a:t>
            </a:r>
          </a:p>
          <a:p>
            <a:endParaRPr lang="en-US" dirty="0"/>
          </a:p>
          <a:p>
            <a:r>
              <a:rPr lang="en-US" dirty="0"/>
              <a:t>}</a:t>
            </a:r>
          </a:p>
        </p:txBody>
      </p:sp>
    </p:spTree>
    <p:extLst>
      <p:ext uri="{BB962C8B-B14F-4D97-AF65-F5344CB8AC3E}">
        <p14:creationId xmlns:p14="http://schemas.microsoft.com/office/powerpoint/2010/main" val="301506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1205</TotalTime>
  <Words>2354</Words>
  <Application>Microsoft Office PowerPoint</Application>
  <PresentationFormat>Widescreen</PresentationFormat>
  <Paragraphs>320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Kumar, Akhil</cp:lastModifiedBy>
  <cp:revision>36</cp:revision>
  <dcterms:created xsi:type="dcterms:W3CDTF">2022-07-05T10:33:25Z</dcterms:created>
  <dcterms:modified xsi:type="dcterms:W3CDTF">2022-09-16T05:43:50Z</dcterms:modified>
</cp:coreProperties>
</file>