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E511-D367-41DB-8A7A-83E057DD5CA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8E34-234C-482D-B564-29DCB242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858-F13E-4772-920A-74DC20A6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0D64-78EF-4548-836C-014BD977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C02A-6782-4C3F-BFB1-7BE50301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1300-E26E-4C15-A470-4805D35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5819-699F-4524-BFAA-A040EA07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E9A-6B93-486F-8655-E33A8E7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9DBFB-147F-477C-A101-52E5BFEAC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DF70-0F06-465A-BC17-8D38E0C3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D3CF-BF33-4E17-AF5D-16D7EA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A09F-8109-492C-B43A-5ADB01AE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A2663-A4F9-433C-870E-5D6FF5B7F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4EA10-7FF7-4970-B262-3FC10435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4B21-8D8E-42F1-9D10-9306BDF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3A7-1585-47C3-9556-3437D681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090C-8D59-4DF7-A793-3C2BFDA7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98B8-1565-4F05-81D7-F230852B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432B-3E18-4C52-BEBA-96B31C4C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9C65-7E89-474B-B5D7-D0336648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319C-A42D-40A5-927F-74A283D9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DBDC-9AA6-4686-BAF4-EFE4D7D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7C4-A227-4914-B88D-D272A1CE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7E13-1286-4D59-867A-6CD66F40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4BD2-7653-42C3-9CC1-1CC1E98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6CD-44D6-4432-8163-CB54C17C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DB10-2029-42C8-8A6E-DDAFCB2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2A16-BB7B-4E96-918E-0BEED57B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8CC2-1467-42A1-9ECE-61BCB244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FC0C-57CC-4009-BF81-15A5715E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621F-629E-446A-A61A-5C34FDFA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C2D8E-F743-4047-9722-1D95710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CB1DD-6485-48F3-A12B-93C68E3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AD9A-FE61-4634-BF59-D2B0056A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E1C4-ABFC-4B20-89AA-D986BB2D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A80A-3F94-4A03-B36D-20C1CA58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91EDF-F039-41E9-897E-A244E60C2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542D7-7F6D-4B45-B756-9E458A67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AEBF-58DC-40B7-9C45-8DDA0A7A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09458-ED9F-4491-A9DE-E099B67B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8B3B7-55D6-4CD7-97FD-367560E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FFE-5F56-443F-A765-8AC7DB1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0A00E-601D-4785-8DEB-4C4C55C9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4C40-2DB5-427C-984B-0638E308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DB180-6167-4606-BE10-4E7E861D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190B1-B864-466A-A8D5-4AFC45E2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D069C-05EC-4881-8312-F9923EEA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D64B3-8CD1-426A-BBBD-0EA1A8EC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BB5D-6FEB-4C0C-8446-D2497E23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0C9E-6792-460C-BEE1-929CB113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C955E-7D0C-4396-92DC-B152235E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CEB0C-6BF1-4CF4-98BA-60C58E7D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D9BC-EE27-4E27-987D-120D336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F4A00-5F08-4C58-BF07-007FFF29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8BBC-3D99-4DFC-94EE-86BE887B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4659-BFD9-4872-BD1D-026FE1E84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CA93A-7B30-406E-BD9C-12F573CC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07C8-B16D-487C-8A91-195A228C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2526-43CA-4475-BC0F-DBBEA2FC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BD71-6E0E-4DAF-A248-9143EDD3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6F9FB-7612-4B49-825C-E98A07FA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7F08-1BCA-464C-B28B-F1FAF0DE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1A8B-65BB-4DDC-9FC6-776A5273E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197F-FBAC-43B0-A7BD-CDD523A8005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270F-904C-4E9F-A08B-DB8F4F280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0FF4-C9A6-4F9F-8D27-4130D3322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F0D8-A054-4825-989A-FD6CFB36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84E78-E3EA-4A1F-9104-C305CBE394FB}"/>
              </a:ext>
            </a:extLst>
          </p:cNvPr>
          <p:cNvSpPr txBox="1"/>
          <p:nvPr/>
        </p:nvSpPr>
        <p:spPr>
          <a:xfrm>
            <a:off x="1990725" y="152400"/>
            <a:ext cx="68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28FC-AB94-4ED0-A7C9-DBDBDDB0059B}"/>
              </a:ext>
            </a:extLst>
          </p:cNvPr>
          <p:cNvSpPr txBox="1"/>
          <p:nvPr/>
        </p:nvSpPr>
        <p:spPr>
          <a:xfrm>
            <a:off x="1809750" y="671691"/>
            <a:ext cx="90868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provide Type Safety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Resolve Type casting problems </a:t>
            </a:r>
          </a:p>
          <a:p>
            <a:endParaRPr lang="en-US" dirty="0"/>
          </a:p>
          <a:p>
            <a:r>
              <a:rPr lang="en-US" dirty="0"/>
              <a:t>By Using extends  we can bound the type parameter to a particular type;</a:t>
            </a:r>
          </a:p>
          <a:p>
            <a:r>
              <a:rPr lang="en-US" dirty="0"/>
              <a:t> we do it in following way &lt;T extends Number&gt; </a:t>
            </a:r>
          </a:p>
          <a:p>
            <a:r>
              <a:rPr lang="en-US" dirty="0"/>
              <a:t>It tells that the type of class can be child class of Number </a:t>
            </a:r>
          </a:p>
          <a:p>
            <a:r>
              <a:rPr lang="en-US" dirty="0"/>
              <a:t>We can bound the type parameter for a particular range by using extends keyword such types are called Bounded types .</a:t>
            </a:r>
          </a:p>
          <a:p>
            <a:endParaRPr lang="en-US" dirty="0"/>
          </a:p>
          <a:p>
            <a:r>
              <a:rPr lang="en-US" dirty="0"/>
              <a:t>Class Test &lt;T&gt;{}</a:t>
            </a:r>
          </a:p>
          <a:p>
            <a:r>
              <a:rPr lang="en-US" dirty="0"/>
              <a:t>As the type parameter we can pass any type and there are no restrictions hence it is unbounded types.</a:t>
            </a:r>
          </a:p>
          <a:p>
            <a:endParaRPr lang="en-US" dirty="0"/>
          </a:p>
          <a:p>
            <a:r>
              <a:rPr lang="en-US" dirty="0"/>
              <a:t>Test&lt;Integer&gt; t1 = new Test&lt;Integer&gt;();</a:t>
            </a:r>
          </a:p>
          <a:p>
            <a:r>
              <a:rPr lang="en-US" dirty="0"/>
              <a:t>Test&lt;String&gt; t2 = new Test&lt;String&gt;();</a:t>
            </a:r>
          </a:p>
          <a:p>
            <a:endParaRPr lang="en-US" dirty="0"/>
          </a:p>
          <a:p>
            <a:r>
              <a:rPr lang="en-US" dirty="0"/>
              <a:t>Class Test&lt;T extends Number&gt;</a:t>
            </a:r>
          </a:p>
          <a:p>
            <a:endParaRPr lang="en-US" dirty="0"/>
          </a:p>
          <a:p>
            <a:r>
              <a:rPr lang="en-US" dirty="0"/>
              <a:t>Wrong Bounded Types : Class Test&lt;T implements Runnable&gt; But we can replace extends in place of implements</a:t>
            </a:r>
          </a:p>
          <a:p>
            <a:r>
              <a:rPr lang="en-US" dirty="0"/>
              <a:t>Class Test&lt;T super String&gt;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CD3E-B723-4D07-BAE0-C340CAC19120}"/>
              </a:ext>
            </a:extLst>
          </p:cNvPr>
          <p:cNvSpPr txBox="1"/>
          <p:nvPr/>
        </p:nvSpPr>
        <p:spPr>
          <a:xfrm>
            <a:off x="371475" y="394692"/>
            <a:ext cx="12268200" cy="646330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/>
              <a:t>Communication with non-Generic Code : </a:t>
            </a:r>
          </a:p>
          <a:p>
            <a:endParaRPr lang="en-US" dirty="0"/>
          </a:p>
          <a:p>
            <a:r>
              <a:rPr lang="en-US" dirty="0"/>
              <a:t>If we send generic object to non-generic area then it starts behaving like non-generic object. Similarly if we send </a:t>
            </a:r>
          </a:p>
          <a:p>
            <a:r>
              <a:rPr lang="en-US" dirty="0"/>
              <a:t>Non-generic object to generic area then it starts behaving like generic object .</a:t>
            </a:r>
          </a:p>
          <a:p>
            <a:r>
              <a:rPr lang="en-US" dirty="0" err="1"/>
              <a:t>i.e</a:t>
            </a:r>
            <a:r>
              <a:rPr lang="en-US" dirty="0"/>
              <a:t>  the location in which the object is present  based on that behavior will be defined.</a:t>
            </a:r>
          </a:p>
          <a:p>
            <a:endParaRPr lang="en-US" dirty="0"/>
          </a:p>
          <a:p>
            <a:r>
              <a:rPr lang="en-US" dirty="0"/>
              <a:t>Class Test{</a:t>
            </a:r>
          </a:p>
          <a:p>
            <a:r>
              <a:rPr lang="en-US" dirty="0"/>
              <a:t>Public static v m 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 = new </a:t>
            </a:r>
            <a:r>
              <a:rPr lang="en-US" dirty="0" err="1"/>
              <a:t>ArrayList</a:t>
            </a:r>
            <a:r>
              <a:rPr lang="en-US" dirty="0"/>
              <a:t>&lt;String&gt;();                                                  </a:t>
            </a:r>
          </a:p>
          <a:p>
            <a:r>
              <a:rPr lang="en-US" dirty="0" err="1"/>
              <a:t>l.add</a:t>
            </a:r>
            <a:r>
              <a:rPr lang="en-US" dirty="0"/>
              <a:t>(“Akhil”);</a:t>
            </a:r>
          </a:p>
          <a:p>
            <a:r>
              <a:rPr lang="en-US" dirty="0" err="1"/>
              <a:t>l.add</a:t>
            </a:r>
            <a:r>
              <a:rPr lang="en-US" dirty="0"/>
              <a:t>(“Ravi”);</a:t>
            </a:r>
          </a:p>
          <a:p>
            <a:r>
              <a:rPr lang="en-US" dirty="0"/>
              <a:t>// </a:t>
            </a:r>
            <a:r>
              <a:rPr lang="en-US" dirty="0" err="1"/>
              <a:t>l.add</a:t>
            </a:r>
            <a:r>
              <a:rPr lang="en-US" dirty="0"/>
              <a:t>(10);   // CE </a:t>
            </a:r>
          </a:p>
          <a:p>
            <a:endParaRPr lang="en-US" dirty="0"/>
          </a:p>
          <a:p>
            <a:r>
              <a:rPr lang="en-US" dirty="0"/>
              <a:t>m1(l);</a:t>
            </a:r>
          </a:p>
          <a:p>
            <a:r>
              <a:rPr lang="en-US" dirty="0"/>
              <a:t>SOP(l);   //  [“Akhil”,”Ravi”,10,10.5,true]                       Generic Area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l.add</a:t>
            </a:r>
            <a:r>
              <a:rPr lang="en-US" dirty="0"/>
              <a:t>(10.5);    // CE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s v m1(</a:t>
            </a:r>
            <a:r>
              <a:rPr lang="en-US" dirty="0" err="1"/>
              <a:t>ArrayList</a:t>
            </a:r>
            <a:r>
              <a:rPr lang="en-US" dirty="0"/>
              <a:t> l){</a:t>
            </a:r>
          </a:p>
          <a:p>
            <a:r>
              <a:rPr lang="en-US" dirty="0"/>
              <a:t>    </a:t>
            </a:r>
            <a:r>
              <a:rPr lang="en-US" dirty="0" err="1"/>
              <a:t>l.add</a:t>
            </a:r>
            <a:r>
              <a:rPr lang="en-US" dirty="0"/>
              <a:t>(10);</a:t>
            </a:r>
          </a:p>
          <a:p>
            <a:r>
              <a:rPr lang="en-US" dirty="0"/>
              <a:t>    </a:t>
            </a:r>
            <a:r>
              <a:rPr lang="en-US" dirty="0" err="1"/>
              <a:t>l.add</a:t>
            </a:r>
            <a:r>
              <a:rPr lang="en-US" dirty="0"/>
              <a:t>(10.5);</a:t>
            </a:r>
          </a:p>
          <a:p>
            <a:r>
              <a:rPr lang="en-US" dirty="0"/>
              <a:t>    </a:t>
            </a:r>
            <a:r>
              <a:rPr lang="en-US" dirty="0" err="1"/>
              <a:t>l.add</a:t>
            </a:r>
            <a:r>
              <a:rPr lang="en-US" dirty="0"/>
              <a:t>(true);            		Non-Generic Area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9D1E24-216B-4075-9570-C71FAE6CB911}"/>
              </a:ext>
            </a:extLst>
          </p:cNvPr>
          <p:cNvSpPr/>
          <p:nvPr/>
        </p:nvSpPr>
        <p:spPr>
          <a:xfrm>
            <a:off x="4905375" y="3181350"/>
            <a:ext cx="638175" cy="344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A28676-B407-4E3F-AC3B-85F31A091B63}"/>
              </a:ext>
            </a:extLst>
          </p:cNvPr>
          <p:cNvSpPr/>
          <p:nvPr/>
        </p:nvSpPr>
        <p:spPr>
          <a:xfrm>
            <a:off x="9705975" y="2952750"/>
            <a:ext cx="371475" cy="1314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D1328-75A2-4372-AF90-633DC18C7CBE}"/>
              </a:ext>
            </a:extLst>
          </p:cNvPr>
          <p:cNvSpPr txBox="1"/>
          <p:nvPr/>
        </p:nvSpPr>
        <p:spPr>
          <a:xfrm>
            <a:off x="190500" y="161925"/>
            <a:ext cx="1169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103E9-7F62-45BD-BC25-C8CD548CC52F}"/>
              </a:ext>
            </a:extLst>
          </p:cNvPr>
          <p:cNvSpPr txBox="1"/>
          <p:nvPr/>
        </p:nvSpPr>
        <p:spPr>
          <a:xfrm>
            <a:off x="523875" y="257175"/>
            <a:ext cx="116681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</a:t>
            </a:r>
          </a:p>
          <a:p>
            <a:r>
              <a:rPr lang="en-US" dirty="0"/>
              <a:t> I . The main objective of generics are  to provide type safety and to resolve type casting problems . Type safety and type casting both are applicable at compile time and hence , generics concept also applicable only at compile time but not at runtime. At the time of compilation at last step generics syntax is removed and hence for the </a:t>
            </a:r>
            <a:r>
              <a:rPr lang="en-US" dirty="0" err="1"/>
              <a:t>jvm</a:t>
            </a:r>
            <a:r>
              <a:rPr lang="en-US" dirty="0"/>
              <a:t> generics syntax won’t be available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&lt;String&gt;();  </a:t>
            </a:r>
          </a:p>
          <a:p>
            <a:r>
              <a:rPr lang="en-US" dirty="0" err="1"/>
              <a:t>l.add</a:t>
            </a:r>
            <a:r>
              <a:rPr lang="en-US" dirty="0"/>
              <a:t>(10);</a:t>
            </a:r>
          </a:p>
          <a:p>
            <a:r>
              <a:rPr lang="en-US" dirty="0" err="1"/>
              <a:t>l.add</a:t>
            </a:r>
            <a:r>
              <a:rPr lang="en-US" dirty="0"/>
              <a:t>(10.5);</a:t>
            </a:r>
          </a:p>
          <a:p>
            <a:r>
              <a:rPr lang="en-US" dirty="0" err="1"/>
              <a:t>l.add</a:t>
            </a:r>
            <a:r>
              <a:rPr lang="en-US" dirty="0"/>
              <a:t>(true);</a:t>
            </a:r>
          </a:p>
          <a:p>
            <a:r>
              <a:rPr lang="en-US" dirty="0"/>
              <a:t>SOP(l);  [10,10.5,true]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&lt;Double&gt;();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&lt;String&gt;();                              All Are Equal</a:t>
            </a:r>
          </a:p>
          <a:p>
            <a:r>
              <a:rPr lang="en-US" dirty="0" err="1"/>
              <a:t>ArrayList</a:t>
            </a:r>
            <a:r>
              <a:rPr lang="en-US" dirty="0"/>
              <a:t> l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2F5BE48-C8AA-41E2-BC62-4BE41D0D7F94}"/>
              </a:ext>
            </a:extLst>
          </p:cNvPr>
          <p:cNvSpPr/>
          <p:nvPr/>
        </p:nvSpPr>
        <p:spPr>
          <a:xfrm>
            <a:off x="4867275" y="4086225"/>
            <a:ext cx="371475" cy="150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F7D40-51E0-453D-A7B5-D02EFEE49D87}"/>
              </a:ext>
            </a:extLst>
          </p:cNvPr>
          <p:cNvSpPr txBox="1"/>
          <p:nvPr/>
        </p:nvSpPr>
        <p:spPr>
          <a:xfrm>
            <a:off x="533400" y="295275"/>
            <a:ext cx="11506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following declarations are equal :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&lt;String&gt; l = new </a:t>
            </a:r>
            <a:r>
              <a:rPr lang="en-US" dirty="0" err="1"/>
              <a:t>ArrayList</a:t>
            </a:r>
            <a:r>
              <a:rPr lang="en-US" dirty="0"/>
              <a:t>&lt;String&gt;();   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 =  new </a:t>
            </a:r>
            <a:r>
              <a:rPr lang="en-US" dirty="0" err="1"/>
              <a:t>ArrayList</a:t>
            </a:r>
            <a:r>
              <a:rPr lang="en-US" dirty="0"/>
              <a:t>();                                Both are equal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For these </a:t>
            </a:r>
            <a:r>
              <a:rPr lang="en-US" dirty="0" err="1"/>
              <a:t>arraylist</a:t>
            </a:r>
            <a:r>
              <a:rPr lang="en-US" dirty="0"/>
              <a:t> objects we can add only String type of objects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Test{</a:t>
            </a:r>
          </a:p>
          <a:p>
            <a:r>
              <a:rPr lang="en-US" dirty="0"/>
              <a:t>Public void m1( </a:t>
            </a:r>
            <a:r>
              <a:rPr lang="en-US" dirty="0" err="1"/>
              <a:t>ArrayList</a:t>
            </a:r>
            <a:r>
              <a:rPr lang="en-US" dirty="0"/>
              <a:t>&lt;String&gt;L){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m1( </a:t>
            </a:r>
            <a:r>
              <a:rPr lang="en-US" dirty="0" err="1"/>
              <a:t>ArrayList</a:t>
            </a:r>
            <a:r>
              <a:rPr lang="en-US" dirty="0"/>
              <a:t>&lt;Integer&gt;L){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CE  name clash : Both methods have the same erasure   === method signature after removing generic syntax.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Compile time:</a:t>
            </a:r>
          </a:p>
          <a:p>
            <a:r>
              <a:rPr lang="en-US" dirty="0"/>
              <a:t>I. Compile code normally by considering generic syntax.</a:t>
            </a:r>
          </a:p>
          <a:p>
            <a:r>
              <a:rPr lang="en-US" dirty="0"/>
              <a:t>II . Remove generic syntax.</a:t>
            </a:r>
          </a:p>
          <a:p>
            <a:r>
              <a:rPr lang="en-US" dirty="0"/>
              <a:t>III. Compile once again resultant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751051-84E1-42BA-94FD-9195C0729142}"/>
              </a:ext>
            </a:extLst>
          </p:cNvPr>
          <p:cNvSpPr/>
          <p:nvPr/>
        </p:nvSpPr>
        <p:spPr>
          <a:xfrm>
            <a:off x="5410200" y="942975"/>
            <a:ext cx="123825" cy="495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A9123-0A7D-4089-A583-DDD7ABED241D}"/>
              </a:ext>
            </a:extLst>
          </p:cNvPr>
          <p:cNvSpPr txBox="1"/>
          <p:nvPr/>
        </p:nvSpPr>
        <p:spPr>
          <a:xfrm>
            <a:off x="323850" y="209550"/>
            <a:ext cx="116490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Polymorphism is applicable only to base type but not for parameter type</a:t>
            </a:r>
          </a:p>
          <a:p>
            <a:r>
              <a:rPr lang="en-US" dirty="0"/>
              <a:t>(usage of parent reference to hold child Object is a concept of Polymorphism )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&lt;String&gt; al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/>
              <a:t>List&lt;String&gt; al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/>
              <a:t>collection&lt;String&gt; al = new </a:t>
            </a:r>
            <a:r>
              <a:rPr lang="en-US" dirty="0" err="1"/>
              <a:t>ArrayList</a:t>
            </a:r>
            <a:r>
              <a:rPr lang="en-US" dirty="0"/>
              <a:t>&lt;String&gt;(); 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&lt;Object&gt; al = new </a:t>
            </a:r>
            <a:r>
              <a:rPr lang="en-US" dirty="0" err="1"/>
              <a:t>ArrayList</a:t>
            </a:r>
            <a:r>
              <a:rPr lang="en-US" dirty="0"/>
              <a:t>&lt;String&gt;();  // CE : incompatible types found : </a:t>
            </a:r>
            <a:r>
              <a:rPr lang="en-US" dirty="0" err="1"/>
              <a:t>java.lang.String</a:t>
            </a:r>
            <a:r>
              <a:rPr lang="en-US" dirty="0"/>
              <a:t> </a:t>
            </a:r>
          </a:p>
          <a:p>
            <a:r>
              <a:rPr lang="en-US" dirty="0"/>
              <a:t>							required:  </a:t>
            </a:r>
            <a:r>
              <a:rPr lang="en-US" dirty="0" err="1"/>
              <a:t>java.lang.Object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AL&lt;int&gt; x= new AL&lt;int&gt;();</a:t>
            </a:r>
          </a:p>
          <a:p>
            <a:r>
              <a:rPr lang="en-US" dirty="0"/>
              <a:t>CE:  </a:t>
            </a:r>
            <a:r>
              <a:rPr lang="en-US" dirty="0" err="1"/>
              <a:t>Unexpectedtypes</a:t>
            </a:r>
            <a:r>
              <a:rPr lang="en-US" dirty="0"/>
              <a:t>: found   = int </a:t>
            </a:r>
          </a:p>
          <a:p>
            <a:r>
              <a:rPr lang="en-US" dirty="0"/>
              <a:t>		required = reference .</a:t>
            </a:r>
          </a:p>
          <a:p>
            <a:endParaRPr lang="en-US" dirty="0"/>
          </a:p>
          <a:p>
            <a:r>
              <a:rPr lang="en-US" dirty="0"/>
              <a:t>For the type parameter we can provide any class or interface name but not primitives.</a:t>
            </a:r>
          </a:p>
          <a:p>
            <a:r>
              <a:rPr lang="en-US" dirty="0"/>
              <a:t>If we are trying to provide primitives then we will get compile time error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13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05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35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F3AD4E-4AFF-4C90-B444-9CF73ECF04E6}"/>
              </a:ext>
            </a:extLst>
          </p:cNvPr>
          <p:cNvSpPr txBox="1"/>
          <p:nvPr/>
        </p:nvSpPr>
        <p:spPr>
          <a:xfrm>
            <a:off x="276225" y="238125"/>
            <a:ext cx="1016317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for Bounded Types: </a:t>
            </a:r>
          </a:p>
          <a:p>
            <a:endParaRPr lang="en-US" dirty="0"/>
          </a:p>
          <a:p>
            <a:r>
              <a:rPr lang="en-US" dirty="0"/>
              <a:t> class Test &lt;T extends X&gt;{}</a:t>
            </a:r>
          </a:p>
          <a:p>
            <a:r>
              <a:rPr lang="en-US" dirty="0"/>
              <a:t>X can be either class or interface if X is class then , as the type parameter we can either X type or its child classes </a:t>
            </a:r>
          </a:p>
          <a:p>
            <a:r>
              <a:rPr lang="en-US" dirty="0"/>
              <a:t>If X is an interface then as the Type parameter we can pass either X type or its implementation classes .</a:t>
            </a:r>
          </a:p>
          <a:p>
            <a:endParaRPr lang="en-US" dirty="0"/>
          </a:p>
          <a:p>
            <a:r>
              <a:rPr lang="en-US" dirty="0"/>
              <a:t>Example : </a:t>
            </a:r>
          </a:p>
          <a:p>
            <a:r>
              <a:rPr lang="en-US" dirty="0"/>
              <a:t>Class Test&lt;T extends Number&gt;{}</a:t>
            </a:r>
          </a:p>
          <a:p>
            <a:r>
              <a:rPr lang="en-US" dirty="0"/>
              <a:t>Test&lt;Integer&gt; t1  =  new Test&lt;Integer&gt;();</a:t>
            </a:r>
          </a:p>
          <a:p>
            <a:r>
              <a:rPr lang="en-US" dirty="0"/>
              <a:t>Test&lt;string&gt; t2 = new Test&lt;String&gt;();  //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 : Type parameter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j.l.String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is not within its bound .</a:t>
            </a:r>
          </a:p>
          <a:p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Class Test&lt;T extends Runnable&gt;{}</a:t>
            </a:r>
          </a:p>
          <a:p>
            <a:endParaRPr lang="en-US" dirty="0"/>
          </a:p>
          <a:p>
            <a:r>
              <a:rPr lang="en-US" dirty="0"/>
              <a:t>Test&lt;Runnable&gt; t1 = new Test&lt;Runnable&gt;();</a:t>
            </a:r>
          </a:p>
          <a:p>
            <a:r>
              <a:rPr lang="en-US" dirty="0"/>
              <a:t>Test&lt;Thread&gt; t2  =  new Test&lt;Thread&gt;();</a:t>
            </a:r>
          </a:p>
          <a:p>
            <a:endParaRPr lang="en-US" dirty="0"/>
          </a:p>
          <a:p>
            <a:r>
              <a:rPr lang="en-US" dirty="0"/>
              <a:t>Test&lt;Integer&gt; t3 = new Test&lt;Integer&gt;(); 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 : type parameter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Java.lang.String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is not with in its bounds 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Class  Test&lt;T extends Number &amp; Runnable&gt;{} we can define bounded types even in combination also.</a:t>
            </a:r>
          </a:p>
          <a:p>
            <a:r>
              <a:rPr lang="en-US" dirty="0"/>
              <a:t>As the type parameter we can type anything which should be child class of Number and should implements Runnable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48DB7-3F5C-4C7D-B66B-85D666176289}"/>
              </a:ext>
            </a:extLst>
          </p:cNvPr>
          <p:cNvSpPr txBox="1"/>
          <p:nvPr/>
        </p:nvSpPr>
        <p:spPr>
          <a:xfrm>
            <a:off x="790575" y="314325"/>
            <a:ext cx="104775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Test&lt;T extends Runnable &amp; Comparable&gt;    =====     Valid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Test&lt; T extends Number &amp; Runnable &amp; Comparable&gt;  =======     Valid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Test&lt;T extends Runnable &amp; Number&gt; //[</a:t>
            </a:r>
            <a:r>
              <a:rPr lang="en-US" dirty="0" err="1"/>
              <a:t>InValid</a:t>
            </a:r>
            <a:r>
              <a:rPr lang="en-US" dirty="0"/>
              <a:t>  because we have to class first followed by interface next]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Test&lt;T extends Number &amp; Thread&gt; // Invalid we can not extends more than one class at one time simultaneously </a:t>
            </a:r>
          </a:p>
          <a:p>
            <a:endParaRPr lang="en-US" dirty="0"/>
          </a:p>
          <a:p>
            <a:r>
              <a:rPr lang="en-US" dirty="0"/>
              <a:t>Note::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class Test &lt;T extends Number&gt;</a:t>
            </a:r>
          </a:p>
          <a:p>
            <a:r>
              <a:rPr lang="en-US" dirty="0"/>
              <a:t>We can define bounded types only by using extends keyword and we can’t use implements and super keyword but we can replace implements keyword purpose with extends keyword</a:t>
            </a:r>
          </a:p>
          <a:p>
            <a:r>
              <a:rPr lang="en-US" dirty="0"/>
              <a:t>Class Test&lt;T extends Number&gt;{}</a:t>
            </a:r>
          </a:p>
          <a:p>
            <a:r>
              <a:rPr lang="en-US" dirty="0"/>
              <a:t>Class Test&lt;T implements Runnable&gt;{}   /// Not valid</a:t>
            </a:r>
          </a:p>
          <a:p>
            <a:r>
              <a:rPr lang="en-US" dirty="0"/>
              <a:t>Class Test&lt;T extends Runnable&gt;{}</a:t>
            </a:r>
          </a:p>
          <a:p>
            <a:r>
              <a:rPr lang="en-US" dirty="0"/>
              <a:t>Class Test&lt;T super String&gt;{} /// Not Valid</a:t>
            </a:r>
          </a:p>
          <a:p>
            <a:endParaRPr lang="en-US" dirty="0"/>
          </a:p>
          <a:p>
            <a:r>
              <a:rPr lang="en-US" dirty="0"/>
              <a:t>2) As the type parameter&lt;T&gt; we can take any valid java identifier But it is  convention to use T.</a:t>
            </a:r>
          </a:p>
          <a:p>
            <a:endParaRPr lang="en-US" dirty="0"/>
          </a:p>
          <a:p>
            <a:r>
              <a:rPr lang="en-US" dirty="0"/>
              <a:t>Class Test&lt;T&gt;{}</a:t>
            </a:r>
          </a:p>
          <a:p>
            <a:r>
              <a:rPr lang="en-US" dirty="0"/>
              <a:t>Class Test&lt;X&gt;{}    class Test&lt;A&gt;  {}   class Test&lt;Akhil&gt;{}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E1B1D3-43EE-4147-A62A-6A4094B90F04}"/>
              </a:ext>
            </a:extLst>
          </p:cNvPr>
          <p:cNvSpPr txBox="1"/>
          <p:nvPr/>
        </p:nvSpPr>
        <p:spPr>
          <a:xfrm>
            <a:off x="280987" y="197346"/>
            <a:ext cx="11630025" cy="92332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3)</a:t>
            </a:r>
          </a:p>
          <a:p>
            <a:r>
              <a:rPr lang="en-US" dirty="0"/>
              <a:t>Based on our requirement we can declare any number of type parameters. All these type parameter  should be separated with comma (,)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Examples : </a:t>
            </a:r>
          </a:p>
          <a:p>
            <a:r>
              <a:rPr lang="en-US" dirty="0"/>
              <a:t>Class Test&lt;A,B&gt;{}  </a:t>
            </a:r>
          </a:p>
          <a:p>
            <a:r>
              <a:rPr lang="en-US" dirty="0"/>
              <a:t>Class Test&lt;X,Y,Z&gt;{}</a:t>
            </a:r>
          </a:p>
          <a:p>
            <a:r>
              <a:rPr lang="en-US" dirty="0"/>
              <a:t>Class HashMap&lt;K,V&gt;{}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Generic Methods and Wild card Character ? </a:t>
            </a:r>
          </a:p>
          <a:p>
            <a:r>
              <a:rPr lang="en-US" dirty="0"/>
              <a:t>1) AL&lt;String&gt; l = new AL&lt;String&gt;();                                                                            </a:t>
            </a:r>
          </a:p>
          <a:p>
            <a:r>
              <a:rPr lang="en-US" dirty="0"/>
              <a:t>m1(l)    </a:t>
            </a:r>
          </a:p>
          <a:p>
            <a:endParaRPr lang="en-US" dirty="0"/>
          </a:p>
          <a:p>
            <a:r>
              <a:rPr lang="en-US" dirty="0"/>
              <a:t>2) AL&lt;Integer&gt; l2 = new AL&lt;Integer&gt;();</a:t>
            </a:r>
          </a:p>
          <a:p>
            <a:r>
              <a:rPr lang="en-US" dirty="0"/>
              <a:t>m1();</a:t>
            </a:r>
          </a:p>
          <a:p>
            <a:r>
              <a:rPr lang="en-US" dirty="0"/>
              <a:t>3) AL&lt;Double&gt; l3 = new AL&lt;Double&gt;();</a:t>
            </a:r>
          </a:p>
          <a:p>
            <a:r>
              <a:rPr lang="en-US" dirty="0"/>
              <a:t>m1();</a:t>
            </a:r>
          </a:p>
          <a:p>
            <a:endParaRPr lang="en-US" dirty="0"/>
          </a:p>
          <a:p>
            <a:r>
              <a:rPr lang="en-US" dirty="0"/>
              <a:t>4) AL&lt;Student&gt; s1 = new &lt;Student&gt;();</a:t>
            </a:r>
          </a:p>
          <a:p>
            <a:r>
              <a:rPr lang="en-US" dirty="0"/>
              <a:t>m1();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s v m1(Al&lt;String&gt; l){}</a:t>
            </a:r>
          </a:p>
          <a:p>
            <a:endParaRPr lang="en-US" dirty="0"/>
          </a:p>
          <a:p>
            <a:r>
              <a:rPr lang="en-US" dirty="0"/>
              <a:t>Ps v m1(AL&lt;Integer&gt; l1){}</a:t>
            </a:r>
          </a:p>
          <a:p>
            <a:endParaRPr lang="en-US" dirty="0"/>
          </a:p>
          <a:p>
            <a:r>
              <a:rPr lang="en-US" dirty="0"/>
              <a:t>Ps v m1(AL&lt;Double&gt; l1){}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 v m1(AL&lt;Student&gt; l1){}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609DF-D283-4814-B4A3-57D9FEE7430E}"/>
              </a:ext>
            </a:extLst>
          </p:cNvPr>
          <p:cNvSpPr txBox="1"/>
          <p:nvPr/>
        </p:nvSpPr>
        <p:spPr>
          <a:xfrm>
            <a:off x="523875" y="352425"/>
            <a:ext cx="10125075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m1(AL&lt;String&gt; l1){}</a:t>
            </a:r>
          </a:p>
          <a:p>
            <a:r>
              <a:rPr lang="en-US" dirty="0"/>
              <a:t>I. We can call this method by passing the </a:t>
            </a:r>
            <a:r>
              <a:rPr lang="en-US" dirty="0" err="1"/>
              <a:t>ArrayList</a:t>
            </a:r>
            <a:r>
              <a:rPr lang="en-US" dirty="0"/>
              <a:t> of only String type </a:t>
            </a:r>
          </a:p>
          <a:p>
            <a:r>
              <a:rPr lang="en-US" dirty="0"/>
              <a:t>II. But With in a method we can add only string type of objects to the list. By mistake , if we are trying to add any other type then we will get compile time error.</a:t>
            </a:r>
          </a:p>
          <a:p>
            <a:endParaRPr lang="en-US" dirty="0"/>
          </a:p>
          <a:p>
            <a:r>
              <a:rPr lang="en-US" dirty="0"/>
              <a:t>m1(AL&lt;String&gt;L){</a:t>
            </a:r>
          </a:p>
          <a:p>
            <a:r>
              <a:rPr lang="en-US" dirty="0" err="1"/>
              <a:t>L.add</a:t>
            </a:r>
            <a:r>
              <a:rPr lang="en-US" dirty="0"/>
              <a:t>(“A”)</a:t>
            </a:r>
          </a:p>
          <a:p>
            <a:r>
              <a:rPr lang="en-US" dirty="0" err="1"/>
              <a:t>L.add</a:t>
            </a:r>
            <a:r>
              <a:rPr lang="en-US" dirty="0"/>
              <a:t>(null)</a:t>
            </a:r>
          </a:p>
          <a:p>
            <a:r>
              <a:rPr lang="en-US" dirty="0" err="1"/>
              <a:t>L.add</a:t>
            </a:r>
            <a:r>
              <a:rPr lang="en-US" dirty="0"/>
              <a:t>(10)     //  not valid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To resolve the above problem of creating new methods for each type  we can use wild card below: </a:t>
            </a:r>
          </a:p>
          <a:p>
            <a:endParaRPr lang="en-US" dirty="0"/>
          </a:p>
          <a:p>
            <a:r>
              <a:rPr lang="en-US" dirty="0"/>
              <a:t>2)Public static void m1(AL&lt;?&gt; l1){}</a:t>
            </a:r>
          </a:p>
          <a:p>
            <a:pPr marL="400050" indent="-400050">
              <a:buAutoNum type="romanUcPeriod"/>
            </a:pPr>
            <a:r>
              <a:rPr lang="en-US" dirty="0"/>
              <a:t>We can call this method by passing the </a:t>
            </a:r>
            <a:r>
              <a:rPr lang="en-US" dirty="0" err="1"/>
              <a:t>ArrayList</a:t>
            </a:r>
            <a:r>
              <a:rPr lang="en-US" dirty="0"/>
              <a:t> of any type.</a:t>
            </a:r>
          </a:p>
          <a:p>
            <a:pPr marL="400050" indent="-400050">
              <a:buAutoNum type="romanUcPeriod"/>
            </a:pPr>
            <a:r>
              <a:rPr lang="en-US" dirty="0"/>
              <a:t>But with in a method we can’t add anything to the list accept null . Because we don’t know the type exactly .Null is allowed because it is valid value for </a:t>
            </a:r>
            <a:r>
              <a:rPr lang="en-US" dirty="0" err="1"/>
              <a:t>anytype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Example : </a:t>
            </a:r>
          </a:p>
          <a:p>
            <a:r>
              <a:rPr lang="en-US" dirty="0"/>
              <a:t>m1(AL&lt;?&gt; l1){</a:t>
            </a:r>
          </a:p>
          <a:p>
            <a:r>
              <a:rPr lang="en-US" dirty="0"/>
              <a:t>l1.add(10.5);   // Invalid</a:t>
            </a:r>
          </a:p>
          <a:p>
            <a:r>
              <a:rPr lang="en-US" dirty="0"/>
              <a:t>l1.add(“A”);  // INVALID</a:t>
            </a:r>
          </a:p>
          <a:p>
            <a:r>
              <a:rPr lang="en-US" dirty="0"/>
              <a:t>l1.add(null);   =</a:t>
            </a:r>
            <a:r>
              <a:rPr lang="en-US" dirty="0">
                <a:sym typeface="Wingdings" panose="05000000000000000000" pitchFamily="2" charset="2"/>
              </a:rPr>
              <a:t> VALID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BA927-7B11-4C27-9024-88E7E8E814EC}"/>
              </a:ext>
            </a:extLst>
          </p:cNvPr>
          <p:cNvSpPr txBox="1"/>
          <p:nvPr/>
        </p:nvSpPr>
        <p:spPr>
          <a:xfrm>
            <a:off x="447675" y="266700"/>
            <a:ext cx="116109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type of methods are best suitable for read only operation. </a:t>
            </a:r>
          </a:p>
          <a:p>
            <a:endParaRPr lang="en-US" dirty="0"/>
          </a:p>
          <a:p>
            <a:r>
              <a:rPr lang="en-US" dirty="0"/>
              <a:t>3)m1(AL&lt;? extends X&gt; l){}</a:t>
            </a:r>
          </a:p>
          <a:p>
            <a:pPr marL="400050" indent="-400050">
              <a:buAutoNum type="romanUcPeriod"/>
            </a:pPr>
            <a:r>
              <a:rPr lang="en-US" dirty="0"/>
              <a:t>X can be either class or interface. If X, is a class then we can call this method by passing </a:t>
            </a:r>
            <a:r>
              <a:rPr lang="en-US" dirty="0" err="1"/>
              <a:t>ArrayList</a:t>
            </a:r>
            <a:r>
              <a:rPr lang="en-US" dirty="0"/>
              <a:t> of either X type or its child classes . </a:t>
            </a:r>
          </a:p>
          <a:p>
            <a:pPr marL="400050" indent="-400050">
              <a:buAutoNum type="romanUcPeriod"/>
            </a:pPr>
            <a:endParaRPr lang="en-US" dirty="0"/>
          </a:p>
          <a:p>
            <a:pPr marL="400050" indent="-400050">
              <a:buAutoNum type="romanUcPeriod"/>
            </a:pPr>
            <a:r>
              <a:rPr lang="en-US" dirty="0"/>
              <a:t>If X is an interface then we can call this by passing </a:t>
            </a:r>
            <a:r>
              <a:rPr lang="en-US" dirty="0" err="1"/>
              <a:t>arraylist</a:t>
            </a:r>
            <a:r>
              <a:rPr lang="en-US" dirty="0"/>
              <a:t> of x types or its implementation classes .</a:t>
            </a:r>
          </a:p>
          <a:p>
            <a:pPr marL="400050" indent="-400050">
              <a:buAutoNum type="romanUcPeriod"/>
            </a:pPr>
            <a:r>
              <a:rPr lang="en-US" dirty="0"/>
              <a:t>But with in a method we  can’t add anything to the list except null . Because we don’t know the type exactly. This type of method is also best suitable for Read only operations . </a:t>
            </a:r>
          </a:p>
          <a:p>
            <a:endParaRPr lang="en-US" dirty="0"/>
          </a:p>
          <a:p>
            <a:r>
              <a:rPr lang="en-US" dirty="0"/>
              <a:t>4) m1(AL&lt;? Super X&gt;l1) {}   Valid syntax we can call this method by passing the </a:t>
            </a:r>
            <a:r>
              <a:rPr lang="en-US" dirty="0" err="1"/>
              <a:t>arraylist</a:t>
            </a:r>
            <a:r>
              <a:rPr lang="en-US" dirty="0"/>
              <a:t> of x type or its </a:t>
            </a:r>
            <a:r>
              <a:rPr lang="en-US" dirty="0" err="1"/>
              <a:t>superclasses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400050" indent="-400050">
              <a:buAutoNum type="romanUcPeriod"/>
            </a:pPr>
            <a:r>
              <a:rPr lang="en-US" dirty="0"/>
              <a:t>X can be either class or interface if X is a class then we can call this method by passing </a:t>
            </a:r>
            <a:r>
              <a:rPr lang="en-US" dirty="0" err="1"/>
              <a:t>arrayList</a:t>
            </a:r>
            <a:r>
              <a:rPr lang="en-US" dirty="0"/>
              <a:t> of either X type or its super classes .If X is an interface then  We can call this method  by passing </a:t>
            </a:r>
            <a:r>
              <a:rPr lang="en-US" dirty="0" err="1"/>
              <a:t>arraylist</a:t>
            </a:r>
            <a:r>
              <a:rPr lang="en-US" dirty="0"/>
              <a:t> of either X type or super class of implementation class  of X.</a:t>
            </a:r>
          </a:p>
          <a:p>
            <a:r>
              <a:rPr lang="en-US" dirty="0"/>
              <a:t>Runnable(I)                          Object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Thread</a:t>
            </a:r>
          </a:p>
          <a:p>
            <a:endParaRPr lang="en-US" dirty="0"/>
          </a:p>
          <a:p>
            <a:r>
              <a:rPr lang="en-US" dirty="0"/>
              <a:t>II. But with in the method we can add X type of objects and null to the list 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98ED3F-BA40-4AB1-B288-991C5D2A1413}"/>
              </a:ext>
            </a:extLst>
          </p:cNvPr>
          <p:cNvCxnSpPr/>
          <p:nvPr/>
        </p:nvCxnSpPr>
        <p:spPr>
          <a:xfrm>
            <a:off x="1228725" y="5248275"/>
            <a:ext cx="54292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A8647B-B7E0-4783-B220-DA896B9D5297}"/>
              </a:ext>
            </a:extLst>
          </p:cNvPr>
          <p:cNvCxnSpPr/>
          <p:nvPr/>
        </p:nvCxnSpPr>
        <p:spPr>
          <a:xfrm flipV="1">
            <a:off x="2609850" y="5248275"/>
            <a:ext cx="39052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5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6C447-606C-47FA-9FD7-5D9187F9081D}"/>
              </a:ext>
            </a:extLst>
          </p:cNvPr>
          <p:cNvSpPr txBox="1"/>
          <p:nvPr/>
        </p:nvSpPr>
        <p:spPr>
          <a:xfrm>
            <a:off x="795337" y="1543050"/>
            <a:ext cx="11134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&lt;String&gt;l = 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&lt;?&gt;l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&lt;?&gt;l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 extends Number&gt;l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 Extends Number&gt; l = new </a:t>
            </a:r>
            <a:r>
              <a:rPr lang="en-US" dirty="0" err="1"/>
              <a:t>ArrayList</a:t>
            </a:r>
            <a:r>
              <a:rPr lang="en-US" dirty="0"/>
              <a:t>&lt;String&gt;();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 CE 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imcompatible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types found:  AL&lt;String&gt;  Required: AL&lt;? Extends Number&gt;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 Super String&gt;l = new </a:t>
            </a:r>
            <a:r>
              <a:rPr lang="en-US" dirty="0" err="1"/>
              <a:t>ArrayList</a:t>
            </a:r>
            <a:r>
              <a:rPr lang="en-US" dirty="0"/>
              <a:t>&lt;Object&gt;();</a:t>
            </a:r>
          </a:p>
          <a:p>
            <a:pPr marL="400050" indent="-400050"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&lt;?&gt; l = new </a:t>
            </a:r>
            <a:r>
              <a:rPr lang="en-US" dirty="0" err="1"/>
              <a:t>ArrayList</a:t>
            </a:r>
            <a:r>
              <a:rPr lang="en-US" dirty="0"/>
              <a:t>&lt;?&gt;();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 CE  Unexpected type  found : ?  , required: class or interface without bounds</a:t>
            </a:r>
          </a:p>
          <a:p>
            <a:pPr marL="400050" indent="-400050">
              <a:buFontTx/>
              <a:buAutoNum type="romanUcPeriod"/>
            </a:pPr>
            <a:r>
              <a:rPr lang="en-US" dirty="0" err="1"/>
              <a:t>ArrayList</a:t>
            </a:r>
            <a:r>
              <a:rPr lang="en-US" dirty="0"/>
              <a:t>&lt;?&gt; l = new </a:t>
            </a:r>
            <a:r>
              <a:rPr lang="en-US" dirty="0" err="1"/>
              <a:t>ArrayList</a:t>
            </a:r>
            <a:r>
              <a:rPr lang="en-US" dirty="0"/>
              <a:t>&lt;? Extends Number &gt;();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  CE  Unexpected type  found : ?  , required: class or interface without bounds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400050" indent="-400050">
              <a:buFontTx/>
              <a:buAutoNum type="romanUcPeriod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8EB5E-B047-4EC1-B316-7EA79425D93D}"/>
              </a:ext>
            </a:extLst>
          </p:cNvPr>
          <p:cNvSpPr txBox="1"/>
          <p:nvPr/>
        </p:nvSpPr>
        <p:spPr>
          <a:xfrm>
            <a:off x="561975" y="285750"/>
            <a:ext cx="11439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Generic Methods : </a:t>
            </a:r>
          </a:p>
          <a:p>
            <a:endParaRPr lang="en-US" dirty="0"/>
          </a:p>
          <a:p>
            <a:r>
              <a:rPr lang="en-US" dirty="0"/>
              <a:t>We can declare Type  parameter  either at class level or at method level .</a:t>
            </a:r>
          </a:p>
          <a:p>
            <a:r>
              <a:rPr lang="en-US" b="1" dirty="0"/>
              <a:t>I Declaring Type parameter at Class Level :</a:t>
            </a:r>
          </a:p>
          <a:p>
            <a:r>
              <a:rPr lang="en-US" dirty="0"/>
              <a:t>Class Test&lt;T&gt;{</a:t>
            </a:r>
          </a:p>
          <a:p>
            <a:r>
              <a:rPr lang="en-US" dirty="0"/>
              <a:t>We can use ‘T’  with in this class based on our requirement.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II Declaring Type parameter at method level :</a:t>
            </a:r>
          </a:p>
          <a:p>
            <a:endParaRPr lang="en-US" b="1" dirty="0"/>
          </a:p>
          <a:p>
            <a:r>
              <a:rPr lang="en-US" dirty="0"/>
              <a:t>We  have to declare type parameter just before return type :</a:t>
            </a:r>
          </a:p>
          <a:p>
            <a:r>
              <a:rPr lang="en-US" dirty="0"/>
              <a:t>Class Test{</a:t>
            </a:r>
          </a:p>
          <a:p>
            <a:r>
              <a:rPr lang="en-US" dirty="0"/>
              <a:t>   public   &lt;T&gt;   void m(){</a:t>
            </a:r>
          </a:p>
          <a:p>
            <a:endParaRPr lang="en-US" dirty="0"/>
          </a:p>
          <a:p>
            <a:r>
              <a:rPr lang="en-US" dirty="0"/>
              <a:t>	we can use “T” anywhere with in this method  based on our requirement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9E9E2-40C2-46BC-9FE4-0763F2BEE6F3}"/>
              </a:ext>
            </a:extLst>
          </p:cNvPr>
          <p:cNvSpPr txBox="1"/>
          <p:nvPr/>
        </p:nvSpPr>
        <p:spPr>
          <a:xfrm>
            <a:off x="457200" y="123825"/>
            <a:ext cx="8820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can define bounded types even at Method Level also: </a:t>
            </a:r>
          </a:p>
          <a:p>
            <a:endParaRPr lang="en-US" dirty="0"/>
          </a:p>
          <a:p>
            <a:r>
              <a:rPr lang="en-US" dirty="0"/>
              <a:t>Public      &lt;T&gt; void m1(){}</a:t>
            </a:r>
          </a:p>
          <a:p>
            <a:r>
              <a:rPr lang="en-US" dirty="0"/>
              <a:t>	&lt;T extends Number&gt;</a:t>
            </a:r>
          </a:p>
          <a:p>
            <a:r>
              <a:rPr lang="en-US" dirty="0"/>
              <a:t>	&lt;T extends Runnable&gt;</a:t>
            </a:r>
          </a:p>
          <a:p>
            <a:r>
              <a:rPr lang="en-US" dirty="0"/>
              <a:t>	&lt;T extends Number and </a:t>
            </a:r>
            <a:r>
              <a:rPr lang="en-US" dirty="0" err="1"/>
              <a:t>Runnabe</a:t>
            </a:r>
            <a:r>
              <a:rPr lang="en-US" dirty="0"/>
              <a:t>&gt;</a:t>
            </a:r>
          </a:p>
          <a:p>
            <a:r>
              <a:rPr lang="en-US" dirty="0"/>
              <a:t>	&lt;T extends Comparable &amp; Runnable&gt;</a:t>
            </a:r>
          </a:p>
          <a:p>
            <a:r>
              <a:rPr lang="en-US" dirty="0"/>
              <a:t>	&lt;T extends Number &amp; Comparable &amp; Runnable&gt;</a:t>
            </a:r>
          </a:p>
          <a:p>
            <a:r>
              <a:rPr lang="en-US" dirty="0"/>
              <a:t>	&lt;T extends Runnable and Number&gt;    // Not Valid first we have to take class and then </a:t>
            </a:r>
            <a:r>
              <a:rPr lang="en-US" dirty="0" err="1"/>
              <a:t>inteface</a:t>
            </a:r>
            <a:endParaRPr lang="en-US" dirty="0"/>
          </a:p>
          <a:p>
            <a:r>
              <a:rPr lang="en-US" dirty="0"/>
              <a:t>	&lt;T extends Number &amp; Thread&gt;     /// Not Valid  we can’t extend more than one class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2031</Words>
  <Application>Microsoft Office PowerPoint</Application>
  <PresentationFormat>Widescreen</PresentationFormat>
  <Paragraphs>311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40</cp:revision>
  <dcterms:created xsi:type="dcterms:W3CDTF">2022-06-04T19:21:06Z</dcterms:created>
  <dcterms:modified xsi:type="dcterms:W3CDTF">2022-07-05T10:33:14Z</dcterms:modified>
</cp:coreProperties>
</file>