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6F6681-1C82-4BB3-B6C9-EDB32CC52133}" type="datetimeFigureOut">
              <a:rPr lang="en-US" smtClean="0"/>
              <a:t>9/7/2022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7F0101-14BF-4042-81DE-418D87C99CCA}" type="slidenum">
              <a:rPr lang="en-US" smtClean="0"/>
              <a:t>‹#›</a:t>
            </a:fld>
            <a:endParaRPr lang="en-US"/>
          </a:p>
        </p:txBody>
      </p:sp>
    </p:spTree>
    <p:extLst>
      <p:ext uri="{BB962C8B-B14F-4D97-AF65-F5344CB8AC3E}">
        <p14:creationId xmlns:p14="http://schemas.microsoft.com/office/powerpoint/2010/main" val="9600320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C0F4A-4145-4E66-AE4B-A51EDDB12FA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1805C9E-C5F9-4B6C-8288-EB757CA3D6D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05AD64B-EE20-45D0-88A8-FEFDB630E803}"/>
              </a:ext>
            </a:extLst>
          </p:cNvPr>
          <p:cNvSpPr>
            <a:spLocks noGrp="1"/>
          </p:cNvSpPr>
          <p:nvPr>
            <p:ph type="dt" sz="half" idx="10"/>
          </p:nvPr>
        </p:nvSpPr>
        <p:spPr/>
        <p:txBody>
          <a:bodyPr/>
          <a:lstStyle/>
          <a:p>
            <a:fld id="{6F0732D2-81C5-400B-A09E-161A173C0A56}" type="datetimeFigureOut">
              <a:rPr lang="en-US" smtClean="0"/>
              <a:t>9/7/2022</a:t>
            </a:fld>
            <a:endParaRPr lang="en-US"/>
          </a:p>
        </p:txBody>
      </p:sp>
      <p:sp>
        <p:nvSpPr>
          <p:cNvPr id="5" name="Footer Placeholder 4">
            <a:extLst>
              <a:ext uri="{FF2B5EF4-FFF2-40B4-BE49-F238E27FC236}">
                <a16:creationId xmlns:a16="http://schemas.microsoft.com/office/drawing/2014/main" id="{9F1FAF20-DF95-4AE6-A639-6F3A79579E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60EDBD-CAA8-4244-844F-67161864E507}"/>
              </a:ext>
            </a:extLst>
          </p:cNvPr>
          <p:cNvSpPr>
            <a:spLocks noGrp="1"/>
          </p:cNvSpPr>
          <p:nvPr>
            <p:ph type="sldNum" sz="quarter" idx="12"/>
          </p:nvPr>
        </p:nvSpPr>
        <p:spPr/>
        <p:txBody>
          <a:bodyPr/>
          <a:lstStyle/>
          <a:p>
            <a:fld id="{2696FBFA-875A-4776-A604-8835DA912815}" type="slidenum">
              <a:rPr lang="en-US" smtClean="0"/>
              <a:t>‹#›</a:t>
            </a:fld>
            <a:endParaRPr lang="en-US"/>
          </a:p>
        </p:txBody>
      </p:sp>
    </p:spTree>
    <p:extLst>
      <p:ext uri="{BB962C8B-B14F-4D97-AF65-F5344CB8AC3E}">
        <p14:creationId xmlns:p14="http://schemas.microsoft.com/office/powerpoint/2010/main" val="6896439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52282-20D7-4AED-9D75-525BC0A97C6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95BD0D1-3E5A-4C5A-A142-FA8F306D098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3D3421-33B0-434F-9126-14B1150B2AEC}"/>
              </a:ext>
            </a:extLst>
          </p:cNvPr>
          <p:cNvSpPr>
            <a:spLocks noGrp="1"/>
          </p:cNvSpPr>
          <p:nvPr>
            <p:ph type="dt" sz="half" idx="10"/>
          </p:nvPr>
        </p:nvSpPr>
        <p:spPr/>
        <p:txBody>
          <a:bodyPr/>
          <a:lstStyle/>
          <a:p>
            <a:fld id="{6F0732D2-81C5-400B-A09E-161A173C0A56}" type="datetimeFigureOut">
              <a:rPr lang="en-US" smtClean="0"/>
              <a:t>9/7/2022</a:t>
            </a:fld>
            <a:endParaRPr lang="en-US"/>
          </a:p>
        </p:txBody>
      </p:sp>
      <p:sp>
        <p:nvSpPr>
          <p:cNvPr id="5" name="Footer Placeholder 4">
            <a:extLst>
              <a:ext uri="{FF2B5EF4-FFF2-40B4-BE49-F238E27FC236}">
                <a16:creationId xmlns:a16="http://schemas.microsoft.com/office/drawing/2014/main" id="{35F3AEFD-F43D-4FFF-915C-D9DB450051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799CDA-6AD1-4EBE-A17F-82D395925044}"/>
              </a:ext>
            </a:extLst>
          </p:cNvPr>
          <p:cNvSpPr>
            <a:spLocks noGrp="1"/>
          </p:cNvSpPr>
          <p:nvPr>
            <p:ph type="sldNum" sz="quarter" idx="12"/>
          </p:nvPr>
        </p:nvSpPr>
        <p:spPr/>
        <p:txBody>
          <a:bodyPr/>
          <a:lstStyle/>
          <a:p>
            <a:fld id="{2696FBFA-875A-4776-A604-8835DA912815}" type="slidenum">
              <a:rPr lang="en-US" smtClean="0"/>
              <a:t>‹#›</a:t>
            </a:fld>
            <a:endParaRPr lang="en-US"/>
          </a:p>
        </p:txBody>
      </p:sp>
    </p:spTree>
    <p:extLst>
      <p:ext uri="{BB962C8B-B14F-4D97-AF65-F5344CB8AC3E}">
        <p14:creationId xmlns:p14="http://schemas.microsoft.com/office/powerpoint/2010/main" val="15192911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8D0B02F-BF1D-443B-AA12-1226033F942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A6BF818-7847-468F-845C-3EDB6730448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F9FF9A-B1BD-4D96-80BB-1C5EF02764B4}"/>
              </a:ext>
            </a:extLst>
          </p:cNvPr>
          <p:cNvSpPr>
            <a:spLocks noGrp="1"/>
          </p:cNvSpPr>
          <p:nvPr>
            <p:ph type="dt" sz="half" idx="10"/>
          </p:nvPr>
        </p:nvSpPr>
        <p:spPr/>
        <p:txBody>
          <a:bodyPr/>
          <a:lstStyle/>
          <a:p>
            <a:fld id="{6F0732D2-81C5-400B-A09E-161A173C0A56}" type="datetimeFigureOut">
              <a:rPr lang="en-US" smtClean="0"/>
              <a:t>9/7/2022</a:t>
            </a:fld>
            <a:endParaRPr lang="en-US"/>
          </a:p>
        </p:txBody>
      </p:sp>
      <p:sp>
        <p:nvSpPr>
          <p:cNvPr id="5" name="Footer Placeholder 4">
            <a:extLst>
              <a:ext uri="{FF2B5EF4-FFF2-40B4-BE49-F238E27FC236}">
                <a16:creationId xmlns:a16="http://schemas.microsoft.com/office/drawing/2014/main" id="{CF262E31-BE91-47DC-9E3D-E3A54457EC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FA258F-6732-4E65-BB55-B501CABA117C}"/>
              </a:ext>
            </a:extLst>
          </p:cNvPr>
          <p:cNvSpPr>
            <a:spLocks noGrp="1"/>
          </p:cNvSpPr>
          <p:nvPr>
            <p:ph type="sldNum" sz="quarter" idx="12"/>
          </p:nvPr>
        </p:nvSpPr>
        <p:spPr/>
        <p:txBody>
          <a:bodyPr/>
          <a:lstStyle/>
          <a:p>
            <a:fld id="{2696FBFA-875A-4776-A604-8835DA912815}" type="slidenum">
              <a:rPr lang="en-US" smtClean="0"/>
              <a:t>‹#›</a:t>
            </a:fld>
            <a:endParaRPr lang="en-US"/>
          </a:p>
        </p:txBody>
      </p:sp>
    </p:spTree>
    <p:extLst>
      <p:ext uri="{BB962C8B-B14F-4D97-AF65-F5344CB8AC3E}">
        <p14:creationId xmlns:p14="http://schemas.microsoft.com/office/powerpoint/2010/main" val="40942667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BEAEA-02F8-47C5-9C68-0E04B40A8B2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C6EA47C-8C64-451F-8A70-6C4CD126579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5D049A-C2CA-40BE-BF3A-CD0BCEB566CD}"/>
              </a:ext>
            </a:extLst>
          </p:cNvPr>
          <p:cNvSpPr>
            <a:spLocks noGrp="1"/>
          </p:cNvSpPr>
          <p:nvPr>
            <p:ph type="dt" sz="half" idx="10"/>
          </p:nvPr>
        </p:nvSpPr>
        <p:spPr/>
        <p:txBody>
          <a:bodyPr/>
          <a:lstStyle/>
          <a:p>
            <a:fld id="{6F0732D2-81C5-400B-A09E-161A173C0A56}" type="datetimeFigureOut">
              <a:rPr lang="en-US" smtClean="0"/>
              <a:t>9/7/2022</a:t>
            </a:fld>
            <a:endParaRPr lang="en-US"/>
          </a:p>
        </p:txBody>
      </p:sp>
      <p:sp>
        <p:nvSpPr>
          <p:cNvPr id="5" name="Footer Placeholder 4">
            <a:extLst>
              <a:ext uri="{FF2B5EF4-FFF2-40B4-BE49-F238E27FC236}">
                <a16:creationId xmlns:a16="http://schemas.microsoft.com/office/drawing/2014/main" id="{F572D01F-309F-4A21-A26D-AD71E77836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3ACE8B-F6FA-4428-B547-30A6CA4D25AA}"/>
              </a:ext>
            </a:extLst>
          </p:cNvPr>
          <p:cNvSpPr>
            <a:spLocks noGrp="1"/>
          </p:cNvSpPr>
          <p:nvPr>
            <p:ph type="sldNum" sz="quarter" idx="12"/>
          </p:nvPr>
        </p:nvSpPr>
        <p:spPr/>
        <p:txBody>
          <a:bodyPr/>
          <a:lstStyle/>
          <a:p>
            <a:fld id="{2696FBFA-875A-4776-A604-8835DA912815}" type="slidenum">
              <a:rPr lang="en-US" smtClean="0"/>
              <a:t>‹#›</a:t>
            </a:fld>
            <a:endParaRPr lang="en-US"/>
          </a:p>
        </p:txBody>
      </p:sp>
    </p:spTree>
    <p:extLst>
      <p:ext uri="{BB962C8B-B14F-4D97-AF65-F5344CB8AC3E}">
        <p14:creationId xmlns:p14="http://schemas.microsoft.com/office/powerpoint/2010/main" val="25387503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C0B4F-FEC7-4E11-A941-4F478D99D59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888B487-A1D2-428A-B750-569FF49B2F2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62E66CE-391A-4CD1-A187-78E78153B753}"/>
              </a:ext>
            </a:extLst>
          </p:cNvPr>
          <p:cNvSpPr>
            <a:spLocks noGrp="1"/>
          </p:cNvSpPr>
          <p:nvPr>
            <p:ph type="dt" sz="half" idx="10"/>
          </p:nvPr>
        </p:nvSpPr>
        <p:spPr/>
        <p:txBody>
          <a:bodyPr/>
          <a:lstStyle/>
          <a:p>
            <a:fld id="{6F0732D2-81C5-400B-A09E-161A173C0A56}" type="datetimeFigureOut">
              <a:rPr lang="en-US" smtClean="0"/>
              <a:t>9/7/2022</a:t>
            </a:fld>
            <a:endParaRPr lang="en-US"/>
          </a:p>
        </p:txBody>
      </p:sp>
      <p:sp>
        <p:nvSpPr>
          <p:cNvPr id="5" name="Footer Placeholder 4">
            <a:extLst>
              <a:ext uri="{FF2B5EF4-FFF2-40B4-BE49-F238E27FC236}">
                <a16:creationId xmlns:a16="http://schemas.microsoft.com/office/drawing/2014/main" id="{575A86A3-5B37-44EA-8621-43642EBA14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1ABA39-639D-4B47-B61A-190AE52B2DF3}"/>
              </a:ext>
            </a:extLst>
          </p:cNvPr>
          <p:cNvSpPr>
            <a:spLocks noGrp="1"/>
          </p:cNvSpPr>
          <p:nvPr>
            <p:ph type="sldNum" sz="quarter" idx="12"/>
          </p:nvPr>
        </p:nvSpPr>
        <p:spPr/>
        <p:txBody>
          <a:bodyPr/>
          <a:lstStyle/>
          <a:p>
            <a:fld id="{2696FBFA-875A-4776-A604-8835DA912815}" type="slidenum">
              <a:rPr lang="en-US" smtClean="0"/>
              <a:t>‹#›</a:t>
            </a:fld>
            <a:endParaRPr lang="en-US"/>
          </a:p>
        </p:txBody>
      </p:sp>
    </p:spTree>
    <p:extLst>
      <p:ext uri="{BB962C8B-B14F-4D97-AF65-F5344CB8AC3E}">
        <p14:creationId xmlns:p14="http://schemas.microsoft.com/office/powerpoint/2010/main" val="31897448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81DED-041E-43BB-A19D-5CDE8A96573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E90D230-7C08-43BD-88FD-12FF7F2A9D9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DF32D4D-C0DA-4D1A-ADFD-9025AEB7E8C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ADF6065-C12B-45E6-8D2D-64AB5D9AE1CC}"/>
              </a:ext>
            </a:extLst>
          </p:cNvPr>
          <p:cNvSpPr>
            <a:spLocks noGrp="1"/>
          </p:cNvSpPr>
          <p:nvPr>
            <p:ph type="dt" sz="half" idx="10"/>
          </p:nvPr>
        </p:nvSpPr>
        <p:spPr/>
        <p:txBody>
          <a:bodyPr/>
          <a:lstStyle/>
          <a:p>
            <a:fld id="{6F0732D2-81C5-400B-A09E-161A173C0A56}" type="datetimeFigureOut">
              <a:rPr lang="en-US" smtClean="0"/>
              <a:t>9/7/2022</a:t>
            </a:fld>
            <a:endParaRPr lang="en-US"/>
          </a:p>
        </p:txBody>
      </p:sp>
      <p:sp>
        <p:nvSpPr>
          <p:cNvPr id="6" name="Footer Placeholder 5">
            <a:extLst>
              <a:ext uri="{FF2B5EF4-FFF2-40B4-BE49-F238E27FC236}">
                <a16:creationId xmlns:a16="http://schemas.microsoft.com/office/drawing/2014/main" id="{878C2827-4CBF-4056-8381-CE85F6A1947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BA5533-CDF4-483E-98CC-F1821026457E}"/>
              </a:ext>
            </a:extLst>
          </p:cNvPr>
          <p:cNvSpPr>
            <a:spLocks noGrp="1"/>
          </p:cNvSpPr>
          <p:nvPr>
            <p:ph type="sldNum" sz="quarter" idx="12"/>
          </p:nvPr>
        </p:nvSpPr>
        <p:spPr/>
        <p:txBody>
          <a:bodyPr/>
          <a:lstStyle/>
          <a:p>
            <a:fld id="{2696FBFA-875A-4776-A604-8835DA912815}" type="slidenum">
              <a:rPr lang="en-US" smtClean="0"/>
              <a:t>‹#›</a:t>
            </a:fld>
            <a:endParaRPr lang="en-US"/>
          </a:p>
        </p:txBody>
      </p:sp>
    </p:spTree>
    <p:extLst>
      <p:ext uri="{BB962C8B-B14F-4D97-AF65-F5344CB8AC3E}">
        <p14:creationId xmlns:p14="http://schemas.microsoft.com/office/powerpoint/2010/main" val="13934548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CAB51-C35B-4440-BA42-E15F7F22067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5FA359E-7306-4836-BDF4-1D99BEAED30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3E5C269-B97C-4207-82A4-558ECCA3308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49C2133-10F4-4D24-A688-79417E25077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63775A9-3FCB-4D06-B1B8-962F4E9DD21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927A463-19EE-43F2-87A0-65685906E14E}"/>
              </a:ext>
            </a:extLst>
          </p:cNvPr>
          <p:cNvSpPr>
            <a:spLocks noGrp="1"/>
          </p:cNvSpPr>
          <p:nvPr>
            <p:ph type="dt" sz="half" idx="10"/>
          </p:nvPr>
        </p:nvSpPr>
        <p:spPr/>
        <p:txBody>
          <a:bodyPr/>
          <a:lstStyle/>
          <a:p>
            <a:fld id="{6F0732D2-81C5-400B-A09E-161A173C0A56}" type="datetimeFigureOut">
              <a:rPr lang="en-US" smtClean="0"/>
              <a:t>9/7/2022</a:t>
            </a:fld>
            <a:endParaRPr lang="en-US"/>
          </a:p>
        </p:txBody>
      </p:sp>
      <p:sp>
        <p:nvSpPr>
          <p:cNvPr id="8" name="Footer Placeholder 7">
            <a:extLst>
              <a:ext uri="{FF2B5EF4-FFF2-40B4-BE49-F238E27FC236}">
                <a16:creationId xmlns:a16="http://schemas.microsoft.com/office/drawing/2014/main" id="{B399DA7F-B0AD-44BB-A256-86C4A1AC27B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84EE5EE-CBB2-46DD-B44C-1CACEA12A5AF}"/>
              </a:ext>
            </a:extLst>
          </p:cNvPr>
          <p:cNvSpPr>
            <a:spLocks noGrp="1"/>
          </p:cNvSpPr>
          <p:nvPr>
            <p:ph type="sldNum" sz="quarter" idx="12"/>
          </p:nvPr>
        </p:nvSpPr>
        <p:spPr/>
        <p:txBody>
          <a:bodyPr/>
          <a:lstStyle/>
          <a:p>
            <a:fld id="{2696FBFA-875A-4776-A604-8835DA912815}" type="slidenum">
              <a:rPr lang="en-US" smtClean="0"/>
              <a:t>‹#›</a:t>
            </a:fld>
            <a:endParaRPr lang="en-US"/>
          </a:p>
        </p:txBody>
      </p:sp>
    </p:spTree>
    <p:extLst>
      <p:ext uri="{BB962C8B-B14F-4D97-AF65-F5344CB8AC3E}">
        <p14:creationId xmlns:p14="http://schemas.microsoft.com/office/powerpoint/2010/main" val="11664372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4A5AC-67D2-4FF8-889E-CE12134E0A3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309F82A-6C0B-4741-A549-F464A6CB3422}"/>
              </a:ext>
            </a:extLst>
          </p:cNvPr>
          <p:cNvSpPr>
            <a:spLocks noGrp="1"/>
          </p:cNvSpPr>
          <p:nvPr>
            <p:ph type="dt" sz="half" idx="10"/>
          </p:nvPr>
        </p:nvSpPr>
        <p:spPr/>
        <p:txBody>
          <a:bodyPr/>
          <a:lstStyle/>
          <a:p>
            <a:fld id="{6F0732D2-81C5-400B-A09E-161A173C0A56}" type="datetimeFigureOut">
              <a:rPr lang="en-US" smtClean="0"/>
              <a:t>9/7/2022</a:t>
            </a:fld>
            <a:endParaRPr lang="en-US"/>
          </a:p>
        </p:txBody>
      </p:sp>
      <p:sp>
        <p:nvSpPr>
          <p:cNvPr id="4" name="Footer Placeholder 3">
            <a:extLst>
              <a:ext uri="{FF2B5EF4-FFF2-40B4-BE49-F238E27FC236}">
                <a16:creationId xmlns:a16="http://schemas.microsoft.com/office/drawing/2014/main" id="{5C55A99C-DFD6-4145-B832-E103576CF55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0365FCA-B56B-4710-8914-39E6B58BEB15}"/>
              </a:ext>
            </a:extLst>
          </p:cNvPr>
          <p:cNvSpPr>
            <a:spLocks noGrp="1"/>
          </p:cNvSpPr>
          <p:nvPr>
            <p:ph type="sldNum" sz="quarter" idx="12"/>
          </p:nvPr>
        </p:nvSpPr>
        <p:spPr/>
        <p:txBody>
          <a:bodyPr/>
          <a:lstStyle/>
          <a:p>
            <a:fld id="{2696FBFA-875A-4776-A604-8835DA912815}" type="slidenum">
              <a:rPr lang="en-US" smtClean="0"/>
              <a:t>‹#›</a:t>
            </a:fld>
            <a:endParaRPr lang="en-US"/>
          </a:p>
        </p:txBody>
      </p:sp>
    </p:spTree>
    <p:extLst>
      <p:ext uri="{BB962C8B-B14F-4D97-AF65-F5344CB8AC3E}">
        <p14:creationId xmlns:p14="http://schemas.microsoft.com/office/powerpoint/2010/main" val="26166376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10521F9-2026-4E13-8EF3-03F050C67094}"/>
              </a:ext>
            </a:extLst>
          </p:cNvPr>
          <p:cNvSpPr>
            <a:spLocks noGrp="1"/>
          </p:cNvSpPr>
          <p:nvPr>
            <p:ph type="dt" sz="half" idx="10"/>
          </p:nvPr>
        </p:nvSpPr>
        <p:spPr/>
        <p:txBody>
          <a:bodyPr/>
          <a:lstStyle/>
          <a:p>
            <a:fld id="{6F0732D2-81C5-400B-A09E-161A173C0A56}" type="datetimeFigureOut">
              <a:rPr lang="en-US" smtClean="0"/>
              <a:t>9/7/2022</a:t>
            </a:fld>
            <a:endParaRPr lang="en-US"/>
          </a:p>
        </p:txBody>
      </p:sp>
      <p:sp>
        <p:nvSpPr>
          <p:cNvPr id="3" name="Footer Placeholder 2">
            <a:extLst>
              <a:ext uri="{FF2B5EF4-FFF2-40B4-BE49-F238E27FC236}">
                <a16:creationId xmlns:a16="http://schemas.microsoft.com/office/drawing/2014/main" id="{6A871B42-B71D-430E-B782-17C5FCC1CB1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B2A19EA-7465-418E-944F-97A0A65E6109}"/>
              </a:ext>
            </a:extLst>
          </p:cNvPr>
          <p:cNvSpPr>
            <a:spLocks noGrp="1"/>
          </p:cNvSpPr>
          <p:nvPr>
            <p:ph type="sldNum" sz="quarter" idx="12"/>
          </p:nvPr>
        </p:nvSpPr>
        <p:spPr/>
        <p:txBody>
          <a:bodyPr/>
          <a:lstStyle/>
          <a:p>
            <a:fld id="{2696FBFA-875A-4776-A604-8835DA912815}" type="slidenum">
              <a:rPr lang="en-US" smtClean="0"/>
              <a:t>‹#›</a:t>
            </a:fld>
            <a:endParaRPr lang="en-US"/>
          </a:p>
        </p:txBody>
      </p:sp>
    </p:spTree>
    <p:extLst>
      <p:ext uri="{BB962C8B-B14F-4D97-AF65-F5344CB8AC3E}">
        <p14:creationId xmlns:p14="http://schemas.microsoft.com/office/powerpoint/2010/main" val="29566923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3BD47-D8BF-45CE-B35F-E4BE8B9691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E364CA6-87C9-4E70-8710-68BDA53D348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5617183-3F7F-4509-ACBA-DFEB500943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A98149C-3B8C-4FB6-84C8-D3FBD2A5C9BF}"/>
              </a:ext>
            </a:extLst>
          </p:cNvPr>
          <p:cNvSpPr>
            <a:spLocks noGrp="1"/>
          </p:cNvSpPr>
          <p:nvPr>
            <p:ph type="dt" sz="half" idx="10"/>
          </p:nvPr>
        </p:nvSpPr>
        <p:spPr/>
        <p:txBody>
          <a:bodyPr/>
          <a:lstStyle/>
          <a:p>
            <a:fld id="{6F0732D2-81C5-400B-A09E-161A173C0A56}" type="datetimeFigureOut">
              <a:rPr lang="en-US" smtClean="0"/>
              <a:t>9/7/2022</a:t>
            </a:fld>
            <a:endParaRPr lang="en-US"/>
          </a:p>
        </p:txBody>
      </p:sp>
      <p:sp>
        <p:nvSpPr>
          <p:cNvPr id="6" name="Footer Placeholder 5">
            <a:extLst>
              <a:ext uri="{FF2B5EF4-FFF2-40B4-BE49-F238E27FC236}">
                <a16:creationId xmlns:a16="http://schemas.microsoft.com/office/drawing/2014/main" id="{239D715F-78FE-49C6-BA71-CEC72A0848E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DBBE9D2-9B2A-47D6-BF5C-349210C5A650}"/>
              </a:ext>
            </a:extLst>
          </p:cNvPr>
          <p:cNvSpPr>
            <a:spLocks noGrp="1"/>
          </p:cNvSpPr>
          <p:nvPr>
            <p:ph type="sldNum" sz="quarter" idx="12"/>
          </p:nvPr>
        </p:nvSpPr>
        <p:spPr/>
        <p:txBody>
          <a:bodyPr/>
          <a:lstStyle/>
          <a:p>
            <a:fld id="{2696FBFA-875A-4776-A604-8835DA912815}" type="slidenum">
              <a:rPr lang="en-US" smtClean="0"/>
              <a:t>‹#›</a:t>
            </a:fld>
            <a:endParaRPr lang="en-US"/>
          </a:p>
        </p:txBody>
      </p:sp>
    </p:spTree>
    <p:extLst>
      <p:ext uri="{BB962C8B-B14F-4D97-AF65-F5344CB8AC3E}">
        <p14:creationId xmlns:p14="http://schemas.microsoft.com/office/powerpoint/2010/main" val="2763526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2B3E1-1B34-4A4F-8B00-C5C40104FF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84F7F22-BA60-4BF0-97DC-2EB28EF0CF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1E68226-0A35-46DC-BC2D-FC51687874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709011-7155-46A6-8852-E065995D76D9}"/>
              </a:ext>
            </a:extLst>
          </p:cNvPr>
          <p:cNvSpPr>
            <a:spLocks noGrp="1"/>
          </p:cNvSpPr>
          <p:nvPr>
            <p:ph type="dt" sz="half" idx="10"/>
          </p:nvPr>
        </p:nvSpPr>
        <p:spPr/>
        <p:txBody>
          <a:bodyPr/>
          <a:lstStyle/>
          <a:p>
            <a:fld id="{6F0732D2-81C5-400B-A09E-161A173C0A56}" type="datetimeFigureOut">
              <a:rPr lang="en-US" smtClean="0"/>
              <a:t>9/7/2022</a:t>
            </a:fld>
            <a:endParaRPr lang="en-US"/>
          </a:p>
        </p:txBody>
      </p:sp>
      <p:sp>
        <p:nvSpPr>
          <p:cNvPr id="6" name="Footer Placeholder 5">
            <a:extLst>
              <a:ext uri="{FF2B5EF4-FFF2-40B4-BE49-F238E27FC236}">
                <a16:creationId xmlns:a16="http://schemas.microsoft.com/office/drawing/2014/main" id="{2857D12A-248C-48BA-BD59-0659B6ADC68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E3048A-8C88-47FC-85DD-A159904629B3}"/>
              </a:ext>
            </a:extLst>
          </p:cNvPr>
          <p:cNvSpPr>
            <a:spLocks noGrp="1"/>
          </p:cNvSpPr>
          <p:nvPr>
            <p:ph type="sldNum" sz="quarter" idx="12"/>
          </p:nvPr>
        </p:nvSpPr>
        <p:spPr/>
        <p:txBody>
          <a:bodyPr/>
          <a:lstStyle/>
          <a:p>
            <a:fld id="{2696FBFA-875A-4776-A604-8835DA912815}" type="slidenum">
              <a:rPr lang="en-US" smtClean="0"/>
              <a:t>‹#›</a:t>
            </a:fld>
            <a:endParaRPr lang="en-US"/>
          </a:p>
        </p:txBody>
      </p:sp>
    </p:spTree>
    <p:extLst>
      <p:ext uri="{BB962C8B-B14F-4D97-AF65-F5344CB8AC3E}">
        <p14:creationId xmlns:p14="http://schemas.microsoft.com/office/powerpoint/2010/main" val="3410510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0977CAC-85D8-4B2A-A034-33C5038CDBD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D8C7BE6-C036-4CA6-9C1D-CB4B4EF0460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FF0F92-5E91-43F6-ADC4-E561FC036FA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0732D2-81C5-400B-A09E-161A173C0A56}" type="datetimeFigureOut">
              <a:rPr lang="en-US" smtClean="0"/>
              <a:t>9/7/2022</a:t>
            </a:fld>
            <a:endParaRPr lang="en-US"/>
          </a:p>
        </p:txBody>
      </p:sp>
      <p:sp>
        <p:nvSpPr>
          <p:cNvPr id="5" name="Footer Placeholder 4">
            <a:extLst>
              <a:ext uri="{FF2B5EF4-FFF2-40B4-BE49-F238E27FC236}">
                <a16:creationId xmlns:a16="http://schemas.microsoft.com/office/drawing/2014/main" id="{9FEF2714-0DD8-4413-B5B7-17917449E83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8D892C4-BC4A-4C29-83FE-F33D129BC12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96FBFA-875A-4776-A604-8835DA912815}" type="slidenum">
              <a:rPr lang="en-US" smtClean="0"/>
              <a:t>‹#›</a:t>
            </a:fld>
            <a:endParaRPr lang="en-US"/>
          </a:p>
        </p:txBody>
      </p:sp>
    </p:spTree>
    <p:extLst>
      <p:ext uri="{BB962C8B-B14F-4D97-AF65-F5344CB8AC3E}">
        <p14:creationId xmlns:p14="http://schemas.microsoft.com/office/powerpoint/2010/main" val="11129062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3827F2-A53B-438C-8940-73A164B1710B}"/>
              </a:ext>
            </a:extLst>
          </p:cNvPr>
          <p:cNvSpPr txBox="1"/>
          <p:nvPr/>
        </p:nvSpPr>
        <p:spPr>
          <a:xfrm>
            <a:off x="114300" y="95250"/>
            <a:ext cx="11972925" cy="6678751"/>
          </a:xfrm>
          <a:prstGeom prst="rect">
            <a:avLst/>
          </a:prstGeom>
          <a:noFill/>
        </p:spPr>
        <p:txBody>
          <a:bodyPr wrap="square" rtlCol="0">
            <a:spAutoFit/>
          </a:bodyPr>
          <a:lstStyle/>
          <a:p>
            <a:pPr algn="ctr"/>
            <a:r>
              <a:rPr lang="en-US" sz="3200" b="1" dirty="0"/>
              <a:t>Inner Classes </a:t>
            </a:r>
          </a:p>
          <a:p>
            <a:endParaRPr lang="en-US" dirty="0"/>
          </a:p>
          <a:p>
            <a:pPr marL="342900" indent="-342900">
              <a:buAutoNum type="arabicPeriod"/>
            </a:pPr>
            <a:r>
              <a:rPr lang="en-US" dirty="0"/>
              <a:t>Sometimes we can declare a class inside another class such type of classes are called inner classes . </a:t>
            </a:r>
          </a:p>
          <a:p>
            <a:pPr marL="342900" indent="-342900">
              <a:buAutoNum type="arabicPeriod"/>
            </a:pPr>
            <a:r>
              <a:rPr lang="en-US" dirty="0"/>
              <a:t>Inner classes concept introduced in 1.1 version to fix GUI bugs as a part of Event handling . But because of powerful features and benefits of inner classes slowly programmers started using in regular programming also .</a:t>
            </a:r>
          </a:p>
          <a:p>
            <a:pPr marL="342900" indent="-342900">
              <a:buAutoNum type="arabicPeriod"/>
            </a:pPr>
            <a:endParaRPr lang="en-US" dirty="0"/>
          </a:p>
          <a:p>
            <a:pPr marL="342900" indent="-342900">
              <a:buAutoNum type="arabicPeriod"/>
            </a:pPr>
            <a:r>
              <a:rPr lang="en-US" dirty="0"/>
              <a:t>With out existing one type of object if there is no chance of existing another type of object then we should go for inner classes.</a:t>
            </a:r>
          </a:p>
          <a:p>
            <a:pPr marL="342900" indent="-342900">
              <a:buAutoNum type="arabicPeriod"/>
            </a:pPr>
            <a:endParaRPr lang="en-US" dirty="0"/>
          </a:p>
          <a:p>
            <a:pPr marL="342900" indent="-342900">
              <a:buAutoNum type="arabicPeriod"/>
            </a:pPr>
            <a:r>
              <a:rPr lang="en-US" dirty="0"/>
              <a:t>Example 1 : University consist of several departments . Without existing universities there is no chance of existing departments . Hence we have declare departments class inside University class .</a:t>
            </a:r>
          </a:p>
          <a:p>
            <a:endParaRPr lang="en-US" dirty="0"/>
          </a:p>
          <a:p>
            <a:r>
              <a:rPr lang="en-US" dirty="0"/>
              <a:t>class University{</a:t>
            </a:r>
          </a:p>
          <a:p>
            <a:r>
              <a:rPr lang="en-US" dirty="0"/>
              <a:t>	class Department{</a:t>
            </a:r>
          </a:p>
          <a:p>
            <a:r>
              <a:rPr lang="en-US" dirty="0"/>
              <a:t>	}</a:t>
            </a:r>
          </a:p>
          <a:p>
            <a:r>
              <a:rPr lang="en-US" dirty="0"/>
              <a:t>}</a:t>
            </a:r>
          </a:p>
          <a:p>
            <a:endParaRPr lang="en-US" dirty="0"/>
          </a:p>
          <a:p>
            <a:r>
              <a:rPr lang="en-US" dirty="0"/>
              <a:t>Example 2 : without existing car object there is no chance of existing engine object Hence we have to declare engine class inside car class.</a:t>
            </a:r>
          </a:p>
          <a:p>
            <a:r>
              <a:rPr lang="en-US" dirty="0"/>
              <a:t>class Car{</a:t>
            </a:r>
          </a:p>
          <a:p>
            <a:r>
              <a:rPr lang="en-US" dirty="0"/>
              <a:t>	class Engine{</a:t>
            </a:r>
          </a:p>
          <a:p>
            <a:r>
              <a:rPr lang="en-US" dirty="0"/>
              <a:t>	}</a:t>
            </a:r>
          </a:p>
          <a:p>
            <a:r>
              <a:rPr lang="en-US" dirty="0"/>
              <a:t>}</a:t>
            </a:r>
          </a:p>
        </p:txBody>
      </p:sp>
    </p:spTree>
    <p:extLst>
      <p:ext uri="{BB962C8B-B14F-4D97-AF65-F5344CB8AC3E}">
        <p14:creationId xmlns:p14="http://schemas.microsoft.com/office/powerpoint/2010/main" val="39266450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8C50B1B-234B-49B0-8F81-4D0D9112F4CF}"/>
              </a:ext>
            </a:extLst>
          </p:cNvPr>
          <p:cNvSpPr txBox="1"/>
          <p:nvPr/>
        </p:nvSpPr>
        <p:spPr>
          <a:xfrm>
            <a:off x="114300" y="123825"/>
            <a:ext cx="11963400" cy="5355312"/>
          </a:xfrm>
          <a:prstGeom prst="rect">
            <a:avLst/>
          </a:prstGeom>
          <a:noFill/>
        </p:spPr>
        <p:txBody>
          <a:bodyPr wrap="square" rtlCol="0">
            <a:spAutoFit/>
          </a:bodyPr>
          <a:lstStyle/>
          <a:p>
            <a:r>
              <a:rPr lang="en-US" dirty="0"/>
              <a:t> From Normal or Regular Inner Class  we can access both static and non-static members of Outer class directly .</a:t>
            </a:r>
          </a:p>
          <a:p>
            <a:endParaRPr lang="en-US" dirty="0"/>
          </a:p>
          <a:p>
            <a:r>
              <a:rPr lang="en-US" dirty="0"/>
              <a:t>class Outer{</a:t>
            </a:r>
          </a:p>
          <a:p>
            <a:r>
              <a:rPr lang="en-US" dirty="0"/>
              <a:t>	int x = 10; </a:t>
            </a:r>
          </a:p>
          <a:p>
            <a:r>
              <a:rPr lang="en-US" dirty="0"/>
              <a:t>	static int y = 20;</a:t>
            </a:r>
          </a:p>
          <a:p>
            <a:r>
              <a:rPr lang="en-US" dirty="0"/>
              <a:t>	</a:t>
            </a:r>
          </a:p>
          <a:p>
            <a:r>
              <a:rPr lang="en-US" dirty="0"/>
              <a:t>	class Inner{</a:t>
            </a:r>
          </a:p>
          <a:p>
            <a:r>
              <a:rPr lang="en-US" dirty="0"/>
              <a:t>		public void m1(){</a:t>
            </a:r>
          </a:p>
          <a:p>
            <a:r>
              <a:rPr lang="en-US" dirty="0"/>
              <a:t>			</a:t>
            </a:r>
            <a:r>
              <a:rPr lang="en-US" dirty="0" err="1"/>
              <a:t>System.out.println</a:t>
            </a:r>
            <a:r>
              <a:rPr lang="en-US" dirty="0"/>
              <a:t>(x);</a:t>
            </a:r>
          </a:p>
          <a:p>
            <a:r>
              <a:rPr lang="en-US" dirty="0"/>
              <a:t>			</a:t>
            </a:r>
            <a:r>
              <a:rPr lang="en-US" dirty="0" err="1"/>
              <a:t>System.out.println</a:t>
            </a:r>
            <a:r>
              <a:rPr lang="en-US" dirty="0"/>
              <a:t>(y);</a:t>
            </a:r>
          </a:p>
          <a:p>
            <a:r>
              <a:rPr lang="en-US" dirty="0"/>
              <a:t>		}</a:t>
            </a:r>
          </a:p>
          <a:p>
            <a:r>
              <a:rPr lang="en-US" dirty="0"/>
              <a:t>	}</a:t>
            </a:r>
          </a:p>
          <a:p>
            <a:r>
              <a:rPr lang="en-US" dirty="0"/>
              <a:t>	public static void main(String[] </a:t>
            </a:r>
            <a:r>
              <a:rPr lang="en-US" dirty="0" err="1"/>
              <a:t>args</a:t>
            </a:r>
            <a:r>
              <a:rPr lang="en-US" dirty="0"/>
              <a:t>){</a:t>
            </a:r>
          </a:p>
          <a:p>
            <a:r>
              <a:rPr lang="en-US" dirty="0"/>
              <a:t>		new Outer().new Inner().m1();</a:t>
            </a:r>
          </a:p>
          <a:p>
            <a:r>
              <a:rPr lang="en-US" dirty="0"/>
              <a:t>	}</a:t>
            </a:r>
          </a:p>
          <a:p>
            <a:r>
              <a:rPr lang="en-US" dirty="0"/>
              <a:t>}</a:t>
            </a:r>
          </a:p>
          <a:p>
            <a:endParaRPr lang="en-US" dirty="0"/>
          </a:p>
          <a:p>
            <a:endParaRPr lang="en-US" dirty="0"/>
          </a:p>
          <a:p>
            <a:endParaRPr lang="en-US" dirty="0"/>
          </a:p>
        </p:txBody>
      </p:sp>
      <p:pic>
        <p:nvPicPr>
          <p:cNvPr id="4" name="Picture 3">
            <a:extLst>
              <a:ext uri="{FF2B5EF4-FFF2-40B4-BE49-F238E27FC236}">
                <a16:creationId xmlns:a16="http://schemas.microsoft.com/office/drawing/2014/main" id="{75162B83-E7EB-495A-9950-DB4B41FF09ED}"/>
              </a:ext>
            </a:extLst>
          </p:cNvPr>
          <p:cNvPicPr>
            <a:picLocks noChangeAspect="1"/>
          </p:cNvPicPr>
          <p:nvPr/>
        </p:nvPicPr>
        <p:blipFill>
          <a:blip r:embed="rId2"/>
          <a:stretch>
            <a:fillRect/>
          </a:stretch>
        </p:blipFill>
        <p:spPr>
          <a:xfrm>
            <a:off x="6596038" y="2372428"/>
            <a:ext cx="352474" cy="581106"/>
          </a:xfrm>
          <a:prstGeom prst="rect">
            <a:avLst/>
          </a:prstGeom>
        </p:spPr>
      </p:pic>
    </p:spTree>
    <p:extLst>
      <p:ext uri="{BB962C8B-B14F-4D97-AF65-F5344CB8AC3E}">
        <p14:creationId xmlns:p14="http://schemas.microsoft.com/office/powerpoint/2010/main" val="32545999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483BA21-CA19-47CC-9E8A-CF58A47677AE}"/>
              </a:ext>
            </a:extLst>
          </p:cNvPr>
          <p:cNvSpPr txBox="1"/>
          <p:nvPr/>
        </p:nvSpPr>
        <p:spPr>
          <a:xfrm>
            <a:off x="166687" y="171450"/>
            <a:ext cx="11858625" cy="5632311"/>
          </a:xfrm>
          <a:prstGeom prst="rect">
            <a:avLst/>
          </a:prstGeom>
          <a:noFill/>
        </p:spPr>
        <p:txBody>
          <a:bodyPr wrap="square" rtlCol="0">
            <a:spAutoFit/>
          </a:bodyPr>
          <a:lstStyle/>
          <a:p>
            <a:r>
              <a:rPr lang="en-US" dirty="0"/>
              <a:t>Within the inner class this always refers current Inner class Object . If we want to refer current Outer class Object we have use </a:t>
            </a:r>
          </a:p>
          <a:p>
            <a:r>
              <a:rPr lang="en-US" dirty="0" err="1"/>
              <a:t>OuterClassName.this</a:t>
            </a:r>
            <a:endParaRPr lang="en-US" dirty="0"/>
          </a:p>
          <a:p>
            <a:r>
              <a:rPr lang="en-US" dirty="0"/>
              <a:t> </a:t>
            </a:r>
          </a:p>
          <a:p>
            <a:r>
              <a:rPr lang="en-US" dirty="0"/>
              <a:t>class Outer{</a:t>
            </a:r>
          </a:p>
          <a:p>
            <a:r>
              <a:rPr lang="en-US" dirty="0"/>
              <a:t>	int x = 10; 	</a:t>
            </a:r>
          </a:p>
          <a:p>
            <a:r>
              <a:rPr lang="en-US" dirty="0"/>
              <a:t>	class Inner{</a:t>
            </a:r>
          </a:p>
          <a:p>
            <a:r>
              <a:rPr lang="en-US" dirty="0"/>
              <a:t>		int x = 100;</a:t>
            </a:r>
          </a:p>
          <a:p>
            <a:r>
              <a:rPr lang="en-US" dirty="0"/>
              <a:t>		public void m1(){</a:t>
            </a:r>
          </a:p>
          <a:p>
            <a:r>
              <a:rPr lang="en-US" dirty="0"/>
              <a:t>			int x = 1000;</a:t>
            </a:r>
          </a:p>
          <a:p>
            <a:r>
              <a:rPr lang="en-US" dirty="0"/>
              <a:t>			</a:t>
            </a:r>
            <a:r>
              <a:rPr lang="en-US" dirty="0" err="1"/>
              <a:t>System.out.println</a:t>
            </a:r>
            <a:r>
              <a:rPr lang="en-US" dirty="0"/>
              <a:t>(x);</a:t>
            </a:r>
          </a:p>
          <a:p>
            <a:r>
              <a:rPr lang="en-US" dirty="0"/>
              <a:t>			</a:t>
            </a:r>
            <a:r>
              <a:rPr lang="en-US" dirty="0" err="1"/>
              <a:t>System.out.println</a:t>
            </a:r>
            <a:r>
              <a:rPr lang="en-US" dirty="0"/>
              <a:t>(</a:t>
            </a:r>
            <a:r>
              <a:rPr lang="en-US" dirty="0" err="1"/>
              <a:t>this.x</a:t>
            </a:r>
            <a:r>
              <a:rPr lang="en-US" dirty="0"/>
              <a:t>);</a:t>
            </a:r>
          </a:p>
          <a:p>
            <a:r>
              <a:rPr lang="en-US" dirty="0"/>
              <a:t>			</a:t>
            </a:r>
            <a:r>
              <a:rPr lang="en-US" dirty="0" err="1"/>
              <a:t>System.out.println</a:t>
            </a:r>
            <a:r>
              <a:rPr lang="en-US" dirty="0"/>
              <a:t>(</a:t>
            </a:r>
            <a:r>
              <a:rPr lang="en-US" dirty="0" err="1"/>
              <a:t>Outer.this.x</a:t>
            </a:r>
            <a:r>
              <a:rPr lang="en-US" dirty="0"/>
              <a:t>);</a:t>
            </a:r>
          </a:p>
          <a:p>
            <a:r>
              <a:rPr lang="en-US" dirty="0"/>
              <a:t>		}</a:t>
            </a:r>
          </a:p>
          <a:p>
            <a:r>
              <a:rPr lang="en-US" dirty="0"/>
              <a:t>	}</a:t>
            </a:r>
          </a:p>
          <a:p>
            <a:r>
              <a:rPr lang="en-US" dirty="0"/>
              <a:t>	public static void main(String[] </a:t>
            </a:r>
            <a:r>
              <a:rPr lang="en-US" dirty="0" err="1"/>
              <a:t>args</a:t>
            </a:r>
            <a:r>
              <a:rPr lang="en-US" dirty="0"/>
              <a:t>){</a:t>
            </a:r>
          </a:p>
          <a:p>
            <a:r>
              <a:rPr lang="en-US" dirty="0"/>
              <a:t>		new Outer().new Inner().m1();</a:t>
            </a:r>
          </a:p>
          <a:p>
            <a:r>
              <a:rPr lang="en-US" dirty="0"/>
              <a:t>	}</a:t>
            </a:r>
          </a:p>
          <a:p>
            <a:r>
              <a:rPr lang="en-US" dirty="0"/>
              <a:t>}</a:t>
            </a:r>
          </a:p>
          <a:p>
            <a:endParaRPr lang="en-US" dirty="0"/>
          </a:p>
          <a:p>
            <a:endParaRPr lang="en-US" dirty="0"/>
          </a:p>
        </p:txBody>
      </p:sp>
      <p:pic>
        <p:nvPicPr>
          <p:cNvPr id="4" name="Picture 3">
            <a:extLst>
              <a:ext uri="{FF2B5EF4-FFF2-40B4-BE49-F238E27FC236}">
                <a16:creationId xmlns:a16="http://schemas.microsoft.com/office/drawing/2014/main" id="{F7F7E8FF-47A4-4BD1-800B-81DAD18A1F8F}"/>
              </a:ext>
            </a:extLst>
          </p:cNvPr>
          <p:cNvPicPr>
            <a:picLocks noChangeAspect="1"/>
          </p:cNvPicPr>
          <p:nvPr/>
        </p:nvPicPr>
        <p:blipFill>
          <a:blip r:embed="rId2"/>
          <a:stretch>
            <a:fillRect/>
          </a:stretch>
        </p:blipFill>
        <p:spPr>
          <a:xfrm>
            <a:off x="10196469" y="2495424"/>
            <a:ext cx="619211" cy="895475"/>
          </a:xfrm>
          <a:prstGeom prst="rect">
            <a:avLst/>
          </a:prstGeom>
        </p:spPr>
      </p:pic>
    </p:spTree>
    <p:extLst>
      <p:ext uri="{BB962C8B-B14F-4D97-AF65-F5344CB8AC3E}">
        <p14:creationId xmlns:p14="http://schemas.microsoft.com/office/powerpoint/2010/main" val="8236375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8E49A25-E74F-483C-BDA6-7CF1EC0ABF83}"/>
              </a:ext>
            </a:extLst>
          </p:cNvPr>
          <p:cNvSpPr txBox="1"/>
          <p:nvPr/>
        </p:nvSpPr>
        <p:spPr>
          <a:xfrm>
            <a:off x="152400" y="95250"/>
            <a:ext cx="11953875" cy="7417415"/>
          </a:xfrm>
          <a:prstGeom prst="rect">
            <a:avLst/>
          </a:prstGeom>
          <a:noFill/>
        </p:spPr>
        <p:txBody>
          <a:bodyPr wrap="square" rtlCol="0">
            <a:spAutoFit/>
          </a:bodyPr>
          <a:lstStyle/>
          <a:p>
            <a:r>
              <a:rPr lang="en-US" dirty="0"/>
              <a:t>For Outer classes Allowed modifiers are : </a:t>
            </a:r>
          </a:p>
          <a:p>
            <a:r>
              <a:rPr lang="en-US" dirty="0"/>
              <a:t>public,&lt;default&gt;,</a:t>
            </a:r>
            <a:r>
              <a:rPr lang="en-US" dirty="0" err="1"/>
              <a:t>final,abstract,strictfp</a:t>
            </a:r>
            <a:r>
              <a:rPr lang="en-US" dirty="0"/>
              <a:t> .</a:t>
            </a:r>
          </a:p>
          <a:p>
            <a:endParaRPr lang="en-US" dirty="0"/>
          </a:p>
          <a:p>
            <a:r>
              <a:rPr lang="en-US" dirty="0"/>
              <a:t>Inner class allowed modifiers are : </a:t>
            </a:r>
          </a:p>
          <a:p>
            <a:r>
              <a:rPr lang="en-US" dirty="0"/>
              <a:t>private , protected, static .</a:t>
            </a:r>
          </a:p>
          <a:p>
            <a:endParaRPr lang="en-US" dirty="0"/>
          </a:p>
          <a:p>
            <a:endParaRPr lang="en-US" dirty="0"/>
          </a:p>
          <a:p>
            <a:r>
              <a:rPr lang="en-US" sz="2400" b="1" dirty="0"/>
              <a:t>Nesting of Inner classes </a:t>
            </a:r>
          </a:p>
          <a:p>
            <a:r>
              <a:rPr lang="en-US" dirty="0"/>
              <a:t>Inside inner class we can declare another inner class </a:t>
            </a:r>
            <a:r>
              <a:rPr lang="en-US" dirty="0" err="1"/>
              <a:t>i.e</a:t>
            </a:r>
            <a:r>
              <a:rPr lang="en-US" dirty="0"/>
              <a:t> . Nesting of inner classes is possible .</a:t>
            </a:r>
          </a:p>
          <a:p>
            <a:r>
              <a:rPr lang="en-US" sz="1600" dirty="0"/>
              <a:t>class A{</a:t>
            </a:r>
          </a:p>
          <a:p>
            <a:r>
              <a:rPr lang="en-US" sz="1600" dirty="0"/>
              <a:t>	class B{</a:t>
            </a:r>
          </a:p>
          <a:p>
            <a:r>
              <a:rPr lang="en-US" sz="1600" dirty="0"/>
              <a:t>		class C{</a:t>
            </a:r>
          </a:p>
          <a:p>
            <a:r>
              <a:rPr lang="en-US" sz="1600" dirty="0"/>
              <a:t>			public void m1(){</a:t>
            </a:r>
          </a:p>
          <a:p>
            <a:r>
              <a:rPr lang="en-US" sz="1600" dirty="0"/>
              <a:t>				</a:t>
            </a:r>
            <a:r>
              <a:rPr lang="en-US" sz="1600" dirty="0" err="1"/>
              <a:t>System.out.println</a:t>
            </a:r>
            <a:r>
              <a:rPr lang="en-US" sz="1600" dirty="0"/>
              <a:t>("Inner Most Class Method : ");</a:t>
            </a:r>
          </a:p>
          <a:p>
            <a:r>
              <a:rPr lang="en-US" sz="1600" dirty="0"/>
              <a:t>			}</a:t>
            </a:r>
          </a:p>
          <a:p>
            <a:r>
              <a:rPr lang="en-US" sz="1600" dirty="0"/>
              <a:t>		}</a:t>
            </a:r>
          </a:p>
          <a:p>
            <a:r>
              <a:rPr lang="en-US" sz="1600" dirty="0"/>
              <a:t>	}</a:t>
            </a:r>
          </a:p>
          <a:p>
            <a:r>
              <a:rPr lang="en-US" sz="1600" dirty="0"/>
              <a:t>}</a:t>
            </a:r>
          </a:p>
          <a:p>
            <a:r>
              <a:rPr lang="en-US" sz="1600" dirty="0"/>
              <a:t>class Test{</a:t>
            </a:r>
          </a:p>
          <a:p>
            <a:r>
              <a:rPr lang="en-US" sz="1600" dirty="0"/>
              <a:t>	public static void main(String[] </a:t>
            </a:r>
            <a:r>
              <a:rPr lang="en-US" sz="1600" dirty="0" err="1"/>
              <a:t>args</a:t>
            </a:r>
            <a:r>
              <a:rPr lang="en-US" sz="1600" dirty="0"/>
              <a:t>){</a:t>
            </a:r>
          </a:p>
          <a:p>
            <a:r>
              <a:rPr lang="en-US" sz="1600" dirty="0"/>
              <a:t>		A </a:t>
            </a:r>
            <a:r>
              <a:rPr lang="en-US" sz="1600" dirty="0" err="1"/>
              <a:t>a</a:t>
            </a:r>
            <a:r>
              <a:rPr lang="en-US" sz="1600" dirty="0"/>
              <a:t> = new A();</a:t>
            </a:r>
          </a:p>
          <a:p>
            <a:r>
              <a:rPr lang="en-US" sz="1600" dirty="0"/>
              <a:t>		A.B b = </a:t>
            </a:r>
            <a:r>
              <a:rPr lang="en-US" sz="1600" dirty="0" err="1"/>
              <a:t>a.new</a:t>
            </a:r>
            <a:r>
              <a:rPr lang="en-US" sz="1600" dirty="0"/>
              <a:t> B();</a:t>
            </a:r>
          </a:p>
          <a:p>
            <a:r>
              <a:rPr lang="en-US" sz="1600" dirty="0"/>
              <a:t>		A.B.C c = </a:t>
            </a:r>
            <a:r>
              <a:rPr lang="en-US" sz="1600" dirty="0" err="1"/>
              <a:t>b.new</a:t>
            </a:r>
            <a:r>
              <a:rPr lang="en-US" sz="1600" dirty="0"/>
              <a:t> C();</a:t>
            </a:r>
          </a:p>
          <a:p>
            <a:r>
              <a:rPr lang="en-US" sz="1600" dirty="0"/>
              <a:t>		c.m1();</a:t>
            </a:r>
          </a:p>
          <a:p>
            <a:r>
              <a:rPr lang="en-US" sz="1600" dirty="0"/>
              <a:t>	}</a:t>
            </a:r>
          </a:p>
          <a:p>
            <a:r>
              <a:rPr lang="en-US" sz="1600" dirty="0"/>
              <a:t>}</a:t>
            </a:r>
          </a:p>
          <a:p>
            <a:endParaRPr lang="en-US" dirty="0"/>
          </a:p>
          <a:p>
            <a:endParaRPr lang="en-US" dirty="0"/>
          </a:p>
        </p:txBody>
      </p:sp>
    </p:spTree>
    <p:extLst>
      <p:ext uri="{BB962C8B-B14F-4D97-AF65-F5344CB8AC3E}">
        <p14:creationId xmlns:p14="http://schemas.microsoft.com/office/powerpoint/2010/main" val="19913169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1E3A4AB-3042-4ED3-81BF-FB778DB07513}"/>
              </a:ext>
            </a:extLst>
          </p:cNvPr>
          <p:cNvSpPr txBox="1"/>
          <p:nvPr/>
        </p:nvSpPr>
        <p:spPr>
          <a:xfrm>
            <a:off x="390525" y="1514475"/>
            <a:ext cx="11944350" cy="3293209"/>
          </a:xfrm>
          <a:prstGeom prst="rect">
            <a:avLst/>
          </a:prstGeom>
          <a:noFill/>
        </p:spPr>
        <p:txBody>
          <a:bodyPr wrap="square" rtlCol="0">
            <a:spAutoFit/>
          </a:bodyPr>
          <a:lstStyle/>
          <a:p>
            <a:r>
              <a:rPr lang="en-US" sz="2800" b="1" dirty="0"/>
              <a:t>Method Local Inner Classes : </a:t>
            </a:r>
          </a:p>
          <a:p>
            <a:pPr marL="400050" indent="-400050">
              <a:buAutoNum type="romanUcPeriod"/>
            </a:pPr>
            <a:r>
              <a:rPr lang="en-US" dirty="0"/>
              <a:t>Sometimes we can declare a class inside a method such type of inner classes are called Method Local Inner classes . </a:t>
            </a:r>
          </a:p>
          <a:p>
            <a:endParaRPr lang="en-US" dirty="0"/>
          </a:p>
          <a:p>
            <a:r>
              <a:rPr lang="en-US" dirty="0"/>
              <a:t>II. The main purpose of method local inner class is to define method specific repeatedly required functionality .</a:t>
            </a:r>
          </a:p>
          <a:p>
            <a:endParaRPr lang="en-US" dirty="0"/>
          </a:p>
          <a:p>
            <a:r>
              <a:rPr lang="en-US" dirty="0"/>
              <a:t>III. Method local inner classes are best suitable to meet the nested method requirements.</a:t>
            </a:r>
          </a:p>
          <a:p>
            <a:endParaRPr lang="en-US" dirty="0"/>
          </a:p>
          <a:p>
            <a:r>
              <a:rPr lang="en-US" dirty="0"/>
              <a:t>IV. We can access method local inner classes only with in a  method where we declare outside of the method we can’t access</a:t>
            </a:r>
          </a:p>
          <a:p>
            <a:r>
              <a:rPr lang="en-US" dirty="0"/>
              <a:t>Because of it’s less scope method local inner classes are most rarely used inner classes. </a:t>
            </a:r>
          </a:p>
          <a:p>
            <a:endParaRPr lang="en-US" dirty="0"/>
          </a:p>
          <a:p>
            <a:r>
              <a:rPr lang="en-US" dirty="0"/>
              <a:t>  </a:t>
            </a:r>
          </a:p>
        </p:txBody>
      </p:sp>
    </p:spTree>
    <p:extLst>
      <p:ext uri="{BB962C8B-B14F-4D97-AF65-F5344CB8AC3E}">
        <p14:creationId xmlns:p14="http://schemas.microsoft.com/office/powerpoint/2010/main" val="7979698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BF4D968-7DA1-4240-B1EA-4F8981BC3505}"/>
              </a:ext>
            </a:extLst>
          </p:cNvPr>
          <p:cNvSpPr txBox="1"/>
          <p:nvPr/>
        </p:nvSpPr>
        <p:spPr>
          <a:xfrm>
            <a:off x="95250" y="76200"/>
            <a:ext cx="11944350" cy="6463308"/>
          </a:xfrm>
          <a:prstGeom prst="rect">
            <a:avLst/>
          </a:prstGeom>
          <a:noFill/>
        </p:spPr>
        <p:txBody>
          <a:bodyPr wrap="square" rtlCol="0">
            <a:spAutoFit/>
          </a:bodyPr>
          <a:lstStyle/>
          <a:p>
            <a:endParaRPr lang="en-US" dirty="0"/>
          </a:p>
          <a:p>
            <a:r>
              <a:rPr lang="en-US" dirty="0"/>
              <a:t>For Example</a:t>
            </a:r>
          </a:p>
          <a:p>
            <a:endParaRPr lang="en-US" dirty="0"/>
          </a:p>
          <a:p>
            <a:r>
              <a:rPr lang="en-US" dirty="0"/>
              <a:t>class Test{</a:t>
            </a:r>
          </a:p>
          <a:p>
            <a:r>
              <a:rPr lang="en-US" dirty="0"/>
              <a:t>	public void m1(){</a:t>
            </a:r>
          </a:p>
          <a:p>
            <a:r>
              <a:rPr lang="en-US" dirty="0"/>
              <a:t>		class Inner{</a:t>
            </a:r>
          </a:p>
          <a:p>
            <a:r>
              <a:rPr lang="en-US" dirty="0"/>
              <a:t>			public void sum(int x, int y){</a:t>
            </a:r>
          </a:p>
          <a:p>
            <a:r>
              <a:rPr lang="en-US" dirty="0"/>
              <a:t>				</a:t>
            </a:r>
            <a:r>
              <a:rPr lang="en-US" dirty="0" err="1"/>
              <a:t>System.out.println</a:t>
            </a:r>
            <a:r>
              <a:rPr lang="en-US" dirty="0"/>
              <a:t>("The Sum : "+(</a:t>
            </a:r>
            <a:r>
              <a:rPr lang="en-US" dirty="0" err="1"/>
              <a:t>x+y</a:t>
            </a:r>
            <a:r>
              <a:rPr lang="en-US" dirty="0"/>
              <a:t>));</a:t>
            </a:r>
          </a:p>
          <a:p>
            <a:r>
              <a:rPr lang="en-US" dirty="0"/>
              <a:t>			}</a:t>
            </a:r>
          </a:p>
          <a:p>
            <a:r>
              <a:rPr lang="en-US" dirty="0"/>
              <a:t>		}</a:t>
            </a:r>
          </a:p>
          <a:p>
            <a:r>
              <a:rPr lang="en-US" dirty="0"/>
              <a:t>		Inner </a:t>
            </a:r>
            <a:r>
              <a:rPr lang="en-US" dirty="0" err="1"/>
              <a:t>i</a:t>
            </a:r>
            <a:r>
              <a:rPr lang="en-US" dirty="0"/>
              <a:t> = new Inner();</a:t>
            </a:r>
          </a:p>
          <a:p>
            <a:r>
              <a:rPr lang="en-US" dirty="0"/>
              <a:t>		</a:t>
            </a:r>
            <a:r>
              <a:rPr lang="en-US" dirty="0" err="1"/>
              <a:t>i.sum</a:t>
            </a:r>
            <a:r>
              <a:rPr lang="en-US" dirty="0"/>
              <a:t>(10,20);</a:t>
            </a:r>
          </a:p>
          <a:p>
            <a:r>
              <a:rPr lang="en-US" dirty="0"/>
              <a:t>		</a:t>
            </a:r>
            <a:r>
              <a:rPr lang="en-US" dirty="0" err="1"/>
              <a:t>i.sum</a:t>
            </a:r>
            <a:r>
              <a:rPr lang="en-US" dirty="0"/>
              <a:t>(1000,2000);</a:t>
            </a:r>
          </a:p>
          <a:p>
            <a:r>
              <a:rPr lang="en-US" dirty="0"/>
              <a:t>		</a:t>
            </a:r>
          </a:p>
          <a:p>
            <a:r>
              <a:rPr lang="en-US" dirty="0"/>
              <a:t>	}</a:t>
            </a:r>
          </a:p>
          <a:p>
            <a:r>
              <a:rPr lang="en-US" dirty="0"/>
              <a:t>	</a:t>
            </a:r>
          </a:p>
          <a:p>
            <a:r>
              <a:rPr lang="en-US" dirty="0"/>
              <a:t>	public static void main(String[] </a:t>
            </a:r>
            <a:r>
              <a:rPr lang="en-US" dirty="0" err="1"/>
              <a:t>args</a:t>
            </a:r>
            <a:r>
              <a:rPr lang="en-US" dirty="0"/>
              <a:t>){</a:t>
            </a:r>
          </a:p>
          <a:p>
            <a:r>
              <a:rPr lang="en-US" dirty="0"/>
              <a:t>		Test t = new Test();</a:t>
            </a:r>
          </a:p>
          <a:p>
            <a:r>
              <a:rPr lang="en-US" dirty="0"/>
              <a:t>		t.m1();</a:t>
            </a:r>
          </a:p>
          <a:p>
            <a:r>
              <a:rPr lang="en-US" dirty="0"/>
              <a:t>	}</a:t>
            </a:r>
          </a:p>
          <a:p>
            <a:r>
              <a:rPr lang="en-US" dirty="0"/>
              <a:t>		</a:t>
            </a:r>
          </a:p>
          <a:p>
            <a:r>
              <a:rPr lang="en-US" dirty="0"/>
              <a:t>}</a:t>
            </a:r>
          </a:p>
          <a:p>
            <a:endParaRPr lang="en-US" dirty="0"/>
          </a:p>
        </p:txBody>
      </p:sp>
      <p:pic>
        <p:nvPicPr>
          <p:cNvPr id="4" name="Picture 3">
            <a:extLst>
              <a:ext uri="{FF2B5EF4-FFF2-40B4-BE49-F238E27FC236}">
                <a16:creationId xmlns:a16="http://schemas.microsoft.com/office/drawing/2014/main" id="{674CEA23-7754-43CD-963E-A6FCD1596DE1}"/>
              </a:ext>
            </a:extLst>
          </p:cNvPr>
          <p:cNvPicPr>
            <a:picLocks noChangeAspect="1"/>
          </p:cNvPicPr>
          <p:nvPr/>
        </p:nvPicPr>
        <p:blipFill>
          <a:blip r:embed="rId2"/>
          <a:stretch>
            <a:fillRect/>
          </a:stretch>
        </p:blipFill>
        <p:spPr>
          <a:xfrm>
            <a:off x="8372350" y="3895670"/>
            <a:ext cx="1790950" cy="781159"/>
          </a:xfrm>
          <a:prstGeom prst="rect">
            <a:avLst/>
          </a:prstGeom>
        </p:spPr>
      </p:pic>
    </p:spTree>
    <p:extLst>
      <p:ext uri="{BB962C8B-B14F-4D97-AF65-F5344CB8AC3E}">
        <p14:creationId xmlns:p14="http://schemas.microsoft.com/office/powerpoint/2010/main" val="40357994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B8A3CA3-FA46-4FA7-8E7B-FDCB2682EC1F}"/>
              </a:ext>
            </a:extLst>
          </p:cNvPr>
          <p:cNvSpPr txBox="1"/>
          <p:nvPr/>
        </p:nvSpPr>
        <p:spPr>
          <a:xfrm>
            <a:off x="85725" y="123825"/>
            <a:ext cx="12039600" cy="6832640"/>
          </a:xfrm>
          <a:prstGeom prst="rect">
            <a:avLst/>
          </a:prstGeom>
          <a:noFill/>
        </p:spPr>
        <p:txBody>
          <a:bodyPr wrap="square" rtlCol="0">
            <a:spAutoFit/>
          </a:bodyPr>
          <a:lstStyle/>
          <a:p>
            <a:r>
              <a:rPr lang="en-US" sz="2400" b="1" dirty="0"/>
              <a:t>We can declare method Local inner class inside  both instance and static method :</a:t>
            </a:r>
          </a:p>
          <a:p>
            <a:endParaRPr lang="en-US" dirty="0"/>
          </a:p>
          <a:p>
            <a:r>
              <a:rPr lang="en-US" dirty="0"/>
              <a:t>class Test{</a:t>
            </a:r>
          </a:p>
          <a:p>
            <a:r>
              <a:rPr lang="en-US" dirty="0"/>
              <a:t>	int x = 10;</a:t>
            </a:r>
          </a:p>
          <a:p>
            <a:r>
              <a:rPr lang="en-US" dirty="0"/>
              <a:t>	static int y = 20;</a:t>
            </a:r>
          </a:p>
          <a:p>
            <a:r>
              <a:rPr lang="en-US" dirty="0"/>
              <a:t>	public void m1(){</a:t>
            </a:r>
          </a:p>
          <a:p>
            <a:r>
              <a:rPr lang="en-US" dirty="0"/>
              <a:t>		class Inner{</a:t>
            </a:r>
          </a:p>
          <a:p>
            <a:r>
              <a:rPr lang="en-US" dirty="0"/>
              <a:t>			public void m2(){</a:t>
            </a:r>
          </a:p>
          <a:p>
            <a:r>
              <a:rPr lang="en-US" dirty="0"/>
              <a:t>				</a:t>
            </a:r>
            <a:r>
              <a:rPr lang="en-US" dirty="0" err="1"/>
              <a:t>System.out.println</a:t>
            </a:r>
            <a:r>
              <a:rPr lang="en-US" dirty="0"/>
              <a:t>(x);</a:t>
            </a:r>
          </a:p>
          <a:p>
            <a:r>
              <a:rPr lang="en-US" dirty="0"/>
              <a:t>				</a:t>
            </a:r>
            <a:r>
              <a:rPr lang="en-US" dirty="0" err="1"/>
              <a:t>System.out.println</a:t>
            </a:r>
            <a:r>
              <a:rPr lang="en-US" dirty="0"/>
              <a:t>(y);</a:t>
            </a:r>
          </a:p>
          <a:p>
            <a:r>
              <a:rPr lang="en-US" dirty="0"/>
              <a:t>			}</a:t>
            </a:r>
          </a:p>
          <a:p>
            <a:r>
              <a:rPr lang="en-US" dirty="0"/>
              <a:t>		}</a:t>
            </a:r>
          </a:p>
          <a:p>
            <a:r>
              <a:rPr lang="en-US" dirty="0"/>
              <a:t>		Inner </a:t>
            </a:r>
            <a:r>
              <a:rPr lang="en-US" dirty="0" err="1"/>
              <a:t>i</a:t>
            </a:r>
            <a:r>
              <a:rPr lang="en-US" dirty="0"/>
              <a:t> = new Inner();</a:t>
            </a:r>
          </a:p>
          <a:p>
            <a:r>
              <a:rPr lang="en-US" dirty="0"/>
              <a:t>		i.m2();</a:t>
            </a:r>
          </a:p>
          <a:p>
            <a:r>
              <a:rPr lang="en-US" dirty="0"/>
              <a:t>	}</a:t>
            </a:r>
          </a:p>
          <a:p>
            <a:r>
              <a:rPr lang="en-US" dirty="0"/>
              <a:t>	public static void main(String[] </a:t>
            </a:r>
            <a:r>
              <a:rPr lang="en-US" dirty="0" err="1"/>
              <a:t>args</a:t>
            </a:r>
            <a:r>
              <a:rPr lang="en-US" dirty="0"/>
              <a:t>){</a:t>
            </a:r>
          </a:p>
          <a:p>
            <a:r>
              <a:rPr lang="en-US" dirty="0"/>
              <a:t>		Test t = new Test();</a:t>
            </a:r>
          </a:p>
          <a:p>
            <a:r>
              <a:rPr lang="en-US" dirty="0"/>
              <a:t>		t.m1();</a:t>
            </a:r>
          </a:p>
          <a:p>
            <a:r>
              <a:rPr lang="en-US" dirty="0"/>
              <a:t>	}	</a:t>
            </a:r>
          </a:p>
          <a:p>
            <a:r>
              <a:rPr lang="en-US" dirty="0"/>
              <a:t>}</a:t>
            </a:r>
          </a:p>
          <a:p>
            <a:endParaRPr lang="en-US" dirty="0"/>
          </a:p>
          <a:p>
            <a:r>
              <a:rPr lang="en-US" dirty="0"/>
              <a:t>If we declare inner class inside Instance method then from that method local Inner class we can access both static and non-static members of outer class directly .</a:t>
            </a:r>
          </a:p>
          <a:p>
            <a:endParaRPr lang="en-US" dirty="0"/>
          </a:p>
        </p:txBody>
      </p:sp>
      <p:pic>
        <p:nvPicPr>
          <p:cNvPr id="6" name="Picture 5">
            <a:extLst>
              <a:ext uri="{FF2B5EF4-FFF2-40B4-BE49-F238E27FC236}">
                <a16:creationId xmlns:a16="http://schemas.microsoft.com/office/drawing/2014/main" id="{B89EBED2-D386-46F5-A917-7604DFBD3E96}"/>
              </a:ext>
            </a:extLst>
          </p:cNvPr>
          <p:cNvPicPr>
            <a:picLocks noChangeAspect="1"/>
          </p:cNvPicPr>
          <p:nvPr/>
        </p:nvPicPr>
        <p:blipFill>
          <a:blip r:embed="rId2"/>
          <a:stretch>
            <a:fillRect/>
          </a:stretch>
        </p:blipFill>
        <p:spPr>
          <a:xfrm>
            <a:off x="7405657" y="2872198"/>
            <a:ext cx="428685" cy="504895"/>
          </a:xfrm>
          <a:prstGeom prst="rect">
            <a:avLst/>
          </a:prstGeom>
        </p:spPr>
      </p:pic>
    </p:spTree>
    <p:extLst>
      <p:ext uri="{BB962C8B-B14F-4D97-AF65-F5344CB8AC3E}">
        <p14:creationId xmlns:p14="http://schemas.microsoft.com/office/powerpoint/2010/main" val="973828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D6993D8-89C5-4674-B1A8-8356C1037058}"/>
              </a:ext>
            </a:extLst>
          </p:cNvPr>
          <p:cNvSpPr txBox="1"/>
          <p:nvPr/>
        </p:nvSpPr>
        <p:spPr>
          <a:xfrm>
            <a:off x="152400" y="123825"/>
            <a:ext cx="11934825" cy="6740307"/>
          </a:xfrm>
          <a:prstGeom prst="rect">
            <a:avLst/>
          </a:prstGeom>
          <a:noFill/>
        </p:spPr>
        <p:txBody>
          <a:bodyPr wrap="square" rtlCol="0">
            <a:spAutoFit/>
          </a:bodyPr>
          <a:lstStyle/>
          <a:p>
            <a:r>
              <a:rPr lang="en-US" dirty="0"/>
              <a:t>If we declare Inner class Inside a static method then we can access only static members of Outer class directly from that method local Inner class . </a:t>
            </a:r>
          </a:p>
          <a:p>
            <a:endParaRPr lang="en-US" dirty="0"/>
          </a:p>
          <a:p>
            <a:r>
              <a:rPr lang="en-US" dirty="0"/>
              <a:t>class Test{</a:t>
            </a:r>
          </a:p>
          <a:p>
            <a:r>
              <a:rPr lang="en-US" dirty="0"/>
              <a:t>	int x = 10;</a:t>
            </a:r>
          </a:p>
          <a:p>
            <a:r>
              <a:rPr lang="en-US" dirty="0"/>
              <a:t>	static int y = 20;</a:t>
            </a:r>
          </a:p>
          <a:p>
            <a:r>
              <a:rPr lang="en-US" dirty="0"/>
              <a:t>	public static void m1(){</a:t>
            </a:r>
          </a:p>
          <a:p>
            <a:r>
              <a:rPr lang="en-US" dirty="0"/>
              <a:t>		class Inner{</a:t>
            </a:r>
          </a:p>
          <a:p>
            <a:r>
              <a:rPr lang="en-US" dirty="0"/>
              <a:t>			public void m2(){</a:t>
            </a:r>
          </a:p>
          <a:p>
            <a:r>
              <a:rPr lang="en-US" dirty="0"/>
              <a:t>				//</a:t>
            </a:r>
            <a:r>
              <a:rPr lang="en-US" dirty="0" err="1"/>
              <a:t>System.out.println</a:t>
            </a:r>
            <a:r>
              <a:rPr lang="en-US" dirty="0"/>
              <a:t>(x);   ==  this will give error line 1</a:t>
            </a:r>
          </a:p>
          <a:p>
            <a:r>
              <a:rPr lang="en-US" dirty="0"/>
              <a:t>				</a:t>
            </a:r>
            <a:r>
              <a:rPr lang="en-US" dirty="0" err="1"/>
              <a:t>System.out.println</a:t>
            </a:r>
            <a:r>
              <a:rPr lang="en-US" dirty="0"/>
              <a:t>(y);</a:t>
            </a:r>
          </a:p>
          <a:p>
            <a:r>
              <a:rPr lang="en-US" dirty="0"/>
              <a:t>			}</a:t>
            </a:r>
          </a:p>
          <a:p>
            <a:r>
              <a:rPr lang="en-US" dirty="0"/>
              <a:t>		}</a:t>
            </a:r>
          </a:p>
          <a:p>
            <a:r>
              <a:rPr lang="en-US" dirty="0"/>
              <a:t>		Inner </a:t>
            </a:r>
            <a:r>
              <a:rPr lang="en-US" dirty="0" err="1"/>
              <a:t>i</a:t>
            </a:r>
            <a:r>
              <a:rPr lang="en-US" dirty="0"/>
              <a:t> = new Inner();</a:t>
            </a:r>
          </a:p>
          <a:p>
            <a:r>
              <a:rPr lang="en-US" dirty="0"/>
              <a:t>		i.m2();</a:t>
            </a:r>
          </a:p>
          <a:p>
            <a:r>
              <a:rPr lang="en-US" dirty="0"/>
              <a:t>	}</a:t>
            </a:r>
          </a:p>
          <a:p>
            <a:r>
              <a:rPr lang="en-US" dirty="0"/>
              <a:t>	public static void main(String[] </a:t>
            </a:r>
            <a:r>
              <a:rPr lang="en-US" dirty="0" err="1"/>
              <a:t>args</a:t>
            </a:r>
            <a:r>
              <a:rPr lang="en-US" dirty="0"/>
              <a:t>){</a:t>
            </a:r>
          </a:p>
          <a:p>
            <a:r>
              <a:rPr lang="en-US" dirty="0"/>
              <a:t>		Test t = new Test();</a:t>
            </a:r>
          </a:p>
          <a:p>
            <a:r>
              <a:rPr lang="en-US" dirty="0"/>
              <a:t>		t.m1();</a:t>
            </a:r>
          </a:p>
          <a:p>
            <a:r>
              <a:rPr lang="en-US" dirty="0"/>
              <a:t>	}	</a:t>
            </a:r>
          </a:p>
          <a:p>
            <a:r>
              <a:rPr lang="en-US" dirty="0"/>
              <a:t>}</a:t>
            </a:r>
          </a:p>
          <a:p>
            <a:endParaRPr lang="en-US" dirty="0"/>
          </a:p>
          <a:p>
            <a:r>
              <a:rPr lang="en-US" dirty="0"/>
              <a:t>If we declare m1  method as static then at line 1 we will get compile time error saying </a:t>
            </a:r>
            <a:r>
              <a:rPr lang="en-US" dirty="0" err="1"/>
              <a:t>nonstatic</a:t>
            </a:r>
            <a:r>
              <a:rPr lang="en-US" dirty="0"/>
              <a:t> variable x can not be referenced from a static context . </a:t>
            </a:r>
          </a:p>
        </p:txBody>
      </p:sp>
    </p:spTree>
    <p:extLst>
      <p:ext uri="{BB962C8B-B14F-4D97-AF65-F5344CB8AC3E}">
        <p14:creationId xmlns:p14="http://schemas.microsoft.com/office/powerpoint/2010/main" val="18202320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7734FC3-5D50-4053-BC8A-297234D5632F}"/>
              </a:ext>
            </a:extLst>
          </p:cNvPr>
          <p:cNvSpPr txBox="1"/>
          <p:nvPr/>
        </p:nvSpPr>
        <p:spPr>
          <a:xfrm>
            <a:off x="171450" y="85725"/>
            <a:ext cx="11925300" cy="6740307"/>
          </a:xfrm>
          <a:prstGeom prst="rect">
            <a:avLst/>
          </a:prstGeom>
          <a:noFill/>
        </p:spPr>
        <p:txBody>
          <a:bodyPr wrap="square" rtlCol="0">
            <a:spAutoFit/>
          </a:bodyPr>
          <a:lstStyle/>
          <a:p>
            <a:r>
              <a:rPr lang="en-US" dirty="0"/>
              <a:t>From method local Inner class we can’t access local variables of the method in which we declare Inner class . If the local variable declared as final  then we can access.   // till </a:t>
            </a:r>
            <a:r>
              <a:rPr lang="en-US" dirty="0" err="1"/>
              <a:t>jdk</a:t>
            </a:r>
            <a:r>
              <a:rPr lang="en-US" dirty="0"/>
              <a:t> 7  </a:t>
            </a:r>
          </a:p>
          <a:p>
            <a:r>
              <a:rPr lang="en-US" dirty="0"/>
              <a:t>For example : This works fine in JDK 8 </a:t>
            </a:r>
          </a:p>
          <a:p>
            <a:r>
              <a:rPr lang="en-US" dirty="0"/>
              <a:t>class TestDemo1{</a:t>
            </a:r>
          </a:p>
          <a:p>
            <a:r>
              <a:rPr lang="en-US" dirty="0"/>
              <a:t>	</a:t>
            </a:r>
          </a:p>
          <a:p>
            <a:r>
              <a:rPr lang="en-US" dirty="0"/>
              <a:t>	public void m1(){</a:t>
            </a:r>
          </a:p>
          <a:p>
            <a:r>
              <a:rPr lang="en-US" dirty="0"/>
              <a:t>		int x = 10;</a:t>
            </a:r>
          </a:p>
          <a:p>
            <a:r>
              <a:rPr lang="en-US" dirty="0"/>
              <a:t>		class Inner{</a:t>
            </a:r>
          </a:p>
          <a:p>
            <a:r>
              <a:rPr lang="en-US" dirty="0"/>
              <a:t>			public void m2(){</a:t>
            </a:r>
          </a:p>
          <a:p>
            <a:r>
              <a:rPr lang="en-US" dirty="0"/>
              <a:t>				</a:t>
            </a:r>
            <a:r>
              <a:rPr lang="en-US" dirty="0" err="1"/>
              <a:t>System.out.println</a:t>
            </a:r>
            <a:r>
              <a:rPr lang="en-US" dirty="0"/>
              <a:t>(x);</a:t>
            </a:r>
          </a:p>
          <a:p>
            <a:r>
              <a:rPr lang="en-US" dirty="0"/>
              <a:t>			}</a:t>
            </a:r>
          </a:p>
          <a:p>
            <a:r>
              <a:rPr lang="en-US" dirty="0"/>
              <a:t>		}</a:t>
            </a:r>
          </a:p>
          <a:p>
            <a:r>
              <a:rPr lang="en-US" dirty="0"/>
              <a:t>		Inner </a:t>
            </a:r>
            <a:r>
              <a:rPr lang="en-US" dirty="0" err="1"/>
              <a:t>i</a:t>
            </a:r>
            <a:r>
              <a:rPr lang="en-US" dirty="0"/>
              <a:t> = new Inner();</a:t>
            </a:r>
          </a:p>
          <a:p>
            <a:r>
              <a:rPr lang="en-US" dirty="0"/>
              <a:t>		i.m2();</a:t>
            </a:r>
          </a:p>
          <a:p>
            <a:r>
              <a:rPr lang="en-US" dirty="0"/>
              <a:t>	}</a:t>
            </a:r>
          </a:p>
          <a:p>
            <a:r>
              <a:rPr lang="en-US" dirty="0"/>
              <a:t>	public static void main(String[] </a:t>
            </a:r>
            <a:r>
              <a:rPr lang="en-US" dirty="0" err="1"/>
              <a:t>args</a:t>
            </a:r>
            <a:r>
              <a:rPr lang="en-US" dirty="0"/>
              <a:t>){</a:t>
            </a:r>
          </a:p>
          <a:p>
            <a:r>
              <a:rPr lang="en-US" dirty="0"/>
              <a:t>		TestDemo1 t = new TestDemo1();</a:t>
            </a:r>
          </a:p>
          <a:p>
            <a:r>
              <a:rPr lang="en-US" dirty="0"/>
              <a:t>		t.m1();</a:t>
            </a:r>
          </a:p>
          <a:p>
            <a:r>
              <a:rPr lang="en-US" dirty="0"/>
              <a:t>	}	</a:t>
            </a:r>
          </a:p>
          <a:p>
            <a:r>
              <a:rPr lang="en-US" dirty="0"/>
              <a:t>}</a:t>
            </a:r>
          </a:p>
          <a:p>
            <a:endParaRPr lang="en-US" dirty="0"/>
          </a:p>
          <a:p>
            <a:r>
              <a:rPr lang="en-US" dirty="0"/>
              <a:t>If we declare x as final Then we won’t get any compile time error   == till </a:t>
            </a:r>
            <a:r>
              <a:rPr lang="en-US" dirty="0" err="1"/>
              <a:t>jdk</a:t>
            </a:r>
            <a:r>
              <a:rPr lang="en-US" dirty="0"/>
              <a:t> 7 But now if we don’t use final it also works fine in later versions</a:t>
            </a:r>
          </a:p>
          <a:p>
            <a:endParaRPr lang="en-US" dirty="0"/>
          </a:p>
        </p:txBody>
      </p:sp>
    </p:spTree>
    <p:extLst>
      <p:ext uri="{BB962C8B-B14F-4D97-AF65-F5344CB8AC3E}">
        <p14:creationId xmlns:p14="http://schemas.microsoft.com/office/powerpoint/2010/main" val="15971871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33EE3FD-D9D1-4FDA-AFA3-8819EC78E5A1}"/>
              </a:ext>
            </a:extLst>
          </p:cNvPr>
          <p:cNvSpPr txBox="1"/>
          <p:nvPr/>
        </p:nvSpPr>
        <p:spPr>
          <a:xfrm>
            <a:off x="85725" y="104775"/>
            <a:ext cx="12001500" cy="6463308"/>
          </a:xfrm>
          <a:prstGeom prst="rect">
            <a:avLst/>
          </a:prstGeom>
          <a:noFill/>
        </p:spPr>
        <p:txBody>
          <a:bodyPr wrap="square" rtlCol="0">
            <a:spAutoFit/>
          </a:bodyPr>
          <a:lstStyle/>
          <a:p>
            <a:r>
              <a:rPr lang="en-US" dirty="0"/>
              <a:t>Consider the following code: </a:t>
            </a:r>
          </a:p>
          <a:p>
            <a:endParaRPr lang="en-US" dirty="0"/>
          </a:p>
          <a:p>
            <a:r>
              <a:rPr lang="en-US" dirty="0"/>
              <a:t>class Test{</a:t>
            </a:r>
          </a:p>
          <a:p>
            <a:r>
              <a:rPr lang="en-US" dirty="0"/>
              <a:t>	int </a:t>
            </a:r>
            <a:r>
              <a:rPr lang="en-US" dirty="0" err="1"/>
              <a:t>i</a:t>
            </a:r>
            <a:r>
              <a:rPr lang="en-US" dirty="0"/>
              <a:t> = 10;</a:t>
            </a:r>
          </a:p>
          <a:p>
            <a:r>
              <a:rPr lang="en-US" dirty="0"/>
              <a:t>	static int j = 20;</a:t>
            </a:r>
          </a:p>
          <a:p>
            <a:r>
              <a:rPr lang="en-US" dirty="0"/>
              <a:t>	public void m1(){</a:t>
            </a:r>
          </a:p>
          <a:p>
            <a:r>
              <a:rPr lang="en-US" dirty="0"/>
              <a:t>		int k = 30;</a:t>
            </a:r>
          </a:p>
          <a:p>
            <a:r>
              <a:rPr lang="en-US" dirty="0"/>
              <a:t>		final int m = 40;</a:t>
            </a:r>
          </a:p>
          <a:p>
            <a:r>
              <a:rPr lang="en-US" dirty="0"/>
              <a:t>		class Inner{</a:t>
            </a:r>
          </a:p>
          <a:p>
            <a:r>
              <a:rPr lang="en-US" dirty="0"/>
              <a:t>			public void m2(){</a:t>
            </a:r>
          </a:p>
          <a:p>
            <a:r>
              <a:rPr lang="en-US" dirty="0"/>
              <a:t>				// Line 1</a:t>
            </a:r>
          </a:p>
          <a:p>
            <a:r>
              <a:rPr lang="en-US" dirty="0"/>
              <a:t>			}</a:t>
            </a:r>
          </a:p>
          <a:p>
            <a:r>
              <a:rPr lang="en-US" dirty="0"/>
              <a:t>		}</a:t>
            </a:r>
          </a:p>
          <a:p>
            <a:r>
              <a:rPr lang="en-US" dirty="0"/>
              <a:t>	}</a:t>
            </a:r>
          </a:p>
          <a:p>
            <a:r>
              <a:rPr lang="en-US" dirty="0"/>
              <a:t>}</a:t>
            </a:r>
          </a:p>
          <a:p>
            <a:endParaRPr lang="en-US" dirty="0"/>
          </a:p>
          <a:p>
            <a:r>
              <a:rPr lang="en-US" dirty="0"/>
              <a:t>At line 1 which of the following variables we can access directly : </a:t>
            </a:r>
          </a:p>
          <a:p>
            <a:r>
              <a:rPr lang="en-US" dirty="0"/>
              <a:t>JDK 1.7  or earlier  ==   </a:t>
            </a:r>
            <a:r>
              <a:rPr lang="en-US" dirty="0" err="1"/>
              <a:t>I,j,k</a:t>
            </a:r>
            <a:endParaRPr lang="en-US" dirty="0"/>
          </a:p>
          <a:p>
            <a:endParaRPr lang="en-US" dirty="0"/>
          </a:p>
          <a:p>
            <a:r>
              <a:rPr lang="en-US" dirty="0" err="1"/>
              <a:t>Jdk</a:t>
            </a:r>
            <a:r>
              <a:rPr lang="en-US" dirty="0"/>
              <a:t> 1.8 or later  ===  All are accessible </a:t>
            </a:r>
          </a:p>
          <a:p>
            <a:endParaRPr lang="en-US" dirty="0"/>
          </a:p>
          <a:p>
            <a:r>
              <a:rPr lang="en-US" dirty="0"/>
              <a:t>If we declare m1 method as static then at line which variables we can access directly .</a:t>
            </a:r>
          </a:p>
          <a:p>
            <a:r>
              <a:rPr lang="en-US" dirty="0" err="1"/>
              <a:t>J,m</a:t>
            </a:r>
            <a:r>
              <a:rPr lang="en-US" dirty="0"/>
              <a:t> </a:t>
            </a:r>
          </a:p>
        </p:txBody>
      </p:sp>
    </p:spTree>
    <p:extLst>
      <p:ext uri="{BB962C8B-B14F-4D97-AF65-F5344CB8AC3E}">
        <p14:creationId xmlns:p14="http://schemas.microsoft.com/office/powerpoint/2010/main" val="28887090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B71676-3DFE-433E-B6E2-3D2B67439EA9}"/>
              </a:ext>
            </a:extLst>
          </p:cNvPr>
          <p:cNvSpPr txBox="1"/>
          <p:nvPr/>
        </p:nvSpPr>
        <p:spPr>
          <a:xfrm>
            <a:off x="142875" y="76200"/>
            <a:ext cx="11915775" cy="2031325"/>
          </a:xfrm>
          <a:prstGeom prst="rect">
            <a:avLst/>
          </a:prstGeom>
          <a:noFill/>
        </p:spPr>
        <p:txBody>
          <a:bodyPr wrap="square" rtlCol="0">
            <a:spAutoFit/>
          </a:bodyPr>
          <a:lstStyle/>
          <a:p>
            <a:r>
              <a:rPr lang="en-US" dirty="0"/>
              <a:t>If we declare m2 method as static then which variables are accessible  at line 1  : </a:t>
            </a:r>
          </a:p>
          <a:p>
            <a:r>
              <a:rPr lang="en-US" dirty="0"/>
              <a:t>We will get </a:t>
            </a:r>
            <a:r>
              <a:rPr lang="en-US" dirty="0" err="1"/>
              <a:t>compiletime</a:t>
            </a:r>
            <a:r>
              <a:rPr lang="en-US" dirty="0"/>
              <a:t> error as Inside Inner class we can’t have static members .</a:t>
            </a:r>
          </a:p>
          <a:p>
            <a:endParaRPr lang="en-US" dirty="0"/>
          </a:p>
          <a:p>
            <a:r>
              <a:rPr lang="en-US" dirty="0"/>
              <a:t>Applicable modifiers for method local Inner classes are final , abstract </a:t>
            </a:r>
            <a:r>
              <a:rPr lang="en-US" dirty="0" err="1"/>
              <a:t>strictfp</a:t>
            </a:r>
            <a:r>
              <a:rPr lang="en-US" dirty="0"/>
              <a:t> . If we are trying to apply any other modifier then we will get compile time error . </a:t>
            </a:r>
          </a:p>
          <a:p>
            <a:endParaRPr lang="en-US" dirty="0"/>
          </a:p>
          <a:p>
            <a:r>
              <a:rPr lang="en-US" dirty="0"/>
              <a:t> </a:t>
            </a:r>
          </a:p>
        </p:txBody>
      </p:sp>
    </p:spTree>
    <p:extLst>
      <p:ext uri="{BB962C8B-B14F-4D97-AF65-F5344CB8AC3E}">
        <p14:creationId xmlns:p14="http://schemas.microsoft.com/office/powerpoint/2010/main" val="8375794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548DBAD-A7E6-484D-A5EF-919BC7641F96}"/>
              </a:ext>
            </a:extLst>
          </p:cNvPr>
          <p:cNvSpPr txBox="1"/>
          <p:nvPr/>
        </p:nvSpPr>
        <p:spPr>
          <a:xfrm>
            <a:off x="123825" y="152400"/>
            <a:ext cx="11915775" cy="6186309"/>
          </a:xfrm>
          <a:prstGeom prst="rect">
            <a:avLst/>
          </a:prstGeom>
          <a:noFill/>
        </p:spPr>
        <p:txBody>
          <a:bodyPr wrap="square" rtlCol="0">
            <a:spAutoFit/>
          </a:bodyPr>
          <a:lstStyle/>
          <a:p>
            <a:r>
              <a:rPr lang="en-US" dirty="0"/>
              <a:t>Example 3 : </a:t>
            </a:r>
          </a:p>
          <a:p>
            <a:endParaRPr lang="en-US" dirty="0"/>
          </a:p>
          <a:p>
            <a:r>
              <a:rPr lang="en-US" dirty="0"/>
              <a:t>Map is group of key value pairs and each key value pair is called an entry without existing map object there is no chance of existing Entry object Hence interface entry is defined inside map interface. </a:t>
            </a:r>
          </a:p>
          <a:p>
            <a:endParaRPr lang="en-US" dirty="0"/>
          </a:p>
          <a:p>
            <a:r>
              <a:rPr lang="en-US" dirty="0"/>
              <a:t>Interface Map{</a:t>
            </a:r>
          </a:p>
          <a:p>
            <a:r>
              <a:rPr lang="en-US" dirty="0"/>
              <a:t>	interface Entry{</a:t>
            </a:r>
          </a:p>
          <a:p>
            <a:r>
              <a:rPr lang="en-US" dirty="0"/>
              <a:t>	}</a:t>
            </a:r>
          </a:p>
          <a:p>
            <a:r>
              <a:rPr lang="en-US" dirty="0"/>
              <a:t>}</a:t>
            </a:r>
          </a:p>
          <a:p>
            <a:endParaRPr lang="en-US" dirty="0"/>
          </a:p>
          <a:p>
            <a:r>
              <a:rPr lang="en-US" dirty="0"/>
              <a:t>Note : </a:t>
            </a:r>
          </a:p>
          <a:p>
            <a:pPr marL="342900" indent="-342900">
              <a:buAutoNum type="arabicPeriod"/>
            </a:pPr>
            <a:r>
              <a:rPr lang="en-US" dirty="0"/>
              <a:t>Without existing outer class object there is no chance existing inner class object .</a:t>
            </a:r>
          </a:p>
          <a:p>
            <a:pPr marL="342900" indent="-342900">
              <a:buAutoNum type="arabicPeriod"/>
            </a:pPr>
            <a:r>
              <a:rPr lang="en-US" dirty="0"/>
              <a:t>The relation between outer class and inner class is not is- a relation and it is has- a relationship .Composition or </a:t>
            </a:r>
            <a:r>
              <a:rPr lang="en-US" dirty="0" err="1"/>
              <a:t>Aggrigation</a:t>
            </a:r>
            <a:r>
              <a:rPr lang="en-US" dirty="0"/>
              <a:t> .</a:t>
            </a:r>
          </a:p>
          <a:p>
            <a:endParaRPr lang="en-US" dirty="0"/>
          </a:p>
          <a:p>
            <a:r>
              <a:rPr lang="en-US" dirty="0"/>
              <a:t>Based on position of declaration and behavior all inner classes are divided into 4 types :</a:t>
            </a:r>
          </a:p>
          <a:p>
            <a:pPr marL="400050" indent="-400050">
              <a:buAutoNum type="romanUcPeriod"/>
            </a:pPr>
            <a:r>
              <a:rPr lang="en-US" dirty="0"/>
              <a:t>Normal or Regular Inner class</a:t>
            </a:r>
          </a:p>
          <a:p>
            <a:pPr marL="400050" indent="-400050">
              <a:buAutoNum type="romanUcPeriod"/>
            </a:pPr>
            <a:r>
              <a:rPr lang="en-US" dirty="0"/>
              <a:t>Method local Inner class</a:t>
            </a:r>
          </a:p>
          <a:p>
            <a:pPr marL="400050" indent="-400050">
              <a:buAutoNum type="romanUcPeriod"/>
            </a:pPr>
            <a:r>
              <a:rPr lang="en-US" dirty="0"/>
              <a:t>Anonymous  Inner class </a:t>
            </a:r>
          </a:p>
          <a:p>
            <a:pPr marL="400050" indent="-400050">
              <a:buAutoNum type="romanUcPeriod"/>
            </a:pPr>
            <a:r>
              <a:rPr lang="en-US" dirty="0"/>
              <a:t>Static Nested class </a:t>
            </a:r>
          </a:p>
          <a:p>
            <a:endParaRPr lang="en-US" dirty="0"/>
          </a:p>
          <a:p>
            <a:endParaRPr lang="en-US" dirty="0"/>
          </a:p>
        </p:txBody>
      </p:sp>
    </p:spTree>
    <p:extLst>
      <p:ext uri="{BB962C8B-B14F-4D97-AF65-F5344CB8AC3E}">
        <p14:creationId xmlns:p14="http://schemas.microsoft.com/office/powerpoint/2010/main" val="7055381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C10BF70-745B-4D66-8001-955A31662E59}"/>
              </a:ext>
            </a:extLst>
          </p:cNvPr>
          <p:cNvSpPr txBox="1"/>
          <p:nvPr/>
        </p:nvSpPr>
        <p:spPr>
          <a:xfrm>
            <a:off x="161925" y="133350"/>
            <a:ext cx="11944350" cy="6370975"/>
          </a:xfrm>
          <a:prstGeom prst="rect">
            <a:avLst/>
          </a:prstGeom>
          <a:noFill/>
        </p:spPr>
        <p:txBody>
          <a:bodyPr wrap="square" rtlCol="0">
            <a:spAutoFit/>
          </a:bodyPr>
          <a:lstStyle/>
          <a:p>
            <a:r>
              <a:rPr lang="en-US" sz="2800" b="1" dirty="0"/>
              <a:t>Anonymous Inner Class </a:t>
            </a:r>
          </a:p>
          <a:p>
            <a:r>
              <a:rPr lang="en-US" dirty="0"/>
              <a:t>Sometimes we can declare inner class without name such type of Inner classes are called Anonymous Inner classes . </a:t>
            </a:r>
          </a:p>
          <a:p>
            <a:endParaRPr lang="en-US" dirty="0"/>
          </a:p>
          <a:p>
            <a:r>
              <a:rPr lang="en-US" dirty="0"/>
              <a:t>The main purpose of Anonymous class is just for instant use (Onetime usage) </a:t>
            </a:r>
          </a:p>
          <a:p>
            <a:endParaRPr lang="en-US" dirty="0"/>
          </a:p>
          <a:p>
            <a:r>
              <a:rPr lang="en-US" dirty="0"/>
              <a:t>Based on declaration and </a:t>
            </a:r>
            <a:r>
              <a:rPr lang="en-US" dirty="0" err="1"/>
              <a:t>behaviour</a:t>
            </a:r>
            <a:r>
              <a:rPr lang="en-US" dirty="0"/>
              <a:t> there are three types of Anonymous classes . </a:t>
            </a:r>
          </a:p>
          <a:p>
            <a:pPr marL="342900" indent="-342900">
              <a:buAutoNum type="arabicPeriod"/>
            </a:pPr>
            <a:r>
              <a:rPr lang="en-US" dirty="0"/>
              <a:t>Anonymous Inner class that extends a class </a:t>
            </a:r>
          </a:p>
          <a:p>
            <a:pPr marL="342900" indent="-342900">
              <a:buAutoNum type="arabicPeriod"/>
            </a:pPr>
            <a:r>
              <a:rPr lang="en-US" dirty="0"/>
              <a:t>Anonymous Inner class that implements an interface </a:t>
            </a:r>
          </a:p>
          <a:p>
            <a:pPr marL="342900" indent="-342900">
              <a:buAutoNum type="arabicPeriod"/>
            </a:pPr>
            <a:r>
              <a:rPr lang="en-US" dirty="0"/>
              <a:t>Anonymous inner class that defined inside arguments .</a:t>
            </a:r>
          </a:p>
          <a:p>
            <a:pPr marL="342900" indent="-342900">
              <a:buAutoNum type="arabicPeriod"/>
            </a:pPr>
            <a:endParaRPr lang="en-US" dirty="0"/>
          </a:p>
          <a:p>
            <a:pPr marL="514350" indent="-514350">
              <a:buAutoNum type="romanUcPeriod"/>
            </a:pPr>
            <a:r>
              <a:rPr lang="en-US" sz="2000" b="1" dirty="0"/>
              <a:t>Anonymous Inner class that extends a class : </a:t>
            </a:r>
            <a:endParaRPr lang="en-US" b="1" dirty="0"/>
          </a:p>
          <a:p>
            <a:endParaRPr lang="en-US" dirty="0"/>
          </a:p>
          <a:p>
            <a:r>
              <a:rPr lang="en-US" dirty="0"/>
              <a:t>   Generated .class files are : </a:t>
            </a:r>
            <a:r>
              <a:rPr lang="en-US" dirty="0" err="1"/>
              <a:t>Popcorn.class</a:t>
            </a:r>
            <a:r>
              <a:rPr lang="en-US" dirty="0"/>
              <a:t>, </a:t>
            </a:r>
            <a:r>
              <a:rPr lang="en-US" dirty="0" err="1"/>
              <a:t>AnonymousClassDemo.class</a:t>
            </a:r>
            <a:r>
              <a:rPr lang="en-US" dirty="0"/>
              <a:t>, AnonymousClassDemo$1.class AnonymousClassDemo$2.class</a:t>
            </a:r>
          </a:p>
          <a:p>
            <a:endParaRPr lang="en-US" dirty="0"/>
          </a:p>
          <a:p>
            <a:r>
              <a:rPr lang="en-US" dirty="0"/>
              <a:t>Popcorn p = new Popcorn(); Just we are creating new popcorn Object </a:t>
            </a:r>
          </a:p>
          <a:p>
            <a:endParaRPr lang="en-US" dirty="0"/>
          </a:p>
          <a:p>
            <a:r>
              <a:rPr lang="en-US" dirty="0"/>
              <a:t>Popcorn p = new Popcorn(){</a:t>
            </a:r>
          </a:p>
          <a:p>
            <a:r>
              <a:rPr lang="en-US" dirty="0"/>
              <a:t>};</a:t>
            </a:r>
          </a:p>
          <a:p>
            <a:endParaRPr lang="en-US" dirty="0"/>
          </a:p>
          <a:p>
            <a:r>
              <a:rPr lang="en-US" dirty="0"/>
              <a:t>We are declaring a class that extends Popcorn without name (Anonymous Inner class )</a:t>
            </a:r>
          </a:p>
          <a:p>
            <a:r>
              <a:rPr lang="en-US" dirty="0"/>
              <a:t> for that child class we are creating an object with parent reference </a:t>
            </a:r>
          </a:p>
        </p:txBody>
      </p:sp>
    </p:spTree>
    <p:extLst>
      <p:ext uri="{BB962C8B-B14F-4D97-AF65-F5344CB8AC3E}">
        <p14:creationId xmlns:p14="http://schemas.microsoft.com/office/powerpoint/2010/main" val="30817138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07622BB-AA4A-4FDF-8FF0-F996EE0462D2}"/>
              </a:ext>
            </a:extLst>
          </p:cNvPr>
          <p:cNvSpPr txBox="1"/>
          <p:nvPr/>
        </p:nvSpPr>
        <p:spPr>
          <a:xfrm>
            <a:off x="104775" y="114300"/>
            <a:ext cx="11982450" cy="6340197"/>
          </a:xfrm>
          <a:prstGeom prst="rect">
            <a:avLst/>
          </a:prstGeom>
          <a:noFill/>
        </p:spPr>
        <p:txBody>
          <a:bodyPr wrap="square" rtlCol="0">
            <a:spAutoFit/>
          </a:bodyPr>
          <a:lstStyle/>
          <a:p>
            <a:r>
              <a:rPr lang="en-US" sz="1400" dirty="0"/>
              <a:t>class Popcorn{</a:t>
            </a:r>
          </a:p>
          <a:p>
            <a:r>
              <a:rPr lang="en-US" sz="1400" dirty="0"/>
              <a:t>	public void taste(){</a:t>
            </a:r>
          </a:p>
          <a:p>
            <a:r>
              <a:rPr lang="en-US" sz="1400" dirty="0"/>
              <a:t>		</a:t>
            </a:r>
            <a:r>
              <a:rPr lang="en-US" sz="1400" dirty="0" err="1"/>
              <a:t>System.out.println</a:t>
            </a:r>
            <a:r>
              <a:rPr lang="en-US" sz="1400" dirty="0"/>
              <a:t>("The Popcorn is Salty : ");</a:t>
            </a:r>
          </a:p>
          <a:p>
            <a:r>
              <a:rPr lang="en-US" sz="1400" dirty="0"/>
              <a:t>	}</a:t>
            </a:r>
          </a:p>
          <a:p>
            <a:r>
              <a:rPr lang="en-US" sz="1400" dirty="0"/>
              <a:t>}</a:t>
            </a:r>
          </a:p>
          <a:p>
            <a:r>
              <a:rPr lang="en-US" sz="1400" dirty="0"/>
              <a:t>class </a:t>
            </a:r>
            <a:r>
              <a:rPr lang="en-US" sz="1400" dirty="0" err="1"/>
              <a:t>AnonymousClassDemo</a:t>
            </a:r>
            <a:r>
              <a:rPr lang="en-US" sz="1400" dirty="0"/>
              <a:t>{</a:t>
            </a:r>
          </a:p>
          <a:p>
            <a:r>
              <a:rPr lang="en-US" sz="1400" dirty="0"/>
              <a:t>	public static void main(String[] </a:t>
            </a:r>
            <a:r>
              <a:rPr lang="en-US" sz="1400" dirty="0" err="1"/>
              <a:t>args</a:t>
            </a:r>
            <a:r>
              <a:rPr lang="en-US" sz="1400" dirty="0"/>
              <a:t>){</a:t>
            </a:r>
          </a:p>
          <a:p>
            <a:r>
              <a:rPr lang="en-US" sz="1400" dirty="0"/>
              <a:t>		Popcorn p = new Popcorn(){</a:t>
            </a:r>
          </a:p>
          <a:p>
            <a:r>
              <a:rPr lang="en-US" sz="1400" dirty="0"/>
              <a:t>			public void taste(){</a:t>
            </a:r>
          </a:p>
          <a:p>
            <a:r>
              <a:rPr lang="en-US" sz="1400" dirty="0"/>
              <a:t>				</a:t>
            </a:r>
            <a:r>
              <a:rPr lang="en-US" sz="1400" dirty="0" err="1"/>
              <a:t>System.out.println</a:t>
            </a:r>
            <a:r>
              <a:rPr lang="en-US" sz="1400" dirty="0"/>
              <a:t>("The Popcorn is Spicy : ");</a:t>
            </a:r>
          </a:p>
          <a:p>
            <a:r>
              <a:rPr lang="en-US" sz="1400" dirty="0"/>
              <a:t>			}</a:t>
            </a:r>
          </a:p>
          <a:p>
            <a:r>
              <a:rPr lang="en-US" sz="1400" dirty="0"/>
              <a:t>		};</a:t>
            </a:r>
          </a:p>
          <a:p>
            <a:r>
              <a:rPr lang="en-US" sz="1400" dirty="0"/>
              <a:t>		</a:t>
            </a:r>
            <a:r>
              <a:rPr lang="en-US" sz="1400" dirty="0" err="1"/>
              <a:t>p.taste</a:t>
            </a:r>
            <a:r>
              <a:rPr lang="en-US" sz="1400" dirty="0"/>
              <a:t>();</a:t>
            </a:r>
          </a:p>
          <a:p>
            <a:r>
              <a:rPr lang="en-US" sz="1400" dirty="0"/>
              <a:t>		Popcorn p1= new Popcorn();</a:t>
            </a:r>
          </a:p>
          <a:p>
            <a:r>
              <a:rPr lang="en-US" sz="1400" dirty="0"/>
              <a:t>		p1.taste();</a:t>
            </a:r>
          </a:p>
          <a:p>
            <a:r>
              <a:rPr lang="en-US" sz="1400" dirty="0"/>
              <a:t>		</a:t>
            </a:r>
          </a:p>
          <a:p>
            <a:r>
              <a:rPr lang="en-US" sz="1400" dirty="0"/>
              <a:t>	Popcorn p2 = new Popcorn(){</a:t>
            </a:r>
          </a:p>
          <a:p>
            <a:r>
              <a:rPr lang="en-US" sz="1400" dirty="0"/>
              <a:t>		public void taste(){</a:t>
            </a:r>
          </a:p>
          <a:p>
            <a:r>
              <a:rPr lang="en-US" sz="1400" dirty="0"/>
              <a:t>			</a:t>
            </a:r>
            <a:r>
              <a:rPr lang="en-US" sz="1400" dirty="0" err="1"/>
              <a:t>System.out.println</a:t>
            </a:r>
            <a:r>
              <a:rPr lang="en-US" sz="1400" dirty="0"/>
              <a:t>("The Popcorn is Sweet : ");</a:t>
            </a:r>
          </a:p>
          <a:p>
            <a:r>
              <a:rPr lang="en-US" sz="1400" dirty="0"/>
              <a:t>		}</a:t>
            </a:r>
          </a:p>
          <a:p>
            <a:r>
              <a:rPr lang="en-US" sz="1400" dirty="0"/>
              <a:t>	};</a:t>
            </a:r>
          </a:p>
          <a:p>
            <a:r>
              <a:rPr lang="en-US" sz="1400" dirty="0"/>
              <a:t>	p2.taste();</a:t>
            </a:r>
          </a:p>
          <a:p>
            <a:r>
              <a:rPr lang="en-US" sz="1400" dirty="0"/>
              <a:t>	</a:t>
            </a:r>
          </a:p>
          <a:p>
            <a:r>
              <a:rPr lang="en-US" sz="1400" dirty="0"/>
              <a:t>	</a:t>
            </a:r>
            <a:r>
              <a:rPr lang="en-US" sz="1400" dirty="0" err="1"/>
              <a:t>System.out.println</a:t>
            </a:r>
            <a:r>
              <a:rPr lang="en-US" sz="1400" dirty="0"/>
              <a:t>(</a:t>
            </a:r>
            <a:r>
              <a:rPr lang="en-US" sz="1400" dirty="0" err="1"/>
              <a:t>p.getClass</a:t>
            </a:r>
            <a:r>
              <a:rPr lang="en-US" sz="1400" dirty="0"/>
              <a:t>().</a:t>
            </a:r>
            <a:r>
              <a:rPr lang="en-US" sz="1400" dirty="0" err="1"/>
              <a:t>getName</a:t>
            </a:r>
            <a:r>
              <a:rPr lang="en-US" sz="1400" dirty="0"/>
              <a:t>());</a:t>
            </a:r>
          </a:p>
          <a:p>
            <a:r>
              <a:rPr lang="en-US" sz="1400" dirty="0"/>
              <a:t>	</a:t>
            </a:r>
            <a:r>
              <a:rPr lang="en-US" sz="1400" dirty="0" err="1"/>
              <a:t>System.out.println</a:t>
            </a:r>
            <a:r>
              <a:rPr lang="en-US" sz="1400" dirty="0"/>
              <a:t>(p1.getClass().</a:t>
            </a:r>
            <a:r>
              <a:rPr lang="en-US" sz="1400" dirty="0" err="1"/>
              <a:t>getName</a:t>
            </a:r>
            <a:r>
              <a:rPr lang="en-US" sz="1400" dirty="0"/>
              <a:t>());</a:t>
            </a:r>
          </a:p>
          <a:p>
            <a:r>
              <a:rPr lang="en-US" sz="1400" dirty="0"/>
              <a:t>	</a:t>
            </a:r>
            <a:r>
              <a:rPr lang="en-US" sz="1400" dirty="0" err="1"/>
              <a:t>System.out.println</a:t>
            </a:r>
            <a:r>
              <a:rPr lang="en-US" sz="1400" dirty="0"/>
              <a:t>(p2.getClass().</a:t>
            </a:r>
            <a:r>
              <a:rPr lang="en-US" sz="1400" dirty="0" err="1"/>
              <a:t>getName</a:t>
            </a:r>
            <a:r>
              <a:rPr lang="en-US" sz="1400" dirty="0"/>
              <a:t>());</a:t>
            </a:r>
          </a:p>
          <a:p>
            <a:r>
              <a:rPr lang="en-US" sz="1400" dirty="0"/>
              <a:t>	</a:t>
            </a:r>
          </a:p>
          <a:p>
            <a:r>
              <a:rPr lang="en-US" sz="1400" dirty="0"/>
              <a:t>	}</a:t>
            </a:r>
          </a:p>
          <a:p>
            <a:r>
              <a:rPr lang="en-US" sz="1400" dirty="0"/>
              <a:t>}</a:t>
            </a:r>
          </a:p>
        </p:txBody>
      </p:sp>
      <p:pic>
        <p:nvPicPr>
          <p:cNvPr id="6" name="Picture 5">
            <a:extLst>
              <a:ext uri="{FF2B5EF4-FFF2-40B4-BE49-F238E27FC236}">
                <a16:creationId xmlns:a16="http://schemas.microsoft.com/office/drawing/2014/main" id="{A66578F4-6B3B-4E90-A72F-63DF311FE3F9}"/>
              </a:ext>
            </a:extLst>
          </p:cNvPr>
          <p:cNvPicPr>
            <a:picLocks noChangeAspect="1"/>
          </p:cNvPicPr>
          <p:nvPr/>
        </p:nvPicPr>
        <p:blipFill>
          <a:blip r:embed="rId2"/>
          <a:stretch>
            <a:fillRect/>
          </a:stretch>
        </p:blipFill>
        <p:spPr>
          <a:xfrm>
            <a:off x="8077023" y="3947999"/>
            <a:ext cx="2534004" cy="1629002"/>
          </a:xfrm>
          <a:prstGeom prst="rect">
            <a:avLst/>
          </a:prstGeom>
        </p:spPr>
      </p:pic>
    </p:spTree>
    <p:extLst>
      <p:ext uri="{BB962C8B-B14F-4D97-AF65-F5344CB8AC3E}">
        <p14:creationId xmlns:p14="http://schemas.microsoft.com/office/powerpoint/2010/main" val="6259006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89DADEB-10E0-4508-891C-1F9E6EA886E5}"/>
              </a:ext>
            </a:extLst>
          </p:cNvPr>
          <p:cNvSpPr txBox="1"/>
          <p:nvPr/>
        </p:nvSpPr>
        <p:spPr>
          <a:xfrm>
            <a:off x="95250" y="66675"/>
            <a:ext cx="11944350" cy="2862322"/>
          </a:xfrm>
          <a:prstGeom prst="rect">
            <a:avLst/>
          </a:prstGeom>
          <a:noFill/>
        </p:spPr>
        <p:txBody>
          <a:bodyPr wrap="square" rtlCol="0">
            <a:spAutoFit/>
          </a:bodyPr>
          <a:lstStyle/>
          <a:p>
            <a:r>
              <a:rPr lang="en-US" dirty="0"/>
              <a:t>Popcorn p = new Popcorn(){</a:t>
            </a:r>
          </a:p>
          <a:p>
            <a:r>
              <a:rPr lang="en-US" dirty="0"/>
              <a:t>	public void taste(){</a:t>
            </a:r>
          </a:p>
          <a:p>
            <a:r>
              <a:rPr lang="en-US" dirty="0"/>
              <a:t>		</a:t>
            </a:r>
            <a:r>
              <a:rPr lang="en-US" dirty="0" err="1"/>
              <a:t>sopln</a:t>
            </a:r>
            <a:r>
              <a:rPr lang="en-US" dirty="0"/>
              <a:t>(“Spicy”);</a:t>
            </a:r>
          </a:p>
          <a:p>
            <a:r>
              <a:rPr lang="en-US" dirty="0"/>
              <a:t>	}</a:t>
            </a:r>
          </a:p>
          <a:p>
            <a:r>
              <a:rPr lang="en-US" dirty="0"/>
              <a:t>}</a:t>
            </a:r>
          </a:p>
          <a:p>
            <a:r>
              <a:rPr lang="en-US" dirty="0"/>
              <a:t>We are declaring a class that extends popcorn without name (Anonymous Inner class). In that child class we are overriding taste method . For that child class we are creating an object with Parent reference.</a:t>
            </a:r>
          </a:p>
          <a:p>
            <a:endParaRPr lang="en-US" dirty="0"/>
          </a:p>
          <a:p>
            <a:r>
              <a:rPr lang="en-US" dirty="0"/>
              <a:t>Defining   a thread by extending Thread class.</a:t>
            </a:r>
          </a:p>
          <a:p>
            <a:endParaRPr lang="en-US" dirty="0"/>
          </a:p>
        </p:txBody>
      </p:sp>
    </p:spTree>
    <p:extLst>
      <p:ext uri="{BB962C8B-B14F-4D97-AF65-F5344CB8AC3E}">
        <p14:creationId xmlns:p14="http://schemas.microsoft.com/office/powerpoint/2010/main" val="7186633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2A62C6DD-9D0D-4D6F-8C3F-3204EAE4D48B}"/>
              </a:ext>
            </a:extLst>
          </p:cNvPr>
          <p:cNvGraphicFramePr>
            <a:graphicFrameLocks noGrp="1"/>
          </p:cNvGraphicFramePr>
          <p:nvPr>
            <p:extLst>
              <p:ext uri="{D42A27DB-BD31-4B8C-83A1-F6EECF244321}">
                <p14:modId xmlns:p14="http://schemas.microsoft.com/office/powerpoint/2010/main" val="2656045245"/>
              </p:ext>
            </p:extLst>
          </p:nvPr>
        </p:nvGraphicFramePr>
        <p:xfrm>
          <a:off x="361950" y="161926"/>
          <a:ext cx="11144250" cy="5810249"/>
        </p:xfrm>
        <a:graphic>
          <a:graphicData uri="http://schemas.openxmlformats.org/drawingml/2006/table">
            <a:tbl>
              <a:tblPr firstRow="1" bandRow="1">
                <a:tableStyleId>{5C22544A-7EE6-4342-B048-85BDC9FD1C3A}</a:tableStyleId>
              </a:tblPr>
              <a:tblGrid>
                <a:gridCol w="5572125">
                  <a:extLst>
                    <a:ext uri="{9D8B030D-6E8A-4147-A177-3AD203B41FA5}">
                      <a16:colId xmlns:a16="http://schemas.microsoft.com/office/drawing/2014/main" val="2154891481"/>
                    </a:ext>
                  </a:extLst>
                </a:gridCol>
                <a:gridCol w="5572125">
                  <a:extLst>
                    <a:ext uri="{9D8B030D-6E8A-4147-A177-3AD203B41FA5}">
                      <a16:colId xmlns:a16="http://schemas.microsoft.com/office/drawing/2014/main" val="1579408688"/>
                    </a:ext>
                  </a:extLst>
                </a:gridCol>
              </a:tblGrid>
              <a:tr h="495299">
                <a:tc>
                  <a:txBody>
                    <a:bodyPr/>
                    <a:lstStyle/>
                    <a:p>
                      <a:r>
                        <a:rPr lang="en-US" dirty="0"/>
                        <a:t>Normal Class Approach</a:t>
                      </a:r>
                    </a:p>
                  </a:txBody>
                  <a:tcPr/>
                </a:tc>
                <a:tc>
                  <a:txBody>
                    <a:bodyPr/>
                    <a:lstStyle/>
                    <a:p>
                      <a:r>
                        <a:rPr lang="en-US" dirty="0"/>
                        <a:t>Anonymous Inner class Approach </a:t>
                      </a:r>
                    </a:p>
                  </a:txBody>
                  <a:tcPr/>
                </a:tc>
                <a:extLst>
                  <a:ext uri="{0D108BD9-81ED-4DB2-BD59-A6C34878D82A}">
                    <a16:rowId xmlns:a16="http://schemas.microsoft.com/office/drawing/2014/main" val="2628159770"/>
                  </a:ext>
                </a:extLst>
              </a:tr>
              <a:tr h="5314950">
                <a:tc>
                  <a:txBody>
                    <a:bodyPr/>
                    <a:lstStyle/>
                    <a:p>
                      <a:r>
                        <a:rPr lang="en-US" dirty="0"/>
                        <a:t>class </a:t>
                      </a:r>
                      <a:r>
                        <a:rPr lang="en-US" dirty="0" err="1"/>
                        <a:t>MyThread</a:t>
                      </a:r>
                      <a:r>
                        <a:rPr lang="en-US" dirty="0"/>
                        <a:t> extends Thread{</a:t>
                      </a:r>
                    </a:p>
                    <a:p>
                      <a:r>
                        <a:rPr lang="en-US" dirty="0"/>
                        <a:t>	public void run(){</a:t>
                      </a:r>
                    </a:p>
                    <a:p>
                      <a:r>
                        <a:rPr lang="en-US" dirty="0"/>
                        <a:t>		for(int </a:t>
                      </a:r>
                      <a:r>
                        <a:rPr lang="en-US" dirty="0" err="1"/>
                        <a:t>i</a:t>
                      </a:r>
                      <a:r>
                        <a:rPr lang="en-US" dirty="0"/>
                        <a:t> = 0;i&lt;10;i++){</a:t>
                      </a:r>
                    </a:p>
                    <a:p>
                      <a:r>
                        <a:rPr lang="en-US" dirty="0"/>
                        <a:t>			</a:t>
                      </a:r>
                      <a:r>
                        <a:rPr lang="en-US" dirty="0" err="1"/>
                        <a:t>System.out.println</a:t>
                      </a:r>
                      <a:r>
                        <a:rPr lang="en-US" dirty="0"/>
                        <a:t>("Child Thread");</a:t>
                      </a:r>
                    </a:p>
                    <a:p>
                      <a:r>
                        <a:rPr lang="en-US" dirty="0"/>
                        <a:t>		}</a:t>
                      </a:r>
                    </a:p>
                    <a:p>
                      <a:r>
                        <a:rPr lang="en-US" dirty="0"/>
                        <a:t>	}</a:t>
                      </a:r>
                    </a:p>
                    <a:p>
                      <a:r>
                        <a:rPr lang="en-US" dirty="0"/>
                        <a:t>}</a:t>
                      </a:r>
                    </a:p>
                    <a:p>
                      <a:r>
                        <a:rPr lang="en-US" dirty="0"/>
                        <a:t>Class </a:t>
                      </a:r>
                      <a:r>
                        <a:rPr lang="en-US" dirty="0" err="1"/>
                        <a:t>ThreadDemo</a:t>
                      </a:r>
                      <a:r>
                        <a:rPr lang="en-US" dirty="0"/>
                        <a:t>{</a:t>
                      </a:r>
                    </a:p>
                    <a:p>
                      <a:r>
                        <a:rPr lang="en-US" dirty="0"/>
                        <a:t>	public static void main(String[] </a:t>
                      </a:r>
                      <a:r>
                        <a:rPr lang="en-US" dirty="0" err="1"/>
                        <a:t>args</a:t>
                      </a:r>
                      <a:r>
                        <a:rPr lang="en-US" dirty="0"/>
                        <a:t>){</a:t>
                      </a:r>
                    </a:p>
                    <a:p>
                      <a:r>
                        <a:rPr lang="en-US" dirty="0"/>
                        <a:t>		</a:t>
                      </a:r>
                      <a:r>
                        <a:rPr lang="en-US" dirty="0" err="1"/>
                        <a:t>MyThread</a:t>
                      </a:r>
                      <a:r>
                        <a:rPr lang="en-US" dirty="0"/>
                        <a:t> t = new </a:t>
                      </a:r>
                      <a:r>
                        <a:rPr lang="en-US" dirty="0" err="1"/>
                        <a:t>MyThread</a:t>
                      </a:r>
                      <a:r>
                        <a:rPr lang="en-US" dirty="0"/>
                        <a:t>();</a:t>
                      </a:r>
                    </a:p>
                    <a:p>
                      <a:r>
                        <a:rPr lang="en-US" dirty="0"/>
                        <a:t>		</a:t>
                      </a:r>
                      <a:r>
                        <a:rPr lang="en-US" dirty="0" err="1"/>
                        <a:t>t.start</a:t>
                      </a:r>
                      <a:r>
                        <a:rPr lang="en-US" dirty="0"/>
                        <a:t>();</a:t>
                      </a:r>
                    </a:p>
                    <a:p>
                      <a:r>
                        <a:rPr lang="en-US" dirty="0"/>
                        <a:t>		for(int </a:t>
                      </a:r>
                      <a:r>
                        <a:rPr lang="en-US" dirty="0" err="1"/>
                        <a:t>i</a:t>
                      </a:r>
                      <a:r>
                        <a:rPr lang="en-US" dirty="0"/>
                        <a:t> = 0;i&lt;10;i++){</a:t>
                      </a:r>
                    </a:p>
                    <a:p>
                      <a:r>
                        <a:rPr lang="en-US" dirty="0"/>
                        <a:t>			</a:t>
                      </a:r>
                      <a:r>
                        <a:rPr lang="en-US" dirty="0" err="1"/>
                        <a:t>System.out.println</a:t>
                      </a:r>
                      <a:r>
                        <a:rPr lang="en-US" dirty="0"/>
                        <a:t>("Main Thread");</a:t>
                      </a:r>
                    </a:p>
                    <a:p>
                      <a:r>
                        <a:rPr lang="en-US" dirty="0"/>
                        <a:t>		}</a:t>
                      </a:r>
                    </a:p>
                    <a:p>
                      <a:r>
                        <a:rPr lang="en-US" dirty="0"/>
                        <a:t>	}</a:t>
                      </a:r>
                    </a:p>
                    <a:p>
                      <a:r>
                        <a:rPr lang="en-US" dirty="0"/>
                        <a:t>}</a:t>
                      </a:r>
                    </a:p>
                  </a:txBody>
                  <a:tcPr/>
                </a:tc>
                <a:tc>
                  <a:txBody>
                    <a:bodyPr/>
                    <a:lstStyle/>
                    <a:p>
                      <a:r>
                        <a:rPr lang="en-US" dirty="0"/>
                        <a:t>class </a:t>
                      </a:r>
                      <a:r>
                        <a:rPr lang="en-US" dirty="0" err="1"/>
                        <a:t>ThreadDemo</a:t>
                      </a:r>
                      <a:r>
                        <a:rPr lang="en-US" dirty="0"/>
                        <a:t>{</a:t>
                      </a:r>
                    </a:p>
                    <a:p>
                      <a:r>
                        <a:rPr lang="en-US" dirty="0"/>
                        <a:t>	public static void main(String[] </a:t>
                      </a:r>
                      <a:r>
                        <a:rPr lang="en-US" dirty="0" err="1"/>
                        <a:t>args</a:t>
                      </a:r>
                      <a:r>
                        <a:rPr lang="en-US" dirty="0"/>
                        <a:t>){</a:t>
                      </a:r>
                    </a:p>
                    <a:p>
                      <a:r>
                        <a:rPr lang="en-US" dirty="0"/>
                        <a:t>		</a:t>
                      </a:r>
                      <a:r>
                        <a:rPr lang="en-US" dirty="0" err="1"/>
                        <a:t>Thead</a:t>
                      </a:r>
                      <a:r>
                        <a:rPr lang="en-US" dirty="0"/>
                        <a:t> t = new Thread(){</a:t>
                      </a:r>
                    </a:p>
                    <a:p>
                      <a:r>
                        <a:rPr lang="en-US" dirty="0"/>
                        <a:t>			public void run(){</a:t>
                      </a:r>
                    </a:p>
                    <a:p>
                      <a:r>
                        <a:rPr lang="en-US" dirty="0"/>
                        <a:t>				for(int </a:t>
                      </a:r>
                      <a:r>
                        <a:rPr lang="en-US" dirty="0" err="1"/>
                        <a:t>i</a:t>
                      </a:r>
                      <a:r>
                        <a:rPr lang="en-US" dirty="0"/>
                        <a:t> =0;i&lt;10;i++)</a:t>
                      </a:r>
                    </a:p>
                    <a:p>
                      <a:r>
                        <a:rPr lang="en-US" dirty="0"/>
                        <a:t>					</a:t>
                      </a:r>
                      <a:r>
                        <a:rPr lang="en-US" dirty="0" err="1"/>
                        <a:t>System.out.println</a:t>
                      </a:r>
                      <a:r>
                        <a:rPr lang="en-US" dirty="0"/>
                        <a:t>("Child Thread");</a:t>
                      </a:r>
                    </a:p>
                    <a:p>
                      <a:r>
                        <a:rPr lang="en-US" dirty="0"/>
                        <a:t>				</a:t>
                      </a:r>
                    </a:p>
                    <a:p>
                      <a:r>
                        <a:rPr lang="en-US" dirty="0"/>
                        <a:t>			}</a:t>
                      </a:r>
                    </a:p>
                    <a:p>
                      <a:r>
                        <a:rPr lang="en-US" dirty="0"/>
                        <a:t>		}</a:t>
                      </a:r>
                    </a:p>
                    <a:p>
                      <a:r>
                        <a:rPr lang="en-US" dirty="0"/>
                        <a:t>		</a:t>
                      </a:r>
                      <a:r>
                        <a:rPr lang="en-US" dirty="0" err="1"/>
                        <a:t>t.start</a:t>
                      </a:r>
                      <a:r>
                        <a:rPr lang="en-US" dirty="0"/>
                        <a:t>();</a:t>
                      </a:r>
                    </a:p>
                    <a:p>
                      <a:r>
                        <a:rPr lang="en-US" dirty="0"/>
                        <a:t>		for(int </a:t>
                      </a:r>
                      <a:r>
                        <a:rPr lang="en-US" dirty="0" err="1"/>
                        <a:t>i</a:t>
                      </a:r>
                      <a:r>
                        <a:rPr lang="en-US" dirty="0"/>
                        <a:t> = 0;i&lt;10;i++)</a:t>
                      </a:r>
                    </a:p>
                    <a:p>
                      <a:r>
                        <a:rPr lang="en-US" dirty="0"/>
                        <a:t>			</a:t>
                      </a:r>
                      <a:r>
                        <a:rPr lang="en-US" dirty="0" err="1"/>
                        <a:t>System.out.println</a:t>
                      </a:r>
                      <a:r>
                        <a:rPr lang="en-US" dirty="0"/>
                        <a:t>("Main Thread ! ");</a:t>
                      </a:r>
                    </a:p>
                    <a:p>
                      <a:r>
                        <a:rPr lang="en-US" dirty="0"/>
                        <a:t>		</a:t>
                      </a:r>
                    </a:p>
                    <a:p>
                      <a:r>
                        <a:rPr lang="en-US" dirty="0"/>
                        <a:t>		</a:t>
                      </a:r>
                    </a:p>
                    <a:p>
                      <a:r>
                        <a:rPr lang="en-US" dirty="0"/>
                        <a:t>	}</a:t>
                      </a:r>
                    </a:p>
                    <a:p>
                      <a:r>
                        <a:rPr lang="en-US" dirty="0"/>
                        <a:t>}</a:t>
                      </a:r>
                    </a:p>
                  </a:txBody>
                  <a:tcPr/>
                </a:tc>
                <a:extLst>
                  <a:ext uri="{0D108BD9-81ED-4DB2-BD59-A6C34878D82A}">
                    <a16:rowId xmlns:a16="http://schemas.microsoft.com/office/drawing/2014/main" val="3314154347"/>
                  </a:ext>
                </a:extLst>
              </a:tr>
            </a:tbl>
          </a:graphicData>
        </a:graphic>
      </p:graphicFrame>
    </p:spTree>
    <p:extLst>
      <p:ext uri="{BB962C8B-B14F-4D97-AF65-F5344CB8AC3E}">
        <p14:creationId xmlns:p14="http://schemas.microsoft.com/office/powerpoint/2010/main" val="7206687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642DDD6-DBD3-493C-AE95-FF2B1D8D9626}"/>
              </a:ext>
            </a:extLst>
          </p:cNvPr>
          <p:cNvSpPr txBox="1"/>
          <p:nvPr/>
        </p:nvSpPr>
        <p:spPr>
          <a:xfrm>
            <a:off x="95250" y="104775"/>
            <a:ext cx="11991975" cy="954107"/>
          </a:xfrm>
          <a:prstGeom prst="rect">
            <a:avLst/>
          </a:prstGeom>
          <a:noFill/>
        </p:spPr>
        <p:txBody>
          <a:bodyPr wrap="square" rtlCol="0">
            <a:spAutoFit/>
          </a:bodyPr>
          <a:lstStyle/>
          <a:p>
            <a:r>
              <a:rPr lang="en-US" sz="2000" b="1" dirty="0"/>
              <a:t>Anonymous Inner class That implements an Interface</a:t>
            </a:r>
            <a:br>
              <a:rPr lang="en-US" sz="2000" b="1" dirty="0"/>
            </a:br>
            <a:r>
              <a:rPr lang="en-US" dirty="0"/>
              <a:t> defining  a thread by implementing Runnable : </a:t>
            </a:r>
          </a:p>
          <a:p>
            <a:endParaRPr lang="en-US" dirty="0"/>
          </a:p>
        </p:txBody>
      </p:sp>
      <p:graphicFrame>
        <p:nvGraphicFramePr>
          <p:cNvPr id="3" name="Table 3">
            <a:extLst>
              <a:ext uri="{FF2B5EF4-FFF2-40B4-BE49-F238E27FC236}">
                <a16:creationId xmlns:a16="http://schemas.microsoft.com/office/drawing/2014/main" id="{4DEA0A12-36B6-41A0-8FAA-1AE021F28642}"/>
              </a:ext>
            </a:extLst>
          </p:cNvPr>
          <p:cNvGraphicFramePr>
            <a:graphicFrameLocks noGrp="1"/>
          </p:cNvGraphicFramePr>
          <p:nvPr>
            <p:extLst>
              <p:ext uri="{D42A27DB-BD31-4B8C-83A1-F6EECF244321}">
                <p14:modId xmlns:p14="http://schemas.microsoft.com/office/powerpoint/2010/main" val="3378777598"/>
              </p:ext>
            </p:extLst>
          </p:nvPr>
        </p:nvGraphicFramePr>
        <p:xfrm>
          <a:off x="266699" y="719665"/>
          <a:ext cx="11820524" cy="5746901"/>
        </p:xfrm>
        <a:graphic>
          <a:graphicData uri="http://schemas.openxmlformats.org/drawingml/2006/table">
            <a:tbl>
              <a:tblPr firstRow="1" bandRow="1">
                <a:tableStyleId>{5C22544A-7EE6-4342-B048-85BDC9FD1C3A}</a:tableStyleId>
              </a:tblPr>
              <a:tblGrid>
                <a:gridCol w="5910262">
                  <a:extLst>
                    <a:ext uri="{9D8B030D-6E8A-4147-A177-3AD203B41FA5}">
                      <a16:colId xmlns:a16="http://schemas.microsoft.com/office/drawing/2014/main" val="2963453773"/>
                    </a:ext>
                  </a:extLst>
                </a:gridCol>
                <a:gridCol w="5910262">
                  <a:extLst>
                    <a:ext uri="{9D8B030D-6E8A-4147-A177-3AD203B41FA5}">
                      <a16:colId xmlns:a16="http://schemas.microsoft.com/office/drawing/2014/main" val="3884322562"/>
                    </a:ext>
                  </a:extLst>
                </a:gridCol>
              </a:tblGrid>
              <a:tr h="318560">
                <a:tc>
                  <a:txBody>
                    <a:bodyPr/>
                    <a:lstStyle/>
                    <a:p>
                      <a:r>
                        <a:rPr lang="en-US" dirty="0"/>
                        <a:t>Normal Class Approach</a:t>
                      </a:r>
                    </a:p>
                  </a:txBody>
                  <a:tcPr/>
                </a:tc>
                <a:tc>
                  <a:txBody>
                    <a:bodyPr/>
                    <a:lstStyle/>
                    <a:p>
                      <a:r>
                        <a:rPr lang="en-US" dirty="0"/>
                        <a:t>Anonymous Inner Class Approach </a:t>
                      </a:r>
                    </a:p>
                  </a:txBody>
                  <a:tcPr/>
                </a:tc>
                <a:extLst>
                  <a:ext uri="{0D108BD9-81ED-4DB2-BD59-A6C34878D82A}">
                    <a16:rowId xmlns:a16="http://schemas.microsoft.com/office/drawing/2014/main" val="1663090615"/>
                  </a:ext>
                </a:extLst>
              </a:tr>
              <a:tr h="5381141">
                <a:tc>
                  <a:txBody>
                    <a:bodyPr/>
                    <a:lstStyle/>
                    <a:p>
                      <a:r>
                        <a:rPr lang="en-US" dirty="0"/>
                        <a:t>class </a:t>
                      </a:r>
                      <a:r>
                        <a:rPr lang="en-US" dirty="0" err="1"/>
                        <a:t>MyRunnable</a:t>
                      </a:r>
                      <a:r>
                        <a:rPr lang="en-US" dirty="0"/>
                        <a:t> implements Runnable{</a:t>
                      </a:r>
                    </a:p>
                    <a:p>
                      <a:r>
                        <a:rPr lang="en-US" dirty="0"/>
                        <a:t>	public void run(){</a:t>
                      </a:r>
                    </a:p>
                    <a:p>
                      <a:r>
                        <a:rPr lang="en-US" dirty="0"/>
                        <a:t>		for(int </a:t>
                      </a:r>
                      <a:r>
                        <a:rPr lang="en-US" dirty="0" err="1"/>
                        <a:t>i</a:t>
                      </a:r>
                      <a:r>
                        <a:rPr lang="en-US" dirty="0"/>
                        <a:t>= 0;i&lt;10;i++)</a:t>
                      </a:r>
                    </a:p>
                    <a:p>
                      <a:r>
                        <a:rPr lang="en-US" dirty="0"/>
                        <a:t>			</a:t>
                      </a:r>
                      <a:r>
                        <a:rPr lang="en-US" dirty="0" err="1"/>
                        <a:t>System.out.println</a:t>
                      </a:r>
                      <a:r>
                        <a:rPr lang="en-US" dirty="0"/>
                        <a:t>("Child Thread");</a:t>
                      </a:r>
                    </a:p>
                    <a:p>
                      <a:r>
                        <a:rPr lang="en-US" dirty="0"/>
                        <a:t>	}</a:t>
                      </a:r>
                    </a:p>
                    <a:p>
                      <a:r>
                        <a:rPr lang="en-US" dirty="0"/>
                        <a:t>}</a:t>
                      </a:r>
                    </a:p>
                    <a:p>
                      <a:r>
                        <a:rPr lang="en-US" dirty="0"/>
                        <a:t>class </a:t>
                      </a:r>
                      <a:r>
                        <a:rPr lang="en-US" dirty="0" err="1"/>
                        <a:t>ThreadDemo</a:t>
                      </a:r>
                      <a:r>
                        <a:rPr lang="en-US" dirty="0"/>
                        <a:t>{</a:t>
                      </a:r>
                    </a:p>
                    <a:p>
                      <a:r>
                        <a:rPr lang="en-US" dirty="0"/>
                        <a:t>public static void main(String[] </a:t>
                      </a:r>
                      <a:r>
                        <a:rPr lang="en-US" dirty="0" err="1"/>
                        <a:t>args</a:t>
                      </a:r>
                      <a:r>
                        <a:rPr lang="en-US" dirty="0"/>
                        <a:t>){</a:t>
                      </a:r>
                    </a:p>
                    <a:p>
                      <a:r>
                        <a:rPr lang="en-US" dirty="0"/>
                        <a:t>		</a:t>
                      </a:r>
                      <a:r>
                        <a:rPr lang="en-US" dirty="0" err="1"/>
                        <a:t>MyRunnable</a:t>
                      </a:r>
                      <a:r>
                        <a:rPr lang="en-US" dirty="0"/>
                        <a:t> r = new </a:t>
                      </a:r>
                      <a:r>
                        <a:rPr lang="en-US" dirty="0" err="1"/>
                        <a:t>MyRunnable</a:t>
                      </a:r>
                      <a:r>
                        <a:rPr lang="en-US" dirty="0"/>
                        <a:t>();</a:t>
                      </a:r>
                    </a:p>
                    <a:p>
                      <a:r>
                        <a:rPr lang="en-US" dirty="0"/>
                        <a:t>		Thread t  =  new Thread(r);</a:t>
                      </a:r>
                    </a:p>
                    <a:p>
                      <a:r>
                        <a:rPr lang="en-US" dirty="0"/>
                        <a:t>		</a:t>
                      </a:r>
                      <a:r>
                        <a:rPr lang="en-US" dirty="0" err="1"/>
                        <a:t>t.start</a:t>
                      </a:r>
                      <a:r>
                        <a:rPr lang="en-US" dirty="0"/>
                        <a:t>();</a:t>
                      </a:r>
                    </a:p>
                    <a:p>
                      <a:r>
                        <a:rPr lang="en-US" dirty="0"/>
                        <a:t>		for(int </a:t>
                      </a:r>
                      <a:r>
                        <a:rPr lang="en-US" dirty="0" err="1"/>
                        <a:t>i</a:t>
                      </a:r>
                      <a:r>
                        <a:rPr lang="en-US" dirty="0"/>
                        <a:t> =0;i&lt;10;i++)</a:t>
                      </a:r>
                    </a:p>
                    <a:p>
                      <a:r>
                        <a:rPr lang="en-US" dirty="0"/>
                        <a:t>			</a:t>
                      </a:r>
                      <a:r>
                        <a:rPr lang="en-US" dirty="0" err="1"/>
                        <a:t>System.out.println</a:t>
                      </a:r>
                      <a:r>
                        <a:rPr lang="en-US" dirty="0"/>
                        <a:t>("Main Thread ! ");</a:t>
                      </a:r>
                    </a:p>
                    <a:p>
                      <a:r>
                        <a:rPr lang="en-US" dirty="0"/>
                        <a:t>	}</a:t>
                      </a:r>
                    </a:p>
                    <a:p>
                      <a:r>
                        <a:rPr lang="en-US" dirty="0"/>
                        <a:t>}</a:t>
                      </a:r>
                    </a:p>
                  </a:txBody>
                  <a:tcPr/>
                </a:tc>
                <a:tc>
                  <a:txBody>
                    <a:bodyPr/>
                    <a:lstStyle/>
                    <a:p>
                      <a:r>
                        <a:rPr lang="en-US" dirty="0"/>
                        <a:t>class </a:t>
                      </a:r>
                      <a:r>
                        <a:rPr lang="en-US" dirty="0" err="1"/>
                        <a:t>ThreadDemo</a:t>
                      </a:r>
                      <a:r>
                        <a:rPr lang="en-US" dirty="0"/>
                        <a:t>{</a:t>
                      </a:r>
                    </a:p>
                    <a:p>
                      <a:r>
                        <a:rPr lang="en-US" dirty="0"/>
                        <a:t>	public static void main(String[] </a:t>
                      </a:r>
                      <a:r>
                        <a:rPr lang="en-US" dirty="0" err="1"/>
                        <a:t>args</a:t>
                      </a:r>
                      <a:r>
                        <a:rPr lang="en-US" dirty="0"/>
                        <a:t>){</a:t>
                      </a:r>
                    </a:p>
                    <a:p>
                      <a:r>
                        <a:rPr lang="en-US" dirty="0"/>
                        <a:t>		Runnable r  = new Runnable(){</a:t>
                      </a:r>
                    </a:p>
                    <a:p>
                      <a:r>
                        <a:rPr lang="en-US" dirty="0"/>
                        <a:t>			public void run(){</a:t>
                      </a:r>
                    </a:p>
                    <a:p>
                      <a:r>
                        <a:rPr lang="en-US" dirty="0"/>
                        <a:t>				for(int </a:t>
                      </a:r>
                      <a:r>
                        <a:rPr lang="en-US" dirty="0" err="1"/>
                        <a:t>i</a:t>
                      </a:r>
                      <a:r>
                        <a:rPr lang="en-US" dirty="0"/>
                        <a:t> = 0;i&lt;10;i++)</a:t>
                      </a:r>
                    </a:p>
                    <a:p>
                      <a:r>
                        <a:rPr lang="en-US" dirty="0"/>
                        <a:t>					</a:t>
                      </a:r>
                      <a:r>
                        <a:rPr lang="en-US" dirty="0" err="1"/>
                        <a:t>System.out.println</a:t>
                      </a:r>
                      <a:r>
                        <a:rPr lang="en-US" dirty="0"/>
                        <a:t>("Child Thread !");	</a:t>
                      </a:r>
                    </a:p>
                    <a:p>
                      <a:r>
                        <a:rPr lang="en-US" dirty="0"/>
                        <a:t>			}</a:t>
                      </a:r>
                    </a:p>
                    <a:p>
                      <a:r>
                        <a:rPr lang="en-US" dirty="0"/>
                        <a:t>		};</a:t>
                      </a:r>
                    </a:p>
                    <a:p>
                      <a:r>
                        <a:rPr lang="en-US" dirty="0"/>
                        <a:t>		Thread t = new Thread(r);</a:t>
                      </a:r>
                    </a:p>
                    <a:p>
                      <a:r>
                        <a:rPr lang="en-US" dirty="0"/>
                        <a:t>		</a:t>
                      </a:r>
                      <a:r>
                        <a:rPr lang="en-US" dirty="0" err="1"/>
                        <a:t>t.start</a:t>
                      </a:r>
                      <a:r>
                        <a:rPr lang="en-US" dirty="0"/>
                        <a:t>();</a:t>
                      </a:r>
                    </a:p>
                    <a:p>
                      <a:r>
                        <a:rPr lang="en-US" dirty="0"/>
                        <a:t>		for(int </a:t>
                      </a:r>
                      <a:r>
                        <a:rPr lang="en-US" dirty="0" err="1"/>
                        <a:t>i</a:t>
                      </a:r>
                      <a:r>
                        <a:rPr lang="en-US" dirty="0"/>
                        <a:t> = 0;i&lt;10;i++)</a:t>
                      </a:r>
                    </a:p>
                    <a:p>
                      <a:r>
                        <a:rPr lang="en-US" dirty="0"/>
                        <a:t>			</a:t>
                      </a:r>
                      <a:r>
                        <a:rPr lang="en-US" dirty="0" err="1"/>
                        <a:t>System.out.println</a:t>
                      </a:r>
                      <a:r>
                        <a:rPr lang="en-US" dirty="0"/>
                        <a:t>("Main Thread !! ");</a:t>
                      </a:r>
                    </a:p>
                    <a:p>
                      <a:r>
                        <a:rPr lang="en-US" dirty="0"/>
                        <a:t>	}</a:t>
                      </a:r>
                    </a:p>
                    <a:p>
                      <a:r>
                        <a:rPr lang="en-US" dirty="0"/>
                        <a:t>}</a:t>
                      </a:r>
                    </a:p>
                    <a:p>
                      <a:endParaRPr lang="en-US" dirty="0"/>
                    </a:p>
                  </a:txBody>
                  <a:tcPr/>
                </a:tc>
                <a:extLst>
                  <a:ext uri="{0D108BD9-81ED-4DB2-BD59-A6C34878D82A}">
                    <a16:rowId xmlns:a16="http://schemas.microsoft.com/office/drawing/2014/main" val="4109233516"/>
                  </a:ext>
                </a:extLst>
              </a:tr>
            </a:tbl>
          </a:graphicData>
        </a:graphic>
      </p:graphicFrame>
    </p:spTree>
    <p:extLst>
      <p:ext uri="{BB962C8B-B14F-4D97-AF65-F5344CB8AC3E}">
        <p14:creationId xmlns:p14="http://schemas.microsoft.com/office/powerpoint/2010/main" val="4503610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8B4F800-4366-42BD-BB54-6746B4609F0C}"/>
              </a:ext>
            </a:extLst>
          </p:cNvPr>
          <p:cNvSpPr txBox="1"/>
          <p:nvPr/>
        </p:nvSpPr>
        <p:spPr>
          <a:xfrm>
            <a:off x="171450" y="142875"/>
            <a:ext cx="11906250" cy="4524315"/>
          </a:xfrm>
          <a:prstGeom prst="rect">
            <a:avLst/>
          </a:prstGeom>
          <a:noFill/>
        </p:spPr>
        <p:txBody>
          <a:bodyPr wrap="square" rtlCol="0">
            <a:spAutoFit/>
          </a:bodyPr>
          <a:lstStyle/>
          <a:p>
            <a:r>
              <a:rPr lang="en-US" dirty="0"/>
              <a:t>Anonymous Inner class that defined inside arguments </a:t>
            </a:r>
          </a:p>
          <a:p>
            <a:endParaRPr lang="en-US" dirty="0"/>
          </a:p>
          <a:p>
            <a:r>
              <a:rPr lang="en-US" dirty="0"/>
              <a:t>class </a:t>
            </a:r>
            <a:r>
              <a:rPr lang="en-US" dirty="0" err="1"/>
              <a:t>ThreadDemo</a:t>
            </a:r>
            <a:r>
              <a:rPr lang="en-US" dirty="0"/>
              <a:t>{</a:t>
            </a:r>
          </a:p>
          <a:p>
            <a:r>
              <a:rPr lang="en-US" dirty="0"/>
              <a:t>	public static void main(String[] </a:t>
            </a:r>
            <a:r>
              <a:rPr lang="en-US" dirty="0" err="1"/>
              <a:t>args</a:t>
            </a:r>
            <a:r>
              <a:rPr lang="en-US" dirty="0"/>
              <a:t>){</a:t>
            </a:r>
          </a:p>
          <a:p>
            <a:r>
              <a:rPr lang="en-US" dirty="0"/>
              <a:t>		new Thread(new Runnable(){</a:t>
            </a:r>
          </a:p>
          <a:p>
            <a:r>
              <a:rPr lang="en-US" dirty="0"/>
              <a:t>			public void run(){</a:t>
            </a:r>
          </a:p>
          <a:p>
            <a:r>
              <a:rPr lang="en-US" dirty="0"/>
              <a:t>				for(int </a:t>
            </a:r>
            <a:r>
              <a:rPr lang="en-US" dirty="0" err="1"/>
              <a:t>i</a:t>
            </a:r>
            <a:r>
              <a:rPr lang="en-US" dirty="0"/>
              <a:t> = 0;i&lt;10;i++)</a:t>
            </a:r>
          </a:p>
          <a:p>
            <a:r>
              <a:rPr lang="en-US" dirty="0"/>
              <a:t>					</a:t>
            </a:r>
            <a:r>
              <a:rPr lang="en-US" dirty="0" err="1"/>
              <a:t>System.out.println</a:t>
            </a:r>
            <a:r>
              <a:rPr lang="en-US" dirty="0"/>
              <a:t>("Child Thread !! ");</a:t>
            </a:r>
          </a:p>
          <a:p>
            <a:r>
              <a:rPr lang="en-US" dirty="0"/>
              <a:t>			}</a:t>
            </a:r>
          </a:p>
          <a:p>
            <a:r>
              <a:rPr lang="en-US" dirty="0"/>
              <a:t>		}</a:t>
            </a:r>
          </a:p>
          <a:p>
            <a:r>
              <a:rPr lang="en-US" dirty="0"/>
              <a:t>	).start();</a:t>
            </a:r>
          </a:p>
          <a:p>
            <a:r>
              <a:rPr lang="en-US" dirty="0"/>
              <a:t>	</a:t>
            </a:r>
          </a:p>
          <a:p>
            <a:r>
              <a:rPr lang="en-US" dirty="0"/>
              <a:t>	for(int </a:t>
            </a:r>
            <a:r>
              <a:rPr lang="en-US" dirty="0" err="1"/>
              <a:t>i</a:t>
            </a:r>
            <a:r>
              <a:rPr lang="en-US" dirty="0"/>
              <a:t> = 0;i&lt;10;i++)</a:t>
            </a:r>
          </a:p>
          <a:p>
            <a:r>
              <a:rPr lang="en-US" dirty="0"/>
              <a:t>		</a:t>
            </a:r>
            <a:r>
              <a:rPr lang="en-US" dirty="0" err="1"/>
              <a:t>System.out.println</a:t>
            </a:r>
            <a:r>
              <a:rPr lang="en-US" dirty="0"/>
              <a:t>("Main Thread !! ");</a:t>
            </a:r>
          </a:p>
          <a:p>
            <a:r>
              <a:rPr lang="en-US" dirty="0"/>
              <a:t>	}</a:t>
            </a:r>
          </a:p>
          <a:p>
            <a:r>
              <a:rPr lang="en-US" dirty="0"/>
              <a:t>}</a:t>
            </a:r>
          </a:p>
        </p:txBody>
      </p:sp>
    </p:spTree>
    <p:extLst>
      <p:ext uri="{BB962C8B-B14F-4D97-AF65-F5344CB8AC3E}">
        <p14:creationId xmlns:p14="http://schemas.microsoft.com/office/powerpoint/2010/main" val="5586618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19B5C65-8D46-4D55-9029-2787D585AB27}"/>
              </a:ext>
            </a:extLst>
          </p:cNvPr>
          <p:cNvSpPr txBox="1"/>
          <p:nvPr/>
        </p:nvSpPr>
        <p:spPr>
          <a:xfrm>
            <a:off x="123825" y="142875"/>
            <a:ext cx="11906250" cy="6278642"/>
          </a:xfrm>
          <a:prstGeom prst="rect">
            <a:avLst/>
          </a:prstGeom>
          <a:noFill/>
        </p:spPr>
        <p:txBody>
          <a:bodyPr wrap="square" rtlCol="0">
            <a:spAutoFit/>
          </a:bodyPr>
          <a:lstStyle/>
          <a:p>
            <a:r>
              <a:rPr lang="en-US" sz="2400" b="1" dirty="0"/>
              <a:t>Normal or Regular Inner classes : </a:t>
            </a:r>
          </a:p>
          <a:p>
            <a:endParaRPr lang="en-US" dirty="0"/>
          </a:p>
          <a:p>
            <a:r>
              <a:rPr lang="en-US" dirty="0"/>
              <a:t>If we are declaring any named class directly inside a class without static modifier such type of inner classes are called normal or regular inner class.</a:t>
            </a:r>
          </a:p>
          <a:p>
            <a:endParaRPr lang="en-US" dirty="0"/>
          </a:p>
          <a:p>
            <a:r>
              <a:rPr lang="en-US" dirty="0"/>
              <a:t> Example 1</a:t>
            </a:r>
          </a:p>
          <a:p>
            <a:r>
              <a:rPr lang="en-US" dirty="0"/>
              <a:t>class Outer{</a:t>
            </a:r>
          </a:p>
          <a:p>
            <a:r>
              <a:rPr lang="en-US" dirty="0"/>
              <a:t>	class Inner{</a:t>
            </a:r>
          </a:p>
          <a:p>
            <a:r>
              <a:rPr lang="en-US" dirty="0"/>
              <a:t>	}                               Normal or Regular inner class.</a:t>
            </a:r>
          </a:p>
          <a:p>
            <a:r>
              <a:rPr lang="en-US" dirty="0"/>
              <a:t>}</a:t>
            </a:r>
          </a:p>
          <a:p>
            <a:endParaRPr lang="en-US" dirty="0"/>
          </a:p>
          <a:p>
            <a:r>
              <a:rPr lang="en-US" dirty="0"/>
              <a:t>Save as Outer.java </a:t>
            </a:r>
          </a:p>
          <a:p>
            <a:endParaRPr lang="en-US" dirty="0"/>
          </a:p>
          <a:p>
            <a:endParaRPr lang="en-US" dirty="0"/>
          </a:p>
          <a:p>
            <a:endParaRPr lang="en-US" dirty="0"/>
          </a:p>
          <a:p>
            <a:r>
              <a:rPr lang="en-US" dirty="0"/>
              <a:t>Java Outer ===   &gt;                     RE : </a:t>
            </a:r>
            <a:r>
              <a:rPr lang="en-US" dirty="0" err="1"/>
              <a:t>NoSuchMethodError</a:t>
            </a:r>
            <a:r>
              <a:rPr lang="en-US" dirty="0"/>
              <a:t>: Main</a:t>
            </a:r>
          </a:p>
          <a:p>
            <a:endParaRPr lang="en-US" dirty="0"/>
          </a:p>
          <a:p>
            <a:r>
              <a:rPr lang="en-US" dirty="0"/>
              <a:t>Java </a:t>
            </a:r>
            <a:r>
              <a:rPr lang="en-US" dirty="0" err="1"/>
              <a:t>Outer$Inner</a:t>
            </a:r>
            <a:r>
              <a:rPr lang="en-US" dirty="0"/>
              <a:t>   ==== &gt;       RE : </a:t>
            </a:r>
            <a:r>
              <a:rPr lang="en-US" dirty="0" err="1"/>
              <a:t>NoSuchMethodError</a:t>
            </a:r>
            <a:r>
              <a:rPr lang="en-US" dirty="0"/>
              <a:t> : Main </a:t>
            </a:r>
          </a:p>
          <a:p>
            <a:endParaRPr lang="en-US" dirty="0"/>
          </a:p>
          <a:p>
            <a:endParaRPr lang="en-US" dirty="0"/>
          </a:p>
          <a:p>
            <a:endParaRPr lang="en-US" dirty="0"/>
          </a:p>
          <a:p>
            <a:endParaRPr lang="en-US" dirty="0"/>
          </a:p>
        </p:txBody>
      </p:sp>
      <p:sp>
        <p:nvSpPr>
          <p:cNvPr id="3" name="Right Brace 2">
            <a:extLst>
              <a:ext uri="{FF2B5EF4-FFF2-40B4-BE49-F238E27FC236}">
                <a16:creationId xmlns:a16="http://schemas.microsoft.com/office/drawing/2014/main" id="{124E05B0-30FB-493F-8616-00A494F51963}"/>
              </a:ext>
            </a:extLst>
          </p:cNvPr>
          <p:cNvSpPr/>
          <p:nvPr/>
        </p:nvSpPr>
        <p:spPr>
          <a:xfrm>
            <a:off x="2581275" y="2276475"/>
            <a:ext cx="142875" cy="67627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5" name="Picture 4">
            <a:extLst>
              <a:ext uri="{FF2B5EF4-FFF2-40B4-BE49-F238E27FC236}">
                <a16:creationId xmlns:a16="http://schemas.microsoft.com/office/drawing/2014/main" id="{BB147640-6AA9-4746-9AB9-5B9A925BF73C}"/>
              </a:ext>
            </a:extLst>
          </p:cNvPr>
          <p:cNvPicPr>
            <a:picLocks noChangeAspect="1"/>
          </p:cNvPicPr>
          <p:nvPr/>
        </p:nvPicPr>
        <p:blipFill>
          <a:blip r:embed="rId2"/>
          <a:stretch>
            <a:fillRect/>
          </a:stretch>
        </p:blipFill>
        <p:spPr>
          <a:xfrm>
            <a:off x="7610474" y="1799163"/>
            <a:ext cx="3238859" cy="1817360"/>
          </a:xfrm>
          <a:prstGeom prst="rect">
            <a:avLst/>
          </a:prstGeom>
        </p:spPr>
      </p:pic>
    </p:spTree>
    <p:extLst>
      <p:ext uri="{BB962C8B-B14F-4D97-AF65-F5344CB8AC3E}">
        <p14:creationId xmlns:p14="http://schemas.microsoft.com/office/powerpoint/2010/main" val="31986374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9D7A3E1-E1FA-4577-8C83-AAD8158F56B1}"/>
              </a:ext>
            </a:extLst>
          </p:cNvPr>
          <p:cNvSpPr txBox="1"/>
          <p:nvPr/>
        </p:nvSpPr>
        <p:spPr>
          <a:xfrm>
            <a:off x="123825" y="114300"/>
            <a:ext cx="11963400" cy="5355312"/>
          </a:xfrm>
          <a:prstGeom prst="rect">
            <a:avLst/>
          </a:prstGeom>
          <a:noFill/>
        </p:spPr>
        <p:txBody>
          <a:bodyPr wrap="square" rtlCol="0">
            <a:spAutoFit/>
          </a:bodyPr>
          <a:lstStyle/>
          <a:p>
            <a:r>
              <a:rPr lang="en-US" dirty="0"/>
              <a:t>Example2 : </a:t>
            </a:r>
          </a:p>
          <a:p>
            <a:endParaRPr lang="en-US" dirty="0"/>
          </a:p>
          <a:p>
            <a:r>
              <a:rPr lang="en-US" dirty="0"/>
              <a:t>class Outer2{</a:t>
            </a:r>
          </a:p>
          <a:p>
            <a:r>
              <a:rPr lang="en-US" dirty="0"/>
              <a:t>	class Inner{</a:t>
            </a:r>
          </a:p>
          <a:p>
            <a:r>
              <a:rPr lang="en-US" dirty="0"/>
              <a:t>		}</a:t>
            </a:r>
          </a:p>
          <a:p>
            <a:endParaRPr lang="en-US" dirty="0"/>
          </a:p>
          <a:p>
            <a:r>
              <a:rPr lang="en-US" dirty="0"/>
              <a:t>	public static void main(String[] </a:t>
            </a:r>
            <a:r>
              <a:rPr lang="en-US" dirty="0" err="1"/>
              <a:t>args</a:t>
            </a:r>
            <a:r>
              <a:rPr lang="en-US" dirty="0"/>
              <a:t>){</a:t>
            </a:r>
          </a:p>
          <a:p>
            <a:r>
              <a:rPr lang="en-US" dirty="0"/>
              <a:t>		</a:t>
            </a:r>
            <a:r>
              <a:rPr lang="en-US" dirty="0" err="1"/>
              <a:t>System.out.println</a:t>
            </a:r>
            <a:r>
              <a:rPr lang="en-US" dirty="0"/>
              <a:t>("Inside the Outer class Main Method : ");</a:t>
            </a:r>
          </a:p>
          <a:p>
            <a:r>
              <a:rPr lang="en-US" dirty="0"/>
              <a:t>	}</a:t>
            </a:r>
          </a:p>
          <a:p>
            <a:r>
              <a:rPr lang="en-US" dirty="0"/>
              <a:t>	</a:t>
            </a:r>
          </a:p>
          <a:p>
            <a:r>
              <a:rPr lang="en-US" dirty="0"/>
              <a:t>}</a:t>
            </a:r>
          </a:p>
          <a:p>
            <a:endParaRPr lang="en-US" dirty="0"/>
          </a:p>
          <a:p>
            <a:r>
              <a:rPr lang="en-US" dirty="0" err="1"/>
              <a:t>Javac</a:t>
            </a:r>
            <a:r>
              <a:rPr lang="en-US" dirty="0"/>
              <a:t> Outer2.java     ===== Outer2.classs    /   Outer2$Inner.class</a:t>
            </a:r>
          </a:p>
          <a:p>
            <a:endParaRPr lang="en-US" dirty="0"/>
          </a:p>
          <a:p>
            <a:r>
              <a:rPr lang="en-US" dirty="0"/>
              <a:t>Java Outer2    =====    Inside the outer class main method </a:t>
            </a:r>
          </a:p>
          <a:p>
            <a:endParaRPr lang="en-US" dirty="0"/>
          </a:p>
          <a:p>
            <a:r>
              <a:rPr lang="en-US" dirty="0"/>
              <a:t>Java Outer2$Inner  ===  </a:t>
            </a:r>
            <a:r>
              <a:rPr lang="en-US" dirty="0" err="1"/>
              <a:t>NoSuchMethodError</a:t>
            </a:r>
            <a:r>
              <a:rPr lang="en-US" dirty="0"/>
              <a:t> : main </a:t>
            </a:r>
          </a:p>
          <a:p>
            <a:endParaRPr lang="en-US" dirty="0"/>
          </a:p>
          <a:p>
            <a:endParaRPr lang="en-US" dirty="0"/>
          </a:p>
        </p:txBody>
      </p:sp>
    </p:spTree>
    <p:extLst>
      <p:ext uri="{BB962C8B-B14F-4D97-AF65-F5344CB8AC3E}">
        <p14:creationId xmlns:p14="http://schemas.microsoft.com/office/powerpoint/2010/main" val="15947800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6371F57-8B77-4D70-918C-3D9582B80A01}"/>
              </a:ext>
            </a:extLst>
          </p:cNvPr>
          <p:cNvSpPr txBox="1"/>
          <p:nvPr/>
        </p:nvSpPr>
        <p:spPr>
          <a:xfrm>
            <a:off x="152400" y="180975"/>
            <a:ext cx="11858625" cy="4524315"/>
          </a:xfrm>
          <a:prstGeom prst="rect">
            <a:avLst/>
          </a:prstGeom>
          <a:noFill/>
        </p:spPr>
        <p:txBody>
          <a:bodyPr wrap="square" rtlCol="0">
            <a:spAutoFit/>
          </a:bodyPr>
          <a:lstStyle/>
          <a:p>
            <a:r>
              <a:rPr lang="en-US" dirty="0"/>
              <a:t>Inside Inner class we can’t declare any static members Hence we can’t declare main method and we can’t run inner class directly from </a:t>
            </a:r>
            <a:r>
              <a:rPr lang="en-US" dirty="0" err="1"/>
              <a:t>cmd</a:t>
            </a:r>
            <a:r>
              <a:rPr lang="en-US" dirty="0"/>
              <a:t> .</a:t>
            </a:r>
          </a:p>
          <a:p>
            <a:endParaRPr lang="en-US" dirty="0"/>
          </a:p>
          <a:p>
            <a:r>
              <a:rPr lang="en-US" dirty="0"/>
              <a:t>class Outer3{</a:t>
            </a:r>
          </a:p>
          <a:p>
            <a:r>
              <a:rPr lang="en-US" dirty="0"/>
              <a:t>	class Inner{</a:t>
            </a:r>
          </a:p>
          <a:p>
            <a:r>
              <a:rPr lang="en-US" dirty="0"/>
              <a:t>		public static void main(String[] </a:t>
            </a:r>
            <a:r>
              <a:rPr lang="en-US" dirty="0" err="1"/>
              <a:t>args</a:t>
            </a:r>
            <a:r>
              <a:rPr lang="en-US" dirty="0"/>
              <a:t>){</a:t>
            </a:r>
          </a:p>
          <a:p>
            <a:r>
              <a:rPr lang="en-US" dirty="0"/>
              <a:t>		</a:t>
            </a:r>
            <a:r>
              <a:rPr lang="en-US" dirty="0" err="1"/>
              <a:t>System.out.println</a:t>
            </a:r>
            <a:r>
              <a:rPr lang="en-US" dirty="0"/>
              <a:t>("Inside the Inner class Main Method : ");</a:t>
            </a:r>
          </a:p>
          <a:p>
            <a:r>
              <a:rPr lang="en-US" dirty="0"/>
              <a:t>		}</a:t>
            </a:r>
          </a:p>
          <a:p>
            <a:r>
              <a:rPr lang="en-US" dirty="0"/>
              <a:t>	}</a:t>
            </a:r>
          </a:p>
          <a:p>
            <a:r>
              <a:rPr lang="en-US" dirty="0"/>
              <a:t>}</a:t>
            </a:r>
          </a:p>
          <a:p>
            <a:endParaRPr lang="en-US" dirty="0"/>
          </a:p>
          <a:p>
            <a:endParaRPr lang="en-US" dirty="0"/>
          </a:p>
          <a:p>
            <a:r>
              <a:rPr lang="en-US" dirty="0"/>
              <a:t>CE:  </a:t>
            </a:r>
          </a:p>
          <a:p>
            <a:endParaRPr lang="en-US" dirty="0"/>
          </a:p>
          <a:p>
            <a:endParaRPr lang="en-US" dirty="0"/>
          </a:p>
          <a:p>
            <a:endParaRPr lang="en-US" dirty="0"/>
          </a:p>
        </p:txBody>
      </p:sp>
      <p:pic>
        <p:nvPicPr>
          <p:cNvPr id="4" name="Picture 3">
            <a:extLst>
              <a:ext uri="{FF2B5EF4-FFF2-40B4-BE49-F238E27FC236}">
                <a16:creationId xmlns:a16="http://schemas.microsoft.com/office/drawing/2014/main" id="{98B91FD5-0436-4BB1-A6A0-65D4C7EADCA6}"/>
              </a:ext>
            </a:extLst>
          </p:cNvPr>
          <p:cNvPicPr>
            <a:picLocks noChangeAspect="1"/>
          </p:cNvPicPr>
          <p:nvPr/>
        </p:nvPicPr>
        <p:blipFill>
          <a:blip r:embed="rId2"/>
          <a:stretch>
            <a:fillRect/>
          </a:stretch>
        </p:blipFill>
        <p:spPr>
          <a:xfrm>
            <a:off x="765606" y="3452789"/>
            <a:ext cx="6630325" cy="314369"/>
          </a:xfrm>
          <a:prstGeom prst="rect">
            <a:avLst/>
          </a:prstGeom>
        </p:spPr>
      </p:pic>
    </p:spTree>
    <p:extLst>
      <p:ext uri="{BB962C8B-B14F-4D97-AF65-F5344CB8AC3E}">
        <p14:creationId xmlns:p14="http://schemas.microsoft.com/office/powerpoint/2010/main" val="13767658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558BF19-13FA-42B5-9E6F-A3D39406F6F9}"/>
              </a:ext>
            </a:extLst>
          </p:cNvPr>
          <p:cNvSpPr txBox="1"/>
          <p:nvPr/>
        </p:nvSpPr>
        <p:spPr>
          <a:xfrm>
            <a:off x="133350" y="85725"/>
            <a:ext cx="11934825" cy="4924425"/>
          </a:xfrm>
          <a:prstGeom prst="rect">
            <a:avLst/>
          </a:prstGeom>
          <a:noFill/>
        </p:spPr>
        <p:txBody>
          <a:bodyPr wrap="square" rtlCol="0">
            <a:spAutoFit/>
          </a:bodyPr>
          <a:lstStyle/>
          <a:p>
            <a:r>
              <a:rPr lang="en-US" sz="2400" b="1" dirty="0"/>
              <a:t>Case 1</a:t>
            </a:r>
          </a:p>
          <a:p>
            <a:r>
              <a:rPr lang="en-US" sz="2000" b="1" dirty="0"/>
              <a:t>Accessing Inner class code from static area of Outer class</a:t>
            </a:r>
          </a:p>
          <a:p>
            <a:endParaRPr lang="en-US" dirty="0"/>
          </a:p>
          <a:p>
            <a:r>
              <a:rPr lang="en-US" dirty="0"/>
              <a:t>class Outer4{</a:t>
            </a:r>
          </a:p>
          <a:p>
            <a:r>
              <a:rPr lang="en-US" dirty="0"/>
              <a:t>	class Inner{</a:t>
            </a:r>
          </a:p>
          <a:p>
            <a:r>
              <a:rPr lang="en-US" dirty="0"/>
              <a:t>		public void m1(){</a:t>
            </a:r>
          </a:p>
          <a:p>
            <a:r>
              <a:rPr lang="en-US" dirty="0"/>
              <a:t>			</a:t>
            </a:r>
            <a:r>
              <a:rPr lang="en-US" dirty="0" err="1"/>
              <a:t>System.out.println</a:t>
            </a:r>
            <a:r>
              <a:rPr lang="en-US" dirty="0"/>
              <a:t>("Inner class method ");</a:t>
            </a:r>
          </a:p>
          <a:p>
            <a:r>
              <a:rPr lang="en-US" dirty="0"/>
              <a:t>		}</a:t>
            </a:r>
          </a:p>
          <a:p>
            <a:r>
              <a:rPr lang="en-US" dirty="0"/>
              <a:t>	}</a:t>
            </a:r>
          </a:p>
          <a:p>
            <a:r>
              <a:rPr lang="en-US" dirty="0"/>
              <a:t>	public static void main(String[] </a:t>
            </a:r>
            <a:r>
              <a:rPr lang="en-US" dirty="0" err="1"/>
              <a:t>args</a:t>
            </a:r>
            <a:r>
              <a:rPr lang="en-US" dirty="0"/>
              <a:t>){</a:t>
            </a:r>
          </a:p>
          <a:p>
            <a:r>
              <a:rPr lang="en-US" dirty="0"/>
              <a:t>		</a:t>
            </a:r>
          </a:p>
          <a:p>
            <a:r>
              <a:rPr lang="en-US" dirty="0"/>
              <a:t>		Outer4 o  = new Outer4();</a:t>
            </a:r>
          </a:p>
          <a:p>
            <a:r>
              <a:rPr lang="en-US" dirty="0"/>
              <a:t>		Outer4.Inner </a:t>
            </a:r>
            <a:r>
              <a:rPr lang="en-US" dirty="0" err="1"/>
              <a:t>i</a:t>
            </a:r>
            <a:r>
              <a:rPr lang="en-US" dirty="0"/>
              <a:t> = </a:t>
            </a:r>
            <a:r>
              <a:rPr lang="en-US" dirty="0" err="1"/>
              <a:t>o.new</a:t>
            </a:r>
            <a:r>
              <a:rPr lang="en-US" dirty="0"/>
              <a:t> Inner();</a:t>
            </a:r>
          </a:p>
          <a:p>
            <a:r>
              <a:rPr lang="en-US" dirty="0"/>
              <a:t>		i.m1();   //   ===  &gt; shortcut code  new Outer4().new Inner().m1();</a:t>
            </a:r>
          </a:p>
          <a:p>
            <a:r>
              <a:rPr lang="en-US" dirty="0"/>
              <a:t>	}</a:t>
            </a:r>
          </a:p>
          <a:p>
            <a:r>
              <a:rPr lang="en-US" dirty="0"/>
              <a:t>}</a:t>
            </a:r>
          </a:p>
          <a:p>
            <a:endParaRPr lang="en-US" dirty="0"/>
          </a:p>
        </p:txBody>
      </p:sp>
    </p:spTree>
    <p:extLst>
      <p:ext uri="{BB962C8B-B14F-4D97-AF65-F5344CB8AC3E}">
        <p14:creationId xmlns:p14="http://schemas.microsoft.com/office/powerpoint/2010/main" val="41847639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7E774F9-FE29-49BB-8EB1-6DA138E4BB97}"/>
              </a:ext>
            </a:extLst>
          </p:cNvPr>
          <p:cNvSpPr txBox="1"/>
          <p:nvPr/>
        </p:nvSpPr>
        <p:spPr>
          <a:xfrm>
            <a:off x="142875" y="95250"/>
            <a:ext cx="11887200" cy="5755422"/>
          </a:xfrm>
          <a:prstGeom prst="rect">
            <a:avLst/>
          </a:prstGeom>
          <a:noFill/>
        </p:spPr>
        <p:txBody>
          <a:bodyPr wrap="square" rtlCol="0">
            <a:spAutoFit/>
          </a:bodyPr>
          <a:lstStyle/>
          <a:p>
            <a:r>
              <a:rPr lang="en-US" sz="2400" b="1" dirty="0"/>
              <a:t>Case2</a:t>
            </a:r>
          </a:p>
          <a:p>
            <a:r>
              <a:rPr lang="en-US" sz="2000" b="1" dirty="0"/>
              <a:t>Accessing Inner class code from Instance area of Outer class </a:t>
            </a:r>
          </a:p>
          <a:p>
            <a:endParaRPr lang="en-US" dirty="0"/>
          </a:p>
          <a:p>
            <a:r>
              <a:rPr lang="en-US" dirty="0"/>
              <a:t>class Outer{</a:t>
            </a:r>
          </a:p>
          <a:p>
            <a:r>
              <a:rPr lang="en-US" dirty="0"/>
              <a:t>	class Inner{</a:t>
            </a:r>
          </a:p>
          <a:p>
            <a:r>
              <a:rPr lang="en-US" dirty="0"/>
              <a:t>		public void m1(){</a:t>
            </a:r>
          </a:p>
          <a:p>
            <a:r>
              <a:rPr lang="en-US" dirty="0"/>
              <a:t>			</a:t>
            </a:r>
            <a:r>
              <a:rPr lang="en-US" dirty="0" err="1"/>
              <a:t>System.out.println</a:t>
            </a:r>
            <a:r>
              <a:rPr lang="en-US" dirty="0"/>
              <a:t>("Inner class method : ");</a:t>
            </a:r>
          </a:p>
          <a:p>
            <a:r>
              <a:rPr lang="en-US" dirty="0"/>
              <a:t>		}</a:t>
            </a:r>
          </a:p>
          <a:p>
            <a:r>
              <a:rPr lang="en-US" dirty="0"/>
              <a:t>	}</a:t>
            </a:r>
          </a:p>
          <a:p>
            <a:r>
              <a:rPr lang="en-US" dirty="0"/>
              <a:t>	public void m2(){</a:t>
            </a:r>
          </a:p>
          <a:p>
            <a:r>
              <a:rPr lang="en-US" dirty="0"/>
              <a:t>		Inner </a:t>
            </a:r>
            <a:r>
              <a:rPr lang="en-US" dirty="0" err="1"/>
              <a:t>i</a:t>
            </a:r>
            <a:r>
              <a:rPr lang="en-US" dirty="0"/>
              <a:t> = new Inner();</a:t>
            </a:r>
          </a:p>
          <a:p>
            <a:r>
              <a:rPr lang="en-US" dirty="0"/>
              <a:t>		i.m1();</a:t>
            </a:r>
          </a:p>
          <a:p>
            <a:r>
              <a:rPr lang="en-US" dirty="0"/>
              <a:t>	}</a:t>
            </a:r>
          </a:p>
          <a:p>
            <a:r>
              <a:rPr lang="en-US" dirty="0"/>
              <a:t>	</a:t>
            </a:r>
          </a:p>
          <a:p>
            <a:r>
              <a:rPr lang="en-US" dirty="0"/>
              <a:t>	public static void main(String[] </a:t>
            </a:r>
            <a:r>
              <a:rPr lang="en-US" dirty="0" err="1"/>
              <a:t>args</a:t>
            </a:r>
            <a:r>
              <a:rPr lang="en-US" dirty="0"/>
              <a:t>){</a:t>
            </a:r>
          </a:p>
          <a:p>
            <a:r>
              <a:rPr lang="en-US" dirty="0"/>
              <a:t>		Outer o = new Outer();</a:t>
            </a:r>
          </a:p>
          <a:p>
            <a:r>
              <a:rPr lang="en-US" dirty="0"/>
              <a:t>		o.m2();	</a:t>
            </a:r>
          </a:p>
          <a:p>
            <a:r>
              <a:rPr lang="en-US" dirty="0"/>
              <a:t>	}</a:t>
            </a:r>
          </a:p>
          <a:p>
            <a:r>
              <a:rPr lang="en-US" dirty="0"/>
              <a:t>}</a:t>
            </a:r>
          </a:p>
          <a:p>
            <a:endParaRPr lang="en-US" dirty="0"/>
          </a:p>
        </p:txBody>
      </p:sp>
    </p:spTree>
    <p:extLst>
      <p:ext uri="{BB962C8B-B14F-4D97-AF65-F5344CB8AC3E}">
        <p14:creationId xmlns:p14="http://schemas.microsoft.com/office/powerpoint/2010/main" val="31174924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EC67803-6FD5-4A3C-931B-7F9A282FB4CA}"/>
              </a:ext>
            </a:extLst>
          </p:cNvPr>
          <p:cNvSpPr txBox="1"/>
          <p:nvPr/>
        </p:nvSpPr>
        <p:spPr>
          <a:xfrm>
            <a:off x="85725" y="85725"/>
            <a:ext cx="11925300" cy="5293757"/>
          </a:xfrm>
          <a:prstGeom prst="rect">
            <a:avLst/>
          </a:prstGeom>
          <a:noFill/>
        </p:spPr>
        <p:txBody>
          <a:bodyPr wrap="square" rtlCol="0">
            <a:spAutoFit/>
          </a:bodyPr>
          <a:lstStyle/>
          <a:p>
            <a:r>
              <a:rPr lang="en-US" sz="2800" b="1" dirty="0"/>
              <a:t>Case3</a:t>
            </a:r>
          </a:p>
          <a:p>
            <a:r>
              <a:rPr lang="en-US" sz="2000" b="1" dirty="0"/>
              <a:t>Accessing Inner class code from Outside of Outer class </a:t>
            </a:r>
            <a:br>
              <a:rPr lang="en-US" sz="2000" b="1" dirty="0"/>
            </a:br>
            <a:endParaRPr lang="en-US" sz="2000" b="1" dirty="0"/>
          </a:p>
          <a:p>
            <a:r>
              <a:rPr lang="en-US" dirty="0"/>
              <a:t>class Outer{</a:t>
            </a:r>
          </a:p>
          <a:p>
            <a:r>
              <a:rPr lang="en-US" dirty="0"/>
              <a:t>	class Inner{</a:t>
            </a:r>
          </a:p>
          <a:p>
            <a:r>
              <a:rPr lang="en-US" dirty="0"/>
              <a:t>		public void m1(){</a:t>
            </a:r>
          </a:p>
          <a:p>
            <a:r>
              <a:rPr lang="en-US" dirty="0"/>
              <a:t>			</a:t>
            </a:r>
            <a:r>
              <a:rPr lang="en-US" dirty="0" err="1"/>
              <a:t>System.out.println</a:t>
            </a:r>
            <a:r>
              <a:rPr lang="en-US" dirty="0"/>
              <a:t>("Inner class method : ");</a:t>
            </a:r>
          </a:p>
          <a:p>
            <a:r>
              <a:rPr lang="en-US" dirty="0"/>
              <a:t>		}</a:t>
            </a:r>
          </a:p>
          <a:p>
            <a:r>
              <a:rPr lang="en-US" dirty="0"/>
              <a:t>	}</a:t>
            </a:r>
          </a:p>
          <a:p>
            <a:r>
              <a:rPr lang="en-US" dirty="0"/>
              <a:t>}</a:t>
            </a:r>
          </a:p>
          <a:p>
            <a:r>
              <a:rPr lang="en-US" dirty="0"/>
              <a:t>class Test{</a:t>
            </a:r>
          </a:p>
          <a:p>
            <a:r>
              <a:rPr lang="en-US" dirty="0"/>
              <a:t>	public static void main(String[] </a:t>
            </a:r>
            <a:r>
              <a:rPr lang="en-US" dirty="0" err="1"/>
              <a:t>args</a:t>
            </a:r>
            <a:r>
              <a:rPr lang="en-US" dirty="0"/>
              <a:t>){</a:t>
            </a:r>
          </a:p>
          <a:p>
            <a:r>
              <a:rPr lang="en-US" dirty="0"/>
              <a:t>		Outer o = new Outer();</a:t>
            </a:r>
          </a:p>
          <a:p>
            <a:r>
              <a:rPr lang="en-US" dirty="0"/>
              <a:t>		</a:t>
            </a:r>
            <a:r>
              <a:rPr lang="en-US" dirty="0" err="1"/>
              <a:t>Outer.Inner</a:t>
            </a:r>
            <a:r>
              <a:rPr lang="en-US" dirty="0"/>
              <a:t> </a:t>
            </a:r>
            <a:r>
              <a:rPr lang="en-US" dirty="0" err="1"/>
              <a:t>i</a:t>
            </a:r>
            <a:r>
              <a:rPr lang="en-US" dirty="0"/>
              <a:t> = </a:t>
            </a:r>
            <a:r>
              <a:rPr lang="en-US" dirty="0" err="1"/>
              <a:t>o.new</a:t>
            </a:r>
            <a:r>
              <a:rPr lang="en-US" dirty="0"/>
              <a:t> Inner();</a:t>
            </a:r>
          </a:p>
          <a:p>
            <a:r>
              <a:rPr lang="en-US" dirty="0"/>
              <a:t>		i.m1();</a:t>
            </a:r>
          </a:p>
          <a:p>
            <a:r>
              <a:rPr lang="en-US" dirty="0"/>
              <a:t>	}</a:t>
            </a:r>
          </a:p>
          <a:p>
            <a:r>
              <a:rPr lang="en-US" dirty="0"/>
              <a:t>}</a:t>
            </a:r>
          </a:p>
          <a:p>
            <a:endParaRPr lang="en-US" dirty="0"/>
          </a:p>
        </p:txBody>
      </p:sp>
    </p:spTree>
    <p:extLst>
      <p:ext uri="{BB962C8B-B14F-4D97-AF65-F5344CB8AC3E}">
        <p14:creationId xmlns:p14="http://schemas.microsoft.com/office/powerpoint/2010/main" val="14031166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B98B928-3C07-4CE7-83AA-F096690CAE1B}"/>
              </a:ext>
            </a:extLst>
          </p:cNvPr>
          <p:cNvSpPr txBox="1"/>
          <p:nvPr/>
        </p:nvSpPr>
        <p:spPr>
          <a:xfrm>
            <a:off x="142875" y="104775"/>
            <a:ext cx="11915775" cy="369332"/>
          </a:xfrm>
          <a:prstGeom prst="rect">
            <a:avLst/>
          </a:prstGeom>
          <a:noFill/>
        </p:spPr>
        <p:txBody>
          <a:bodyPr wrap="square" rtlCol="0">
            <a:spAutoFit/>
          </a:bodyPr>
          <a:lstStyle/>
          <a:p>
            <a:r>
              <a:rPr lang="en-US" dirty="0"/>
              <a:t>Summary : </a:t>
            </a:r>
          </a:p>
        </p:txBody>
      </p:sp>
      <p:pic>
        <p:nvPicPr>
          <p:cNvPr id="4" name="Picture 3">
            <a:extLst>
              <a:ext uri="{FF2B5EF4-FFF2-40B4-BE49-F238E27FC236}">
                <a16:creationId xmlns:a16="http://schemas.microsoft.com/office/drawing/2014/main" id="{717B312C-1111-489D-A87C-57644B93161C}"/>
              </a:ext>
            </a:extLst>
          </p:cNvPr>
          <p:cNvPicPr>
            <a:picLocks noChangeAspect="1"/>
          </p:cNvPicPr>
          <p:nvPr/>
        </p:nvPicPr>
        <p:blipFill>
          <a:blip r:embed="rId2"/>
          <a:stretch>
            <a:fillRect/>
          </a:stretch>
        </p:blipFill>
        <p:spPr>
          <a:xfrm>
            <a:off x="1571625" y="457200"/>
            <a:ext cx="7362825" cy="4124325"/>
          </a:xfrm>
          <a:prstGeom prst="rect">
            <a:avLst/>
          </a:prstGeom>
        </p:spPr>
      </p:pic>
    </p:spTree>
    <p:extLst>
      <p:ext uri="{BB962C8B-B14F-4D97-AF65-F5344CB8AC3E}">
        <p14:creationId xmlns:p14="http://schemas.microsoft.com/office/powerpoint/2010/main" val="36845620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4004</TotalTime>
  <Words>3016</Words>
  <Application>Microsoft Office PowerPoint</Application>
  <PresentationFormat>Widescreen</PresentationFormat>
  <Paragraphs>466</Paragraphs>
  <Slides>25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Kumar, Akhil</dc:creator>
  <cp:lastModifiedBy>Akhil</cp:lastModifiedBy>
  <cp:revision>7</cp:revision>
  <dcterms:created xsi:type="dcterms:W3CDTF">2022-08-29T11:29:04Z</dcterms:created>
  <dcterms:modified xsi:type="dcterms:W3CDTF">2022-09-08T03:15:27Z</dcterms:modified>
</cp:coreProperties>
</file>