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35E5-263B-4CDC-AFBE-770727BF5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32466A-ABD3-4B61-B305-1350B4C28E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BCFA8-4134-45F1-960A-E6DA6A91453B}"/>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5" name="Footer Placeholder 4">
            <a:extLst>
              <a:ext uri="{FF2B5EF4-FFF2-40B4-BE49-F238E27FC236}">
                <a16:creationId xmlns:a16="http://schemas.microsoft.com/office/drawing/2014/main" id="{35038253-AAB3-4927-B23C-E9DD2F3D3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064B1-7C88-4FAA-ACB1-78E482EE5F69}"/>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137843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98CB-1520-4758-A40F-988EA205E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721B2-ACE5-46B0-A5AE-D23D8850E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BC707-DF77-475E-97FC-F2B467B09A87}"/>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5" name="Footer Placeholder 4">
            <a:extLst>
              <a:ext uri="{FF2B5EF4-FFF2-40B4-BE49-F238E27FC236}">
                <a16:creationId xmlns:a16="http://schemas.microsoft.com/office/drawing/2014/main" id="{4DC01861-9AA7-4865-AEFC-4FDFA8D4E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A6A4F-3829-4023-A3CA-44C418CBA821}"/>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17365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A63B44-D27F-4136-8010-F78DFC1F8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103E9B-3AF5-41B7-AEB6-21DEE5D9C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6962A-5079-4A91-A5A9-1A3698C34FA8}"/>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5" name="Footer Placeholder 4">
            <a:extLst>
              <a:ext uri="{FF2B5EF4-FFF2-40B4-BE49-F238E27FC236}">
                <a16:creationId xmlns:a16="http://schemas.microsoft.com/office/drawing/2014/main" id="{685D7F3A-D3E8-4BDD-99ED-2EB2785B3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C4CC4-C1A6-4A35-BAE9-528802A518D2}"/>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2407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7149-0D38-429C-B93D-DCCCC7A1C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BA2BA-BF96-44EA-B353-0F2A7B4FF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D2276-E2B3-4137-AB01-5DFE7099F1A8}"/>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5" name="Footer Placeholder 4">
            <a:extLst>
              <a:ext uri="{FF2B5EF4-FFF2-40B4-BE49-F238E27FC236}">
                <a16:creationId xmlns:a16="http://schemas.microsoft.com/office/drawing/2014/main" id="{E9410B81-E524-48D8-905E-CFC9A53FB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06C85-16B5-45A4-9860-E34368AF2B43}"/>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272482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8063-883A-48B8-B614-076B95696E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A7ECF6-B0DF-4D14-820F-EF22BCDC8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29A84F-D122-444B-8040-D2DC9D826FFA}"/>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5" name="Footer Placeholder 4">
            <a:extLst>
              <a:ext uri="{FF2B5EF4-FFF2-40B4-BE49-F238E27FC236}">
                <a16:creationId xmlns:a16="http://schemas.microsoft.com/office/drawing/2014/main" id="{C0128A13-E0B5-4A3C-868A-B7DDC4E73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5888D-0566-4CE5-9997-8B185944D4E6}"/>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40633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6607-09D4-497D-A75E-23DABDA04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CE71B-0555-4373-8DAF-233CD4AAE9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62B4D-1CFB-47B3-BFAB-3D4A1C002D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A9E7B9-A892-4A3B-A422-1D893593BE29}"/>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6" name="Footer Placeholder 5">
            <a:extLst>
              <a:ext uri="{FF2B5EF4-FFF2-40B4-BE49-F238E27FC236}">
                <a16:creationId xmlns:a16="http://schemas.microsoft.com/office/drawing/2014/main" id="{1819FF4C-60A6-415F-8D94-B7BD4E250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7A4B8-CADA-45A9-9E56-BCA7FC12C65B}"/>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176080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FD9C-FEA0-4FB3-A882-2B7AD27D9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7E6C58-F2E6-46F4-AA3E-C69C9C624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1F76B6-E7B3-49EB-99EA-B08D860041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7DE84-F882-4915-AD88-C9DAD075A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BB882-C3E4-4BCE-9875-409090AE6F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864530-5842-41CB-A132-81E66CCDD5AD}"/>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8" name="Footer Placeholder 7">
            <a:extLst>
              <a:ext uri="{FF2B5EF4-FFF2-40B4-BE49-F238E27FC236}">
                <a16:creationId xmlns:a16="http://schemas.microsoft.com/office/drawing/2014/main" id="{566403B4-101A-4F79-9AB0-1671B138C0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859129-D34E-44C6-A676-D4909145BE8C}"/>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26243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826B-2A44-4D89-9559-6BDC357600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C2D091-C2A7-4694-A7C2-AC5C5C5B0054}"/>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4" name="Footer Placeholder 3">
            <a:extLst>
              <a:ext uri="{FF2B5EF4-FFF2-40B4-BE49-F238E27FC236}">
                <a16:creationId xmlns:a16="http://schemas.microsoft.com/office/drawing/2014/main" id="{BECAB484-27BF-43BA-9FFB-59FFDAC53C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C878DF-298C-4D7B-94A7-09631FB8EB22}"/>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209641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CC1E4-CF7F-4F69-A620-5D332DC898A4}"/>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3" name="Footer Placeholder 2">
            <a:extLst>
              <a:ext uri="{FF2B5EF4-FFF2-40B4-BE49-F238E27FC236}">
                <a16:creationId xmlns:a16="http://schemas.microsoft.com/office/drawing/2014/main" id="{BD77EFA3-E5AD-4CFF-8EC6-BFCFD0BDD2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50571-3FD5-46D0-8D31-9FA67A154C5C}"/>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7216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F783-432B-4637-B8C1-7B6983FA0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D5F80-AD2C-4A44-A6D9-0AC014947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E0DE74-514F-47C8-BE27-9C2D23D03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DABAD4-38D7-4AD4-B66B-7ADBE0166D32}"/>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6" name="Footer Placeholder 5">
            <a:extLst>
              <a:ext uri="{FF2B5EF4-FFF2-40B4-BE49-F238E27FC236}">
                <a16:creationId xmlns:a16="http://schemas.microsoft.com/office/drawing/2014/main" id="{EB92C64D-53A2-47DC-9B2B-0E54FC190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55172-0F75-487C-BB0E-835335EE8564}"/>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126227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5ADD-CA47-4D0A-B6ED-09180D3B2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9D3DD4-73A5-4344-BF4F-FD65D74DF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41FCC6-9ED4-44F5-A717-7FE5C6B65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6A9F0-F816-4278-95AD-31E8DCCB8DF9}"/>
              </a:ext>
            </a:extLst>
          </p:cNvPr>
          <p:cNvSpPr>
            <a:spLocks noGrp="1"/>
          </p:cNvSpPr>
          <p:nvPr>
            <p:ph type="dt" sz="half" idx="10"/>
          </p:nvPr>
        </p:nvSpPr>
        <p:spPr/>
        <p:txBody>
          <a:bodyPr/>
          <a:lstStyle/>
          <a:p>
            <a:fld id="{A8EBE5A4-CA3E-461D-9E00-741620E7290F}" type="datetimeFigureOut">
              <a:rPr lang="en-US" smtClean="0"/>
              <a:t>9/7/2022</a:t>
            </a:fld>
            <a:endParaRPr lang="en-US"/>
          </a:p>
        </p:txBody>
      </p:sp>
      <p:sp>
        <p:nvSpPr>
          <p:cNvPr id="6" name="Footer Placeholder 5">
            <a:extLst>
              <a:ext uri="{FF2B5EF4-FFF2-40B4-BE49-F238E27FC236}">
                <a16:creationId xmlns:a16="http://schemas.microsoft.com/office/drawing/2014/main" id="{F2E0E8C4-8683-4414-A23B-482899560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5D508-45DE-4755-9207-93DA0EB6A974}"/>
              </a:ext>
            </a:extLst>
          </p:cNvPr>
          <p:cNvSpPr>
            <a:spLocks noGrp="1"/>
          </p:cNvSpPr>
          <p:nvPr>
            <p:ph type="sldNum" sz="quarter" idx="12"/>
          </p:nvPr>
        </p:nvSpPr>
        <p:spPr/>
        <p:txBody>
          <a:bodyPr/>
          <a:lstStyle/>
          <a:p>
            <a:fld id="{57A6D806-8322-42F2-B4A3-912F0D34D838}" type="slidenum">
              <a:rPr lang="en-US" smtClean="0"/>
              <a:t>‹#›</a:t>
            </a:fld>
            <a:endParaRPr lang="en-US"/>
          </a:p>
        </p:txBody>
      </p:sp>
    </p:spTree>
    <p:extLst>
      <p:ext uri="{BB962C8B-B14F-4D97-AF65-F5344CB8AC3E}">
        <p14:creationId xmlns:p14="http://schemas.microsoft.com/office/powerpoint/2010/main" val="222861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E62B7-1E73-487C-AC0C-0EAB8ED16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B26A3-BF62-4842-B27E-156E4D464E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14889-C340-4FF6-80F8-DDEA9CF29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BE5A4-CA3E-461D-9E00-741620E7290F}" type="datetimeFigureOut">
              <a:rPr lang="en-US" smtClean="0"/>
              <a:t>9/7/2022</a:t>
            </a:fld>
            <a:endParaRPr lang="en-US"/>
          </a:p>
        </p:txBody>
      </p:sp>
      <p:sp>
        <p:nvSpPr>
          <p:cNvPr id="5" name="Footer Placeholder 4">
            <a:extLst>
              <a:ext uri="{FF2B5EF4-FFF2-40B4-BE49-F238E27FC236}">
                <a16:creationId xmlns:a16="http://schemas.microsoft.com/office/drawing/2014/main" id="{63874554-DE76-41F5-95C1-87D76B128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83E310-3CFC-481E-9E09-9A75CE6CF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6D806-8322-42F2-B4A3-912F0D34D838}" type="slidenum">
              <a:rPr lang="en-US" smtClean="0"/>
              <a:t>‹#›</a:t>
            </a:fld>
            <a:endParaRPr lang="en-US"/>
          </a:p>
        </p:txBody>
      </p:sp>
    </p:spTree>
    <p:extLst>
      <p:ext uri="{BB962C8B-B14F-4D97-AF65-F5344CB8AC3E}">
        <p14:creationId xmlns:p14="http://schemas.microsoft.com/office/powerpoint/2010/main" val="349940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B61B81-4B39-4791-AA71-33C7378DFB9B}"/>
              </a:ext>
            </a:extLst>
          </p:cNvPr>
          <p:cNvSpPr txBox="1"/>
          <p:nvPr/>
        </p:nvSpPr>
        <p:spPr>
          <a:xfrm>
            <a:off x="76200" y="66675"/>
            <a:ext cx="12030075" cy="5078313"/>
          </a:xfrm>
          <a:prstGeom prst="rect">
            <a:avLst/>
          </a:prstGeom>
          <a:noFill/>
        </p:spPr>
        <p:txBody>
          <a:bodyPr wrap="square" rtlCol="0">
            <a:spAutoFit/>
          </a:bodyPr>
          <a:lstStyle/>
          <a:p>
            <a:r>
              <a:rPr lang="en-US" dirty="0"/>
              <a:t>Normal Java class vs Anonymous Inner class </a:t>
            </a:r>
          </a:p>
          <a:p>
            <a:endParaRPr lang="en-US" dirty="0"/>
          </a:p>
          <a:p>
            <a:pPr marL="342900" indent="-342900">
              <a:buAutoNum type="arabicPeriod"/>
            </a:pPr>
            <a:r>
              <a:rPr lang="en-US" dirty="0"/>
              <a:t>A normal java class can extend only one class at a time . </a:t>
            </a:r>
            <a:r>
              <a:rPr lang="en-US" dirty="0" err="1"/>
              <a:t>Ofcourse</a:t>
            </a:r>
            <a:r>
              <a:rPr lang="en-US" dirty="0"/>
              <a:t> Anonymous Inner class also can extend only one class at a time .</a:t>
            </a:r>
          </a:p>
          <a:p>
            <a:pPr marL="342900" indent="-342900">
              <a:buAutoNum type="arabicPeriod"/>
            </a:pPr>
            <a:r>
              <a:rPr lang="en-US" dirty="0"/>
              <a:t>A normal java can implement any number of interfaces simultaneously . But Anonymous inner class can implement only one interface at a time .</a:t>
            </a:r>
          </a:p>
          <a:p>
            <a:pPr marL="342900" indent="-342900">
              <a:buAutoNum type="arabicPeriod"/>
            </a:pPr>
            <a:r>
              <a:rPr lang="en-US" dirty="0"/>
              <a:t>A normal java class can extend a class and can implement any number interfaces simultaneously . But Anonymous Inner class can extend a class or can implement an interface but not both simultaneously . </a:t>
            </a:r>
          </a:p>
          <a:p>
            <a:pPr marL="342900" indent="-342900">
              <a:buAutoNum type="arabicPeriod"/>
            </a:pPr>
            <a:endParaRPr lang="en-US" dirty="0"/>
          </a:p>
          <a:p>
            <a:pPr marL="342900" indent="-342900">
              <a:buAutoNum type="arabicPeriod"/>
            </a:pPr>
            <a:r>
              <a:rPr lang="en-US" dirty="0"/>
              <a:t>In normal java class we can write any number of constructors but in anonymous inner classes we can’t write any constructors explicitly because the name of the class and name of the constructor must be same . But Anonymous Inner classes not having any name . </a:t>
            </a:r>
          </a:p>
          <a:p>
            <a:pPr marL="342900" indent="-342900">
              <a:buAutoNum type="arabicPeriod"/>
            </a:pPr>
            <a:endParaRPr lang="en-US" dirty="0"/>
          </a:p>
          <a:p>
            <a:pPr marL="342900" indent="-342900">
              <a:buAutoNum type="arabicPeriod"/>
            </a:pPr>
            <a:r>
              <a:rPr lang="en-US" dirty="0"/>
              <a:t>If a requirement is standard and required several times then we should go for normal top level class . </a:t>
            </a:r>
          </a:p>
          <a:p>
            <a:pPr marL="342900" indent="-342900">
              <a:buAutoNum type="arabicPeriod"/>
            </a:pPr>
            <a:endParaRPr lang="en-US" dirty="0"/>
          </a:p>
          <a:p>
            <a:pPr marL="342900" indent="-342900">
              <a:buAutoNum type="arabicPeriod"/>
            </a:pPr>
            <a:r>
              <a:rPr lang="en-US" dirty="0"/>
              <a:t>If the requirement is temporary and required only once (instant use) then we should go for anonymous inner class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28653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F81A8-0E5D-46B4-80C6-D642ED7D54D0}"/>
              </a:ext>
            </a:extLst>
          </p:cNvPr>
          <p:cNvSpPr txBox="1"/>
          <p:nvPr/>
        </p:nvSpPr>
        <p:spPr>
          <a:xfrm>
            <a:off x="133350" y="95250"/>
            <a:ext cx="11868150" cy="6124754"/>
          </a:xfrm>
          <a:prstGeom prst="rect">
            <a:avLst/>
          </a:prstGeom>
          <a:noFill/>
        </p:spPr>
        <p:txBody>
          <a:bodyPr wrap="square" rtlCol="0">
            <a:spAutoFit/>
          </a:bodyPr>
          <a:lstStyle/>
          <a:p>
            <a:r>
              <a:rPr lang="en-US" sz="1400" dirty="0"/>
              <a:t>interface Outer{</a:t>
            </a:r>
          </a:p>
          <a:p>
            <a:r>
              <a:rPr lang="en-US" sz="1400" dirty="0"/>
              <a:t>	public void m1();</a:t>
            </a:r>
          </a:p>
          <a:p>
            <a:r>
              <a:rPr lang="en-US" sz="1400" dirty="0"/>
              <a:t>	</a:t>
            </a:r>
          </a:p>
          <a:p>
            <a:r>
              <a:rPr lang="en-US" sz="1400" dirty="0"/>
              <a:t>	interface Inner{</a:t>
            </a:r>
          </a:p>
          <a:p>
            <a:r>
              <a:rPr lang="en-US" sz="1400" dirty="0"/>
              <a:t>		public void m2();</a:t>
            </a:r>
          </a:p>
          <a:p>
            <a:r>
              <a:rPr lang="en-US" sz="1400" dirty="0"/>
              <a:t>	}</a:t>
            </a:r>
          </a:p>
          <a:p>
            <a:r>
              <a:rPr lang="en-US" sz="1400" dirty="0"/>
              <a:t>}</a:t>
            </a:r>
          </a:p>
          <a:p>
            <a:r>
              <a:rPr lang="en-US" sz="1400" dirty="0"/>
              <a:t>class Test1 implements Outer{</a:t>
            </a:r>
          </a:p>
          <a:p>
            <a:r>
              <a:rPr lang="en-US" sz="1400" dirty="0"/>
              <a:t>	public void m1(){</a:t>
            </a:r>
          </a:p>
          <a:p>
            <a:r>
              <a:rPr lang="en-US" sz="1400" dirty="0"/>
              <a:t>		</a:t>
            </a:r>
            <a:r>
              <a:rPr lang="en-US" sz="1400" dirty="0" err="1"/>
              <a:t>System.out.println</a:t>
            </a:r>
            <a:r>
              <a:rPr lang="en-US" sz="1400" dirty="0"/>
              <a:t>("Outer interface method implementation : ");</a:t>
            </a:r>
          </a:p>
          <a:p>
            <a:r>
              <a:rPr lang="en-US" sz="1400" dirty="0"/>
              <a:t>	}</a:t>
            </a:r>
          </a:p>
          <a:p>
            <a:r>
              <a:rPr lang="en-US" sz="1400" dirty="0"/>
              <a:t>}</a:t>
            </a:r>
          </a:p>
          <a:p>
            <a:endParaRPr lang="en-US" sz="1400" dirty="0"/>
          </a:p>
          <a:p>
            <a:r>
              <a:rPr lang="en-US" sz="1400" dirty="0"/>
              <a:t>class Test2 implements </a:t>
            </a:r>
            <a:r>
              <a:rPr lang="en-US" sz="1400" dirty="0" err="1"/>
              <a:t>Outer.Inner</a:t>
            </a:r>
            <a:r>
              <a:rPr lang="en-US" sz="1400" dirty="0"/>
              <a:t>{</a:t>
            </a:r>
          </a:p>
          <a:p>
            <a:r>
              <a:rPr lang="en-US" sz="1400" dirty="0"/>
              <a:t>		public void m2(){</a:t>
            </a:r>
          </a:p>
          <a:p>
            <a:r>
              <a:rPr lang="en-US" sz="1400" dirty="0"/>
              <a:t>			</a:t>
            </a:r>
            <a:r>
              <a:rPr lang="en-US" sz="1400" dirty="0" err="1"/>
              <a:t>System.out.println</a:t>
            </a:r>
            <a:r>
              <a:rPr lang="en-US" sz="1400" dirty="0"/>
              <a:t>("Inner Interface Method implementation : ");</a:t>
            </a:r>
          </a:p>
          <a:p>
            <a:r>
              <a:rPr lang="en-US" sz="1400" dirty="0"/>
              <a:t>		}</a:t>
            </a:r>
          </a:p>
          <a:p>
            <a:r>
              <a:rPr lang="en-US" sz="1400" dirty="0"/>
              <a:t>}</a:t>
            </a:r>
          </a:p>
          <a:p>
            <a:r>
              <a:rPr lang="en-US" sz="1400" dirty="0"/>
              <a:t>class </a:t>
            </a:r>
            <a:r>
              <a:rPr lang="en-US" sz="1400" dirty="0" err="1"/>
              <a:t>NestedInterfaceDemo</a:t>
            </a:r>
            <a:r>
              <a:rPr lang="en-US" sz="1400" dirty="0"/>
              <a:t>{</a:t>
            </a:r>
          </a:p>
          <a:p>
            <a:r>
              <a:rPr lang="en-US" sz="1400" dirty="0"/>
              <a:t>	public static void main(String[] </a:t>
            </a:r>
            <a:r>
              <a:rPr lang="en-US" sz="1400" dirty="0" err="1"/>
              <a:t>args</a:t>
            </a:r>
            <a:r>
              <a:rPr lang="en-US" sz="1400" dirty="0"/>
              <a:t>){</a:t>
            </a:r>
          </a:p>
          <a:p>
            <a:r>
              <a:rPr lang="en-US" sz="1400" dirty="0"/>
              <a:t>		</a:t>
            </a:r>
          </a:p>
          <a:p>
            <a:r>
              <a:rPr lang="en-US" sz="1400" dirty="0"/>
              <a:t>		Test1 t1 = new Test1();</a:t>
            </a:r>
          </a:p>
          <a:p>
            <a:r>
              <a:rPr lang="en-US" sz="1400" dirty="0"/>
              <a:t>		t1.m1();</a:t>
            </a:r>
          </a:p>
          <a:p>
            <a:r>
              <a:rPr lang="en-US" sz="1400" dirty="0"/>
              <a:t>		Test2 t2 = new Test2();</a:t>
            </a:r>
          </a:p>
          <a:p>
            <a:r>
              <a:rPr lang="en-US" sz="1400" dirty="0"/>
              <a:t>		t2.m2();</a:t>
            </a:r>
          </a:p>
          <a:p>
            <a:r>
              <a:rPr lang="en-US" sz="1400" dirty="0"/>
              <a:t>	}</a:t>
            </a:r>
          </a:p>
          <a:p>
            <a:r>
              <a:rPr lang="en-US" sz="1400" dirty="0"/>
              <a:t>}</a:t>
            </a:r>
          </a:p>
          <a:p>
            <a:r>
              <a:rPr lang="en-US" sz="1400" dirty="0"/>
              <a:t>	</a:t>
            </a:r>
          </a:p>
        </p:txBody>
      </p:sp>
    </p:spTree>
    <p:extLst>
      <p:ext uri="{BB962C8B-B14F-4D97-AF65-F5344CB8AC3E}">
        <p14:creationId xmlns:p14="http://schemas.microsoft.com/office/powerpoint/2010/main" val="219404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734E5-EA53-44AF-9FE5-AF7A9603C8CF}"/>
              </a:ext>
            </a:extLst>
          </p:cNvPr>
          <p:cNvSpPr txBox="1"/>
          <p:nvPr/>
        </p:nvSpPr>
        <p:spPr>
          <a:xfrm>
            <a:off x="76200" y="66675"/>
            <a:ext cx="12039600" cy="5170646"/>
          </a:xfrm>
          <a:prstGeom prst="rect">
            <a:avLst/>
          </a:prstGeom>
          <a:noFill/>
        </p:spPr>
        <p:txBody>
          <a:bodyPr wrap="square" rtlCol="0">
            <a:spAutoFit/>
          </a:bodyPr>
          <a:lstStyle/>
          <a:p>
            <a:r>
              <a:rPr lang="en-US" sz="2400" b="1" dirty="0"/>
              <a:t>Case IV Class Inside Interface </a:t>
            </a:r>
          </a:p>
          <a:p>
            <a:r>
              <a:rPr lang="en-US" dirty="0"/>
              <a:t>If functionality of a class is closely associated with interface then it is highly recommended to declare a class inside interface .</a:t>
            </a:r>
          </a:p>
          <a:p>
            <a:endParaRPr lang="en-US" dirty="0"/>
          </a:p>
          <a:p>
            <a:r>
              <a:rPr lang="en-US" dirty="0"/>
              <a:t>Example: </a:t>
            </a:r>
          </a:p>
          <a:p>
            <a:r>
              <a:rPr lang="en-US" dirty="0"/>
              <a:t>interface </a:t>
            </a:r>
            <a:r>
              <a:rPr lang="en-US" dirty="0" err="1"/>
              <a:t>EmailService</a:t>
            </a:r>
            <a:r>
              <a:rPr lang="en-US" dirty="0"/>
              <a:t>{</a:t>
            </a:r>
          </a:p>
          <a:p>
            <a:r>
              <a:rPr lang="en-US" dirty="0"/>
              <a:t>	public void </a:t>
            </a:r>
            <a:r>
              <a:rPr lang="en-US" dirty="0" err="1"/>
              <a:t>sendMail</a:t>
            </a:r>
            <a:r>
              <a:rPr lang="en-US" dirty="0"/>
              <a:t>(</a:t>
            </a:r>
            <a:r>
              <a:rPr lang="en-US" dirty="0" err="1"/>
              <a:t>EmailDetails</a:t>
            </a:r>
            <a:r>
              <a:rPr lang="en-US" dirty="0"/>
              <a:t> e);</a:t>
            </a:r>
          </a:p>
          <a:p>
            <a:r>
              <a:rPr lang="en-US" dirty="0"/>
              <a:t>	</a:t>
            </a:r>
          </a:p>
          <a:p>
            <a:r>
              <a:rPr lang="en-US" dirty="0"/>
              <a:t>	class </a:t>
            </a:r>
            <a:r>
              <a:rPr lang="en-US" dirty="0" err="1"/>
              <a:t>EmailDetails</a:t>
            </a:r>
            <a:r>
              <a:rPr lang="en-US" dirty="0"/>
              <a:t>{</a:t>
            </a:r>
          </a:p>
          <a:p>
            <a:r>
              <a:rPr lang="en-US" dirty="0"/>
              <a:t>		String </a:t>
            </a:r>
            <a:r>
              <a:rPr lang="en-US" dirty="0" err="1"/>
              <a:t>to_list</a:t>
            </a:r>
            <a:r>
              <a:rPr lang="en-US" dirty="0"/>
              <a:t>;</a:t>
            </a:r>
          </a:p>
          <a:p>
            <a:r>
              <a:rPr lang="en-US" dirty="0"/>
              <a:t>		String </a:t>
            </a:r>
            <a:r>
              <a:rPr lang="en-US" dirty="0" err="1"/>
              <a:t>cc_list</a:t>
            </a:r>
            <a:r>
              <a:rPr lang="en-US" dirty="0"/>
              <a:t>;</a:t>
            </a:r>
          </a:p>
          <a:p>
            <a:r>
              <a:rPr lang="en-US" dirty="0"/>
              <a:t>		String subject ;</a:t>
            </a:r>
          </a:p>
          <a:p>
            <a:r>
              <a:rPr lang="en-US" dirty="0"/>
              <a:t>		String body;</a:t>
            </a:r>
          </a:p>
          <a:p>
            <a:r>
              <a:rPr lang="en-US" dirty="0"/>
              <a:t>	}</a:t>
            </a:r>
          </a:p>
          <a:p>
            <a:r>
              <a:rPr lang="en-US" dirty="0"/>
              <a:t>}</a:t>
            </a:r>
          </a:p>
          <a:p>
            <a:r>
              <a:rPr lang="en-US" dirty="0"/>
              <a:t>In the above example </a:t>
            </a:r>
            <a:r>
              <a:rPr lang="en-US" dirty="0" err="1"/>
              <a:t>EmailDetails</a:t>
            </a:r>
            <a:r>
              <a:rPr lang="en-US" dirty="0"/>
              <a:t> is required only for email service and we are not using anywhere else . Hence , </a:t>
            </a:r>
            <a:r>
              <a:rPr lang="en-US" dirty="0" err="1"/>
              <a:t>EmailDetails</a:t>
            </a:r>
            <a:r>
              <a:rPr lang="en-US" dirty="0"/>
              <a:t> class is recommended to declare inside </a:t>
            </a:r>
            <a:r>
              <a:rPr lang="en-US" dirty="0" err="1"/>
              <a:t>EmailService</a:t>
            </a:r>
            <a:r>
              <a:rPr lang="en-US" dirty="0"/>
              <a:t> interface . </a:t>
            </a:r>
          </a:p>
          <a:p>
            <a:endParaRPr lang="en-US" dirty="0"/>
          </a:p>
          <a:p>
            <a:endParaRPr lang="en-US" dirty="0"/>
          </a:p>
        </p:txBody>
      </p:sp>
    </p:spTree>
    <p:extLst>
      <p:ext uri="{BB962C8B-B14F-4D97-AF65-F5344CB8AC3E}">
        <p14:creationId xmlns:p14="http://schemas.microsoft.com/office/powerpoint/2010/main" val="65177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EF3A6-AE29-4D23-88FB-5BE2FA1751EB}"/>
              </a:ext>
            </a:extLst>
          </p:cNvPr>
          <p:cNvSpPr txBox="1"/>
          <p:nvPr/>
        </p:nvSpPr>
        <p:spPr>
          <a:xfrm>
            <a:off x="66675" y="0"/>
            <a:ext cx="12125325" cy="6555641"/>
          </a:xfrm>
          <a:prstGeom prst="rect">
            <a:avLst/>
          </a:prstGeom>
          <a:noFill/>
        </p:spPr>
        <p:txBody>
          <a:bodyPr wrap="square" rtlCol="0">
            <a:spAutoFit/>
          </a:bodyPr>
          <a:lstStyle/>
          <a:p>
            <a:r>
              <a:rPr lang="en-US" dirty="0"/>
              <a:t>We can also implements a class inside interface to provide default implementation for that interface . </a:t>
            </a:r>
          </a:p>
          <a:p>
            <a:r>
              <a:rPr lang="en-US" sz="1600" dirty="0"/>
              <a:t>interface Vehicle{</a:t>
            </a:r>
          </a:p>
          <a:p>
            <a:r>
              <a:rPr lang="en-US" sz="1600" dirty="0"/>
              <a:t>	public int </a:t>
            </a:r>
            <a:r>
              <a:rPr lang="en-US" sz="1600" dirty="0" err="1"/>
              <a:t>getNoOfWheels</a:t>
            </a:r>
            <a:r>
              <a:rPr lang="en-US" sz="1600" dirty="0"/>
              <a:t>();</a:t>
            </a:r>
          </a:p>
          <a:p>
            <a:r>
              <a:rPr lang="en-US" sz="1600" dirty="0"/>
              <a:t>	</a:t>
            </a:r>
          </a:p>
          <a:p>
            <a:r>
              <a:rPr lang="en-US" sz="1600" dirty="0"/>
              <a:t>	class </a:t>
            </a:r>
            <a:r>
              <a:rPr lang="en-US" sz="1600" dirty="0" err="1"/>
              <a:t>DefaultVehicle</a:t>
            </a:r>
            <a:r>
              <a:rPr lang="en-US" sz="1600" dirty="0"/>
              <a:t> implements Vehicle{</a:t>
            </a:r>
          </a:p>
          <a:p>
            <a:r>
              <a:rPr lang="en-US" sz="1600" dirty="0"/>
              <a:t>		public int </a:t>
            </a:r>
            <a:r>
              <a:rPr lang="en-US" sz="1600" dirty="0" err="1"/>
              <a:t>getNoOfWheels</a:t>
            </a:r>
            <a:r>
              <a:rPr lang="en-US" sz="1600" dirty="0"/>
              <a:t>(){</a:t>
            </a:r>
          </a:p>
          <a:p>
            <a:r>
              <a:rPr lang="en-US" sz="1600" dirty="0"/>
              <a:t>			return 2;</a:t>
            </a:r>
          </a:p>
          <a:p>
            <a:r>
              <a:rPr lang="en-US" sz="1600" dirty="0"/>
              <a:t>		}</a:t>
            </a:r>
          </a:p>
          <a:p>
            <a:r>
              <a:rPr lang="en-US" sz="1600" dirty="0"/>
              <a:t>	}</a:t>
            </a:r>
          </a:p>
          <a:p>
            <a:r>
              <a:rPr lang="en-US" sz="1600" dirty="0"/>
              <a:t>}</a:t>
            </a:r>
          </a:p>
          <a:p>
            <a:r>
              <a:rPr lang="en-US" sz="1600" dirty="0"/>
              <a:t>class Bus implements Vehicle{</a:t>
            </a:r>
          </a:p>
          <a:p>
            <a:r>
              <a:rPr lang="en-US" sz="1600" dirty="0"/>
              <a:t>	public int </a:t>
            </a:r>
            <a:r>
              <a:rPr lang="en-US" sz="1600" dirty="0" err="1"/>
              <a:t>getNoOfWheels</a:t>
            </a:r>
            <a:r>
              <a:rPr lang="en-US" sz="1600" dirty="0"/>
              <a:t>(){</a:t>
            </a:r>
          </a:p>
          <a:p>
            <a:r>
              <a:rPr lang="en-US" sz="1600" dirty="0"/>
              <a:t>		return 6;</a:t>
            </a:r>
          </a:p>
          <a:p>
            <a:r>
              <a:rPr lang="en-US" sz="1600" dirty="0"/>
              <a:t>	}</a:t>
            </a:r>
          </a:p>
          <a:p>
            <a:r>
              <a:rPr lang="en-US" sz="1600" dirty="0"/>
              <a:t>}</a:t>
            </a:r>
          </a:p>
          <a:p>
            <a:r>
              <a:rPr lang="en-US" sz="1600" dirty="0"/>
              <a:t>class </a:t>
            </a:r>
            <a:r>
              <a:rPr lang="en-US" sz="1600" dirty="0" err="1"/>
              <a:t>InterfaceDefaultImplDemo</a:t>
            </a:r>
            <a:r>
              <a:rPr lang="en-US" sz="1600" dirty="0"/>
              <a:t>{</a:t>
            </a:r>
          </a:p>
          <a:p>
            <a:r>
              <a:rPr lang="en-US" sz="1600" dirty="0"/>
              <a:t>	public static void main(String[] </a:t>
            </a:r>
            <a:r>
              <a:rPr lang="en-US" sz="1600" dirty="0" err="1"/>
              <a:t>args</a:t>
            </a:r>
            <a:r>
              <a:rPr lang="en-US" sz="1600" dirty="0"/>
              <a:t> ){</a:t>
            </a:r>
          </a:p>
          <a:p>
            <a:r>
              <a:rPr lang="en-US" sz="1600" dirty="0"/>
              <a:t>		</a:t>
            </a:r>
            <a:r>
              <a:rPr lang="en-US" sz="1600" dirty="0" err="1"/>
              <a:t>Vehicle.DefaultVehicle</a:t>
            </a:r>
            <a:r>
              <a:rPr lang="en-US" sz="1600" dirty="0"/>
              <a:t> v = new </a:t>
            </a:r>
            <a:r>
              <a:rPr lang="en-US" sz="1600" dirty="0" err="1"/>
              <a:t>Vehicle.DefaultVehicle</a:t>
            </a:r>
            <a:r>
              <a:rPr lang="en-US" sz="1600" dirty="0"/>
              <a:t>();</a:t>
            </a:r>
          </a:p>
          <a:p>
            <a:r>
              <a:rPr lang="en-US" sz="1600" dirty="0"/>
              <a:t>		</a:t>
            </a:r>
          </a:p>
          <a:p>
            <a:r>
              <a:rPr lang="en-US" sz="1600" dirty="0"/>
              <a:t>		</a:t>
            </a:r>
            <a:r>
              <a:rPr lang="en-US" sz="1600" dirty="0" err="1"/>
              <a:t>System.out.println</a:t>
            </a:r>
            <a:r>
              <a:rPr lang="en-US" sz="1600" dirty="0"/>
              <a:t>(</a:t>
            </a:r>
            <a:r>
              <a:rPr lang="en-US" sz="1600" dirty="0" err="1"/>
              <a:t>v.getNoOfWheels</a:t>
            </a:r>
            <a:r>
              <a:rPr lang="en-US" sz="1600" dirty="0"/>
              <a:t>());  // 2</a:t>
            </a:r>
          </a:p>
          <a:p>
            <a:r>
              <a:rPr lang="en-US" sz="1600" dirty="0"/>
              <a:t>		</a:t>
            </a:r>
          </a:p>
          <a:p>
            <a:r>
              <a:rPr lang="en-US" sz="1600" dirty="0"/>
              <a:t>		Bus b  = new Bus();</a:t>
            </a:r>
          </a:p>
          <a:p>
            <a:r>
              <a:rPr lang="en-US" sz="1600" dirty="0"/>
              <a:t>		</a:t>
            </a:r>
            <a:r>
              <a:rPr lang="en-US" sz="1600" dirty="0" err="1"/>
              <a:t>System.out.println</a:t>
            </a:r>
            <a:r>
              <a:rPr lang="en-US" sz="1600" dirty="0"/>
              <a:t>(</a:t>
            </a:r>
            <a:r>
              <a:rPr lang="en-US" sz="1600" dirty="0" err="1"/>
              <a:t>b.getNoOfWheels</a:t>
            </a:r>
            <a:r>
              <a:rPr lang="en-US" sz="1600" dirty="0"/>
              <a:t>()); // 6</a:t>
            </a:r>
          </a:p>
          <a:p>
            <a:r>
              <a:rPr lang="en-US" sz="1600" dirty="0"/>
              <a:t>	}</a:t>
            </a:r>
          </a:p>
          <a:p>
            <a:r>
              <a:rPr lang="en-US" sz="1600" dirty="0"/>
              <a:t>}</a:t>
            </a:r>
          </a:p>
          <a:p>
            <a:endParaRPr lang="en-US" dirty="0"/>
          </a:p>
        </p:txBody>
      </p:sp>
    </p:spTree>
    <p:extLst>
      <p:ext uri="{BB962C8B-B14F-4D97-AF65-F5344CB8AC3E}">
        <p14:creationId xmlns:p14="http://schemas.microsoft.com/office/powerpoint/2010/main" val="1294152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1DA438-F7A2-4C18-835E-1270A9760366}"/>
              </a:ext>
            </a:extLst>
          </p:cNvPr>
          <p:cNvSpPr txBox="1"/>
          <p:nvPr/>
        </p:nvSpPr>
        <p:spPr>
          <a:xfrm>
            <a:off x="123825" y="142875"/>
            <a:ext cx="11972925" cy="7663636"/>
          </a:xfrm>
          <a:prstGeom prst="rect">
            <a:avLst/>
          </a:prstGeom>
          <a:noFill/>
        </p:spPr>
        <p:txBody>
          <a:bodyPr wrap="square" rtlCol="0">
            <a:spAutoFit/>
          </a:bodyPr>
          <a:lstStyle/>
          <a:p>
            <a:r>
              <a:rPr lang="en-US" dirty="0"/>
              <a:t>In the above example </a:t>
            </a:r>
            <a:r>
              <a:rPr lang="en-US" dirty="0" err="1"/>
              <a:t>defaultVehicle</a:t>
            </a:r>
            <a:r>
              <a:rPr lang="en-US" dirty="0"/>
              <a:t> is the default implementation of Vehicle interface where as bus is customized implementation of Vehicle interface </a:t>
            </a:r>
          </a:p>
          <a:p>
            <a:endParaRPr lang="en-US" dirty="0"/>
          </a:p>
          <a:p>
            <a:r>
              <a:rPr lang="en-US" dirty="0">
                <a:solidFill>
                  <a:srgbClr val="FF0000"/>
                </a:solidFill>
              </a:rPr>
              <a:t>Note</a:t>
            </a:r>
          </a:p>
          <a:p>
            <a:r>
              <a:rPr lang="en-US" dirty="0"/>
              <a:t>The class which is declared inside interface is always public static whether we are declaring or not . Hence we can create class Object directly without having Outer Interface type object . </a:t>
            </a:r>
          </a:p>
          <a:p>
            <a:endParaRPr lang="en-US" dirty="0"/>
          </a:p>
          <a:p>
            <a:r>
              <a:rPr lang="en-US" sz="2400" b="1" dirty="0"/>
              <a:t>Conclusions </a:t>
            </a:r>
          </a:p>
          <a:p>
            <a:r>
              <a:rPr lang="en-US" dirty="0"/>
              <a:t>Among classes and interfaces we can declare anything inside anything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interface which is declared inside interface is always public and static whether we are declaring or not . </a:t>
            </a:r>
          </a:p>
          <a:p>
            <a:endParaRPr lang="en-US" dirty="0"/>
          </a:p>
          <a:p>
            <a:r>
              <a:rPr lang="en-US" dirty="0"/>
              <a:t>The class which is declared inside interface is always public and static whether we are declaring or not </a:t>
            </a:r>
          </a:p>
          <a:p>
            <a:r>
              <a:rPr lang="en-US" dirty="0"/>
              <a:t>The interface which is declared inside a class is always static but need not </a:t>
            </a:r>
            <a:r>
              <a:rPr lang="en-US"/>
              <a:t>be public </a:t>
            </a:r>
            <a:endParaRPr lang="en-US" dirty="0"/>
          </a:p>
          <a:p>
            <a:endParaRPr lang="en-US" dirty="0"/>
          </a:p>
          <a:p>
            <a:endParaRPr lang="en-US" dirty="0"/>
          </a:p>
          <a:p>
            <a:endParaRPr lang="en-US" dirty="0"/>
          </a:p>
          <a:p>
            <a:endParaRPr lang="en-US" dirty="0"/>
          </a:p>
          <a:p>
            <a:endParaRPr lang="en-US" dirty="0"/>
          </a:p>
        </p:txBody>
      </p:sp>
      <p:graphicFrame>
        <p:nvGraphicFramePr>
          <p:cNvPr id="3" name="Table 3">
            <a:extLst>
              <a:ext uri="{FF2B5EF4-FFF2-40B4-BE49-F238E27FC236}">
                <a16:creationId xmlns:a16="http://schemas.microsoft.com/office/drawing/2014/main" id="{AAA1E9DD-0662-4AA9-8591-543EEC7234A2}"/>
              </a:ext>
            </a:extLst>
          </p:cNvPr>
          <p:cNvGraphicFramePr>
            <a:graphicFrameLocks noGrp="1"/>
          </p:cNvGraphicFramePr>
          <p:nvPr>
            <p:extLst>
              <p:ext uri="{D42A27DB-BD31-4B8C-83A1-F6EECF244321}">
                <p14:modId xmlns:p14="http://schemas.microsoft.com/office/powerpoint/2010/main" val="3437543554"/>
              </p:ext>
            </p:extLst>
          </p:nvPr>
        </p:nvGraphicFramePr>
        <p:xfrm>
          <a:off x="447675" y="3097530"/>
          <a:ext cx="11487152" cy="1293496"/>
        </p:xfrm>
        <a:graphic>
          <a:graphicData uri="http://schemas.openxmlformats.org/drawingml/2006/table">
            <a:tbl>
              <a:tblPr firstRow="1" bandRow="1">
                <a:tableStyleId>{5940675A-B579-460E-94D1-54222C63F5DA}</a:tableStyleId>
              </a:tblPr>
              <a:tblGrid>
                <a:gridCol w="2871788">
                  <a:extLst>
                    <a:ext uri="{9D8B030D-6E8A-4147-A177-3AD203B41FA5}">
                      <a16:colId xmlns:a16="http://schemas.microsoft.com/office/drawing/2014/main" val="627774151"/>
                    </a:ext>
                  </a:extLst>
                </a:gridCol>
                <a:gridCol w="2871788">
                  <a:extLst>
                    <a:ext uri="{9D8B030D-6E8A-4147-A177-3AD203B41FA5}">
                      <a16:colId xmlns:a16="http://schemas.microsoft.com/office/drawing/2014/main" val="2250571301"/>
                    </a:ext>
                  </a:extLst>
                </a:gridCol>
                <a:gridCol w="2871788">
                  <a:extLst>
                    <a:ext uri="{9D8B030D-6E8A-4147-A177-3AD203B41FA5}">
                      <a16:colId xmlns:a16="http://schemas.microsoft.com/office/drawing/2014/main" val="3577160235"/>
                    </a:ext>
                  </a:extLst>
                </a:gridCol>
                <a:gridCol w="2871788">
                  <a:extLst>
                    <a:ext uri="{9D8B030D-6E8A-4147-A177-3AD203B41FA5}">
                      <a16:colId xmlns:a16="http://schemas.microsoft.com/office/drawing/2014/main" val="3458781720"/>
                    </a:ext>
                  </a:extLst>
                </a:gridCol>
              </a:tblGrid>
              <a:tr h="1293496">
                <a:tc>
                  <a:txBody>
                    <a:bodyPr/>
                    <a:lstStyle/>
                    <a:p>
                      <a:r>
                        <a:rPr lang="en-US" dirty="0"/>
                        <a:t>class A{</a:t>
                      </a:r>
                    </a:p>
                    <a:p>
                      <a:r>
                        <a:rPr lang="en-US" dirty="0"/>
                        <a:t>	class B{</a:t>
                      </a:r>
                    </a:p>
                    <a:p>
                      <a:r>
                        <a:rPr lang="en-US" dirty="0"/>
                        <a:t>	}</a:t>
                      </a:r>
                    </a:p>
                    <a:p>
                      <a:r>
                        <a:rPr lang="en-US" dirty="0"/>
                        <a:t>}</a:t>
                      </a:r>
                    </a:p>
                  </a:txBody>
                  <a:tcPr/>
                </a:tc>
                <a:tc>
                  <a:txBody>
                    <a:bodyPr/>
                    <a:lstStyle/>
                    <a:p>
                      <a:r>
                        <a:rPr lang="en-US" dirty="0"/>
                        <a:t>class A{</a:t>
                      </a:r>
                    </a:p>
                    <a:p>
                      <a:r>
                        <a:rPr lang="en-US" dirty="0"/>
                        <a:t>	interface B{</a:t>
                      </a:r>
                    </a:p>
                    <a:p>
                      <a:r>
                        <a:rPr lang="en-US" dirty="0"/>
                        <a:t>	}</a:t>
                      </a:r>
                    </a:p>
                    <a:p>
                      <a:r>
                        <a:rPr lang="en-US" dirty="0"/>
                        <a:t>}</a:t>
                      </a:r>
                    </a:p>
                  </a:txBody>
                  <a:tcPr/>
                </a:tc>
                <a:tc>
                  <a:txBody>
                    <a:bodyPr/>
                    <a:lstStyle/>
                    <a:p>
                      <a:r>
                        <a:rPr lang="en-US" dirty="0"/>
                        <a:t>interface A{</a:t>
                      </a:r>
                    </a:p>
                    <a:p>
                      <a:r>
                        <a:rPr lang="en-US" dirty="0"/>
                        <a:t>	interface B{</a:t>
                      </a:r>
                    </a:p>
                    <a:p>
                      <a:r>
                        <a:rPr lang="en-US" dirty="0"/>
                        <a:t>	}</a:t>
                      </a:r>
                    </a:p>
                    <a:p>
                      <a:r>
                        <a:rPr lang="en-US" dirty="0"/>
                        <a:t>}</a:t>
                      </a:r>
                    </a:p>
                  </a:txBody>
                  <a:tcPr/>
                </a:tc>
                <a:tc>
                  <a:txBody>
                    <a:bodyPr/>
                    <a:lstStyle/>
                    <a:p>
                      <a:r>
                        <a:rPr lang="en-US" dirty="0"/>
                        <a:t>interface A{</a:t>
                      </a:r>
                    </a:p>
                    <a:p>
                      <a:r>
                        <a:rPr lang="en-US" dirty="0"/>
                        <a:t>	class B{</a:t>
                      </a:r>
                    </a:p>
                    <a:p>
                      <a:r>
                        <a:rPr lang="en-US" dirty="0"/>
                        <a:t>	}</a:t>
                      </a:r>
                    </a:p>
                    <a:p>
                      <a:r>
                        <a:rPr lang="en-US" dirty="0"/>
                        <a:t>}</a:t>
                      </a:r>
                    </a:p>
                  </a:txBody>
                  <a:tcPr/>
                </a:tc>
                <a:extLst>
                  <a:ext uri="{0D108BD9-81ED-4DB2-BD59-A6C34878D82A}">
                    <a16:rowId xmlns:a16="http://schemas.microsoft.com/office/drawing/2014/main" val="1360199964"/>
                  </a:ext>
                </a:extLst>
              </a:tr>
            </a:tbl>
          </a:graphicData>
        </a:graphic>
      </p:graphicFrame>
    </p:spTree>
    <p:extLst>
      <p:ext uri="{BB962C8B-B14F-4D97-AF65-F5344CB8AC3E}">
        <p14:creationId xmlns:p14="http://schemas.microsoft.com/office/powerpoint/2010/main" val="419654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23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22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E6D14-937B-4DDF-80CB-DA62AD1AFD2C}"/>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1AC098C-2413-436F-84CE-AC41CBE01824}"/>
              </a:ext>
            </a:extLst>
          </p:cNvPr>
          <p:cNvSpPr txBox="1"/>
          <p:nvPr/>
        </p:nvSpPr>
        <p:spPr>
          <a:xfrm>
            <a:off x="0" y="85725"/>
            <a:ext cx="11934825" cy="7048083"/>
          </a:xfrm>
          <a:prstGeom prst="rect">
            <a:avLst/>
          </a:prstGeom>
          <a:noFill/>
        </p:spPr>
        <p:txBody>
          <a:bodyPr wrap="square" rtlCol="0">
            <a:spAutoFit/>
          </a:bodyPr>
          <a:lstStyle/>
          <a:p>
            <a:r>
              <a:rPr lang="en-US" sz="2000" b="1" dirty="0"/>
              <a:t>Where Anonymous inner classes are best suitable ?</a:t>
            </a:r>
          </a:p>
          <a:p>
            <a:r>
              <a:rPr lang="en-US" dirty="0"/>
              <a:t>We can use anonymous inner classes frequently in GUI based applications to implement event handling .</a:t>
            </a:r>
          </a:p>
          <a:p>
            <a:endParaRPr lang="en-US" dirty="0"/>
          </a:p>
          <a:p>
            <a:r>
              <a:rPr lang="en-US" sz="1400" dirty="0"/>
              <a:t>class </a:t>
            </a:r>
            <a:r>
              <a:rPr lang="en-US" sz="1400" dirty="0" err="1"/>
              <a:t>MyGUIFrame</a:t>
            </a:r>
            <a:r>
              <a:rPr lang="en-US" sz="1400" dirty="0"/>
              <a:t> extends </a:t>
            </a:r>
            <a:r>
              <a:rPr lang="en-US" sz="1400" dirty="0" err="1"/>
              <a:t>JFrame</a:t>
            </a:r>
            <a:r>
              <a:rPr lang="en-US" sz="1400" dirty="0"/>
              <a:t>{</a:t>
            </a:r>
          </a:p>
          <a:p>
            <a:r>
              <a:rPr lang="en-US" sz="1400" dirty="0"/>
              <a:t>	</a:t>
            </a:r>
            <a:r>
              <a:rPr lang="en-US" sz="1400" dirty="0" err="1"/>
              <a:t>JButton</a:t>
            </a:r>
            <a:r>
              <a:rPr lang="en-US" sz="1400" dirty="0"/>
              <a:t> b1,b2,b3,b4,b5;</a:t>
            </a:r>
          </a:p>
          <a:p>
            <a:r>
              <a:rPr lang="en-US" sz="1400" dirty="0"/>
              <a:t>	b1.addActionListener(new ActionListener(){</a:t>
            </a:r>
          </a:p>
          <a:p>
            <a:r>
              <a:rPr lang="en-US" sz="1400" dirty="0"/>
              <a:t>							public void </a:t>
            </a:r>
            <a:r>
              <a:rPr lang="en-US" sz="1400" dirty="0" err="1"/>
              <a:t>actionPerformed</a:t>
            </a:r>
            <a:r>
              <a:rPr lang="en-US" sz="1400" dirty="0"/>
              <a:t>(</a:t>
            </a:r>
            <a:r>
              <a:rPr lang="en-US" sz="1400" dirty="0" err="1"/>
              <a:t>ActionEvent</a:t>
            </a:r>
            <a:r>
              <a:rPr lang="en-US" sz="1400" dirty="0"/>
              <a:t> e){</a:t>
            </a:r>
          </a:p>
          <a:p>
            <a:r>
              <a:rPr lang="en-US" sz="1400" dirty="0"/>
              <a:t>								//b1 specific functionality </a:t>
            </a:r>
          </a:p>
          <a:p>
            <a:r>
              <a:rPr lang="en-US" sz="1400" dirty="0"/>
              <a:t>							}</a:t>
            </a:r>
          </a:p>
          <a:p>
            <a:r>
              <a:rPr lang="en-US" sz="1400" dirty="0"/>
              <a:t>							}	</a:t>
            </a:r>
          </a:p>
          <a:p>
            <a:r>
              <a:rPr lang="en-US" sz="1400" dirty="0"/>
              <a:t>							</a:t>
            </a:r>
          </a:p>
          <a:p>
            <a:r>
              <a:rPr lang="en-US" sz="1400" dirty="0"/>
              <a:t>							);</a:t>
            </a:r>
          </a:p>
          <a:p>
            <a:r>
              <a:rPr lang="en-US" sz="1400" dirty="0"/>
              <a:t>							</a:t>
            </a:r>
          </a:p>
          <a:p>
            <a:r>
              <a:rPr lang="en-US" sz="1400" dirty="0"/>
              <a:t>	b2.addActionListener(new ActionListener(){</a:t>
            </a:r>
          </a:p>
          <a:p>
            <a:r>
              <a:rPr lang="en-US" sz="1400" dirty="0"/>
              <a:t>							public void </a:t>
            </a:r>
            <a:r>
              <a:rPr lang="en-US" sz="1400" dirty="0" err="1"/>
              <a:t>actionPerformed</a:t>
            </a:r>
            <a:r>
              <a:rPr lang="en-US" sz="1400" dirty="0"/>
              <a:t>(</a:t>
            </a:r>
            <a:r>
              <a:rPr lang="en-US" sz="1400" dirty="0" err="1"/>
              <a:t>ActionEvent</a:t>
            </a:r>
            <a:r>
              <a:rPr lang="en-US" sz="1400" dirty="0"/>
              <a:t> e){</a:t>
            </a:r>
          </a:p>
          <a:p>
            <a:r>
              <a:rPr lang="en-US" sz="1400" dirty="0"/>
              <a:t>								//b2 specific functionality </a:t>
            </a:r>
          </a:p>
          <a:p>
            <a:r>
              <a:rPr lang="en-US" sz="1400" dirty="0"/>
              <a:t>							}</a:t>
            </a:r>
          </a:p>
          <a:p>
            <a:r>
              <a:rPr lang="en-US" sz="1400" dirty="0"/>
              <a:t>							}	</a:t>
            </a:r>
          </a:p>
          <a:p>
            <a:r>
              <a:rPr lang="en-US" sz="1400" dirty="0"/>
              <a:t>							</a:t>
            </a:r>
          </a:p>
          <a:p>
            <a:r>
              <a:rPr lang="en-US" sz="1400" dirty="0"/>
              <a:t>							);</a:t>
            </a:r>
          </a:p>
          <a:p>
            <a:r>
              <a:rPr lang="en-US" sz="1400" dirty="0"/>
              <a:t>							</a:t>
            </a:r>
          </a:p>
          <a:p>
            <a:r>
              <a:rPr lang="en-US" sz="1400" dirty="0"/>
              <a:t>	b3.addActionListener(new ActionListener(){</a:t>
            </a:r>
          </a:p>
          <a:p>
            <a:r>
              <a:rPr lang="en-US" sz="1400" dirty="0"/>
              <a:t>							public void </a:t>
            </a:r>
            <a:r>
              <a:rPr lang="en-US" sz="1400" dirty="0" err="1"/>
              <a:t>actionPerformed</a:t>
            </a:r>
            <a:r>
              <a:rPr lang="en-US" sz="1400" dirty="0"/>
              <a:t>(</a:t>
            </a:r>
            <a:r>
              <a:rPr lang="en-US" sz="1400" dirty="0" err="1"/>
              <a:t>ActionEvent</a:t>
            </a:r>
            <a:r>
              <a:rPr lang="en-US" sz="1400" dirty="0"/>
              <a:t> e){</a:t>
            </a:r>
          </a:p>
          <a:p>
            <a:r>
              <a:rPr lang="en-US" sz="1400" dirty="0"/>
              <a:t>								//b3 specific functionality </a:t>
            </a:r>
          </a:p>
          <a:p>
            <a:r>
              <a:rPr lang="en-US" sz="1400" dirty="0"/>
              <a:t>							}</a:t>
            </a:r>
          </a:p>
          <a:p>
            <a:r>
              <a:rPr lang="en-US" sz="1400" dirty="0"/>
              <a:t>							}	</a:t>
            </a:r>
          </a:p>
          <a:p>
            <a:r>
              <a:rPr lang="en-US" sz="1400" dirty="0"/>
              <a:t>							</a:t>
            </a:r>
          </a:p>
          <a:p>
            <a:r>
              <a:rPr lang="en-US" sz="1400" dirty="0"/>
              <a:t>							);</a:t>
            </a:r>
          </a:p>
          <a:p>
            <a:endParaRPr lang="en-US" sz="1400" dirty="0"/>
          </a:p>
          <a:p>
            <a:r>
              <a:rPr lang="en-US" sz="1400" dirty="0"/>
              <a:t>}</a:t>
            </a:r>
          </a:p>
          <a:p>
            <a:endParaRPr lang="en-US" dirty="0"/>
          </a:p>
        </p:txBody>
      </p:sp>
    </p:spTree>
    <p:extLst>
      <p:ext uri="{BB962C8B-B14F-4D97-AF65-F5344CB8AC3E}">
        <p14:creationId xmlns:p14="http://schemas.microsoft.com/office/powerpoint/2010/main" val="68747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BC65C-80EC-4AF7-B8C8-47899BD2A154}"/>
              </a:ext>
            </a:extLst>
          </p:cNvPr>
          <p:cNvSpPr txBox="1"/>
          <p:nvPr/>
        </p:nvSpPr>
        <p:spPr>
          <a:xfrm>
            <a:off x="133350" y="161925"/>
            <a:ext cx="11925300" cy="6278642"/>
          </a:xfrm>
          <a:prstGeom prst="rect">
            <a:avLst/>
          </a:prstGeom>
          <a:noFill/>
        </p:spPr>
        <p:txBody>
          <a:bodyPr wrap="square" rtlCol="0">
            <a:spAutoFit/>
          </a:bodyPr>
          <a:lstStyle/>
          <a:p>
            <a:r>
              <a:rPr lang="en-US" sz="2400" b="1" dirty="0"/>
              <a:t>Static Nested Classes</a:t>
            </a:r>
          </a:p>
          <a:p>
            <a:r>
              <a:rPr lang="en-US" dirty="0"/>
              <a:t> </a:t>
            </a:r>
          </a:p>
          <a:p>
            <a:pPr marL="342900" indent="-342900">
              <a:buAutoNum type="arabicPeriod"/>
            </a:pPr>
            <a:r>
              <a:rPr lang="en-US" dirty="0"/>
              <a:t>Sometimes we can declare inner class with static modifier such type of inner classes are called static nested classes . </a:t>
            </a:r>
          </a:p>
          <a:p>
            <a:pPr marL="342900" indent="-342900">
              <a:buAutoNum type="arabicPeriod"/>
            </a:pPr>
            <a:endParaRPr lang="en-US" dirty="0"/>
          </a:p>
          <a:p>
            <a:pPr marL="342900" indent="-342900">
              <a:buAutoNum type="arabicPeriod"/>
            </a:pPr>
            <a:r>
              <a:rPr lang="en-US" dirty="0"/>
              <a:t>In the case of normal or regular inner class without existing Outer class object there is no chance of existing inner class object </a:t>
            </a:r>
            <a:r>
              <a:rPr lang="en-US" dirty="0" err="1"/>
              <a:t>i.e</a:t>
            </a:r>
            <a:r>
              <a:rPr lang="en-US" dirty="0"/>
              <a:t> Inner class object is strongly associated with outer class object .</a:t>
            </a:r>
          </a:p>
          <a:p>
            <a:pPr marL="342900" indent="-342900">
              <a:buAutoNum type="arabicPeriod"/>
            </a:pPr>
            <a:endParaRPr lang="en-US" dirty="0"/>
          </a:p>
          <a:p>
            <a:pPr marL="342900" indent="-342900">
              <a:buAutoNum type="arabicPeriod"/>
            </a:pPr>
            <a:r>
              <a:rPr lang="en-US" dirty="0"/>
              <a:t>But in the case of static nested classes without existing outer class object there may be chance of existing nested class object Hence static nested class object is not strongly associated with outer class object . </a:t>
            </a:r>
          </a:p>
          <a:p>
            <a:pPr marL="342900" indent="-342900">
              <a:buAutoNum type="arabicPeriod"/>
            </a:pPr>
            <a:endParaRPr lang="en-US" dirty="0"/>
          </a:p>
          <a:p>
            <a:endParaRPr lang="en-US" dirty="0"/>
          </a:p>
          <a:p>
            <a:r>
              <a:rPr lang="en-US" dirty="0"/>
              <a:t>class Outer{</a:t>
            </a:r>
          </a:p>
          <a:p>
            <a:r>
              <a:rPr lang="en-US" dirty="0"/>
              <a:t>	static class Nested{</a:t>
            </a:r>
          </a:p>
          <a:p>
            <a:r>
              <a:rPr lang="en-US" dirty="0"/>
              <a:t>		public void m1(){</a:t>
            </a:r>
          </a:p>
          <a:p>
            <a:r>
              <a:rPr lang="en-US" dirty="0"/>
              <a:t>			</a:t>
            </a:r>
            <a:r>
              <a:rPr lang="en-US" dirty="0" err="1"/>
              <a:t>System.out.println</a:t>
            </a:r>
            <a:r>
              <a:rPr lang="en-US" dirty="0"/>
              <a:t>("Static nested class Method ");</a:t>
            </a:r>
          </a:p>
          <a:p>
            <a:r>
              <a:rPr lang="en-US" dirty="0"/>
              <a:t>		}</a:t>
            </a:r>
          </a:p>
          <a:p>
            <a:r>
              <a:rPr lang="en-US" dirty="0"/>
              <a:t>	}</a:t>
            </a:r>
          </a:p>
          <a:p>
            <a:r>
              <a:rPr lang="en-US" dirty="0"/>
              <a:t>	public static void main(String[] </a:t>
            </a:r>
            <a:r>
              <a:rPr lang="en-US" dirty="0" err="1"/>
              <a:t>args</a:t>
            </a:r>
            <a:r>
              <a:rPr lang="en-US" dirty="0"/>
              <a:t>){</a:t>
            </a:r>
          </a:p>
          <a:p>
            <a:r>
              <a:rPr lang="en-US" dirty="0"/>
              <a:t>		Nested n = new Nested();</a:t>
            </a:r>
          </a:p>
          <a:p>
            <a:r>
              <a:rPr lang="en-US" dirty="0"/>
              <a:t>		n.m1();</a:t>
            </a:r>
          </a:p>
          <a:p>
            <a:r>
              <a:rPr lang="en-US" dirty="0"/>
              <a:t>	}</a:t>
            </a:r>
          </a:p>
          <a:p>
            <a:r>
              <a:rPr lang="en-US" dirty="0"/>
              <a:t>}</a:t>
            </a:r>
          </a:p>
        </p:txBody>
      </p:sp>
    </p:spTree>
    <p:extLst>
      <p:ext uri="{BB962C8B-B14F-4D97-AF65-F5344CB8AC3E}">
        <p14:creationId xmlns:p14="http://schemas.microsoft.com/office/powerpoint/2010/main" val="16473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C7D93-14F4-435D-B301-BF7B03CF8C44}"/>
              </a:ext>
            </a:extLst>
          </p:cNvPr>
          <p:cNvSpPr txBox="1"/>
          <p:nvPr/>
        </p:nvSpPr>
        <p:spPr>
          <a:xfrm>
            <a:off x="200026" y="133350"/>
            <a:ext cx="11791950" cy="6463308"/>
          </a:xfrm>
          <a:prstGeom prst="rect">
            <a:avLst/>
          </a:prstGeom>
          <a:noFill/>
        </p:spPr>
        <p:txBody>
          <a:bodyPr wrap="square" rtlCol="0">
            <a:spAutoFit/>
          </a:bodyPr>
          <a:lstStyle/>
          <a:p>
            <a:r>
              <a:rPr lang="en-US" dirty="0"/>
              <a:t>If we want to create nested class Object from outside of outer class then we can create as follows .</a:t>
            </a:r>
          </a:p>
          <a:p>
            <a:endParaRPr lang="en-US" dirty="0"/>
          </a:p>
          <a:p>
            <a:r>
              <a:rPr lang="en-US" dirty="0" err="1"/>
              <a:t>Outer.Nested</a:t>
            </a:r>
            <a:r>
              <a:rPr lang="en-US" dirty="0"/>
              <a:t> n = new </a:t>
            </a:r>
            <a:r>
              <a:rPr lang="en-US" dirty="0" err="1"/>
              <a:t>Outer.Nested</a:t>
            </a:r>
            <a:r>
              <a:rPr lang="en-US" dirty="0"/>
              <a:t>();</a:t>
            </a:r>
          </a:p>
          <a:p>
            <a:endParaRPr lang="en-US" dirty="0"/>
          </a:p>
          <a:p>
            <a:r>
              <a:rPr lang="en-US" dirty="0"/>
              <a:t>In Normal or regular inner classes we can’t declare any static members but in static nested classes we can declare static members including main method hence we can invoke static nested class directly from command prompt </a:t>
            </a:r>
          </a:p>
          <a:p>
            <a:endParaRPr lang="en-US" dirty="0"/>
          </a:p>
          <a:p>
            <a:r>
              <a:rPr lang="en-US" dirty="0"/>
              <a:t>class Test{</a:t>
            </a:r>
          </a:p>
          <a:p>
            <a:r>
              <a:rPr lang="en-US" dirty="0"/>
              <a:t>	static class Nested{</a:t>
            </a:r>
          </a:p>
          <a:p>
            <a:r>
              <a:rPr lang="en-US" dirty="0"/>
              <a:t>		public static void main(String[] </a:t>
            </a:r>
            <a:r>
              <a:rPr lang="en-US" dirty="0" err="1"/>
              <a:t>args</a:t>
            </a:r>
            <a:r>
              <a:rPr lang="en-US" dirty="0"/>
              <a:t>){</a:t>
            </a:r>
          </a:p>
          <a:p>
            <a:r>
              <a:rPr lang="en-US" dirty="0"/>
              <a:t>			</a:t>
            </a:r>
            <a:r>
              <a:rPr lang="en-US" dirty="0" err="1"/>
              <a:t>System.out.println</a:t>
            </a:r>
            <a:r>
              <a:rPr lang="en-US" dirty="0"/>
              <a:t>("static nested class main method ");</a:t>
            </a:r>
          </a:p>
          <a:p>
            <a:r>
              <a:rPr lang="en-US" dirty="0"/>
              <a:t>		}</a:t>
            </a:r>
          </a:p>
          <a:p>
            <a:r>
              <a:rPr lang="en-US" dirty="0"/>
              <a:t>	}</a:t>
            </a:r>
          </a:p>
          <a:p>
            <a:r>
              <a:rPr lang="en-US" dirty="0"/>
              <a:t>	public static void main(String[] </a:t>
            </a:r>
            <a:r>
              <a:rPr lang="en-US" dirty="0" err="1"/>
              <a:t>args</a:t>
            </a:r>
            <a:r>
              <a:rPr lang="en-US" dirty="0"/>
              <a:t>){</a:t>
            </a:r>
          </a:p>
          <a:p>
            <a:r>
              <a:rPr lang="en-US" dirty="0"/>
              <a:t>		</a:t>
            </a:r>
            <a:r>
              <a:rPr lang="en-US" dirty="0" err="1"/>
              <a:t>System.out.println</a:t>
            </a:r>
            <a:r>
              <a:rPr lang="en-US" dirty="0"/>
              <a:t>("Outer class Main Method");</a:t>
            </a:r>
          </a:p>
          <a:p>
            <a:r>
              <a:rPr lang="en-US" dirty="0"/>
              <a:t>	}</a:t>
            </a:r>
          </a:p>
          <a:p>
            <a:r>
              <a:rPr lang="en-US" dirty="0"/>
              <a:t>}</a:t>
            </a:r>
          </a:p>
          <a:p>
            <a:endParaRPr lang="en-US" dirty="0"/>
          </a:p>
          <a:p>
            <a:r>
              <a:rPr lang="en-US" dirty="0"/>
              <a:t>Java </a:t>
            </a:r>
            <a:r>
              <a:rPr lang="en-US" dirty="0" err="1"/>
              <a:t>Test$Nested</a:t>
            </a:r>
            <a:r>
              <a:rPr lang="en-US" dirty="0"/>
              <a:t>  ====  static Nested class main method </a:t>
            </a:r>
          </a:p>
          <a:p>
            <a:endParaRPr lang="en-US" dirty="0"/>
          </a:p>
          <a:p>
            <a:r>
              <a:rPr lang="en-US" dirty="0"/>
              <a:t>Java Test  ==       Outer class main method .</a:t>
            </a:r>
          </a:p>
          <a:p>
            <a:endParaRPr lang="en-US" dirty="0"/>
          </a:p>
          <a:p>
            <a:endParaRPr lang="en-US" dirty="0"/>
          </a:p>
        </p:txBody>
      </p:sp>
    </p:spTree>
    <p:extLst>
      <p:ext uri="{BB962C8B-B14F-4D97-AF65-F5344CB8AC3E}">
        <p14:creationId xmlns:p14="http://schemas.microsoft.com/office/powerpoint/2010/main" val="330386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2181B-4905-4706-945E-922F4B302A90}"/>
              </a:ext>
            </a:extLst>
          </p:cNvPr>
          <p:cNvSpPr txBox="1"/>
          <p:nvPr/>
        </p:nvSpPr>
        <p:spPr>
          <a:xfrm>
            <a:off x="76200" y="104775"/>
            <a:ext cx="11953875" cy="5355312"/>
          </a:xfrm>
          <a:prstGeom prst="rect">
            <a:avLst/>
          </a:prstGeom>
          <a:noFill/>
        </p:spPr>
        <p:txBody>
          <a:bodyPr wrap="square" rtlCol="0">
            <a:spAutoFit/>
          </a:bodyPr>
          <a:lstStyle/>
          <a:p>
            <a:r>
              <a:rPr lang="en-US" dirty="0"/>
              <a:t>From normal or regular inner classes we can access both static and non-static members of outer class directly. But from static nested class we can access static members of outer class directly and we can’t access non-static members </a:t>
            </a:r>
          </a:p>
          <a:p>
            <a:endParaRPr lang="en-US" dirty="0"/>
          </a:p>
          <a:p>
            <a:r>
              <a:rPr lang="en-US" dirty="0"/>
              <a:t>class Test{</a:t>
            </a:r>
          </a:p>
          <a:p>
            <a:r>
              <a:rPr lang="en-US" dirty="0"/>
              <a:t>	int x = 10; </a:t>
            </a:r>
          </a:p>
          <a:p>
            <a:r>
              <a:rPr lang="en-US" dirty="0"/>
              <a:t>	static int y = 20;</a:t>
            </a:r>
          </a:p>
          <a:p>
            <a:r>
              <a:rPr lang="en-US" dirty="0"/>
              <a:t>	static class Nested{</a:t>
            </a:r>
          </a:p>
          <a:p>
            <a:r>
              <a:rPr lang="en-US" dirty="0"/>
              <a:t>		public void m1(){</a:t>
            </a:r>
          </a:p>
          <a:p>
            <a:r>
              <a:rPr lang="en-US" dirty="0"/>
              <a:t>			//</a:t>
            </a:r>
            <a:r>
              <a:rPr lang="en-US" dirty="0" err="1"/>
              <a:t>System.out.println</a:t>
            </a:r>
            <a:r>
              <a:rPr lang="en-US" dirty="0"/>
              <a:t>(x);</a:t>
            </a:r>
          </a:p>
          <a:p>
            <a:r>
              <a:rPr lang="en-US" dirty="0"/>
              <a:t>			//CE :  non-static variable x can not be referenced from a static context .</a:t>
            </a:r>
          </a:p>
          <a:p>
            <a:r>
              <a:rPr lang="en-US" dirty="0"/>
              <a:t>	</a:t>
            </a:r>
          </a:p>
          <a:p>
            <a:r>
              <a:rPr lang="en-US" dirty="0"/>
              <a:t>			</a:t>
            </a:r>
            <a:r>
              <a:rPr lang="en-US" dirty="0" err="1"/>
              <a:t>System.out.println</a:t>
            </a:r>
            <a:r>
              <a:rPr lang="en-US" dirty="0"/>
              <a:t>(y);</a:t>
            </a:r>
          </a:p>
          <a:p>
            <a:r>
              <a:rPr lang="en-US" dirty="0"/>
              <a:t>	}</a:t>
            </a:r>
          </a:p>
          <a:p>
            <a:r>
              <a:rPr lang="en-US" dirty="0"/>
              <a:t>	public static void main(String[] </a:t>
            </a:r>
            <a:r>
              <a:rPr lang="en-US" dirty="0" err="1"/>
              <a:t>args</a:t>
            </a:r>
            <a:r>
              <a:rPr lang="en-US" dirty="0"/>
              <a:t>){</a:t>
            </a:r>
          </a:p>
          <a:p>
            <a:r>
              <a:rPr lang="en-US" dirty="0"/>
              <a:t>		</a:t>
            </a:r>
          </a:p>
          <a:p>
            <a:r>
              <a:rPr lang="en-US" dirty="0"/>
              <a:t>	}</a:t>
            </a:r>
          </a:p>
          <a:p>
            <a:r>
              <a:rPr lang="en-US" dirty="0"/>
              <a:t>}</a:t>
            </a:r>
          </a:p>
          <a:p>
            <a:r>
              <a:rPr lang="en-US" dirty="0"/>
              <a:t> </a:t>
            </a:r>
          </a:p>
          <a:p>
            <a:endParaRPr lang="en-US" dirty="0"/>
          </a:p>
        </p:txBody>
      </p:sp>
    </p:spTree>
    <p:extLst>
      <p:ext uri="{BB962C8B-B14F-4D97-AF65-F5344CB8AC3E}">
        <p14:creationId xmlns:p14="http://schemas.microsoft.com/office/powerpoint/2010/main" val="296047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2172A-85E4-410C-9928-93BC1118718E}"/>
              </a:ext>
            </a:extLst>
          </p:cNvPr>
          <p:cNvSpPr txBox="1"/>
          <p:nvPr/>
        </p:nvSpPr>
        <p:spPr>
          <a:xfrm>
            <a:off x="133350" y="0"/>
            <a:ext cx="11896725" cy="646331"/>
          </a:xfrm>
          <a:prstGeom prst="rect">
            <a:avLst/>
          </a:prstGeom>
          <a:noFill/>
        </p:spPr>
        <p:txBody>
          <a:bodyPr wrap="square" rtlCol="0">
            <a:spAutoFit/>
          </a:bodyPr>
          <a:lstStyle/>
          <a:p>
            <a:r>
              <a:rPr lang="en-US" dirty="0"/>
              <a:t>Differences between regular Inner class and static nested classes </a:t>
            </a:r>
          </a:p>
          <a:p>
            <a:endParaRPr lang="en-US" dirty="0"/>
          </a:p>
        </p:txBody>
      </p:sp>
      <p:graphicFrame>
        <p:nvGraphicFramePr>
          <p:cNvPr id="3" name="Table 3">
            <a:extLst>
              <a:ext uri="{FF2B5EF4-FFF2-40B4-BE49-F238E27FC236}">
                <a16:creationId xmlns:a16="http://schemas.microsoft.com/office/drawing/2014/main" id="{605C36BB-47AE-482D-9430-1137EDD5F904}"/>
              </a:ext>
            </a:extLst>
          </p:cNvPr>
          <p:cNvGraphicFramePr>
            <a:graphicFrameLocks noGrp="1"/>
          </p:cNvGraphicFramePr>
          <p:nvPr>
            <p:extLst>
              <p:ext uri="{D42A27DB-BD31-4B8C-83A1-F6EECF244321}">
                <p14:modId xmlns:p14="http://schemas.microsoft.com/office/powerpoint/2010/main" val="3071071690"/>
              </p:ext>
            </p:extLst>
          </p:nvPr>
        </p:nvGraphicFramePr>
        <p:xfrm>
          <a:off x="342899" y="457200"/>
          <a:ext cx="11439526" cy="5789293"/>
        </p:xfrm>
        <a:graphic>
          <a:graphicData uri="http://schemas.openxmlformats.org/drawingml/2006/table">
            <a:tbl>
              <a:tblPr firstRow="1" bandRow="1">
                <a:tableStyleId>{5C22544A-7EE6-4342-B048-85BDC9FD1C3A}</a:tableStyleId>
              </a:tblPr>
              <a:tblGrid>
                <a:gridCol w="5719763">
                  <a:extLst>
                    <a:ext uri="{9D8B030D-6E8A-4147-A177-3AD203B41FA5}">
                      <a16:colId xmlns:a16="http://schemas.microsoft.com/office/drawing/2014/main" val="2293057514"/>
                    </a:ext>
                  </a:extLst>
                </a:gridCol>
                <a:gridCol w="5719763">
                  <a:extLst>
                    <a:ext uri="{9D8B030D-6E8A-4147-A177-3AD203B41FA5}">
                      <a16:colId xmlns:a16="http://schemas.microsoft.com/office/drawing/2014/main" val="3981840605"/>
                    </a:ext>
                  </a:extLst>
                </a:gridCol>
              </a:tblGrid>
              <a:tr h="466725">
                <a:tc>
                  <a:txBody>
                    <a:bodyPr/>
                    <a:lstStyle/>
                    <a:p>
                      <a:r>
                        <a:rPr lang="en-US" dirty="0"/>
                        <a:t>Normal or Regular Inner class </a:t>
                      </a:r>
                    </a:p>
                  </a:txBody>
                  <a:tcPr/>
                </a:tc>
                <a:tc>
                  <a:txBody>
                    <a:bodyPr/>
                    <a:lstStyle/>
                    <a:p>
                      <a:r>
                        <a:rPr lang="en-US" dirty="0"/>
                        <a:t>Static Nested Class </a:t>
                      </a:r>
                    </a:p>
                  </a:txBody>
                  <a:tcPr/>
                </a:tc>
                <a:extLst>
                  <a:ext uri="{0D108BD9-81ED-4DB2-BD59-A6C34878D82A}">
                    <a16:rowId xmlns:a16="http://schemas.microsoft.com/office/drawing/2014/main" val="311048922"/>
                  </a:ext>
                </a:extLst>
              </a:tr>
              <a:tr h="1033462">
                <a:tc>
                  <a:txBody>
                    <a:bodyPr/>
                    <a:lstStyle/>
                    <a:p>
                      <a:r>
                        <a:rPr lang="en-US" dirty="0"/>
                        <a:t>1. Without existing outer class object there is no chance of existing inner class object </a:t>
                      </a:r>
                      <a:r>
                        <a:rPr lang="en-US" dirty="0" err="1"/>
                        <a:t>ie</a:t>
                      </a:r>
                      <a:r>
                        <a:rPr lang="en-US" dirty="0"/>
                        <a:t>. Inner class object is strongly associated with Outer class object </a:t>
                      </a:r>
                    </a:p>
                  </a:txBody>
                  <a:tcPr/>
                </a:tc>
                <a:tc>
                  <a:txBody>
                    <a:bodyPr/>
                    <a:lstStyle/>
                    <a:p>
                      <a:pPr marL="342900" indent="-342900">
                        <a:buAutoNum type="arabicPeriod"/>
                      </a:pPr>
                      <a:r>
                        <a:rPr lang="en-US" dirty="0"/>
                        <a:t>Without existing outer class object there may be a chance of existing static nested class object Hence static nested class object is not strongly associated with Outer class Object . </a:t>
                      </a:r>
                    </a:p>
                  </a:txBody>
                  <a:tcPr/>
                </a:tc>
                <a:extLst>
                  <a:ext uri="{0D108BD9-81ED-4DB2-BD59-A6C34878D82A}">
                    <a16:rowId xmlns:a16="http://schemas.microsoft.com/office/drawing/2014/main" val="1250426542"/>
                  </a:ext>
                </a:extLst>
              </a:tr>
              <a:tr h="1033462">
                <a:tc>
                  <a:txBody>
                    <a:bodyPr/>
                    <a:lstStyle/>
                    <a:p>
                      <a:r>
                        <a:rPr lang="en-US" dirty="0"/>
                        <a:t>2. In Normal or Regular Inner classes we can’t declare static members </a:t>
                      </a:r>
                    </a:p>
                  </a:txBody>
                  <a:tcPr/>
                </a:tc>
                <a:tc>
                  <a:txBody>
                    <a:bodyPr/>
                    <a:lstStyle/>
                    <a:p>
                      <a:r>
                        <a:rPr lang="en-US" dirty="0"/>
                        <a:t>In Static nested classes we can declare static members .</a:t>
                      </a:r>
                    </a:p>
                  </a:txBody>
                  <a:tcPr/>
                </a:tc>
                <a:extLst>
                  <a:ext uri="{0D108BD9-81ED-4DB2-BD59-A6C34878D82A}">
                    <a16:rowId xmlns:a16="http://schemas.microsoft.com/office/drawing/2014/main" val="410671924"/>
                  </a:ext>
                </a:extLst>
              </a:tr>
              <a:tr h="1033462">
                <a:tc>
                  <a:txBody>
                    <a:bodyPr/>
                    <a:lstStyle/>
                    <a:p>
                      <a:r>
                        <a:rPr lang="en-US" dirty="0"/>
                        <a:t>3. In Normal or regular inner class we can’t declare main method and hence we can’t invoke </a:t>
                      </a:r>
                      <a:r>
                        <a:rPr lang="en-US" dirty="0" err="1"/>
                        <a:t>innerclass</a:t>
                      </a:r>
                      <a:r>
                        <a:rPr lang="en-US" dirty="0"/>
                        <a:t> directly from </a:t>
                      </a:r>
                      <a:r>
                        <a:rPr lang="en-US" dirty="0" err="1"/>
                        <a:t>cmd</a:t>
                      </a:r>
                      <a:r>
                        <a:rPr lang="en-US" dirty="0"/>
                        <a:t> </a:t>
                      </a:r>
                    </a:p>
                  </a:txBody>
                  <a:tcPr/>
                </a:tc>
                <a:tc>
                  <a:txBody>
                    <a:bodyPr/>
                    <a:lstStyle/>
                    <a:p>
                      <a:r>
                        <a:rPr lang="en-US" dirty="0"/>
                        <a:t>In static nested classes we can declare main method and hence we can invoke nested class directly from </a:t>
                      </a:r>
                      <a:r>
                        <a:rPr lang="en-US" dirty="0" err="1"/>
                        <a:t>cmd</a:t>
                      </a:r>
                      <a:r>
                        <a:rPr lang="en-US" dirty="0"/>
                        <a:t> . </a:t>
                      </a:r>
                    </a:p>
                    <a:p>
                      <a:endParaRPr lang="en-US" dirty="0"/>
                    </a:p>
                  </a:txBody>
                  <a:tcPr/>
                </a:tc>
                <a:extLst>
                  <a:ext uri="{0D108BD9-81ED-4DB2-BD59-A6C34878D82A}">
                    <a16:rowId xmlns:a16="http://schemas.microsoft.com/office/drawing/2014/main" val="540209271"/>
                  </a:ext>
                </a:extLst>
              </a:tr>
              <a:tr h="1033462">
                <a:tc>
                  <a:txBody>
                    <a:bodyPr/>
                    <a:lstStyle/>
                    <a:p>
                      <a:r>
                        <a:rPr lang="en-US" dirty="0"/>
                        <a:t>From Normal or regular inner classes we can access both static and non-static members of outer class directly </a:t>
                      </a:r>
                    </a:p>
                  </a:txBody>
                  <a:tcPr/>
                </a:tc>
                <a:tc>
                  <a:txBody>
                    <a:bodyPr/>
                    <a:lstStyle/>
                    <a:p>
                      <a:r>
                        <a:rPr lang="en-US" dirty="0"/>
                        <a:t>From static nested classes we can access only static members of outer class .</a:t>
                      </a:r>
                    </a:p>
                  </a:txBody>
                  <a:tcPr/>
                </a:tc>
                <a:extLst>
                  <a:ext uri="{0D108BD9-81ED-4DB2-BD59-A6C34878D82A}">
                    <a16:rowId xmlns:a16="http://schemas.microsoft.com/office/drawing/2014/main" val="3724935133"/>
                  </a:ext>
                </a:extLst>
              </a:tr>
              <a:tr h="1033462">
                <a:tc>
                  <a:txBody>
                    <a:bodyPr/>
                    <a:lstStyle/>
                    <a:p>
                      <a:endParaRPr lang="en-US"/>
                    </a:p>
                  </a:txBody>
                  <a:tcPr/>
                </a:tc>
                <a:tc>
                  <a:txBody>
                    <a:bodyPr/>
                    <a:lstStyle/>
                    <a:p>
                      <a:endParaRPr lang="en-US" dirty="0"/>
                    </a:p>
                  </a:txBody>
                  <a:tcPr/>
                </a:tc>
                <a:extLst>
                  <a:ext uri="{0D108BD9-81ED-4DB2-BD59-A6C34878D82A}">
                    <a16:rowId xmlns:a16="http://schemas.microsoft.com/office/drawing/2014/main" val="152809815"/>
                  </a:ext>
                </a:extLst>
              </a:tr>
            </a:tbl>
          </a:graphicData>
        </a:graphic>
      </p:graphicFrame>
    </p:spTree>
    <p:extLst>
      <p:ext uri="{BB962C8B-B14F-4D97-AF65-F5344CB8AC3E}">
        <p14:creationId xmlns:p14="http://schemas.microsoft.com/office/powerpoint/2010/main" val="286934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DC9F1-BE0D-4DDB-A002-BDF1872ABFF3}"/>
              </a:ext>
            </a:extLst>
          </p:cNvPr>
          <p:cNvSpPr txBox="1"/>
          <p:nvPr/>
        </p:nvSpPr>
        <p:spPr>
          <a:xfrm>
            <a:off x="104775" y="76200"/>
            <a:ext cx="11972925" cy="5478423"/>
          </a:xfrm>
          <a:prstGeom prst="rect">
            <a:avLst/>
          </a:prstGeom>
          <a:noFill/>
        </p:spPr>
        <p:txBody>
          <a:bodyPr wrap="square" rtlCol="0">
            <a:spAutoFit/>
          </a:bodyPr>
          <a:lstStyle/>
          <a:p>
            <a:r>
              <a:rPr lang="en-US" dirty="0"/>
              <a:t>Various combinations of nested classes and interfaces : </a:t>
            </a:r>
          </a:p>
          <a:p>
            <a:endParaRPr lang="en-US" dirty="0"/>
          </a:p>
          <a:p>
            <a:r>
              <a:rPr lang="en-US" sz="2000" b="1" dirty="0"/>
              <a:t>Class Inside a class : </a:t>
            </a:r>
          </a:p>
          <a:p>
            <a:r>
              <a:rPr lang="en-US" dirty="0"/>
              <a:t>Without existing one type of object if there is no chance of existing another type of object then we can declare class inside a class . </a:t>
            </a:r>
          </a:p>
          <a:p>
            <a:endParaRPr lang="en-US" dirty="0"/>
          </a:p>
          <a:p>
            <a:r>
              <a:rPr lang="en-US" dirty="0"/>
              <a:t>Example .:class University{</a:t>
            </a:r>
          </a:p>
          <a:p>
            <a:r>
              <a:rPr lang="en-US" dirty="0"/>
              <a:t>		class dept {}</a:t>
            </a:r>
          </a:p>
          <a:p>
            <a:r>
              <a:rPr lang="en-US" dirty="0"/>
              <a:t>		}</a:t>
            </a:r>
          </a:p>
          <a:p>
            <a:endParaRPr lang="en-US" dirty="0"/>
          </a:p>
          <a:p>
            <a:r>
              <a:rPr lang="en-US" dirty="0"/>
              <a:t>University consists of several departments without existing university there is no chance of existing department . Hence we have to declare department class inside university class . </a:t>
            </a:r>
          </a:p>
          <a:p>
            <a:endParaRPr lang="en-US" dirty="0"/>
          </a:p>
          <a:p>
            <a:endParaRPr lang="en-US" dirty="0"/>
          </a:p>
          <a:p>
            <a:r>
              <a:rPr lang="en-US" sz="2400" b="1" dirty="0"/>
              <a:t>Case II Interface Inside a class </a:t>
            </a:r>
          </a:p>
          <a:p>
            <a:r>
              <a:rPr lang="en-US" dirty="0"/>
              <a:t>Inside a class if we require multiple implementations of an  interface and all these implementations are related to a particular class then we can define an interface inside a class . </a:t>
            </a:r>
          </a:p>
          <a:p>
            <a:endParaRPr lang="en-US" dirty="0"/>
          </a:p>
          <a:p>
            <a:endParaRPr lang="en-US" dirty="0"/>
          </a:p>
        </p:txBody>
      </p:sp>
    </p:spTree>
    <p:extLst>
      <p:ext uri="{BB962C8B-B14F-4D97-AF65-F5344CB8AC3E}">
        <p14:creationId xmlns:p14="http://schemas.microsoft.com/office/powerpoint/2010/main" val="158497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4DC902-0E87-4A0B-9341-28673D03EB5C}"/>
              </a:ext>
            </a:extLst>
          </p:cNvPr>
          <p:cNvSpPr txBox="1"/>
          <p:nvPr/>
        </p:nvSpPr>
        <p:spPr>
          <a:xfrm>
            <a:off x="95250" y="66675"/>
            <a:ext cx="11906250" cy="6247864"/>
          </a:xfrm>
          <a:prstGeom prst="rect">
            <a:avLst/>
          </a:prstGeom>
          <a:noFill/>
        </p:spPr>
        <p:txBody>
          <a:bodyPr wrap="square" rtlCol="0">
            <a:spAutoFit/>
          </a:bodyPr>
          <a:lstStyle/>
          <a:p>
            <a:r>
              <a:rPr lang="en-US" sz="1600" dirty="0"/>
              <a:t>class </a:t>
            </a:r>
            <a:r>
              <a:rPr lang="en-US" sz="1600" dirty="0" err="1"/>
              <a:t>VehicleTypes</a:t>
            </a:r>
            <a:r>
              <a:rPr lang="en-US" sz="1600" dirty="0"/>
              <a:t>{</a:t>
            </a:r>
          </a:p>
          <a:p>
            <a:r>
              <a:rPr lang="en-US" sz="1600" dirty="0"/>
              <a:t>	interface Vehicle{</a:t>
            </a:r>
          </a:p>
          <a:p>
            <a:r>
              <a:rPr lang="en-US" sz="1600" dirty="0"/>
              <a:t>		public int </a:t>
            </a:r>
            <a:r>
              <a:rPr lang="en-US" sz="1600" dirty="0" err="1"/>
              <a:t>getNoOfWheels</a:t>
            </a:r>
            <a:r>
              <a:rPr lang="en-US" sz="1600" dirty="0"/>
              <a:t>(){</a:t>
            </a:r>
          </a:p>
          <a:p>
            <a:r>
              <a:rPr lang="en-US" sz="1600" dirty="0"/>
              <a:t>		}</a:t>
            </a:r>
          </a:p>
          <a:p>
            <a:r>
              <a:rPr lang="en-US" sz="1600" dirty="0"/>
              <a:t>	}</a:t>
            </a:r>
          </a:p>
          <a:p>
            <a:r>
              <a:rPr lang="en-US" sz="1600" dirty="0"/>
              <a:t>	</a:t>
            </a:r>
          </a:p>
          <a:p>
            <a:r>
              <a:rPr lang="en-US" sz="1600" dirty="0"/>
              <a:t>	class Bus implements Vehicle{</a:t>
            </a:r>
          </a:p>
          <a:p>
            <a:r>
              <a:rPr lang="en-US" sz="1600" dirty="0"/>
              <a:t>		public int </a:t>
            </a:r>
            <a:r>
              <a:rPr lang="en-US" sz="1600" dirty="0" err="1"/>
              <a:t>getNoOfWheels</a:t>
            </a:r>
            <a:r>
              <a:rPr lang="en-US" sz="1600" dirty="0"/>
              <a:t>(){</a:t>
            </a:r>
          </a:p>
          <a:p>
            <a:r>
              <a:rPr lang="en-US" sz="1600" dirty="0"/>
              <a:t>			return 6;</a:t>
            </a:r>
          </a:p>
          <a:p>
            <a:r>
              <a:rPr lang="en-US" sz="1600" dirty="0"/>
              <a:t>		}</a:t>
            </a:r>
          </a:p>
          <a:p>
            <a:r>
              <a:rPr lang="en-US" sz="1600" dirty="0"/>
              <a:t>	}</a:t>
            </a:r>
          </a:p>
          <a:p>
            <a:r>
              <a:rPr lang="en-US" sz="1600" dirty="0"/>
              <a:t>	class Auto implements Vehicle{</a:t>
            </a:r>
          </a:p>
          <a:p>
            <a:r>
              <a:rPr lang="en-US" sz="1600" dirty="0"/>
              <a:t>		public int </a:t>
            </a:r>
            <a:r>
              <a:rPr lang="en-US" sz="1600" dirty="0" err="1"/>
              <a:t>getNoOfWheels</a:t>
            </a:r>
            <a:r>
              <a:rPr lang="en-US" sz="1600" dirty="0"/>
              <a:t>(){</a:t>
            </a:r>
          </a:p>
          <a:p>
            <a:r>
              <a:rPr lang="en-US" sz="1600" dirty="0"/>
              <a:t>			return 3;</a:t>
            </a:r>
          </a:p>
          <a:p>
            <a:r>
              <a:rPr lang="en-US" sz="1600" dirty="0"/>
              <a:t>		}</a:t>
            </a:r>
          </a:p>
          <a:p>
            <a:r>
              <a:rPr lang="en-US" sz="1600" dirty="0"/>
              <a:t>	}</a:t>
            </a:r>
          </a:p>
          <a:p>
            <a:r>
              <a:rPr lang="en-US" sz="1600" dirty="0"/>
              <a:t>	class Car implements Vehicle{</a:t>
            </a:r>
          </a:p>
          <a:p>
            <a:r>
              <a:rPr lang="en-US" sz="1600" dirty="0"/>
              <a:t>		public int </a:t>
            </a:r>
            <a:r>
              <a:rPr lang="en-US" sz="1600" dirty="0" err="1"/>
              <a:t>getNoOfWheels</a:t>
            </a:r>
            <a:r>
              <a:rPr lang="en-US" sz="1600" dirty="0"/>
              <a:t>(){</a:t>
            </a:r>
          </a:p>
          <a:p>
            <a:r>
              <a:rPr lang="en-US" sz="1600" dirty="0"/>
              <a:t>			return 4;</a:t>
            </a:r>
          </a:p>
          <a:p>
            <a:r>
              <a:rPr lang="en-US" sz="1600" dirty="0"/>
              <a:t>		}</a:t>
            </a:r>
          </a:p>
          <a:p>
            <a:r>
              <a:rPr lang="en-US" sz="1600" dirty="0"/>
              <a:t>	}</a:t>
            </a:r>
          </a:p>
          <a:p>
            <a:r>
              <a:rPr lang="en-US" sz="1600" dirty="0"/>
              <a:t>	--</a:t>
            </a:r>
          </a:p>
          <a:p>
            <a:r>
              <a:rPr lang="en-US" sz="1600" dirty="0"/>
              <a:t>	--</a:t>
            </a:r>
          </a:p>
          <a:p>
            <a:r>
              <a:rPr lang="en-US" sz="1600" dirty="0"/>
              <a:t>	--	</a:t>
            </a:r>
          </a:p>
          <a:p>
            <a:r>
              <a:rPr lang="en-US" sz="1600" dirty="0"/>
              <a:t>}</a:t>
            </a:r>
          </a:p>
        </p:txBody>
      </p:sp>
    </p:spTree>
    <p:extLst>
      <p:ext uri="{BB962C8B-B14F-4D97-AF65-F5344CB8AC3E}">
        <p14:creationId xmlns:p14="http://schemas.microsoft.com/office/powerpoint/2010/main" val="249351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75E87E-601A-4930-A76F-B46E160580CF}"/>
              </a:ext>
            </a:extLst>
          </p:cNvPr>
          <p:cNvSpPr txBox="1"/>
          <p:nvPr/>
        </p:nvSpPr>
        <p:spPr>
          <a:xfrm>
            <a:off x="133350" y="142875"/>
            <a:ext cx="11934825" cy="5724644"/>
          </a:xfrm>
          <a:prstGeom prst="rect">
            <a:avLst/>
          </a:prstGeom>
          <a:noFill/>
        </p:spPr>
        <p:txBody>
          <a:bodyPr wrap="square" rtlCol="0">
            <a:spAutoFit/>
          </a:bodyPr>
          <a:lstStyle/>
          <a:p>
            <a:r>
              <a:rPr lang="en-US" sz="2400" b="1" dirty="0"/>
              <a:t>Case III  Interface Inside Interface </a:t>
            </a:r>
          </a:p>
          <a:p>
            <a:endParaRPr lang="en-US" dirty="0"/>
          </a:p>
          <a:p>
            <a:r>
              <a:rPr lang="en-US" dirty="0"/>
              <a:t>We can declare interface inside interface </a:t>
            </a:r>
          </a:p>
          <a:p>
            <a:r>
              <a:rPr lang="en-US" dirty="0"/>
              <a:t>Example : Map is a group of key value pair and each key value pair is known as Entry without existing map Object there is no chance of existing Entry Object . Hence interface Entry is defined inside Map interface . </a:t>
            </a:r>
          </a:p>
          <a:p>
            <a:r>
              <a:rPr lang="en-US" dirty="0"/>
              <a:t> Interface Map{</a:t>
            </a:r>
          </a:p>
          <a:p>
            <a:r>
              <a:rPr lang="en-US" dirty="0"/>
              <a:t>	Interface Entry{</a:t>
            </a:r>
          </a:p>
          <a:p>
            <a:r>
              <a:rPr lang="en-US" dirty="0"/>
              <a:t>	}                                         Entry</a:t>
            </a:r>
          </a:p>
          <a:p>
            <a:r>
              <a:rPr lang="en-US" dirty="0"/>
              <a:t>}</a:t>
            </a:r>
          </a:p>
          <a:p>
            <a:endParaRPr lang="en-US" dirty="0"/>
          </a:p>
          <a:p>
            <a:endParaRPr lang="en-US" dirty="0"/>
          </a:p>
          <a:p>
            <a:endParaRPr lang="en-US" dirty="0"/>
          </a:p>
          <a:p>
            <a:r>
              <a:rPr lang="en-US" dirty="0"/>
              <a:t> </a:t>
            </a:r>
          </a:p>
          <a:p>
            <a:endParaRPr lang="en-US" dirty="0"/>
          </a:p>
          <a:p>
            <a:endParaRPr lang="en-US" dirty="0"/>
          </a:p>
          <a:p>
            <a:r>
              <a:rPr lang="en-US" dirty="0"/>
              <a:t>Every Interface present inside interface is always public and static whether we are declaring or not Hence we can implement Inner interface directly without implementing outer Interface . Similarly whenever we are implementing Outer Interface we are not required to implement inner interface </a:t>
            </a:r>
            <a:r>
              <a:rPr lang="en-US" dirty="0" err="1"/>
              <a:t>i.e</a:t>
            </a:r>
            <a:r>
              <a:rPr lang="en-US" dirty="0"/>
              <a:t> . We can implement outer and Inner interfaces Independently </a:t>
            </a:r>
          </a:p>
          <a:p>
            <a:endParaRPr lang="en-US" dirty="0"/>
          </a:p>
          <a:p>
            <a:endParaRPr lang="en-US" dirty="0"/>
          </a:p>
        </p:txBody>
      </p:sp>
      <p:graphicFrame>
        <p:nvGraphicFramePr>
          <p:cNvPr id="3" name="Table 3">
            <a:extLst>
              <a:ext uri="{FF2B5EF4-FFF2-40B4-BE49-F238E27FC236}">
                <a16:creationId xmlns:a16="http://schemas.microsoft.com/office/drawing/2014/main" id="{F7CD6D21-3C38-4778-80C6-45715DD8FFCF}"/>
              </a:ext>
            </a:extLst>
          </p:cNvPr>
          <p:cNvGraphicFramePr>
            <a:graphicFrameLocks noGrp="1"/>
          </p:cNvGraphicFramePr>
          <p:nvPr>
            <p:extLst>
              <p:ext uri="{D42A27DB-BD31-4B8C-83A1-F6EECF244321}">
                <p14:modId xmlns:p14="http://schemas.microsoft.com/office/powerpoint/2010/main" val="2871979311"/>
              </p:ext>
            </p:extLst>
          </p:nvPr>
        </p:nvGraphicFramePr>
        <p:xfrm>
          <a:off x="6324599" y="1985010"/>
          <a:ext cx="2762252" cy="1112520"/>
        </p:xfrm>
        <a:graphic>
          <a:graphicData uri="http://schemas.openxmlformats.org/drawingml/2006/table">
            <a:tbl>
              <a:tblPr firstRow="1" bandRow="1">
                <a:tableStyleId>{5C22544A-7EE6-4342-B048-85BDC9FD1C3A}</a:tableStyleId>
              </a:tblPr>
              <a:tblGrid>
                <a:gridCol w="1381126">
                  <a:extLst>
                    <a:ext uri="{9D8B030D-6E8A-4147-A177-3AD203B41FA5}">
                      <a16:colId xmlns:a16="http://schemas.microsoft.com/office/drawing/2014/main" val="1881775993"/>
                    </a:ext>
                  </a:extLst>
                </a:gridCol>
                <a:gridCol w="1381126">
                  <a:extLst>
                    <a:ext uri="{9D8B030D-6E8A-4147-A177-3AD203B41FA5}">
                      <a16:colId xmlns:a16="http://schemas.microsoft.com/office/drawing/2014/main" val="4269882847"/>
                    </a:ext>
                  </a:extLst>
                </a:gridCol>
              </a:tblGrid>
              <a:tr h="370840">
                <a:tc>
                  <a:txBody>
                    <a:bodyPr/>
                    <a:lstStyle/>
                    <a:p>
                      <a:r>
                        <a:rPr lang="en-US" dirty="0"/>
                        <a:t>101</a:t>
                      </a:r>
                    </a:p>
                  </a:txBody>
                  <a:tcPr/>
                </a:tc>
                <a:tc>
                  <a:txBody>
                    <a:bodyPr/>
                    <a:lstStyle/>
                    <a:p>
                      <a:r>
                        <a:rPr lang="en-US" dirty="0"/>
                        <a:t>Akhil </a:t>
                      </a:r>
                    </a:p>
                  </a:txBody>
                  <a:tcPr/>
                </a:tc>
                <a:extLst>
                  <a:ext uri="{0D108BD9-81ED-4DB2-BD59-A6C34878D82A}">
                    <a16:rowId xmlns:a16="http://schemas.microsoft.com/office/drawing/2014/main" val="1080813797"/>
                  </a:ext>
                </a:extLst>
              </a:tr>
              <a:tr h="370840">
                <a:tc>
                  <a:txBody>
                    <a:bodyPr/>
                    <a:lstStyle/>
                    <a:p>
                      <a:r>
                        <a:rPr lang="en-US" dirty="0"/>
                        <a:t>102</a:t>
                      </a:r>
                    </a:p>
                  </a:txBody>
                  <a:tcPr/>
                </a:tc>
                <a:tc>
                  <a:txBody>
                    <a:bodyPr/>
                    <a:lstStyle/>
                    <a:p>
                      <a:r>
                        <a:rPr lang="en-US" dirty="0"/>
                        <a:t>Ravi</a:t>
                      </a:r>
                    </a:p>
                  </a:txBody>
                  <a:tcPr/>
                </a:tc>
                <a:extLst>
                  <a:ext uri="{0D108BD9-81ED-4DB2-BD59-A6C34878D82A}">
                    <a16:rowId xmlns:a16="http://schemas.microsoft.com/office/drawing/2014/main" val="953086734"/>
                  </a:ext>
                </a:extLst>
              </a:tr>
              <a:tr h="370840">
                <a:tc>
                  <a:txBody>
                    <a:bodyPr/>
                    <a:lstStyle/>
                    <a:p>
                      <a:r>
                        <a:rPr lang="en-US" dirty="0"/>
                        <a:t>103</a:t>
                      </a:r>
                    </a:p>
                  </a:txBody>
                  <a:tcPr/>
                </a:tc>
                <a:tc>
                  <a:txBody>
                    <a:bodyPr/>
                    <a:lstStyle/>
                    <a:p>
                      <a:r>
                        <a:rPr lang="en-US" dirty="0"/>
                        <a:t>Manoj</a:t>
                      </a:r>
                    </a:p>
                  </a:txBody>
                  <a:tcPr/>
                </a:tc>
                <a:extLst>
                  <a:ext uri="{0D108BD9-81ED-4DB2-BD59-A6C34878D82A}">
                    <a16:rowId xmlns:a16="http://schemas.microsoft.com/office/drawing/2014/main" val="3941981972"/>
                  </a:ext>
                </a:extLst>
              </a:tr>
            </a:tbl>
          </a:graphicData>
        </a:graphic>
      </p:graphicFrame>
      <p:cxnSp>
        <p:nvCxnSpPr>
          <p:cNvPr id="5" name="Straight Arrow Connector 4">
            <a:extLst>
              <a:ext uri="{FF2B5EF4-FFF2-40B4-BE49-F238E27FC236}">
                <a16:creationId xmlns:a16="http://schemas.microsoft.com/office/drawing/2014/main" id="{80E0F578-1D61-451A-8C2E-A44286410AB4}"/>
              </a:ext>
            </a:extLst>
          </p:cNvPr>
          <p:cNvCxnSpPr/>
          <p:nvPr/>
        </p:nvCxnSpPr>
        <p:spPr>
          <a:xfrm flipV="1">
            <a:off x="3962400" y="2057400"/>
            <a:ext cx="220980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301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1899</Words>
  <Application>Microsoft Office PowerPoint</Application>
  <PresentationFormat>Widescreen</PresentationFormat>
  <Paragraphs>275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Kumar</dc:creator>
  <cp:lastModifiedBy>Akhil Kumar</cp:lastModifiedBy>
  <cp:revision>2</cp:revision>
  <dcterms:created xsi:type="dcterms:W3CDTF">2022-09-08T03:15:40Z</dcterms:created>
  <dcterms:modified xsi:type="dcterms:W3CDTF">2022-09-08T06:19:15Z</dcterms:modified>
</cp:coreProperties>
</file>