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AE5F-0E9F-4DB1-9F2B-632AC81B3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49CE7-A34C-476C-B9B0-7722739BBF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D26147-4391-4FA0-AAD1-7F62EFD46D4D}"/>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5" name="Footer Placeholder 4">
            <a:extLst>
              <a:ext uri="{FF2B5EF4-FFF2-40B4-BE49-F238E27FC236}">
                <a16:creationId xmlns:a16="http://schemas.microsoft.com/office/drawing/2014/main" id="{71DBAAEB-C09F-4E99-9A10-298964E7BC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80D31-3307-4C11-A0FA-51475FD6DC17}"/>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232676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00E6-0456-4E28-8A65-273B8772A5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3A3B4A-15D2-4315-88F3-187ABB1EC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74380-22EA-421B-8650-902B62469738}"/>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5" name="Footer Placeholder 4">
            <a:extLst>
              <a:ext uri="{FF2B5EF4-FFF2-40B4-BE49-F238E27FC236}">
                <a16:creationId xmlns:a16="http://schemas.microsoft.com/office/drawing/2014/main" id="{B33DC5A6-5DB3-46C4-B704-E2DE25788F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337BA7-6ADC-4C0B-89CD-8F7F7C83BE29}"/>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161703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5AF15-57B6-4CF7-85A1-8A4406CC58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9E18A6-835D-416D-B31F-C5CD026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64BC-B037-49CF-9BDE-7946EEF79DC4}"/>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5" name="Footer Placeholder 4">
            <a:extLst>
              <a:ext uri="{FF2B5EF4-FFF2-40B4-BE49-F238E27FC236}">
                <a16:creationId xmlns:a16="http://schemas.microsoft.com/office/drawing/2014/main" id="{E4D526BF-940C-4E48-A3F3-9D94E1E8E6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96CD92-23C4-4B66-B803-C7C5B458A97B}"/>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44788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6D4F-36A9-4364-B683-8C0A272B6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B6A00-28B5-4ABF-8A1A-4D3B4AE71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F0FB2-134C-4DCA-80A4-ECE7D56C6CCC}"/>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5" name="Footer Placeholder 4">
            <a:extLst>
              <a:ext uri="{FF2B5EF4-FFF2-40B4-BE49-F238E27FC236}">
                <a16:creationId xmlns:a16="http://schemas.microsoft.com/office/drawing/2014/main" id="{EAABCA3E-3557-4ED5-B354-47297A11A4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D597EC-CAE3-4B22-846D-EF53986ADD8D}"/>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149858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3301-0DEB-42D8-B9A9-97C91F47A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6F2ED-DE6B-4EBF-AB55-F3BA20F5B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B37F7-83F8-439D-86CD-A05313658979}"/>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5" name="Footer Placeholder 4">
            <a:extLst>
              <a:ext uri="{FF2B5EF4-FFF2-40B4-BE49-F238E27FC236}">
                <a16:creationId xmlns:a16="http://schemas.microsoft.com/office/drawing/2014/main" id="{AD9646A2-01FD-4F91-AAE6-4123AB3BF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1BB8E1-C44D-443A-9A75-2784065E5C9D}"/>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334118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085C-CEFB-4026-83EF-B7992CF13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E4214-8E95-4419-A6B9-05CD3A2A6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48338C-0EE4-4F54-8270-9AF3F84FF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D399E6-5894-4841-A1EC-A6F5510149FD}"/>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6" name="Footer Placeholder 5">
            <a:extLst>
              <a:ext uri="{FF2B5EF4-FFF2-40B4-BE49-F238E27FC236}">
                <a16:creationId xmlns:a16="http://schemas.microsoft.com/office/drawing/2014/main" id="{5215D972-0729-4C13-9DC2-EECDFBEF67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80CA17-D631-4400-BF66-BB4E01B3B457}"/>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153784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5DA1-A4F5-436B-B846-3782CD629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D3DD3A-9F9D-4435-8C2C-D315EABEF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439B67-1A98-441F-A6E0-1C9BA2E8A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0185E-7204-4A78-8DBA-28B1A94EB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3E660-9FA1-48D4-AAC4-B8E6A218BA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62E2E-E562-4C1A-AA1C-C4EE302819C0}"/>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8" name="Footer Placeholder 7">
            <a:extLst>
              <a:ext uri="{FF2B5EF4-FFF2-40B4-BE49-F238E27FC236}">
                <a16:creationId xmlns:a16="http://schemas.microsoft.com/office/drawing/2014/main" id="{C04DADD3-F909-46B8-9272-4C8D68CDD2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F18531E-6ED9-4C9D-B1BC-A35139DF3454}"/>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356311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E8BC-E4C2-4AAA-ABFA-DAA1433EED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1673A-F2FA-4726-90A9-59AC3181B014}"/>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4" name="Footer Placeholder 3">
            <a:extLst>
              <a:ext uri="{FF2B5EF4-FFF2-40B4-BE49-F238E27FC236}">
                <a16:creationId xmlns:a16="http://schemas.microsoft.com/office/drawing/2014/main" id="{EF816F48-09B5-4308-B96A-97EFCA60339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7708A0-170B-4BD7-827F-181F9E560F4F}"/>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211159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ED272-0FB6-4D2D-9584-58639F3BC3A6}"/>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3" name="Footer Placeholder 2">
            <a:extLst>
              <a:ext uri="{FF2B5EF4-FFF2-40B4-BE49-F238E27FC236}">
                <a16:creationId xmlns:a16="http://schemas.microsoft.com/office/drawing/2014/main" id="{103A07A2-ABEF-4BC8-91BE-C21DAFC1CE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2779DF-85E7-429F-AC17-3C84306F1EA8}"/>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212456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9F47-36E0-4EAE-B714-170BC21B4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0D71EF-6996-49D9-A197-467E3D5DF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A7B25A-609E-439A-BB36-061C880A5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96267-8B09-404E-9B08-34AF17C0CD71}"/>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6" name="Footer Placeholder 5">
            <a:extLst>
              <a:ext uri="{FF2B5EF4-FFF2-40B4-BE49-F238E27FC236}">
                <a16:creationId xmlns:a16="http://schemas.microsoft.com/office/drawing/2014/main" id="{D6679082-B921-4D54-80C5-F21386572B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948B1C-8E47-43A7-BE60-3A89663178F6}"/>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112184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D5E9-6069-480D-B902-1E70730B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C1B046-57CB-445E-ABD4-4C079E031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456F46-5595-4633-9456-3AD3226C8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2DE7B-F00B-40A4-834F-6E22A9F993C9}"/>
              </a:ext>
            </a:extLst>
          </p:cNvPr>
          <p:cNvSpPr>
            <a:spLocks noGrp="1"/>
          </p:cNvSpPr>
          <p:nvPr>
            <p:ph type="dt" sz="half" idx="10"/>
          </p:nvPr>
        </p:nvSpPr>
        <p:spPr/>
        <p:txBody>
          <a:bodyPr/>
          <a:lstStyle/>
          <a:p>
            <a:fld id="{9205CC86-E803-47F6-A9EE-BC02E833BCA3}" type="datetimeFigureOut">
              <a:rPr lang="en-US" smtClean="0"/>
              <a:t>9/16/2022</a:t>
            </a:fld>
            <a:endParaRPr lang="en-US" dirty="0"/>
          </a:p>
        </p:txBody>
      </p:sp>
      <p:sp>
        <p:nvSpPr>
          <p:cNvPr id="6" name="Footer Placeholder 5">
            <a:extLst>
              <a:ext uri="{FF2B5EF4-FFF2-40B4-BE49-F238E27FC236}">
                <a16:creationId xmlns:a16="http://schemas.microsoft.com/office/drawing/2014/main" id="{DE9CFEC0-C9A0-4016-9DE2-062661F28C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84FAE4-16DE-4A94-9A75-C38069C9D66A}"/>
              </a:ext>
            </a:extLst>
          </p:cNvPr>
          <p:cNvSpPr>
            <a:spLocks noGrp="1"/>
          </p:cNvSpPr>
          <p:nvPr>
            <p:ph type="sldNum" sz="quarter" idx="12"/>
          </p:nvPr>
        </p:nvSpPr>
        <p:spPr/>
        <p:txBody>
          <a:bodyPr/>
          <a:lstStyle/>
          <a:p>
            <a:fld id="{A630ACC0-1A32-43A9-89E9-FD88D0911FD2}" type="slidenum">
              <a:rPr lang="en-US" smtClean="0"/>
              <a:t>‹#›</a:t>
            </a:fld>
            <a:endParaRPr lang="en-US" dirty="0"/>
          </a:p>
        </p:txBody>
      </p:sp>
    </p:spTree>
    <p:extLst>
      <p:ext uri="{BB962C8B-B14F-4D97-AF65-F5344CB8AC3E}">
        <p14:creationId xmlns:p14="http://schemas.microsoft.com/office/powerpoint/2010/main" val="282196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94562-35F1-4D17-A162-94102EACD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EEE920-088E-4961-A0E0-0A37FE83B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6B417-DF41-4E59-BA47-996202040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5CC86-E803-47F6-A9EE-BC02E833BCA3}" type="datetimeFigureOut">
              <a:rPr lang="en-US" smtClean="0"/>
              <a:t>9/16/2022</a:t>
            </a:fld>
            <a:endParaRPr lang="en-US" dirty="0"/>
          </a:p>
        </p:txBody>
      </p:sp>
      <p:sp>
        <p:nvSpPr>
          <p:cNvPr id="5" name="Footer Placeholder 4">
            <a:extLst>
              <a:ext uri="{FF2B5EF4-FFF2-40B4-BE49-F238E27FC236}">
                <a16:creationId xmlns:a16="http://schemas.microsoft.com/office/drawing/2014/main" id="{11AAB7A4-E2AE-4E3D-9C44-1A27EA889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CDD5BE-7E32-4B2A-974D-07D57087F0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0ACC0-1A32-43A9-89E9-FD88D0911FD2}" type="slidenum">
              <a:rPr lang="en-US" smtClean="0"/>
              <a:t>‹#›</a:t>
            </a:fld>
            <a:endParaRPr lang="en-US" dirty="0"/>
          </a:p>
        </p:txBody>
      </p:sp>
    </p:spTree>
    <p:extLst>
      <p:ext uri="{BB962C8B-B14F-4D97-AF65-F5344CB8AC3E}">
        <p14:creationId xmlns:p14="http://schemas.microsoft.com/office/powerpoint/2010/main" val="140381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8FCB28-7868-4296-A082-36EA5C1F1C03}"/>
              </a:ext>
            </a:extLst>
          </p:cNvPr>
          <p:cNvSpPr txBox="1"/>
          <p:nvPr/>
        </p:nvSpPr>
        <p:spPr>
          <a:xfrm>
            <a:off x="161925" y="104775"/>
            <a:ext cx="11839575" cy="6063198"/>
          </a:xfrm>
          <a:prstGeom prst="rect">
            <a:avLst/>
          </a:prstGeom>
          <a:noFill/>
        </p:spPr>
        <p:txBody>
          <a:bodyPr wrap="square" rtlCol="0">
            <a:spAutoFit/>
          </a:bodyPr>
          <a:lstStyle/>
          <a:p>
            <a:r>
              <a:rPr lang="en-US" dirty="0"/>
              <a:t>					</a:t>
            </a:r>
            <a:r>
              <a:rPr lang="en-US" sz="2800" b="1" dirty="0"/>
              <a:t>JVM Architecture:</a:t>
            </a:r>
          </a:p>
          <a:p>
            <a:r>
              <a:rPr lang="en-US" sz="2400" b="1" dirty="0"/>
              <a:t>Virtual Machine:</a:t>
            </a:r>
            <a:r>
              <a:rPr lang="en-US" dirty="0"/>
              <a:t> </a:t>
            </a:r>
          </a:p>
          <a:p>
            <a:pPr marL="342900" indent="-342900">
              <a:buAutoNum type="arabicPeriod"/>
            </a:pPr>
            <a:r>
              <a:rPr lang="en-US" dirty="0"/>
              <a:t>It is a software simulation of a machine which can perform operation like a physical machine . </a:t>
            </a:r>
          </a:p>
          <a:p>
            <a:pPr marL="342900" indent="-342900">
              <a:buAutoNum type="arabicPeriod"/>
            </a:pPr>
            <a:r>
              <a:rPr lang="en-US" dirty="0"/>
              <a:t>There are two kinds of virtual machine </a:t>
            </a:r>
          </a:p>
          <a:p>
            <a:r>
              <a:rPr lang="en-US" dirty="0"/>
              <a:t>I . Hardware-based  | system-based VM</a:t>
            </a:r>
          </a:p>
          <a:p>
            <a:pPr marL="400050" indent="-400050">
              <a:buAutoNum type="romanUcPeriod" startAt="2"/>
            </a:pPr>
            <a:r>
              <a:rPr lang="en-US" dirty="0"/>
              <a:t>Application-based  | process- based VM</a:t>
            </a:r>
          </a:p>
          <a:p>
            <a:pPr marL="400050" indent="-400050">
              <a:buAutoNum type="romanUcPeriod" startAt="2"/>
            </a:pPr>
            <a:endParaRPr lang="en-US" dirty="0"/>
          </a:p>
          <a:p>
            <a:r>
              <a:rPr lang="en-US" sz="2400" b="1" dirty="0"/>
              <a:t>Hardware based  | System-based VM</a:t>
            </a:r>
          </a:p>
          <a:p>
            <a:r>
              <a:rPr lang="en-US" dirty="0"/>
              <a:t>It provides several logical systems in the same computer with strong isolation from </a:t>
            </a:r>
            <a:r>
              <a:rPr lang="en-US" dirty="0" err="1"/>
              <a:t>eachother</a:t>
            </a:r>
            <a:r>
              <a:rPr lang="en-US" dirty="0"/>
              <a:t>. i.e.  On one physical machine we are defining multiple logical machine </a:t>
            </a:r>
          </a:p>
          <a:p>
            <a:r>
              <a:rPr lang="en-US" dirty="0"/>
              <a:t>The main advantage of hardware based VM is Hardware resources sharing and improves the utilization of hardware resources. E.g. KVM (Kernel- based VM) for </a:t>
            </a:r>
            <a:r>
              <a:rPr lang="en-US" dirty="0" err="1"/>
              <a:t>linux</a:t>
            </a:r>
            <a:r>
              <a:rPr lang="en-US" dirty="0"/>
              <a:t> systems, VM ware, Xen and cloud computing. </a:t>
            </a:r>
          </a:p>
          <a:p>
            <a:endParaRPr lang="en-US" dirty="0"/>
          </a:p>
          <a:p>
            <a:endParaRPr lang="en-US" dirty="0"/>
          </a:p>
          <a:p>
            <a:r>
              <a:rPr lang="en-US" sz="2400" b="1" dirty="0"/>
              <a:t>Application-Based | Process-based VM</a:t>
            </a:r>
          </a:p>
          <a:p>
            <a:r>
              <a:rPr lang="en-US" dirty="0"/>
              <a:t>These VM acts as Runtime Engines to run a particular programming language application . JVM(Java VM) acts as Runtime Engine to run java based application , PVM(Parrot VM) acts as Runtime Engine to run </a:t>
            </a:r>
            <a:r>
              <a:rPr lang="en-US" dirty="0" err="1"/>
              <a:t>perl</a:t>
            </a:r>
            <a:r>
              <a:rPr lang="en-US" dirty="0"/>
              <a:t> based application ,CLR (Common Language Runtime) acts as Runtime engine to run .NET based application . </a:t>
            </a:r>
          </a:p>
          <a:p>
            <a:endParaRPr lang="en-US" dirty="0"/>
          </a:p>
          <a:p>
            <a:endParaRPr lang="en-US" dirty="0"/>
          </a:p>
        </p:txBody>
      </p:sp>
    </p:spTree>
    <p:extLst>
      <p:ext uri="{BB962C8B-B14F-4D97-AF65-F5344CB8AC3E}">
        <p14:creationId xmlns:p14="http://schemas.microsoft.com/office/powerpoint/2010/main" val="357677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2CF13-0423-40CF-AD48-AFFFA7F52739}"/>
              </a:ext>
            </a:extLst>
          </p:cNvPr>
          <p:cNvSpPr txBox="1"/>
          <p:nvPr/>
        </p:nvSpPr>
        <p:spPr>
          <a:xfrm>
            <a:off x="133350" y="190500"/>
            <a:ext cx="11896725" cy="6124754"/>
          </a:xfrm>
          <a:prstGeom prst="rect">
            <a:avLst/>
          </a:prstGeom>
          <a:noFill/>
        </p:spPr>
        <p:txBody>
          <a:bodyPr wrap="square" rtlCol="0">
            <a:spAutoFit/>
          </a:bodyPr>
          <a:lstStyle/>
          <a:p>
            <a:r>
              <a:rPr lang="en-US" i="1" dirty="0"/>
              <a:t>Note: </a:t>
            </a:r>
          </a:p>
          <a:p>
            <a:r>
              <a:rPr lang="en-US" dirty="0"/>
              <a:t>While loading linking and Initialization if any error occurs then we will get Runtime exception saying </a:t>
            </a:r>
            <a:r>
              <a:rPr lang="en-US" dirty="0" err="1"/>
              <a:t>java.lang.linkage</a:t>
            </a:r>
            <a:r>
              <a:rPr lang="en-US" dirty="0"/>
              <a:t> error . </a:t>
            </a:r>
          </a:p>
          <a:p>
            <a:endParaRPr lang="en-US" dirty="0"/>
          </a:p>
          <a:p>
            <a:r>
              <a:rPr lang="en-US" sz="3200" b="1" dirty="0"/>
              <a:t>Types of Class Loaders :</a:t>
            </a:r>
          </a:p>
          <a:p>
            <a:r>
              <a:rPr lang="en-US" dirty="0"/>
              <a:t>Class loader subsystem contains the following three types class loaders .</a:t>
            </a:r>
          </a:p>
          <a:p>
            <a:pPr marL="342900" indent="-342900">
              <a:buAutoNum type="arabicPeriod"/>
            </a:pPr>
            <a:r>
              <a:rPr lang="en-US" dirty="0"/>
              <a:t>Bootstrap class loader | </a:t>
            </a:r>
            <a:r>
              <a:rPr lang="en-US" dirty="0" err="1"/>
              <a:t>primodial</a:t>
            </a:r>
            <a:r>
              <a:rPr lang="en-US" dirty="0"/>
              <a:t> class loader</a:t>
            </a:r>
          </a:p>
          <a:p>
            <a:pPr marL="342900" indent="-342900">
              <a:buAutoNum type="arabicPeriod"/>
            </a:pPr>
            <a:r>
              <a:rPr lang="en-US" dirty="0"/>
              <a:t>Extension class loader</a:t>
            </a:r>
          </a:p>
          <a:p>
            <a:pPr marL="342900" indent="-342900">
              <a:buAutoNum type="arabicPeriod"/>
            </a:pPr>
            <a:r>
              <a:rPr lang="en-US" dirty="0"/>
              <a:t>Application class loader | System class loader . </a:t>
            </a:r>
          </a:p>
          <a:p>
            <a:endParaRPr lang="en-US" dirty="0"/>
          </a:p>
          <a:p>
            <a:r>
              <a:rPr lang="en-US" sz="2400" b="1" dirty="0"/>
              <a:t>Bootstrap class loader | </a:t>
            </a:r>
            <a:r>
              <a:rPr lang="en-US" sz="2400" b="1" dirty="0" err="1"/>
              <a:t>primodial</a:t>
            </a:r>
            <a:r>
              <a:rPr lang="en-US" sz="2400" b="1" dirty="0"/>
              <a:t> class loader</a:t>
            </a:r>
          </a:p>
          <a:p>
            <a:endParaRPr lang="en-US" sz="2400" b="1" dirty="0"/>
          </a:p>
          <a:p>
            <a:endParaRPr lang="en-US" sz="2400" b="1" dirty="0"/>
          </a:p>
          <a:p>
            <a:r>
              <a:rPr lang="en-US" dirty="0"/>
              <a:t>It is responsible to load core java </a:t>
            </a:r>
            <a:r>
              <a:rPr lang="en-US" dirty="0" err="1"/>
              <a:t>api</a:t>
            </a:r>
            <a:r>
              <a:rPr lang="en-US" dirty="0"/>
              <a:t> classes i.e. the classes present in rt.jar</a:t>
            </a:r>
          </a:p>
          <a:p>
            <a:endParaRPr lang="en-US" dirty="0"/>
          </a:p>
          <a:p>
            <a:r>
              <a:rPr lang="en-US" dirty="0" err="1"/>
              <a:t>Jdk</a:t>
            </a:r>
            <a:r>
              <a:rPr lang="en-US" dirty="0"/>
              <a:t>\</a:t>
            </a:r>
            <a:r>
              <a:rPr lang="en-US" dirty="0" err="1"/>
              <a:t>jre</a:t>
            </a:r>
            <a:r>
              <a:rPr lang="en-US" dirty="0"/>
              <a:t>\lib this location is called Bootstrap class path </a:t>
            </a:r>
            <a:r>
              <a:rPr lang="en-US" dirty="0" err="1"/>
              <a:t>i.e</a:t>
            </a:r>
            <a:r>
              <a:rPr lang="en-US" dirty="0"/>
              <a:t> Bootstrap </a:t>
            </a:r>
            <a:r>
              <a:rPr lang="en-US" dirty="0" err="1"/>
              <a:t>classloader</a:t>
            </a:r>
            <a:r>
              <a:rPr lang="en-US" dirty="0"/>
              <a:t> is responsible to load classes from bootstrap </a:t>
            </a:r>
            <a:r>
              <a:rPr lang="en-US" dirty="0" err="1"/>
              <a:t>classpath</a:t>
            </a:r>
            <a:r>
              <a:rPr lang="en-US" dirty="0"/>
              <a:t> . </a:t>
            </a:r>
          </a:p>
          <a:p>
            <a:endParaRPr lang="en-US" dirty="0"/>
          </a:p>
          <a:p>
            <a:r>
              <a:rPr lang="en-US" dirty="0"/>
              <a:t>Bootstrap class loader is by default available with every JVM . It is Implemented in native languages like c and </a:t>
            </a:r>
            <a:r>
              <a:rPr lang="en-US" dirty="0" err="1"/>
              <a:t>c++</a:t>
            </a:r>
            <a:r>
              <a:rPr lang="en-US" dirty="0"/>
              <a:t> and is not implemented in java </a:t>
            </a:r>
          </a:p>
          <a:p>
            <a:endParaRPr lang="en-US" dirty="0"/>
          </a:p>
        </p:txBody>
      </p:sp>
      <p:pic>
        <p:nvPicPr>
          <p:cNvPr id="4" name="Picture 3">
            <a:extLst>
              <a:ext uri="{FF2B5EF4-FFF2-40B4-BE49-F238E27FC236}">
                <a16:creationId xmlns:a16="http://schemas.microsoft.com/office/drawing/2014/main" id="{F46A9F31-AD0D-4327-9FE3-8F8F443122C3}"/>
              </a:ext>
            </a:extLst>
          </p:cNvPr>
          <p:cNvPicPr>
            <a:picLocks noChangeAspect="1"/>
          </p:cNvPicPr>
          <p:nvPr/>
        </p:nvPicPr>
        <p:blipFill>
          <a:blip r:embed="rId2"/>
          <a:stretch>
            <a:fillRect/>
          </a:stretch>
        </p:blipFill>
        <p:spPr>
          <a:xfrm>
            <a:off x="8572500" y="1853156"/>
            <a:ext cx="2371725" cy="1575844"/>
          </a:xfrm>
          <a:prstGeom prst="rect">
            <a:avLst/>
          </a:prstGeom>
        </p:spPr>
      </p:pic>
    </p:spTree>
    <p:extLst>
      <p:ext uri="{BB962C8B-B14F-4D97-AF65-F5344CB8AC3E}">
        <p14:creationId xmlns:p14="http://schemas.microsoft.com/office/powerpoint/2010/main" val="292222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8C4C0A-F60D-40D4-9E79-925520F41564}"/>
              </a:ext>
            </a:extLst>
          </p:cNvPr>
          <p:cNvSpPr txBox="1"/>
          <p:nvPr/>
        </p:nvSpPr>
        <p:spPr>
          <a:xfrm>
            <a:off x="133350" y="123825"/>
            <a:ext cx="11915775" cy="6771084"/>
          </a:xfrm>
          <a:prstGeom prst="rect">
            <a:avLst/>
          </a:prstGeom>
          <a:noFill/>
        </p:spPr>
        <p:txBody>
          <a:bodyPr wrap="square" rtlCol="0">
            <a:spAutoFit/>
          </a:bodyPr>
          <a:lstStyle/>
          <a:p>
            <a:r>
              <a:rPr lang="en-US" sz="2800" b="1" dirty="0"/>
              <a:t>Extension Class Loader:</a:t>
            </a:r>
          </a:p>
          <a:p>
            <a:r>
              <a:rPr lang="en-US" dirty="0"/>
              <a:t>Extension class loader is the child class of bootstrap class loader </a:t>
            </a:r>
          </a:p>
          <a:p>
            <a:r>
              <a:rPr lang="en-US" dirty="0"/>
              <a:t>Extension class loader is responsible to load classes from extension class path  </a:t>
            </a:r>
            <a:r>
              <a:rPr lang="en-US" dirty="0" err="1"/>
              <a:t>jdk</a:t>
            </a:r>
            <a:r>
              <a:rPr lang="en-US" dirty="0"/>
              <a:t>\</a:t>
            </a:r>
            <a:r>
              <a:rPr lang="en-US" dirty="0" err="1"/>
              <a:t>jre</a:t>
            </a:r>
            <a:r>
              <a:rPr lang="en-US" dirty="0"/>
              <a:t>\lib\</a:t>
            </a:r>
            <a:r>
              <a:rPr lang="en-US" dirty="0" err="1"/>
              <a:t>ext</a:t>
            </a:r>
            <a:r>
              <a:rPr lang="en-US" dirty="0"/>
              <a:t> \*.jar </a:t>
            </a:r>
          </a:p>
          <a:p>
            <a:endParaRPr lang="en-US" dirty="0"/>
          </a:p>
          <a:p>
            <a:endParaRPr lang="en-US" dirty="0"/>
          </a:p>
          <a:p>
            <a:r>
              <a:rPr lang="en-US" dirty="0"/>
              <a:t>Extension class loader is implemented in java and the corresponding .class file is </a:t>
            </a:r>
          </a:p>
          <a:p>
            <a:r>
              <a:rPr lang="en-US" dirty="0" err="1"/>
              <a:t>Sun.misc.Launcher$ExtClassLoader.class</a:t>
            </a:r>
            <a:endParaRPr lang="en-US" dirty="0"/>
          </a:p>
          <a:p>
            <a:endParaRPr lang="en-US" dirty="0"/>
          </a:p>
          <a:p>
            <a:endParaRPr lang="en-US" dirty="0"/>
          </a:p>
          <a:p>
            <a:endParaRPr lang="en-US" dirty="0"/>
          </a:p>
          <a:p>
            <a:r>
              <a:rPr lang="en-US" sz="2800" b="1" dirty="0"/>
              <a:t>Application Class Loader | System Class Loader</a:t>
            </a:r>
          </a:p>
          <a:p>
            <a:r>
              <a:rPr lang="en-US" dirty="0"/>
              <a:t>Application class loader is the child class of Extension class loader </a:t>
            </a:r>
          </a:p>
          <a:p>
            <a:r>
              <a:rPr lang="en-US" dirty="0"/>
              <a:t>This class loader is responsible to load classes from application </a:t>
            </a:r>
            <a:r>
              <a:rPr lang="en-US" dirty="0" err="1"/>
              <a:t>classpath</a:t>
            </a:r>
            <a:r>
              <a:rPr lang="en-US" dirty="0"/>
              <a:t> . It internally uses environment variable </a:t>
            </a:r>
            <a:r>
              <a:rPr lang="en-US" dirty="0" err="1"/>
              <a:t>classpath</a:t>
            </a:r>
            <a:r>
              <a:rPr lang="en-US" dirty="0"/>
              <a:t> . </a:t>
            </a:r>
          </a:p>
          <a:p>
            <a:endParaRPr lang="en-US" dirty="0"/>
          </a:p>
          <a:p>
            <a:r>
              <a:rPr lang="en-US" dirty="0"/>
              <a:t>Application class Loader is implemented in java and the corresponding .class file name is </a:t>
            </a:r>
          </a:p>
          <a:p>
            <a:r>
              <a:rPr lang="en-US" dirty="0" err="1"/>
              <a:t>Sun.misc.Launcher$AppClasssLoader.class</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4F71526A-A85E-4267-87E4-39FB4864DCE9}"/>
              </a:ext>
            </a:extLst>
          </p:cNvPr>
          <p:cNvPicPr>
            <a:picLocks noChangeAspect="1"/>
          </p:cNvPicPr>
          <p:nvPr/>
        </p:nvPicPr>
        <p:blipFill>
          <a:blip r:embed="rId2"/>
          <a:stretch>
            <a:fillRect/>
          </a:stretch>
        </p:blipFill>
        <p:spPr>
          <a:xfrm>
            <a:off x="9130665" y="1386298"/>
            <a:ext cx="2169034" cy="1240698"/>
          </a:xfrm>
          <a:prstGeom prst="rect">
            <a:avLst/>
          </a:prstGeom>
        </p:spPr>
      </p:pic>
      <p:pic>
        <p:nvPicPr>
          <p:cNvPr id="6" name="Picture 5">
            <a:extLst>
              <a:ext uri="{FF2B5EF4-FFF2-40B4-BE49-F238E27FC236}">
                <a16:creationId xmlns:a16="http://schemas.microsoft.com/office/drawing/2014/main" id="{299DBE8D-1824-4F6F-9485-DAB632D402FD}"/>
              </a:ext>
            </a:extLst>
          </p:cNvPr>
          <p:cNvPicPr>
            <a:picLocks noChangeAspect="1"/>
          </p:cNvPicPr>
          <p:nvPr/>
        </p:nvPicPr>
        <p:blipFill>
          <a:blip r:embed="rId3"/>
          <a:stretch>
            <a:fillRect/>
          </a:stretch>
        </p:blipFill>
        <p:spPr>
          <a:xfrm>
            <a:off x="8757920" y="4231005"/>
            <a:ext cx="2169033" cy="2503170"/>
          </a:xfrm>
          <a:prstGeom prst="rect">
            <a:avLst/>
          </a:prstGeom>
        </p:spPr>
      </p:pic>
    </p:spTree>
    <p:extLst>
      <p:ext uri="{BB962C8B-B14F-4D97-AF65-F5344CB8AC3E}">
        <p14:creationId xmlns:p14="http://schemas.microsoft.com/office/powerpoint/2010/main" val="293846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0B652-8462-4CBE-B685-DC99B52D4117}"/>
              </a:ext>
            </a:extLst>
          </p:cNvPr>
          <p:cNvSpPr txBox="1"/>
          <p:nvPr/>
        </p:nvSpPr>
        <p:spPr>
          <a:xfrm>
            <a:off x="180975" y="171450"/>
            <a:ext cx="11849100" cy="646331"/>
          </a:xfrm>
          <a:prstGeom prst="rect">
            <a:avLst/>
          </a:prstGeom>
          <a:noFill/>
        </p:spPr>
        <p:txBody>
          <a:bodyPr wrap="square" rtlCol="0">
            <a:spAutoFit/>
          </a:bodyPr>
          <a:lstStyle/>
          <a:p>
            <a:r>
              <a:rPr lang="en-US" dirty="0"/>
              <a:t>How class Loader works : </a:t>
            </a:r>
          </a:p>
          <a:p>
            <a:endParaRPr lang="en-US" dirty="0"/>
          </a:p>
        </p:txBody>
      </p:sp>
      <p:pic>
        <p:nvPicPr>
          <p:cNvPr id="4" name="Picture 3">
            <a:extLst>
              <a:ext uri="{FF2B5EF4-FFF2-40B4-BE49-F238E27FC236}">
                <a16:creationId xmlns:a16="http://schemas.microsoft.com/office/drawing/2014/main" id="{82E41FE8-7E2C-44B5-B8C0-9F0CB556C4B8}"/>
              </a:ext>
            </a:extLst>
          </p:cNvPr>
          <p:cNvPicPr>
            <a:picLocks noChangeAspect="1"/>
          </p:cNvPicPr>
          <p:nvPr/>
        </p:nvPicPr>
        <p:blipFill>
          <a:blip r:embed="rId2"/>
          <a:stretch>
            <a:fillRect/>
          </a:stretch>
        </p:blipFill>
        <p:spPr>
          <a:xfrm>
            <a:off x="771524" y="1343025"/>
            <a:ext cx="9725026" cy="4622951"/>
          </a:xfrm>
          <a:prstGeom prst="rect">
            <a:avLst/>
          </a:prstGeom>
        </p:spPr>
      </p:pic>
    </p:spTree>
    <p:extLst>
      <p:ext uri="{BB962C8B-B14F-4D97-AF65-F5344CB8AC3E}">
        <p14:creationId xmlns:p14="http://schemas.microsoft.com/office/powerpoint/2010/main" val="389859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26109-380C-47E5-9092-DEF23365EC57}"/>
              </a:ext>
            </a:extLst>
          </p:cNvPr>
          <p:cNvSpPr txBox="1"/>
          <p:nvPr/>
        </p:nvSpPr>
        <p:spPr>
          <a:xfrm>
            <a:off x="190500" y="228600"/>
            <a:ext cx="11753850" cy="6278642"/>
          </a:xfrm>
          <a:prstGeom prst="rect">
            <a:avLst/>
          </a:prstGeom>
          <a:noFill/>
        </p:spPr>
        <p:txBody>
          <a:bodyPr wrap="square" rtlCol="0">
            <a:spAutoFit/>
          </a:bodyPr>
          <a:lstStyle/>
          <a:p>
            <a:r>
              <a:rPr lang="en-US" sz="2400" b="1" dirty="0"/>
              <a:t>How class Loader works </a:t>
            </a:r>
            <a:r>
              <a:rPr lang="en-US" dirty="0"/>
              <a:t>: </a:t>
            </a:r>
          </a:p>
          <a:p>
            <a:r>
              <a:rPr lang="en-US" dirty="0"/>
              <a:t>Class loader follows delegation hierarchy principle . Whenever JVM come across a particular class first it will check whether the corresponding .class file is already loaded or not . If it is already loaded in method area then JVM will consider that loaded class . If it is not loaded then </a:t>
            </a:r>
            <a:r>
              <a:rPr lang="en-US" dirty="0" err="1"/>
              <a:t>Jvm</a:t>
            </a:r>
            <a:r>
              <a:rPr lang="en-US" dirty="0"/>
              <a:t> request class loader subsystem to load that particular class.</a:t>
            </a:r>
          </a:p>
          <a:p>
            <a:endParaRPr lang="en-US" dirty="0"/>
          </a:p>
          <a:p>
            <a:r>
              <a:rPr lang="en-US" dirty="0"/>
              <a:t>Then class loader subsystem handovers the request to application class loader . </a:t>
            </a:r>
          </a:p>
          <a:p>
            <a:endParaRPr lang="en-US" dirty="0"/>
          </a:p>
          <a:p>
            <a:r>
              <a:rPr lang="en-US" dirty="0"/>
              <a:t>Application class loader delegates the request to extension class loader which intern delegates the request to bootstrap class loader .</a:t>
            </a:r>
          </a:p>
          <a:p>
            <a:endParaRPr lang="en-US" dirty="0"/>
          </a:p>
          <a:p>
            <a:r>
              <a:rPr lang="en-US" dirty="0"/>
              <a:t>Then bootstrap class loader will search in bootstrap </a:t>
            </a:r>
            <a:r>
              <a:rPr lang="en-US" dirty="0" err="1"/>
              <a:t>classpath</a:t>
            </a:r>
            <a:r>
              <a:rPr lang="en-US" dirty="0"/>
              <a:t> if it is available then the corresponding .class file will be loaded by bootstrap class loader . If it is not available then bootstrap class loader delegates the request to extension class loader. </a:t>
            </a:r>
          </a:p>
          <a:p>
            <a:endParaRPr lang="en-US" dirty="0"/>
          </a:p>
          <a:p>
            <a:r>
              <a:rPr lang="en-US" dirty="0"/>
              <a:t>Extension class loader will search in extension class path if it is available then it will loaded otherwise extension class loader delegates the request to application class loader</a:t>
            </a:r>
          </a:p>
          <a:p>
            <a:endParaRPr lang="en-US" dirty="0"/>
          </a:p>
          <a:p>
            <a:r>
              <a:rPr lang="en-US" dirty="0"/>
              <a:t>Application class loader will search in application class path if it is available then it will be loaded otherwise we will get runtime error </a:t>
            </a:r>
          </a:p>
          <a:p>
            <a:endParaRPr lang="en-US" dirty="0"/>
          </a:p>
          <a:p>
            <a:r>
              <a:rPr lang="en-US" dirty="0" err="1"/>
              <a:t>classNotFoundException</a:t>
            </a:r>
            <a:r>
              <a:rPr lang="en-US" dirty="0"/>
              <a:t> or </a:t>
            </a:r>
            <a:r>
              <a:rPr lang="en-US" dirty="0" err="1"/>
              <a:t>NoClassDefFoundError</a:t>
            </a:r>
            <a:r>
              <a:rPr lang="en-US" dirty="0"/>
              <a:t>. </a:t>
            </a:r>
          </a:p>
          <a:p>
            <a:endParaRPr lang="en-US" dirty="0"/>
          </a:p>
        </p:txBody>
      </p:sp>
    </p:spTree>
    <p:extLst>
      <p:ext uri="{BB962C8B-B14F-4D97-AF65-F5344CB8AC3E}">
        <p14:creationId xmlns:p14="http://schemas.microsoft.com/office/powerpoint/2010/main" val="2425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BE1DB-FBE2-422B-80BA-4B013DDFC9AB}"/>
              </a:ext>
            </a:extLst>
          </p:cNvPr>
          <p:cNvSpPr txBox="1"/>
          <p:nvPr/>
        </p:nvSpPr>
        <p:spPr>
          <a:xfrm>
            <a:off x="142875" y="85725"/>
            <a:ext cx="11858625" cy="7017306"/>
          </a:xfrm>
          <a:prstGeom prst="rect">
            <a:avLst/>
          </a:prstGeom>
          <a:noFill/>
        </p:spPr>
        <p:txBody>
          <a:bodyPr wrap="square" rtlCol="0">
            <a:spAutoFit/>
          </a:bodyPr>
          <a:lstStyle/>
          <a:p>
            <a:r>
              <a:rPr lang="en-US" dirty="0"/>
              <a:t>Example : </a:t>
            </a:r>
          </a:p>
          <a:p>
            <a:endParaRPr lang="en-US" dirty="0"/>
          </a:p>
          <a:p>
            <a:r>
              <a:rPr lang="en-US" dirty="0"/>
              <a:t>Class Test{</a:t>
            </a:r>
          </a:p>
          <a:p>
            <a:r>
              <a:rPr lang="en-US" dirty="0"/>
              <a:t>       public static void main(String[] </a:t>
            </a:r>
            <a:r>
              <a:rPr lang="en-US" dirty="0" err="1"/>
              <a:t>args</a:t>
            </a:r>
            <a:r>
              <a:rPr lang="en-US" dirty="0"/>
              <a:t>){</a:t>
            </a:r>
          </a:p>
          <a:p>
            <a:r>
              <a:rPr lang="en-US" dirty="0"/>
              <a:t>	</a:t>
            </a:r>
            <a:r>
              <a:rPr lang="en-US" dirty="0" err="1"/>
              <a:t>sopln</a:t>
            </a:r>
            <a:r>
              <a:rPr lang="en-US" dirty="0"/>
              <a:t>(</a:t>
            </a:r>
            <a:r>
              <a:rPr lang="en-US" dirty="0" err="1"/>
              <a:t>String.class.getClassLoader</a:t>
            </a:r>
            <a:r>
              <a:rPr lang="en-US" dirty="0"/>
              <a:t>());    // null</a:t>
            </a:r>
          </a:p>
          <a:p>
            <a:r>
              <a:rPr lang="en-US" dirty="0"/>
              <a:t>	</a:t>
            </a:r>
            <a:r>
              <a:rPr lang="en-US" dirty="0" err="1"/>
              <a:t>sopln</a:t>
            </a:r>
            <a:r>
              <a:rPr lang="en-US" dirty="0"/>
              <a:t>(</a:t>
            </a:r>
            <a:r>
              <a:rPr lang="en-US" dirty="0" err="1"/>
              <a:t>Test.class.getClassLoader</a:t>
            </a:r>
            <a:r>
              <a:rPr lang="en-US" dirty="0"/>
              <a:t>());    // sun.misc.Launche$AppClassLoade@1432</a:t>
            </a:r>
          </a:p>
          <a:p>
            <a:r>
              <a:rPr lang="en-US" dirty="0"/>
              <a:t>	</a:t>
            </a:r>
            <a:r>
              <a:rPr lang="en-US" dirty="0" err="1"/>
              <a:t>sopln</a:t>
            </a:r>
            <a:r>
              <a:rPr lang="en-US" dirty="0"/>
              <a:t>(</a:t>
            </a:r>
            <a:r>
              <a:rPr lang="en-US" dirty="0" err="1"/>
              <a:t>Customer.class.getClassLoader</a:t>
            </a:r>
            <a:r>
              <a:rPr lang="en-US" dirty="0"/>
              <a:t>()); // sun.misc.Launche$ExtClassLoade@1432</a:t>
            </a:r>
          </a:p>
          <a:p>
            <a:r>
              <a:rPr lang="en-US" dirty="0"/>
              <a:t>	}</a:t>
            </a:r>
          </a:p>
          <a:p>
            <a:r>
              <a:rPr lang="en-US" dirty="0"/>
              <a:t>}</a:t>
            </a:r>
          </a:p>
          <a:p>
            <a:endParaRPr lang="en-US" dirty="0"/>
          </a:p>
          <a:p>
            <a:r>
              <a:rPr lang="en-US" dirty="0"/>
              <a:t>// Assume </a:t>
            </a:r>
            <a:r>
              <a:rPr lang="en-US" dirty="0" err="1"/>
              <a:t>Customer.class</a:t>
            </a:r>
            <a:r>
              <a:rPr lang="en-US" dirty="0"/>
              <a:t> is present in both extension and application </a:t>
            </a:r>
            <a:r>
              <a:rPr lang="en-US" dirty="0" err="1"/>
              <a:t>classpaths</a:t>
            </a:r>
            <a:endParaRPr lang="en-US" dirty="0"/>
          </a:p>
          <a:p>
            <a:r>
              <a:rPr lang="en-US" dirty="0"/>
              <a:t>// and </a:t>
            </a:r>
            <a:r>
              <a:rPr lang="en-US" dirty="0" err="1"/>
              <a:t>Test.class</a:t>
            </a:r>
            <a:r>
              <a:rPr lang="en-US" dirty="0"/>
              <a:t> present in only application </a:t>
            </a:r>
            <a:r>
              <a:rPr lang="en-US" dirty="0" err="1"/>
              <a:t>classpath</a:t>
            </a:r>
            <a:r>
              <a:rPr lang="en-US" dirty="0"/>
              <a:t> </a:t>
            </a:r>
          </a:p>
          <a:p>
            <a:endParaRPr lang="en-US" dirty="0"/>
          </a:p>
          <a:p>
            <a:endParaRPr lang="en-US" dirty="0"/>
          </a:p>
          <a:p>
            <a:r>
              <a:rPr lang="en-US" dirty="0"/>
              <a:t>For </a:t>
            </a:r>
            <a:r>
              <a:rPr lang="en-US" dirty="0" err="1"/>
              <a:t>String.class</a:t>
            </a:r>
            <a:endParaRPr lang="en-US" dirty="0"/>
          </a:p>
          <a:p>
            <a:r>
              <a:rPr lang="en-US" dirty="0"/>
              <a:t>Bootstrap class loader from bootstrap class path </a:t>
            </a:r>
          </a:p>
          <a:p>
            <a:r>
              <a:rPr lang="en-US" dirty="0"/>
              <a:t>0 / p : null</a:t>
            </a:r>
          </a:p>
          <a:p>
            <a:endParaRPr lang="en-US" dirty="0"/>
          </a:p>
          <a:p>
            <a:r>
              <a:rPr lang="en-US" dirty="0"/>
              <a:t>For </a:t>
            </a:r>
            <a:r>
              <a:rPr lang="en-US" dirty="0" err="1"/>
              <a:t>Test.class</a:t>
            </a:r>
            <a:endParaRPr lang="en-US" dirty="0"/>
          </a:p>
          <a:p>
            <a:r>
              <a:rPr lang="en-US" dirty="0"/>
              <a:t>Application class loader from application class path </a:t>
            </a:r>
          </a:p>
          <a:p>
            <a:r>
              <a:rPr lang="en-US" dirty="0"/>
              <a:t>o/p : sun.misc.Launche$AppClassLoade@1432</a:t>
            </a:r>
          </a:p>
          <a:p>
            <a:endParaRPr lang="en-US" dirty="0"/>
          </a:p>
          <a:p>
            <a:r>
              <a:rPr lang="en-US" dirty="0"/>
              <a:t>For </a:t>
            </a:r>
            <a:r>
              <a:rPr lang="en-US" dirty="0" err="1"/>
              <a:t>Customer.class</a:t>
            </a:r>
            <a:endParaRPr lang="en-US" dirty="0"/>
          </a:p>
          <a:p>
            <a:r>
              <a:rPr lang="en-US" dirty="0"/>
              <a:t>Extension class loader from extension </a:t>
            </a:r>
            <a:r>
              <a:rPr lang="en-US" dirty="0" err="1"/>
              <a:t>classpath</a:t>
            </a:r>
            <a:r>
              <a:rPr lang="en-US" dirty="0"/>
              <a:t> </a:t>
            </a:r>
          </a:p>
          <a:p>
            <a:endParaRPr lang="en-US" dirty="0"/>
          </a:p>
        </p:txBody>
      </p:sp>
    </p:spTree>
    <p:extLst>
      <p:ext uri="{BB962C8B-B14F-4D97-AF65-F5344CB8AC3E}">
        <p14:creationId xmlns:p14="http://schemas.microsoft.com/office/powerpoint/2010/main" val="27563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AE116-8532-43AA-9CFB-0074EBEAEBEB}"/>
              </a:ext>
            </a:extLst>
          </p:cNvPr>
          <p:cNvSpPr txBox="1"/>
          <p:nvPr/>
        </p:nvSpPr>
        <p:spPr>
          <a:xfrm>
            <a:off x="152400" y="114300"/>
            <a:ext cx="11915775" cy="2031325"/>
          </a:xfrm>
          <a:prstGeom prst="rect">
            <a:avLst/>
          </a:prstGeom>
          <a:noFill/>
        </p:spPr>
        <p:txBody>
          <a:bodyPr wrap="square" rtlCol="0">
            <a:spAutoFit/>
          </a:bodyPr>
          <a:lstStyle/>
          <a:p>
            <a:r>
              <a:rPr lang="en-US" dirty="0">
                <a:solidFill>
                  <a:srgbClr val="FF0000"/>
                </a:solidFill>
              </a:rPr>
              <a:t>Note</a:t>
            </a:r>
          </a:p>
          <a:p>
            <a:r>
              <a:rPr lang="en-US" dirty="0"/>
              <a:t>Bootstrap class loader is not java object hence we got null in the first case but extensions and application class loaders are java objects hence we are getting corresponding outputs for the two sops</a:t>
            </a:r>
          </a:p>
          <a:p>
            <a:endParaRPr lang="en-US" dirty="0"/>
          </a:p>
          <a:p>
            <a:r>
              <a:rPr lang="en-US" dirty="0"/>
              <a:t>Class Loader subsystem will give the highest priority for bootstrap class path then extension </a:t>
            </a:r>
            <a:r>
              <a:rPr lang="en-US" dirty="0" err="1"/>
              <a:t>classpath</a:t>
            </a:r>
            <a:r>
              <a:rPr lang="en-US" dirty="0"/>
              <a:t> and then application class path </a:t>
            </a:r>
          </a:p>
          <a:p>
            <a:endParaRPr lang="en-US" dirty="0"/>
          </a:p>
        </p:txBody>
      </p:sp>
    </p:spTree>
    <p:extLst>
      <p:ext uri="{BB962C8B-B14F-4D97-AF65-F5344CB8AC3E}">
        <p14:creationId xmlns:p14="http://schemas.microsoft.com/office/powerpoint/2010/main" val="424730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077861-72F1-44B3-B7A5-40331C24E255}"/>
              </a:ext>
            </a:extLst>
          </p:cNvPr>
          <p:cNvSpPr txBox="1"/>
          <p:nvPr/>
        </p:nvSpPr>
        <p:spPr>
          <a:xfrm>
            <a:off x="123825" y="85725"/>
            <a:ext cx="11934825" cy="2677656"/>
          </a:xfrm>
          <a:prstGeom prst="rect">
            <a:avLst/>
          </a:prstGeom>
          <a:noFill/>
        </p:spPr>
        <p:txBody>
          <a:bodyPr wrap="square" rtlCol="0">
            <a:spAutoFit/>
          </a:bodyPr>
          <a:lstStyle/>
          <a:p>
            <a:r>
              <a:rPr lang="en-US" sz="2400" b="1" dirty="0"/>
              <a:t>Need of customized class Loader:</a:t>
            </a:r>
          </a:p>
          <a:p>
            <a:endParaRPr lang="en-US" dirty="0"/>
          </a:p>
          <a:p>
            <a:r>
              <a:rPr lang="en-US" dirty="0"/>
              <a:t>Default class loaders will load .class  file only once </a:t>
            </a:r>
            <a:r>
              <a:rPr lang="en-US" dirty="0" err="1"/>
              <a:t>eventhough</a:t>
            </a:r>
            <a:r>
              <a:rPr lang="en-US" dirty="0"/>
              <a:t> we are using that class multiple times in our program .After loading .class file if it is modified outside then default class loader won’t load updated version  class file (because .class already available in method area) we  can resolve this problem by defining our own class loader </a:t>
            </a:r>
          </a:p>
          <a:p>
            <a:endParaRPr lang="en-US" dirty="0"/>
          </a:p>
          <a:p>
            <a:r>
              <a:rPr lang="en-US" dirty="0"/>
              <a:t>The main advantage of customized class loader is we can control class loading mechanism based on our requirements.</a:t>
            </a:r>
          </a:p>
          <a:p>
            <a:r>
              <a:rPr lang="en-US" dirty="0"/>
              <a:t>For example . We can load .class file separately </a:t>
            </a:r>
            <a:r>
              <a:rPr lang="en-US" dirty="0" err="1"/>
              <a:t>everytime</a:t>
            </a:r>
            <a:r>
              <a:rPr lang="en-US" dirty="0"/>
              <a:t> so that updated version available to that program. </a:t>
            </a:r>
          </a:p>
          <a:p>
            <a:r>
              <a:rPr lang="en-US" dirty="0"/>
              <a:t> </a:t>
            </a:r>
          </a:p>
        </p:txBody>
      </p:sp>
      <p:pic>
        <p:nvPicPr>
          <p:cNvPr id="4" name="Picture 3">
            <a:extLst>
              <a:ext uri="{FF2B5EF4-FFF2-40B4-BE49-F238E27FC236}">
                <a16:creationId xmlns:a16="http://schemas.microsoft.com/office/drawing/2014/main" id="{FF76D277-F168-493D-8010-7141EDEF3B9B}"/>
              </a:ext>
            </a:extLst>
          </p:cNvPr>
          <p:cNvPicPr>
            <a:picLocks noChangeAspect="1"/>
          </p:cNvPicPr>
          <p:nvPr/>
        </p:nvPicPr>
        <p:blipFill>
          <a:blip r:embed="rId2"/>
          <a:stretch>
            <a:fillRect/>
          </a:stretch>
        </p:blipFill>
        <p:spPr>
          <a:xfrm>
            <a:off x="1528762" y="2590800"/>
            <a:ext cx="9124950" cy="3775429"/>
          </a:xfrm>
          <a:prstGeom prst="rect">
            <a:avLst/>
          </a:prstGeom>
        </p:spPr>
      </p:pic>
    </p:spTree>
    <p:extLst>
      <p:ext uri="{BB962C8B-B14F-4D97-AF65-F5344CB8AC3E}">
        <p14:creationId xmlns:p14="http://schemas.microsoft.com/office/powerpoint/2010/main" val="387897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D269CA-1215-4FF9-8739-D9B867E22452}"/>
              </a:ext>
            </a:extLst>
          </p:cNvPr>
          <p:cNvSpPr txBox="1"/>
          <p:nvPr/>
        </p:nvSpPr>
        <p:spPr>
          <a:xfrm>
            <a:off x="104775" y="95250"/>
            <a:ext cx="11811000" cy="6124754"/>
          </a:xfrm>
          <a:prstGeom prst="rect">
            <a:avLst/>
          </a:prstGeom>
          <a:noFill/>
        </p:spPr>
        <p:txBody>
          <a:bodyPr wrap="square" rtlCol="0">
            <a:spAutoFit/>
          </a:bodyPr>
          <a:lstStyle/>
          <a:p>
            <a:r>
              <a:rPr lang="en-US" sz="3200" b="1" dirty="0"/>
              <a:t>How to define Customized Class Loader:</a:t>
            </a:r>
          </a:p>
          <a:p>
            <a:endParaRPr lang="en-US" dirty="0"/>
          </a:p>
          <a:p>
            <a:r>
              <a:rPr lang="en-US" dirty="0"/>
              <a:t>We can define our own </a:t>
            </a:r>
            <a:r>
              <a:rPr lang="en-US" dirty="0" err="1"/>
              <a:t>cutomised</a:t>
            </a:r>
            <a:r>
              <a:rPr lang="en-US" dirty="0"/>
              <a:t> class loader by extending </a:t>
            </a:r>
            <a:r>
              <a:rPr lang="en-US" dirty="0" err="1"/>
              <a:t>java.lang.ClassLoader</a:t>
            </a:r>
            <a:r>
              <a:rPr lang="en-US" dirty="0"/>
              <a:t> class</a:t>
            </a:r>
          </a:p>
          <a:p>
            <a:endParaRPr lang="en-US" dirty="0"/>
          </a:p>
          <a:p>
            <a:r>
              <a:rPr lang="en-US" dirty="0"/>
              <a:t>public class </a:t>
            </a:r>
            <a:r>
              <a:rPr lang="en-US" dirty="0" err="1"/>
              <a:t>CustClassLoader</a:t>
            </a:r>
            <a:r>
              <a:rPr lang="en-US" dirty="0"/>
              <a:t> extends </a:t>
            </a:r>
            <a:r>
              <a:rPr lang="en-US" dirty="0" err="1"/>
              <a:t>ClassLoader</a:t>
            </a:r>
            <a:r>
              <a:rPr lang="en-US" dirty="0"/>
              <a:t>{</a:t>
            </a:r>
          </a:p>
          <a:p>
            <a:r>
              <a:rPr lang="en-US" dirty="0"/>
              <a:t>	public Class </a:t>
            </a:r>
            <a:r>
              <a:rPr lang="en-US" dirty="0" err="1"/>
              <a:t>loadClass</a:t>
            </a:r>
            <a:r>
              <a:rPr lang="en-US" dirty="0"/>
              <a:t>(String name) throws </a:t>
            </a:r>
            <a:r>
              <a:rPr lang="en-US" dirty="0" err="1"/>
              <a:t>ClassNotFoundException</a:t>
            </a:r>
            <a:r>
              <a:rPr lang="en-US" dirty="0"/>
              <a:t>{</a:t>
            </a:r>
          </a:p>
          <a:p>
            <a:r>
              <a:rPr lang="en-US" dirty="0"/>
              <a:t>		check for updates and load updated .class file and  returns corresponding class</a:t>
            </a:r>
          </a:p>
          <a:p>
            <a:r>
              <a:rPr lang="en-US" dirty="0"/>
              <a:t>	}</a:t>
            </a:r>
          </a:p>
          <a:p>
            <a:r>
              <a:rPr lang="en-US" dirty="0"/>
              <a:t>	</a:t>
            </a:r>
          </a:p>
          <a:p>
            <a:r>
              <a:rPr lang="en-US" dirty="0"/>
              <a:t>}</a:t>
            </a:r>
          </a:p>
          <a:p>
            <a:r>
              <a:rPr lang="en-US" dirty="0"/>
              <a:t>class client{</a:t>
            </a:r>
          </a:p>
          <a:p>
            <a:r>
              <a:rPr lang="en-US" dirty="0"/>
              <a:t>	public static void main(String[] </a:t>
            </a:r>
            <a:r>
              <a:rPr lang="en-US" dirty="0" err="1"/>
              <a:t>args</a:t>
            </a:r>
            <a:r>
              <a:rPr lang="en-US" dirty="0"/>
              <a:t>){</a:t>
            </a:r>
          </a:p>
          <a:p>
            <a:r>
              <a:rPr lang="en-US" dirty="0"/>
              <a:t>		Dog d1 =  new Dog();    // load by default class loader </a:t>
            </a:r>
          </a:p>
          <a:p>
            <a:r>
              <a:rPr lang="en-US" dirty="0"/>
              <a:t>		</a:t>
            </a:r>
            <a:r>
              <a:rPr lang="en-US" dirty="0" err="1"/>
              <a:t>CustClassLoader</a:t>
            </a:r>
            <a:r>
              <a:rPr lang="en-US" dirty="0"/>
              <a:t> cl = new </a:t>
            </a:r>
            <a:r>
              <a:rPr lang="en-US" dirty="0" err="1"/>
              <a:t>CustClassLoader</a:t>
            </a:r>
            <a:r>
              <a:rPr lang="en-US" dirty="0"/>
              <a:t>();</a:t>
            </a:r>
          </a:p>
          <a:p>
            <a:r>
              <a:rPr lang="en-US" dirty="0"/>
              <a:t>		</a:t>
            </a:r>
          </a:p>
          <a:p>
            <a:r>
              <a:rPr lang="en-US" dirty="0"/>
              <a:t>		</a:t>
            </a:r>
            <a:r>
              <a:rPr lang="en-US" dirty="0" err="1"/>
              <a:t>cl.loadClass</a:t>
            </a:r>
            <a:r>
              <a:rPr lang="en-US" dirty="0"/>
              <a:t>("Dog");  // loaded by customized class loader </a:t>
            </a:r>
          </a:p>
          <a:p>
            <a:r>
              <a:rPr lang="en-US" dirty="0"/>
              <a:t>		</a:t>
            </a:r>
          </a:p>
          <a:p>
            <a:r>
              <a:rPr lang="en-US" dirty="0"/>
              <a:t>		</a:t>
            </a:r>
            <a:r>
              <a:rPr lang="en-US" dirty="0" err="1"/>
              <a:t>cl.loadClass</a:t>
            </a:r>
            <a:r>
              <a:rPr lang="en-US" dirty="0"/>
              <a:t>("Dog");</a:t>
            </a:r>
          </a:p>
          <a:p>
            <a:r>
              <a:rPr lang="en-US" dirty="0"/>
              <a:t>	}</a:t>
            </a:r>
          </a:p>
          <a:p>
            <a:r>
              <a:rPr lang="en-US" dirty="0"/>
              <a:t>}</a:t>
            </a:r>
          </a:p>
          <a:p>
            <a:endParaRPr lang="en-US" dirty="0"/>
          </a:p>
        </p:txBody>
      </p:sp>
    </p:spTree>
    <p:extLst>
      <p:ext uri="{BB962C8B-B14F-4D97-AF65-F5344CB8AC3E}">
        <p14:creationId xmlns:p14="http://schemas.microsoft.com/office/powerpoint/2010/main" val="141157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42A7B1-3C8A-4F18-857E-3F26621F92E4}"/>
              </a:ext>
            </a:extLst>
          </p:cNvPr>
          <p:cNvSpPr txBox="1"/>
          <p:nvPr/>
        </p:nvSpPr>
        <p:spPr>
          <a:xfrm>
            <a:off x="0" y="76200"/>
            <a:ext cx="11858625" cy="2585323"/>
          </a:xfrm>
          <a:prstGeom prst="rect">
            <a:avLst/>
          </a:prstGeom>
          <a:noFill/>
        </p:spPr>
        <p:txBody>
          <a:bodyPr wrap="square" rtlCol="0">
            <a:spAutoFit/>
          </a:bodyPr>
          <a:lstStyle/>
          <a:p>
            <a:r>
              <a:rPr lang="en-US" dirty="0">
                <a:solidFill>
                  <a:srgbClr val="FF0000"/>
                </a:solidFill>
              </a:rPr>
              <a:t>Note:</a:t>
            </a:r>
          </a:p>
          <a:p>
            <a:r>
              <a:rPr lang="en-US" dirty="0">
                <a:solidFill>
                  <a:srgbClr val="FF0000"/>
                </a:solidFill>
              </a:rPr>
              <a:t>While developing webservers and application servers we can go for class loader to customize class loading mechanism.</a:t>
            </a:r>
          </a:p>
          <a:p>
            <a:endParaRPr lang="en-US" dirty="0">
              <a:solidFill>
                <a:srgbClr val="FF0000"/>
              </a:solidFill>
            </a:endParaRPr>
          </a:p>
          <a:p>
            <a:r>
              <a:rPr lang="en-US" dirty="0">
                <a:solidFill>
                  <a:srgbClr val="FF0000"/>
                </a:solidFill>
              </a:rPr>
              <a:t>Q</a:t>
            </a:r>
            <a:r>
              <a:rPr lang="en-US" dirty="0"/>
              <a:t>1</a:t>
            </a:r>
          </a:p>
          <a:p>
            <a:r>
              <a:rPr lang="en-US" dirty="0"/>
              <a:t>What is need of </a:t>
            </a:r>
            <a:r>
              <a:rPr lang="en-US" dirty="0" err="1"/>
              <a:t>classLoader</a:t>
            </a:r>
            <a:r>
              <a:rPr lang="en-US" dirty="0"/>
              <a:t> class</a:t>
            </a:r>
          </a:p>
          <a:p>
            <a:r>
              <a:rPr lang="en-US" dirty="0"/>
              <a:t>We can use </a:t>
            </a:r>
            <a:r>
              <a:rPr lang="en-US" dirty="0" err="1"/>
              <a:t>java.lang.classLoader</a:t>
            </a:r>
            <a:r>
              <a:rPr lang="en-US" dirty="0"/>
              <a:t> class to define our own customized class loader . Every class Loader in java should be child class of </a:t>
            </a:r>
            <a:r>
              <a:rPr lang="en-US" dirty="0" err="1"/>
              <a:t>java.lang.ClassLoader</a:t>
            </a:r>
            <a:r>
              <a:rPr lang="en-US" dirty="0"/>
              <a:t> class either directly or Indirectly . Hence this class acts as base class for all customized class Loaders </a:t>
            </a:r>
          </a:p>
          <a:p>
            <a:r>
              <a:rPr lang="en-US" dirty="0"/>
              <a:t> </a:t>
            </a:r>
          </a:p>
        </p:txBody>
      </p:sp>
    </p:spTree>
    <p:extLst>
      <p:ext uri="{BB962C8B-B14F-4D97-AF65-F5344CB8AC3E}">
        <p14:creationId xmlns:p14="http://schemas.microsoft.com/office/powerpoint/2010/main" val="6765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8805BD-3AA2-4EE6-B107-B5CA8756AE15}"/>
              </a:ext>
            </a:extLst>
          </p:cNvPr>
          <p:cNvSpPr txBox="1"/>
          <p:nvPr/>
        </p:nvSpPr>
        <p:spPr>
          <a:xfrm>
            <a:off x="85725" y="123825"/>
            <a:ext cx="12039600" cy="5539978"/>
          </a:xfrm>
          <a:prstGeom prst="rect">
            <a:avLst/>
          </a:prstGeom>
          <a:noFill/>
        </p:spPr>
        <p:txBody>
          <a:bodyPr wrap="square" rtlCol="0">
            <a:spAutoFit/>
          </a:bodyPr>
          <a:lstStyle/>
          <a:p>
            <a:r>
              <a:rPr lang="en-US" sz="2400" b="1" dirty="0"/>
              <a:t>Various Memory areas present inside JVM:</a:t>
            </a:r>
          </a:p>
          <a:p>
            <a:endParaRPr lang="en-US" dirty="0"/>
          </a:p>
          <a:p>
            <a:r>
              <a:rPr lang="en-US" dirty="0"/>
              <a:t>Whenever </a:t>
            </a:r>
            <a:r>
              <a:rPr lang="en-US" dirty="0" err="1"/>
              <a:t>jvm</a:t>
            </a:r>
            <a:r>
              <a:rPr lang="en-US" dirty="0"/>
              <a:t> loads and runs a java program it needs memory to store several things like bytecode ,objects ,variables etc..</a:t>
            </a:r>
          </a:p>
          <a:p>
            <a:r>
              <a:rPr lang="en-US" dirty="0"/>
              <a:t>Total </a:t>
            </a:r>
            <a:r>
              <a:rPr lang="en-US" dirty="0" err="1"/>
              <a:t>jvm</a:t>
            </a:r>
            <a:r>
              <a:rPr lang="en-US" dirty="0"/>
              <a:t> memory organized into following five categories . </a:t>
            </a:r>
          </a:p>
          <a:p>
            <a:pPr marL="342900" indent="-342900">
              <a:buAutoNum type="arabicPeriod"/>
            </a:pPr>
            <a:r>
              <a:rPr lang="en-US" dirty="0"/>
              <a:t>Method Area.</a:t>
            </a:r>
          </a:p>
          <a:p>
            <a:pPr marL="342900" indent="-342900">
              <a:buAutoNum type="arabicPeriod"/>
            </a:pPr>
            <a:r>
              <a:rPr lang="en-US" dirty="0"/>
              <a:t>Heap Area .</a:t>
            </a:r>
          </a:p>
          <a:p>
            <a:pPr marL="342900" indent="-342900">
              <a:buAutoNum type="arabicPeriod"/>
            </a:pPr>
            <a:r>
              <a:rPr lang="en-US" dirty="0"/>
              <a:t>Stack Area.</a:t>
            </a:r>
          </a:p>
          <a:p>
            <a:pPr marL="342900" indent="-342900">
              <a:buAutoNum type="arabicPeriod"/>
            </a:pPr>
            <a:r>
              <a:rPr lang="en-US" dirty="0"/>
              <a:t>PC Registers.</a:t>
            </a:r>
          </a:p>
          <a:p>
            <a:pPr marL="342900" indent="-342900">
              <a:buAutoNum type="arabicPeriod"/>
            </a:pPr>
            <a:r>
              <a:rPr lang="en-US" dirty="0"/>
              <a:t>Native Method Stacks .</a:t>
            </a:r>
          </a:p>
          <a:p>
            <a:endParaRPr lang="en-US" dirty="0"/>
          </a:p>
          <a:p>
            <a:r>
              <a:rPr lang="en-US" sz="2400" b="1" dirty="0"/>
              <a:t>I. Method Area</a:t>
            </a:r>
            <a:endParaRPr lang="en-US" b="1" dirty="0"/>
          </a:p>
          <a:p>
            <a:r>
              <a:rPr lang="en-US" dirty="0"/>
              <a:t>For every JVM one method area will be available </a:t>
            </a:r>
          </a:p>
          <a:p>
            <a:r>
              <a:rPr lang="en-US" dirty="0"/>
              <a:t>Method area will be created at the time of JVM start up . </a:t>
            </a:r>
          </a:p>
          <a:p>
            <a:r>
              <a:rPr lang="en-US" dirty="0"/>
              <a:t>Inside method area class level binary data including static variables will be stored . </a:t>
            </a:r>
          </a:p>
          <a:p>
            <a:r>
              <a:rPr lang="en-US" dirty="0"/>
              <a:t>Constant pools of a class will be stored inside method area . </a:t>
            </a:r>
          </a:p>
          <a:p>
            <a:endParaRPr lang="en-US" dirty="0"/>
          </a:p>
          <a:p>
            <a:r>
              <a:rPr lang="en-US" dirty="0"/>
              <a:t>Method area can be accessed by multiple threads simultaneously . Hence it I not </a:t>
            </a:r>
          </a:p>
          <a:p>
            <a:r>
              <a:rPr lang="en-US" dirty="0"/>
              <a:t>Thread safe . </a:t>
            </a:r>
          </a:p>
          <a:p>
            <a:r>
              <a:rPr lang="en-US" dirty="0"/>
              <a:t>It is not a contiguous memory </a:t>
            </a:r>
          </a:p>
        </p:txBody>
      </p:sp>
      <p:pic>
        <p:nvPicPr>
          <p:cNvPr id="4" name="Picture 3">
            <a:extLst>
              <a:ext uri="{FF2B5EF4-FFF2-40B4-BE49-F238E27FC236}">
                <a16:creationId xmlns:a16="http://schemas.microsoft.com/office/drawing/2014/main" id="{64CDC62C-2BAA-4449-BCBD-2707279158C6}"/>
              </a:ext>
            </a:extLst>
          </p:cNvPr>
          <p:cNvPicPr>
            <a:picLocks noChangeAspect="1"/>
          </p:cNvPicPr>
          <p:nvPr/>
        </p:nvPicPr>
        <p:blipFill>
          <a:blip r:embed="rId2"/>
          <a:stretch>
            <a:fillRect/>
          </a:stretch>
        </p:blipFill>
        <p:spPr>
          <a:xfrm>
            <a:off x="8204984" y="2041532"/>
            <a:ext cx="3319811" cy="3541131"/>
          </a:xfrm>
          <a:prstGeom prst="rect">
            <a:avLst/>
          </a:prstGeom>
        </p:spPr>
      </p:pic>
    </p:spTree>
    <p:extLst>
      <p:ext uri="{BB962C8B-B14F-4D97-AF65-F5344CB8AC3E}">
        <p14:creationId xmlns:p14="http://schemas.microsoft.com/office/powerpoint/2010/main" val="344997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4E2B8-9862-4796-8FF2-028F8665E62A}"/>
              </a:ext>
            </a:extLst>
          </p:cNvPr>
          <p:cNvSpPr txBox="1"/>
          <p:nvPr/>
        </p:nvSpPr>
        <p:spPr>
          <a:xfrm>
            <a:off x="95250" y="85725"/>
            <a:ext cx="11972925" cy="1292662"/>
          </a:xfrm>
          <a:prstGeom prst="rect">
            <a:avLst/>
          </a:prstGeom>
          <a:noFill/>
        </p:spPr>
        <p:txBody>
          <a:bodyPr wrap="square" rtlCol="0">
            <a:spAutoFit/>
          </a:bodyPr>
          <a:lstStyle/>
          <a:p>
            <a:r>
              <a:rPr lang="en-US" dirty="0"/>
              <a:t>JVM is a part of JRE and it is responsible to load and run java class files.</a:t>
            </a:r>
          </a:p>
          <a:p>
            <a:endParaRPr lang="en-US" dirty="0"/>
          </a:p>
          <a:p>
            <a:r>
              <a:rPr lang="en-US" sz="2400" b="1" dirty="0"/>
              <a:t>Basic architecture diagram of JVM</a:t>
            </a:r>
          </a:p>
          <a:p>
            <a:endParaRPr lang="en-US" dirty="0"/>
          </a:p>
        </p:txBody>
      </p:sp>
      <p:pic>
        <p:nvPicPr>
          <p:cNvPr id="4" name="Picture 3">
            <a:extLst>
              <a:ext uri="{FF2B5EF4-FFF2-40B4-BE49-F238E27FC236}">
                <a16:creationId xmlns:a16="http://schemas.microsoft.com/office/drawing/2014/main" id="{DFCC865E-4443-408C-90A4-9FA8AB02F583}"/>
              </a:ext>
            </a:extLst>
          </p:cNvPr>
          <p:cNvPicPr>
            <a:picLocks noChangeAspect="1"/>
          </p:cNvPicPr>
          <p:nvPr/>
        </p:nvPicPr>
        <p:blipFill>
          <a:blip r:embed="rId2"/>
          <a:stretch>
            <a:fillRect/>
          </a:stretch>
        </p:blipFill>
        <p:spPr>
          <a:xfrm>
            <a:off x="895351" y="1148250"/>
            <a:ext cx="10039350" cy="4766775"/>
          </a:xfrm>
          <a:prstGeom prst="rect">
            <a:avLst/>
          </a:prstGeom>
        </p:spPr>
      </p:pic>
    </p:spTree>
    <p:extLst>
      <p:ext uri="{BB962C8B-B14F-4D97-AF65-F5344CB8AC3E}">
        <p14:creationId xmlns:p14="http://schemas.microsoft.com/office/powerpoint/2010/main" val="2598534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8FFFF-5E8B-4DC9-A167-CE31C8CE622C}"/>
              </a:ext>
            </a:extLst>
          </p:cNvPr>
          <p:cNvSpPr txBox="1"/>
          <p:nvPr/>
        </p:nvSpPr>
        <p:spPr>
          <a:xfrm>
            <a:off x="157162" y="200025"/>
            <a:ext cx="11877675" cy="5724644"/>
          </a:xfrm>
          <a:prstGeom prst="rect">
            <a:avLst/>
          </a:prstGeom>
          <a:noFill/>
        </p:spPr>
        <p:txBody>
          <a:bodyPr wrap="square" rtlCol="0">
            <a:spAutoFit/>
          </a:bodyPr>
          <a:lstStyle/>
          <a:p>
            <a:r>
              <a:rPr lang="en-US" sz="2400" b="1" dirty="0"/>
              <a:t>II. Heap Area</a:t>
            </a:r>
            <a:endParaRPr lang="en-US" b="1" dirty="0"/>
          </a:p>
          <a:p>
            <a:pPr marL="342900" indent="-342900">
              <a:buAutoNum type="arabicPeriod"/>
            </a:pPr>
            <a:r>
              <a:rPr lang="en-US" dirty="0"/>
              <a:t>For every </a:t>
            </a:r>
            <a:r>
              <a:rPr lang="en-US" dirty="0" err="1"/>
              <a:t>jvm</a:t>
            </a:r>
            <a:r>
              <a:rPr lang="en-US" dirty="0"/>
              <a:t> one heap area is available .</a:t>
            </a:r>
          </a:p>
          <a:p>
            <a:pPr marL="342900" indent="-342900">
              <a:buAutoNum type="arabicPeriod"/>
            </a:pPr>
            <a:r>
              <a:rPr lang="en-US" dirty="0"/>
              <a:t>Heap area will be created at the time of </a:t>
            </a:r>
            <a:r>
              <a:rPr lang="en-US" dirty="0" err="1"/>
              <a:t>jvm</a:t>
            </a:r>
            <a:r>
              <a:rPr lang="en-US" dirty="0"/>
              <a:t> startup</a:t>
            </a:r>
          </a:p>
          <a:p>
            <a:pPr marL="342900" indent="-342900">
              <a:buAutoNum type="arabicPeriod"/>
            </a:pPr>
            <a:r>
              <a:rPr lang="en-US" dirty="0"/>
              <a:t>Objects and corresponding instance variables will be stored in the heap area. ]</a:t>
            </a:r>
          </a:p>
          <a:p>
            <a:pPr marL="342900" indent="-342900">
              <a:buAutoNum type="arabicPeriod"/>
            </a:pPr>
            <a:r>
              <a:rPr lang="en-US" dirty="0"/>
              <a:t>Every array in java is Object only hence arrays also will be stored in the heap area . </a:t>
            </a:r>
          </a:p>
          <a:p>
            <a:pPr marL="342900" indent="-342900">
              <a:buAutoNum type="arabicPeriod"/>
            </a:pPr>
            <a:r>
              <a:rPr lang="en-US" dirty="0"/>
              <a:t>Heap area can be accessed by multiple threads. Hence the data stored in heap memory is not thread safe . </a:t>
            </a:r>
          </a:p>
          <a:p>
            <a:pPr marL="342900" indent="-342900">
              <a:buAutoNum type="arabicPeriod"/>
            </a:pPr>
            <a:r>
              <a:rPr lang="en-US" dirty="0"/>
              <a:t>Heap area need not be contiguous . </a:t>
            </a:r>
          </a:p>
          <a:p>
            <a:endParaRPr lang="en-US" dirty="0"/>
          </a:p>
          <a:p>
            <a:r>
              <a:rPr lang="en-US" dirty="0"/>
              <a:t>Program to display heap memory statistics</a:t>
            </a:r>
          </a:p>
          <a:p>
            <a:endParaRPr lang="en-US" dirty="0"/>
          </a:p>
          <a:p>
            <a:r>
              <a:rPr lang="en-US" dirty="0"/>
              <a:t>A java application can communicate with </a:t>
            </a:r>
            <a:r>
              <a:rPr lang="en-US" dirty="0" err="1"/>
              <a:t>jvm</a:t>
            </a:r>
            <a:r>
              <a:rPr lang="en-US" dirty="0"/>
              <a:t> by using Runtime object </a:t>
            </a:r>
          </a:p>
          <a:p>
            <a:r>
              <a:rPr lang="en-US" dirty="0"/>
              <a:t>Runtime class present in </a:t>
            </a:r>
            <a:r>
              <a:rPr lang="en-US" dirty="0" err="1"/>
              <a:t>java.lang</a:t>
            </a:r>
            <a:r>
              <a:rPr lang="en-US" dirty="0"/>
              <a:t> package and it is a singleton class. We can create Runtime</a:t>
            </a:r>
          </a:p>
          <a:p>
            <a:r>
              <a:rPr lang="en-US" dirty="0"/>
              <a:t>Object as follows . </a:t>
            </a:r>
          </a:p>
          <a:p>
            <a:endParaRPr lang="en-US" dirty="0"/>
          </a:p>
          <a:p>
            <a:r>
              <a:rPr lang="en-US" dirty="0"/>
              <a:t>Runtime r = </a:t>
            </a:r>
            <a:r>
              <a:rPr lang="en-US" dirty="0" err="1"/>
              <a:t>Runtime.getRuntime</a:t>
            </a:r>
            <a:r>
              <a:rPr lang="en-US" dirty="0"/>
              <a:t>();(once we got Runtime Object we can call following met</a:t>
            </a:r>
          </a:p>
          <a:p>
            <a:r>
              <a:rPr lang="en-US" dirty="0" err="1"/>
              <a:t>Hods</a:t>
            </a:r>
            <a:r>
              <a:rPr lang="en-US" dirty="0"/>
              <a:t> on this object)</a:t>
            </a:r>
          </a:p>
          <a:p>
            <a:r>
              <a:rPr lang="en-US" dirty="0" err="1"/>
              <a:t>r.maxMemory</a:t>
            </a:r>
            <a:r>
              <a:rPr lang="en-US" dirty="0"/>
              <a:t>(): It returns the no bytes of </a:t>
            </a:r>
            <a:r>
              <a:rPr lang="en-US" dirty="0" err="1"/>
              <a:t>maxmemory</a:t>
            </a:r>
            <a:r>
              <a:rPr lang="en-US" dirty="0"/>
              <a:t> allocated to the heap .</a:t>
            </a:r>
          </a:p>
          <a:p>
            <a:r>
              <a:rPr lang="en-US" dirty="0" err="1"/>
              <a:t>r.totalMemory</a:t>
            </a:r>
            <a:r>
              <a:rPr lang="en-US" dirty="0"/>
              <a:t>()   It returns no of bytes of </a:t>
            </a:r>
            <a:r>
              <a:rPr lang="en-US" dirty="0" err="1"/>
              <a:t>totalMemory</a:t>
            </a:r>
            <a:r>
              <a:rPr lang="en-US" dirty="0"/>
              <a:t> allocated to the heap . Initial</a:t>
            </a:r>
          </a:p>
          <a:p>
            <a:r>
              <a:rPr lang="en-US" dirty="0" err="1"/>
              <a:t>freeMemory</a:t>
            </a:r>
            <a:r>
              <a:rPr lang="en-US" dirty="0"/>
              <a:t>(): It returns no. of bytes of free memory present in the heap. </a:t>
            </a:r>
          </a:p>
          <a:p>
            <a:endParaRPr lang="en-US" dirty="0"/>
          </a:p>
        </p:txBody>
      </p:sp>
      <p:pic>
        <p:nvPicPr>
          <p:cNvPr id="4" name="Picture 3">
            <a:extLst>
              <a:ext uri="{FF2B5EF4-FFF2-40B4-BE49-F238E27FC236}">
                <a16:creationId xmlns:a16="http://schemas.microsoft.com/office/drawing/2014/main" id="{145DCAFB-FA2D-4368-803E-CF5F96A7975E}"/>
              </a:ext>
            </a:extLst>
          </p:cNvPr>
          <p:cNvPicPr>
            <a:picLocks noChangeAspect="1"/>
          </p:cNvPicPr>
          <p:nvPr/>
        </p:nvPicPr>
        <p:blipFill>
          <a:blip r:embed="rId2"/>
          <a:stretch>
            <a:fillRect/>
          </a:stretch>
        </p:blipFill>
        <p:spPr>
          <a:xfrm>
            <a:off x="8964684" y="2767814"/>
            <a:ext cx="3308278" cy="3580032"/>
          </a:xfrm>
          <a:prstGeom prst="rect">
            <a:avLst/>
          </a:prstGeom>
        </p:spPr>
      </p:pic>
    </p:spTree>
    <p:extLst>
      <p:ext uri="{BB962C8B-B14F-4D97-AF65-F5344CB8AC3E}">
        <p14:creationId xmlns:p14="http://schemas.microsoft.com/office/powerpoint/2010/main" val="196911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D2C167-E2ED-4575-9CAC-5A63AFEAC693}"/>
              </a:ext>
            </a:extLst>
          </p:cNvPr>
          <p:cNvSpPr txBox="1"/>
          <p:nvPr/>
        </p:nvSpPr>
        <p:spPr>
          <a:xfrm>
            <a:off x="361950" y="180975"/>
            <a:ext cx="11449050" cy="2954655"/>
          </a:xfrm>
          <a:prstGeom prst="rect">
            <a:avLst/>
          </a:prstGeom>
          <a:noFill/>
        </p:spPr>
        <p:txBody>
          <a:bodyPr wrap="square" rtlCol="0">
            <a:spAutoFit/>
          </a:bodyPr>
          <a:lstStyle/>
          <a:p>
            <a:r>
              <a:rPr lang="en-US" sz="2400" b="1"/>
              <a:t>Example to demonstrate the Heap memory statistics : </a:t>
            </a:r>
          </a:p>
          <a:p>
            <a:r>
              <a:rPr lang="en-US"/>
              <a:t>class HeapDemo{</a:t>
            </a:r>
          </a:p>
          <a:p>
            <a:r>
              <a:rPr lang="en-US"/>
              <a:t>	public static void main(String[] args){</a:t>
            </a:r>
          </a:p>
          <a:p>
            <a:r>
              <a:rPr lang="en-US"/>
              <a:t>		Runtime r = Runtime.getRuntime();</a:t>
            </a:r>
          </a:p>
          <a:p>
            <a:r>
              <a:rPr lang="en-US"/>
              <a:t>		System.out.println("max Memory: "+r.maxMemory());</a:t>
            </a:r>
          </a:p>
          <a:p>
            <a:r>
              <a:rPr lang="en-US"/>
              <a:t>		System.out.println("Initial Memory: "+r.totalMemory());</a:t>
            </a:r>
          </a:p>
          <a:p>
            <a:r>
              <a:rPr lang="en-US"/>
              <a:t>		System.out.println("Free Memory: "+r.freeMemory());</a:t>
            </a:r>
          </a:p>
          <a:p>
            <a:r>
              <a:rPr lang="en-US"/>
              <a:t>		System.out.println("Consumed Memory: "+r.totalMemory()- r.freeMemory());</a:t>
            </a:r>
          </a:p>
          <a:p>
            <a:r>
              <a:rPr lang="en-US"/>
              <a:t>	}</a:t>
            </a:r>
          </a:p>
          <a:p>
            <a:r>
              <a:rPr lang="en-US"/>
              <a:t>}</a:t>
            </a:r>
            <a:endParaRPr lang="en-US" dirty="0"/>
          </a:p>
        </p:txBody>
      </p:sp>
      <p:pic>
        <p:nvPicPr>
          <p:cNvPr id="5" name="Picture 4">
            <a:extLst>
              <a:ext uri="{FF2B5EF4-FFF2-40B4-BE49-F238E27FC236}">
                <a16:creationId xmlns:a16="http://schemas.microsoft.com/office/drawing/2014/main" id="{6F9F1955-E216-49E7-930A-51947BC6858F}"/>
              </a:ext>
            </a:extLst>
          </p:cNvPr>
          <p:cNvPicPr>
            <a:picLocks noChangeAspect="1"/>
          </p:cNvPicPr>
          <p:nvPr/>
        </p:nvPicPr>
        <p:blipFill>
          <a:blip r:embed="rId2"/>
          <a:stretch>
            <a:fillRect/>
          </a:stretch>
        </p:blipFill>
        <p:spPr>
          <a:xfrm>
            <a:off x="8462766" y="2966962"/>
            <a:ext cx="2810267" cy="1076475"/>
          </a:xfrm>
          <a:prstGeom prst="rect">
            <a:avLst/>
          </a:prstGeom>
        </p:spPr>
      </p:pic>
      <p:pic>
        <p:nvPicPr>
          <p:cNvPr id="7" name="Picture 6">
            <a:extLst>
              <a:ext uri="{FF2B5EF4-FFF2-40B4-BE49-F238E27FC236}">
                <a16:creationId xmlns:a16="http://schemas.microsoft.com/office/drawing/2014/main" id="{15563264-A910-48A8-AAF8-870EDD5AC090}"/>
              </a:ext>
            </a:extLst>
          </p:cNvPr>
          <p:cNvPicPr>
            <a:picLocks noChangeAspect="1"/>
          </p:cNvPicPr>
          <p:nvPr/>
        </p:nvPicPr>
        <p:blipFill>
          <a:blip r:embed="rId3"/>
          <a:stretch>
            <a:fillRect/>
          </a:stretch>
        </p:blipFill>
        <p:spPr>
          <a:xfrm>
            <a:off x="8462766" y="4362450"/>
            <a:ext cx="2900560" cy="1323975"/>
          </a:xfrm>
          <a:prstGeom prst="rect">
            <a:avLst/>
          </a:prstGeom>
        </p:spPr>
      </p:pic>
    </p:spTree>
    <p:extLst>
      <p:ext uri="{BB962C8B-B14F-4D97-AF65-F5344CB8AC3E}">
        <p14:creationId xmlns:p14="http://schemas.microsoft.com/office/powerpoint/2010/main" val="303207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07673-4310-40E1-958E-5129B1C4E22B}"/>
              </a:ext>
            </a:extLst>
          </p:cNvPr>
          <p:cNvSpPr txBox="1"/>
          <p:nvPr/>
        </p:nvSpPr>
        <p:spPr>
          <a:xfrm>
            <a:off x="142875" y="142875"/>
            <a:ext cx="11706225" cy="4062651"/>
          </a:xfrm>
          <a:prstGeom prst="rect">
            <a:avLst/>
          </a:prstGeom>
          <a:noFill/>
        </p:spPr>
        <p:txBody>
          <a:bodyPr wrap="square" rtlCol="0">
            <a:spAutoFit/>
          </a:bodyPr>
          <a:lstStyle/>
          <a:p>
            <a:r>
              <a:rPr lang="en-US" sz="2400" b="1" dirty="0"/>
              <a:t>How to set minimum and maximum heap sizes ? :</a:t>
            </a:r>
          </a:p>
          <a:p>
            <a:endParaRPr lang="en-US" dirty="0"/>
          </a:p>
          <a:p>
            <a:r>
              <a:rPr lang="en-US" dirty="0"/>
              <a:t>Heap Memory is finite memory but based on our requirement we can set maximum and minimum heap sizes </a:t>
            </a:r>
            <a:r>
              <a:rPr lang="en-US" dirty="0" err="1"/>
              <a:t>i.e</a:t>
            </a:r>
            <a:r>
              <a:rPr lang="en-US" dirty="0"/>
              <a:t> we can increase or decrease the heap size based on our requirement .</a:t>
            </a:r>
          </a:p>
          <a:p>
            <a:endParaRPr lang="en-US" dirty="0"/>
          </a:p>
          <a:p>
            <a:r>
              <a:rPr lang="en-US" dirty="0"/>
              <a:t>We can use the following flags with java command </a:t>
            </a:r>
          </a:p>
          <a:p>
            <a:pPr marL="342900" indent="-342900">
              <a:buAutoNum type="arabicPeriod"/>
            </a:pPr>
            <a:r>
              <a:rPr lang="en-US" dirty="0"/>
              <a:t>–</a:t>
            </a:r>
            <a:r>
              <a:rPr lang="en-US" dirty="0" err="1"/>
              <a:t>Xmx</a:t>
            </a:r>
            <a:r>
              <a:rPr lang="en-US" dirty="0"/>
              <a:t>:  To set maximum heap size (max Memory )</a:t>
            </a:r>
          </a:p>
          <a:p>
            <a:r>
              <a:rPr lang="en-US" dirty="0"/>
              <a:t>Java –Xmx512m </a:t>
            </a:r>
            <a:r>
              <a:rPr lang="en-US" dirty="0" err="1"/>
              <a:t>HeapDemo</a:t>
            </a:r>
            <a:r>
              <a:rPr lang="en-US" dirty="0"/>
              <a:t>  this command will set maximum Heap size as 512 mb</a:t>
            </a:r>
          </a:p>
          <a:p>
            <a:endParaRPr lang="en-US" dirty="0"/>
          </a:p>
          <a:p>
            <a:pPr marL="342900" indent="-342900">
              <a:buAutoNum type="arabicPeriod" startAt="2"/>
            </a:pPr>
            <a:r>
              <a:rPr lang="en-US" dirty="0"/>
              <a:t>–</a:t>
            </a:r>
            <a:r>
              <a:rPr lang="en-US" dirty="0" err="1"/>
              <a:t>Xms</a:t>
            </a:r>
            <a:r>
              <a:rPr lang="en-US" dirty="0"/>
              <a:t> : we can use this command to set minimum heap size </a:t>
            </a:r>
          </a:p>
          <a:p>
            <a:r>
              <a:rPr lang="en-US" dirty="0"/>
              <a:t> Example java –Xms64m </a:t>
            </a:r>
            <a:r>
              <a:rPr lang="en-US" dirty="0" err="1"/>
              <a:t>HeapDemo</a:t>
            </a:r>
            <a:r>
              <a:rPr lang="en-US" dirty="0"/>
              <a:t>   to set minimum heap size as 64 MB (</a:t>
            </a:r>
            <a:r>
              <a:rPr lang="en-US" dirty="0" err="1"/>
              <a:t>Ie</a:t>
            </a:r>
            <a:r>
              <a:rPr lang="en-US" dirty="0"/>
              <a:t>. Total memory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D43E2C82-CEA9-44F5-BB2B-E0FEB742CDC7}"/>
              </a:ext>
            </a:extLst>
          </p:cNvPr>
          <p:cNvPicPr>
            <a:picLocks noChangeAspect="1"/>
          </p:cNvPicPr>
          <p:nvPr/>
        </p:nvPicPr>
        <p:blipFill>
          <a:blip r:embed="rId2"/>
          <a:stretch>
            <a:fillRect/>
          </a:stretch>
        </p:blipFill>
        <p:spPr>
          <a:xfrm>
            <a:off x="8461785" y="3927881"/>
            <a:ext cx="2448267" cy="1171739"/>
          </a:xfrm>
          <a:prstGeom prst="rect">
            <a:avLst/>
          </a:prstGeom>
        </p:spPr>
      </p:pic>
      <p:pic>
        <p:nvPicPr>
          <p:cNvPr id="7" name="Picture 6">
            <a:extLst>
              <a:ext uri="{FF2B5EF4-FFF2-40B4-BE49-F238E27FC236}">
                <a16:creationId xmlns:a16="http://schemas.microsoft.com/office/drawing/2014/main" id="{EFFF9521-1DB2-4ADD-96EF-7B0DFFCD86E3}"/>
              </a:ext>
            </a:extLst>
          </p:cNvPr>
          <p:cNvPicPr>
            <a:picLocks noChangeAspect="1"/>
          </p:cNvPicPr>
          <p:nvPr/>
        </p:nvPicPr>
        <p:blipFill>
          <a:blip r:embed="rId3"/>
          <a:stretch>
            <a:fillRect/>
          </a:stretch>
        </p:blipFill>
        <p:spPr>
          <a:xfrm>
            <a:off x="1936288" y="3927881"/>
            <a:ext cx="3305636" cy="419158"/>
          </a:xfrm>
          <a:prstGeom prst="rect">
            <a:avLst/>
          </a:prstGeom>
        </p:spPr>
      </p:pic>
    </p:spTree>
    <p:extLst>
      <p:ext uri="{BB962C8B-B14F-4D97-AF65-F5344CB8AC3E}">
        <p14:creationId xmlns:p14="http://schemas.microsoft.com/office/powerpoint/2010/main" val="307006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8ADD2-667A-4423-93B0-0169B68EB4BC}"/>
              </a:ext>
            </a:extLst>
          </p:cNvPr>
          <p:cNvSpPr txBox="1"/>
          <p:nvPr/>
        </p:nvSpPr>
        <p:spPr>
          <a:xfrm>
            <a:off x="228600" y="209550"/>
            <a:ext cx="11734800" cy="3785652"/>
          </a:xfrm>
          <a:prstGeom prst="rect">
            <a:avLst/>
          </a:prstGeom>
          <a:noFill/>
        </p:spPr>
        <p:txBody>
          <a:bodyPr wrap="square" rtlCol="0">
            <a:spAutoFit/>
          </a:bodyPr>
          <a:lstStyle/>
          <a:p>
            <a:r>
              <a:rPr lang="en-US" sz="2400" b="1" dirty="0"/>
              <a:t>III. Stack Area</a:t>
            </a:r>
          </a:p>
          <a:p>
            <a:r>
              <a:rPr lang="en-US" dirty="0"/>
              <a:t>For every thread </a:t>
            </a:r>
            <a:r>
              <a:rPr lang="en-US" dirty="0" err="1"/>
              <a:t>jvm</a:t>
            </a:r>
            <a:r>
              <a:rPr lang="en-US" dirty="0"/>
              <a:t> will create a separate stack at the time of thread creation each and every method call performed by that thread will be stored in the stack including local variables also . </a:t>
            </a:r>
          </a:p>
          <a:p>
            <a:endParaRPr lang="en-US" dirty="0"/>
          </a:p>
          <a:p>
            <a:r>
              <a:rPr lang="en-US" dirty="0"/>
              <a:t>After completing a method the corresponding entry from the stack will be removed after completing all method call the stack will become empty and that empty stack will be destroyed by the </a:t>
            </a:r>
            <a:r>
              <a:rPr lang="en-US" dirty="0" err="1"/>
              <a:t>jvm</a:t>
            </a:r>
            <a:r>
              <a:rPr lang="en-US" dirty="0"/>
              <a:t> just before terminating the thread . </a:t>
            </a:r>
          </a:p>
          <a:p>
            <a:endParaRPr lang="en-US" dirty="0"/>
          </a:p>
          <a:p>
            <a:r>
              <a:rPr lang="en-US" dirty="0"/>
              <a:t>Each entry in the stack is called stack frame or activation record . </a:t>
            </a:r>
          </a:p>
          <a:p>
            <a:endParaRPr lang="en-US" dirty="0"/>
          </a:p>
          <a:p>
            <a:r>
              <a:rPr lang="en-US" dirty="0"/>
              <a:t>The data stored in the stack is available only for the corresponding thread and not available to the remaining thread hence this data is thread safe. </a:t>
            </a:r>
          </a:p>
          <a:p>
            <a:endParaRPr lang="en-US" dirty="0"/>
          </a:p>
          <a:p>
            <a:endParaRPr lang="en-US" dirty="0"/>
          </a:p>
        </p:txBody>
      </p:sp>
      <p:pic>
        <p:nvPicPr>
          <p:cNvPr id="4" name="Picture 3">
            <a:extLst>
              <a:ext uri="{FF2B5EF4-FFF2-40B4-BE49-F238E27FC236}">
                <a16:creationId xmlns:a16="http://schemas.microsoft.com/office/drawing/2014/main" id="{CBB53EB1-3266-4224-80BA-5110E6751101}"/>
              </a:ext>
            </a:extLst>
          </p:cNvPr>
          <p:cNvPicPr>
            <a:picLocks noChangeAspect="1"/>
          </p:cNvPicPr>
          <p:nvPr/>
        </p:nvPicPr>
        <p:blipFill>
          <a:blip r:embed="rId2"/>
          <a:stretch>
            <a:fillRect/>
          </a:stretch>
        </p:blipFill>
        <p:spPr>
          <a:xfrm>
            <a:off x="4109840" y="3571875"/>
            <a:ext cx="5820456" cy="2762250"/>
          </a:xfrm>
          <a:prstGeom prst="rect">
            <a:avLst/>
          </a:prstGeom>
        </p:spPr>
      </p:pic>
    </p:spTree>
    <p:extLst>
      <p:ext uri="{BB962C8B-B14F-4D97-AF65-F5344CB8AC3E}">
        <p14:creationId xmlns:p14="http://schemas.microsoft.com/office/powerpoint/2010/main" val="812351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7FB8A-5618-48BF-8860-B2459D641777}"/>
              </a:ext>
            </a:extLst>
          </p:cNvPr>
          <p:cNvSpPr txBox="1"/>
          <p:nvPr/>
        </p:nvSpPr>
        <p:spPr>
          <a:xfrm>
            <a:off x="152400" y="161925"/>
            <a:ext cx="11811000" cy="6647974"/>
          </a:xfrm>
          <a:prstGeom prst="rect">
            <a:avLst/>
          </a:prstGeom>
          <a:noFill/>
        </p:spPr>
        <p:txBody>
          <a:bodyPr wrap="square" rtlCol="0">
            <a:spAutoFit/>
          </a:bodyPr>
          <a:lstStyle/>
          <a:p>
            <a:r>
              <a:rPr lang="en-US" sz="2400" b="1" dirty="0"/>
              <a:t>Stack Frame Structure :</a:t>
            </a:r>
          </a:p>
          <a:p>
            <a:r>
              <a:rPr lang="en-US" dirty="0"/>
              <a:t>Each stack frame contains three parts. </a:t>
            </a:r>
          </a:p>
          <a:p>
            <a:endParaRPr lang="en-US" dirty="0"/>
          </a:p>
          <a:p>
            <a:endParaRPr lang="en-US" dirty="0"/>
          </a:p>
          <a:p>
            <a:endParaRPr lang="en-US" dirty="0"/>
          </a:p>
          <a:p>
            <a:endParaRPr lang="en-US" dirty="0"/>
          </a:p>
          <a:p>
            <a:endParaRPr lang="en-US" dirty="0"/>
          </a:p>
          <a:p>
            <a:endParaRPr lang="en-US" dirty="0"/>
          </a:p>
          <a:p>
            <a:r>
              <a:rPr lang="en-US" sz="2400" b="1" dirty="0"/>
              <a:t>Local Variable Array:</a:t>
            </a:r>
          </a:p>
          <a:p>
            <a:r>
              <a:rPr lang="en-US" dirty="0"/>
              <a:t>It contains all parameters and local variables of the method each slot in the array is 4 bytes values of type </a:t>
            </a:r>
            <a:r>
              <a:rPr lang="en-US" dirty="0" err="1"/>
              <a:t>int,float</a:t>
            </a:r>
            <a:r>
              <a:rPr lang="en-US" dirty="0"/>
              <a:t> and reference occupy one entry in the array . </a:t>
            </a:r>
          </a:p>
          <a:p>
            <a:endParaRPr lang="en-US" dirty="0"/>
          </a:p>
          <a:p>
            <a:r>
              <a:rPr lang="en-US" dirty="0"/>
              <a:t>Values of double and long occupy two consecutive entries in the array </a:t>
            </a:r>
          </a:p>
          <a:p>
            <a:r>
              <a:rPr lang="en-US" dirty="0"/>
              <a:t>Byte short and char value will be converted to int type before storing and occupy one slot . But the way of storing Boolean values is varied from </a:t>
            </a:r>
            <a:r>
              <a:rPr lang="en-US" dirty="0" err="1"/>
              <a:t>jvm</a:t>
            </a:r>
            <a:r>
              <a:rPr lang="en-US" dirty="0"/>
              <a:t> to </a:t>
            </a:r>
            <a:r>
              <a:rPr lang="en-US" dirty="0" err="1"/>
              <a:t>jvm</a:t>
            </a:r>
            <a:r>
              <a:rPr lang="en-US" dirty="0"/>
              <a:t> But most of the </a:t>
            </a:r>
            <a:r>
              <a:rPr lang="en-US" dirty="0" err="1"/>
              <a:t>jvm</a:t>
            </a:r>
            <a:r>
              <a:rPr lang="en-US" dirty="0"/>
              <a:t> follow one slot for Boolean values . </a:t>
            </a:r>
          </a:p>
          <a:p>
            <a:endParaRPr lang="en-US" dirty="0"/>
          </a:p>
          <a:p>
            <a:r>
              <a:rPr lang="en-US" dirty="0"/>
              <a:t>Public void m1(int </a:t>
            </a:r>
            <a:r>
              <a:rPr lang="en-US" dirty="0" err="1"/>
              <a:t>i</a:t>
            </a:r>
            <a:r>
              <a:rPr lang="en-US" dirty="0"/>
              <a:t>, double </a:t>
            </a:r>
            <a:r>
              <a:rPr lang="en-US" dirty="0" err="1"/>
              <a:t>d,Object</a:t>
            </a:r>
            <a:r>
              <a:rPr lang="en-US" dirty="0"/>
              <a:t> </a:t>
            </a:r>
            <a:r>
              <a:rPr lang="en-US" dirty="0" err="1"/>
              <a:t>o,float</a:t>
            </a:r>
            <a:r>
              <a:rPr lang="en-US" dirty="0"/>
              <a:t> f){</a:t>
            </a:r>
          </a:p>
          <a:p>
            <a:r>
              <a:rPr lang="en-US" dirty="0"/>
              <a:t>long x;</a:t>
            </a:r>
          </a:p>
          <a:p>
            <a:endParaRPr lang="en-US" dirty="0"/>
          </a:p>
          <a:p>
            <a:r>
              <a:rPr lang="en-US" dirty="0"/>
              <a:t>}</a:t>
            </a:r>
          </a:p>
          <a:p>
            <a:r>
              <a:rPr lang="en-US" dirty="0"/>
              <a:t>		int                 double                            Object         float               long</a:t>
            </a:r>
          </a:p>
          <a:p>
            <a:endParaRPr lang="en-US" dirty="0"/>
          </a:p>
          <a:p>
            <a:endParaRPr lang="en-US" dirty="0"/>
          </a:p>
        </p:txBody>
      </p:sp>
      <p:graphicFrame>
        <p:nvGraphicFramePr>
          <p:cNvPr id="3" name="Table 3">
            <a:extLst>
              <a:ext uri="{FF2B5EF4-FFF2-40B4-BE49-F238E27FC236}">
                <a16:creationId xmlns:a16="http://schemas.microsoft.com/office/drawing/2014/main" id="{C00F43BE-96F0-4922-8FEE-C60BD37265EF}"/>
              </a:ext>
            </a:extLst>
          </p:cNvPr>
          <p:cNvGraphicFramePr>
            <a:graphicFrameLocks noGrp="1"/>
          </p:cNvGraphicFramePr>
          <p:nvPr>
            <p:extLst>
              <p:ext uri="{D42A27DB-BD31-4B8C-83A1-F6EECF244321}">
                <p14:modId xmlns:p14="http://schemas.microsoft.com/office/powerpoint/2010/main" val="112032530"/>
              </p:ext>
            </p:extLst>
          </p:nvPr>
        </p:nvGraphicFramePr>
        <p:xfrm>
          <a:off x="3629025" y="1043516"/>
          <a:ext cx="2886075" cy="1112520"/>
        </p:xfrm>
        <a:graphic>
          <a:graphicData uri="http://schemas.openxmlformats.org/drawingml/2006/table">
            <a:tbl>
              <a:tblPr firstRow="1" bandRow="1">
                <a:tableStyleId>{5940675A-B579-460E-94D1-54222C63F5DA}</a:tableStyleId>
              </a:tblPr>
              <a:tblGrid>
                <a:gridCol w="2886075">
                  <a:extLst>
                    <a:ext uri="{9D8B030D-6E8A-4147-A177-3AD203B41FA5}">
                      <a16:colId xmlns:a16="http://schemas.microsoft.com/office/drawing/2014/main" val="3977745178"/>
                    </a:ext>
                  </a:extLst>
                </a:gridCol>
              </a:tblGrid>
              <a:tr h="370840">
                <a:tc>
                  <a:txBody>
                    <a:bodyPr/>
                    <a:lstStyle/>
                    <a:p>
                      <a:r>
                        <a:rPr lang="en-US" dirty="0"/>
                        <a:t>Local variable Array</a:t>
                      </a:r>
                    </a:p>
                  </a:txBody>
                  <a:tcPr/>
                </a:tc>
                <a:extLst>
                  <a:ext uri="{0D108BD9-81ED-4DB2-BD59-A6C34878D82A}">
                    <a16:rowId xmlns:a16="http://schemas.microsoft.com/office/drawing/2014/main" val="1985710239"/>
                  </a:ext>
                </a:extLst>
              </a:tr>
              <a:tr h="370840">
                <a:tc>
                  <a:txBody>
                    <a:bodyPr/>
                    <a:lstStyle/>
                    <a:p>
                      <a:r>
                        <a:rPr lang="en-US" dirty="0"/>
                        <a:t>Operand stack</a:t>
                      </a:r>
                    </a:p>
                  </a:txBody>
                  <a:tcPr/>
                </a:tc>
                <a:extLst>
                  <a:ext uri="{0D108BD9-81ED-4DB2-BD59-A6C34878D82A}">
                    <a16:rowId xmlns:a16="http://schemas.microsoft.com/office/drawing/2014/main" val="3199822872"/>
                  </a:ext>
                </a:extLst>
              </a:tr>
              <a:tr h="370840">
                <a:tc>
                  <a:txBody>
                    <a:bodyPr/>
                    <a:lstStyle/>
                    <a:p>
                      <a:r>
                        <a:rPr lang="en-US" dirty="0"/>
                        <a:t>Frame Data</a:t>
                      </a:r>
                    </a:p>
                  </a:txBody>
                  <a:tcPr/>
                </a:tc>
                <a:extLst>
                  <a:ext uri="{0D108BD9-81ED-4DB2-BD59-A6C34878D82A}">
                    <a16:rowId xmlns:a16="http://schemas.microsoft.com/office/drawing/2014/main" val="2414912885"/>
                  </a:ext>
                </a:extLst>
              </a:tr>
            </a:tbl>
          </a:graphicData>
        </a:graphic>
      </p:graphicFrame>
      <p:graphicFrame>
        <p:nvGraphicFramePr>
          <p:cNvPr id="4" name="Table 4">
            <a:extLst>
              <a:ext uri="{FF2B5EF4-FFF2-40B4-BE49-F238E27FC236}">
                <a16:creationId xmlns:a16="http://schemas.microsoft.com/office/drawing/2014/main" id="{615AD304-6A69-483E-AAAA-042DA370AE5C}"/>
              </a:ext>
            </a:extLst>
          </p:cNvPr>
          <p:cNvGraphicFramePr>
            <a:graphicFrameLocks noGrp="1"/>
          </p:cNvGraphicFramePr>
          <p:nvPr>
            <p:extLst>
              <p:ext uri="{D42A27DB-BD31-4B8C-83A1-F6EECF244321}">
                <p14:modId xmlns:p14="http://schemas.microsoft.com/office/powerpoint/2010/main" val="432689997"/>
              </p:ext>
            </p:extLst>
          </p:nvPr>
        </p:nvGraphicFramePr>
        <p:xfrm>
          <a:off x="1622425" y="6381750"/>
          <a:ext cx="8128001"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744484517"/>
                    </a:ext>
                  </a:extLst>
                </a:gridCol>
                <a:gridCol w="1161143">
                  <a:extLst>
                    <a:ext uri="{9D8B030D-6E8A-4147-A177-3AD203B41FA5}">
                      <a16:colId xmlns:a16="http://schemas.microsoft.com/office/drawing/2014/main" val="1916136433"/>
                    </a:ext>
                  </a:extLst>
                </a:gridCol>
                <a:gridCol w="1161143">
                  <a:extLst>
                    <a:ext uri="{9D8B030D-6E8A-4147-A177-3AD203B41FA5}">
                      <a16:colId xmlns:a16="http://schemas.microsoft.com/office/drawing/2014/main" val="3955745701"/>
                    </a:ext>
                  </a:extLst>
                </a:gridCol>
                <a:gridCol w="1161143">
                  <a:extLst>
                    <a:ext uri="{9D8B030D-6E8A-4147-A177-3AD203B41FA5}">
                      <a16:colId xmlns:a16="http://schemas.microsoft.com/office/drawing/2014/main" val="496786561"/>
                    </a:ext>
                  </a:extLst>
                </a:gridCol>
                <a:gridCol w="1161143">
                  <a:extLst>
                    <a:ext uri="{9D8B030D-6E8A-4147-A177-3AD203B41FA5}">
                      <a16:colId xmlns:a16="http://schemas.microsoft.com/office/drawing/2014/main" val="2142255561"/>
                    </a:ext>
                  </a:extLst>
                </a:gridCol>
                <a:gridCol w="1161143">
                  <a:extLst>
                    <a:ext uri="{9D8B030D-6E8A-4147-A177-3AD203B41FA5}">
                      <a16:colId xmlns:a16="http://schemas.microsoft.com/office/drawing/2014/main" val="277679272"/>
                    </a:ext>
                  </a:extLst>
                </a:gridCol>
                <a:gridCol w="1161143">
                  <a:extLst>
                    <a:ext uri="{9D8B030D-6E8A-4147-A177-3AD203B41FA5}">
                      <a16:colId xmlns:a16="http://schemas.microsoft.com/office/drawing/2014/main" val="2487956248"/>
                    </a:ext>
                  </a:extLst>
                </a:gridCol>
              </a:tblGrid>
              <a:tr h="370840">
                <a:tc>
                  <a:txBody>
                    <a:bodyPr/>
                    <a:lstStyle/>
                    <a:p>
                      <a:r>
                        <a:rPr lang="en-US" dirty="0"/>
                        <a:t>I</a:t>
                      </a:r>
                    </a:p>
                  </a:txBody>
                  <a:tcPr/>
                </a:tc>
                <a:tc>
                  <a:txBody>
                    <a:bodyPr/>
                    <a:lstStyle/>
                    <a:p>
                      <a:r>
                        <a:rPr lang="en-US" dirty="0"/>
                        <a:t>d</a:t>
                      </a:r>
                    </a:p>
                  </a:txBody>
                  <a:tcPr/>
                </a:tc>
                <a:tc>
                  <a:txBody>
                    <a:bodyPr/>
                    <a:lstStyle/>
                    <a:p>
                      <a:r>
                        <a:rPr lang="en-US" dirty="0"/>
                        <a:t>d</a:t>
                      </a:r>
                    </a:p>
                  </a:txBody>
                  <a:tcPr/>
                </a:tc>
                <a:tc>
                  <a:txBody>
                    <a:bodyPr/>
                    <a:lstStyle/>
                    <a:p>
                      <a:r>
                        <a:rPr lang="en-US" dirty="0"/>
                        <a:t>o</a:t>
                      </a:r>
                    </a:p>
                  </a:txBody>
                  <a:tcPr/>
                </a:tc>
                <a:tc>
                  <a:txBody>
                    <a:bodyPr/>
                    <a:lstStyle/>
                    <a:p>
                      <a:r>
                        <a:rPr lang="en-US" dirty="0"/>
                        <a:t>f</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2616088716"/>
                  </a:ext>
                </a:extLst>
              </a:tr>
            </a:tbl>
          </a:graphicData>
        </a:graphic>
      </p:graphicFrame>
      <p:sp>
        <p:nvSpPr>
          <p:cNvPr id="5" name="Left Brace 4">
            <a:extLst>
              <a:ext uri="{FF2B5EF4-FFF2-40B4-BE49-F238E27FC236}">
                <a16:creationId xmlns:a16="http://schemas.microsoft.com/office/drawing/2014/main" id="{346DB7E7-B1BB-4555-B4FC-A36D290F400C}"/>
              </a:ext>
            </a:extLst>
          </p:cNvPr>
          <p:cNvSpPr/>
          <p:nvPr/>
        </p:nvSpPr>
        <p:spPr>
          <a:xfrm rot="5400000">
            <a:off x="3697321" y="4852283"/>
            <a:ext cx="609600" cy="21398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Left Brace 5">
            <a:extLst>
              <a:ext uri="{FF2B5EF4-FFF2-40B4-BE49-F238E27FC236}">
                <a16:creationId xmlns:a16="http://schemas.microsoft.com/office/drawing/2014/main" id="{D71FF0B8-8CCC-4E8B-B638-A6E3E520DF49}"/>
              </a:ext>
            </a:extLst>
          </p:cNvPr>
          <p:cNvSpPr/>
          <p:nvPr/>
        </p:nvSpPr>
        <p:spPr>
          <a:xfrm rot="5400000">
            <a:off x="8212931" y="4852283"/>
            <a:ext cx="609600" cy="21398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21247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83342-D890-4671-9CF3-9071F0981F4C}"/>
              </a:ext>
            </a:extLst>
          </p:cNvPr>
          <p:cNvSpPr txBox="1"/>
          <p:nvPr/>
        </p:nvSpPr>
        <p:spPr>
          <a:xfrm>
            <a:off x="142875" y="114300"/>
            <a:ext cx="11858625" cy="1200329"/>
          </a:xfrm>
          <a:prstGeom prst="rect">
            <a:avLst/>
          </a:prstGeom>
          <a:noFill/>
        </p:spPr>
        <p:txBody>
          <a:bodyPr wrap="square" rtlCol="0">
            <a:spAutoFit/>
          </a:bodyPr>
          <a:lstStyle/>
          <a:p>
            <a:r>
              <a:rPr lang="en-US" dirty="0" err="1"/>
              <a:t>Jvm</a:t>
            </a:r>
            <a:r>
              <a:rPr lang="en-US" dirty="0"/>
              <a:t> uses operand stack as workspace some instructions can push values to operand stack . And some instructions can pop values from operand stack and some instructions can perform required operation . </a:t>
            </a:r>
          </a:p>
          <a:p>
            <a:endParaRPr lang="en-US" dirty="0"/>
          </a:p>
          <a:p>
            <a:endParaRPr lang="en-US" dirty="0"/>
          </a:p>
        </p:txBody>
      </p:sp>
      <p:pic>
        <p:nvPicPr>
          <p:cNvPr id="6" name="Picture 5">
            <a:extLst>
              <a:ext uri="{FF2B5EF4-FFF2-40B4-BE49-F238E27FC236}">
                <a16:creationId xmlns:a16="http://schemas.microsoft.com/office/drawing/2014/main" id="{67EC7BF8-556D-4127-8339-966AFEA875B0}"/>
              </a:ext>
            </a:extLst>
          </p:cNvPr>
          <p:cNvPicPr>
            <a:picLocks noChangeAspect="1"/>
          </p:cNvPicPr>
          <p:nvPr/>
        </p:nvPicPr>
        <p:blipFill>
          <a:blip r:embed="rId2"/>
          <a:stretch>
            <a:fillRect/>
          </a:stretch>
        </p:blipFill>
        <p:spPr>
          <a:xfrm>
            <a:off x="863024" y="1400176"/>
            <a:ext cx="9852601" cy="3962400"/>
          </a:xfrm>
          <a:prstGeom prst="rect">
            <a:avLst/>
          </a:prstGeom>
        </p:spPr>
      </p:pic>
    </p:spTree>
    <p:extLst>
      <p:ext uri="{BB962C8B-B14F-4D97-AF65-F5344CB8AC3E}">
        <p14:creationId xmlns:p14="http://schemas.microsoft.com/office/powerpoint/2010/main" val="20540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BB3F9-5738-432D-8B2D-559C8370182A}"/>
              </a:ext>
            </a:extLst>
          </p:cNvPr>
          <p:cNvSpPr txBox="1"/>
          <p:nvPr/>
        </p:nvSpPr>
        <p:spPr>
          <a:xfrm>
            <a:off x="104775" y="76200"/>
            <a:ext cx="11953875" cy="4985980"/>
          </a:xfrm>
          <a:prstGeom prst="rect">
            <a:avLst/>
          </a:prstGeom>
          <a:noFill/>
        </p:spPr>
        <p:txBody>
          <a:bodyPr wrap="square" rtlCol="0">
            <a:spAutoFit/>
          </a:bodyPr>
          <a:lstStyle/>
          <a:p>
            <a:r>
              <a:rPr lang="en-US" sz="2800" b="1" dirty="0"/>
              <a:t>Frame Data:</a:t>
            </a:r>
            <a:endParaRPr lang="en-US" b="1" dirty="0"/>
          </a:p>
          <a:p>
            <a:r>
              <a:rPr lang="en-US" dirty="0"/>
              <a:t>Frame data contains all symbolic references related to that method it also contains reference to exception table . Which provides corresponding catch block information in the case of exceptions .</a:t>
            </a:r>
          </a:p>
          <a:p>
            <a:endParaRPr lang="en-US" dirty="0"/>
          </a:p>
          <a:p>
            <a:endParaRPr lang="en-US" dirty="0"/>
          </a:p>
          <a:p>
            <a:r>
              <a:rPr lang="en-US" sz="2800" b="1" dirty="0"/>
              <a:t>PC(Program Counter) Registers: </a:t>
            </a:r>
          </a:p>
          <a:p>
            <a:r>
              <a:rPr lang="en-US" dirty="0"/>
              <a:t>For every thread a separate pc register will be created at the time of thread creation pc registers contains the address of current executing instructions  once instruction execution completes automatically pc register will be incremented to hold address of next instructions .</a:t>
            </a:r>
          </a:p>
          <a:p>
            <a:endParaRPr lang="en-US" dirty="0"/>
          </a:p>
          <a:p>
            <a:endParaRPr lang="en-US" dirty="0"/>
          </a:p>
          <a:p>
            <a:r>
              <a:rPr lang="en-US" sz="2800" b="1" dirty="0"/>
              <a:t>Native Method Stacks</a:t>
            </a:r>
          </a:p>
          <a:p>
            <a:r>
              <a:rPr lang="en-US" dirty="0"/>
              <a:t>For every thread </a:t>
            </a:r>
            <a:r>
              <a:rPr lang="en-US" dirty="0" err="1"/>
              <a:t>jvm</a:t>
            </a:r>
            <a:r>
              <a:rPr lang="en-US" dirty="0"/>
              <a:t> will create a separate native method stack all native method calls invoked by the threads will be stored in the corresponding native method stacks </a:t>
            </a:r>
          </a:p>
          <a:p>
            <a:endParaRPr lang="en-US" dirty="0"/>
          </a:p>
          <a:p>
            <a:r>
              <a:rPr lang="en-US" dirty="0"/>
              <a:t> </a:t>
            </a:r>
          </a:p>
        </p:txBody>
      </p:sp>
    </p:spTree>
    <p:extLst>
      <p:ext uri="{BB962C8B-B14F-4D97-AF65-F5344CB8AC3E}">
        <p14:creationId xmlns:p14="http://schemas.microsoft.com/office/powerpoint/2010/main" val="282101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756F6-F666-4C71-B1E4-30B4759D0AE6}"/>
              </a:ext>
            </a:extLst>
          </p:cNvPr>
          <p:cNvSpPr txBox="1"/>
          <p:nvPr/>
        </p:nvSpPr>
        <p:spPr>
          <a:xfrm>
            <a:off x="200025" y="152400"/>
            <a:ext cx="11791950" cy="5355312"/>
          </a:xfrm>
          <a:prstGeom prst="rect">
            <a:avLst/>
          </a:prstGeom>
          <a:noFill/>
        </p:spPr>
        <p:txBody>
          <a:bodyPr wrap="square" rtlCol="0">
            <a:spAutoFit/>
          </a:bodyPr>
          <a:lstStyle/>
          <a:p>
            <a:r>
              <a:rPr lang="en-US" dirty="0"/>
              <a:t>Note :</a:t>
            </a:r>
          </a:p>
          <a:p>
            <a:pPr marL="342900" indent="-342900">
              <a:buAutoNum type="arabicPeriod"/>
            </a:pPr>
            <a:r>
              <a:rPr lang="en-US" dirty="0"/>
              <a:t>Method area , heap area and stack area are considered as important memory areas with respect to programmer . </a:t>
            </a:r>
          </a:p>
          <a:p>
            <a:pPr marL="342900" indent="-342900">
              <a:buAutoNum type="arabicPeriod"/>
            </a:pPr>
            <a:r>
              <a:rPr lang="en-US" dirty="0"/>
              <a:t>Method area and heap area are per </a:t>
            </a:r>
            <a:r>
              <a:rPr lang="en-US" dirty="0" err="1"/>
              <a:t>jvm</a:t>
            </a:r>
            <a:r>
              <a:rPr lang="en-US" dirty="0"/>
              <a:t> whereas stack area pc registers and native method stack are per thread . </a:t>
            </a:r>
          </a:p>
          <a:p>
            <a:pPr marL="342900" indent="-342900">
              <a:buAutoNum type="arabicPeriod"/>
            </a:pPr>
            <a:endParaRPr lang="en-US" dirty="0"/>
          </a:p>
          <a:p>
            <a:pPr marL="342900" indent="-342900">
              <a:buAutoNum type="arabicPeriod"/>
            </a:pPr>
            <a:r>
              <a:rPr lang="en-US" dirty="0"/>
              <a:t>Static variables will be stored in method area . Instance variables will be stored in heap area . Local Variables will be stored in stack area. </a:t>
            </a:r>
          </a:p>
          <a:p>
            <a:pPr marL="342900" indent="-342900">
              <a:buAutoNum type="arabicPeriod"/>
            </a:pPr>
            <a:endParaRPr lang="en-US" dirty="0"/>
          </a:p>
          <a:p>
            <a:pPr marL="342900" indent="-342900">
              <a:buAutoNum type="arabicPeriod"/>
            </a:pPr>
            <a:endParaRPr lang="en-US" dirty="0"/>
          </a:p>
          <a:p>
            <a:endParaRPr lang="en-US" dirty="0"/>
          </a:p>
          <a:p>
            <a:r>
              <a:rPr lang="en-US" dirty="0"/>
              <a:t>class Test{</a:t>
            </a:r>
          </a:p>
          <a:p>
            <a:r>
              <a:rPr lang="en-US" dirty="0"/>
              <a:t>	Student s1 = new Student();</a:t>
            </a:r>
          </a:p>
          <a:p>
            <a:r>
              <a:rPr lang="en-US" dirty="0"/>
              <a:t>	static Student s2 = new Student();</a:t>
            </a:r>
          </a:p>
          <a:p>
            <a:r>
              <a:rPr lang="en-US" dirty="0"/>
              <a:t>	</a:t>
            </a:r>
          </a:p>
          <a:p>
            <a:r>
              <a:rPr lang="en-US" dirty="0"/>
              <a:t>	public static void main(String[] </a:t>
            </a:r>
            <a:r>
              <a:rPr lang="en-US" dirty="0" err="1"/>
              <a:t>args</a:t>
            </a:r>
            <a:r>
              <a:rPr lang="en-US" dirty="0"/>
              <a:t>){</a:t>
            </a:r>
          </a:p>
          <a:p>
            <a:r>
              <a:rPr lang="en-US" dirty="0"/>
              <a:t>		Test t = new Test();</a:t>
            </a:r>
          </a:p>
          <a:p>
            <a:r>
              <a:rPr lang="en-US" dirty="0"/>
              <a:t>		Student s3 = new Student();</a:t>
            </a:r>
          </a:p>
          <a:p>
            <a:r>
              <a:rPr lang="en-US" dirty="0"/>
              <a:t>	}</a:t>
            </a:r>
          </a:p>
          <a:p>
            <a:r>
              <a:rPr lang="en-US" dirty="0"/>
              <a:t>}</a:t>
            </a:r>
          </a:p>
          <a:p>
            <a:endParaRPr lang="en-US" dirty="0"/>
          </a:p>
        </p:txBody>
      </p:sp>
      <p:pic>
        <p:nvPicPr>
          <p:cNvPr id="4" name="Picture 3">
            <a:extLst>
              <a:ext uri="{FF2B5EF4-FFF2-40B4-BE49-F238E27FC236}">
                <a16:creationId xmlns:a16="http://schemas.microsoft.com/office/drawing/2014/main" id="{BAB4EEBF-DDF8-4E81-8F44-2C5F909C2FA9}"/>
              </a:ext>
            </a:extLst>
          </p:cNvPr>
          <p:cNvPicPr>
            <a:picLocks noChangeAspect="1"/>
          </p:cNvPicPr>
          <p:nvPr/>
        </p:nvPicPr>
        <p:blipFill>
          <a:blip r:embed="rId2"/>
          <a:stretch>
            <a:fillRect/>
          </a:stretch>
        </p:blipFill>
        <p:spPr>
          <a:xfrm>
            <a:off x="6096000" y="2010238"/>
            <a:ext cx="5302305" cy="3828587"/>
          </a:xfrm>
          <a:prstGeom prst="rect">
            <a:avLst/>
          </a:prstGeom>
        </p:spPr>
      </p:pic>
    </p:spTree>
    <p:extLst>
      <p:ext uri="{BB962C8B-B14F-4D97-AF65-F5344CB8AC3E}">
        <p14:creationId xmlns:p14="http://schemas.microsoft.com/office/powerpoint/2010/main" val="3651940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21825-33A8-4A55-8362-063C8A94189D}"/>
              </a:ext>
            </a:extLst>
          </p:cNvPr>
          <p:cNvSpPr txBox="1"/>
          <p:nvPr/>
        </p:nvSpPr>
        <p:spPr>
          <a:xfrm>
            <a:off x="95250" y="95250"/>
            <a:ext cx="11944350" cy="6740307"/>
          </a:xfrm>
          <a:prstGeom prst="rect">
            <a:avLst/>
          </a:prstGeom>
          <a:noFill/>
        </p:spPr>
        <p:txBody>
          <a:bodyPr wrap="square" rtlCol="0">
            <a:spAutoFit/>
          </a:bodyPr>
          <a:lstStyle/>
          <a:p>
            <a:r>
              <a:rPr lang="en-US" sz="2400" b="1" dirty="0"/>
              <a:t>Execution Engine : </a:t>
            </a:r>
            <a:endParaRPr lang="en-US" b="1" dirty="0"/>
          </a:p>
          <a:p>
            <a:r>
              <a:rPr lang="en-US" dirty="0"/>
              <a:t>This is the central component of </a:t>
            </a:r>
            <a:r>
              <a:rPr lang="en-US" dirty="0" err="1"/>
              <a:t>jvm</a:t>
            </a:r>
            <a:r>
              <a:rPr lang="en-US" dirty="0"/>
              <a:t> execution engine is responsible to execute java class file .Execution engine mainly contains two components </a:t>
            </a:r>
          </a:p>
          <a:p>
            <a:pPr marL="342900" indent="-342900">
              <a:buAutoNum type="arabicPeriod"/>
            </a:pPr>
            <a:r>
              <a:rPr lang="en-US" dirty="0"/>
              <a:t>Interpreter </a:t>
            </a:r>
          </a:p>
          <a:p>
            <a:pPr marL="342900" indent="-342900">
              <a:buAutoNum type="arabicPeriod"/>
            </a:pPr>
            <a:r>
              <a:rPr lang="en-US" dirty="0"/>
              <a:t>JIT Compiler .</a:t>
            </a:r>
          </a:p>
          <a:p>
            <a:endParaRPr lang="en-US" sz="2800" b="1" dirty="0"/>
          </a:p>
          <a:p>
            <a:pPr marL="400050" indent="-400050">
              <a:buAutoNum type="romanUcPeriod"/>
            </a:pPr>
            <a:r>
              <a:rPr lang="en-US" sz="2800" b="1" dirty="0"/>
              <a:t>Interpreter</a:t>
            </a:r>
          </a:p>
          <a:p>
            <a:r>
              <a:rPr lang="en-US" dirty="0"/>
              <a:t>It  is responsible to read bytecode and interpret into machine code(native code ) and execute that machine code line by line . The problem with interpreter is , It interpret </a:t>
            </a:r>
            <a:r>
              <a:rPr lang="en-US" dirty="0" err="1"/>
              <a:t>everytime</a:t>
            </a:r>
            <a:r>
              <a:rPr lang="en-US" dirty="0"/>
              <a:t> even same method invoked several times which reduces performance of the system . To overcome this problem sun people introduced </a:t>
            </a:r>
            <a:r>
              <a:rPr lang="en-US" dirty="0" err="1"/>
              <a:t>jit</a:t>
            </a:r>
            <a:r>
              <a:rPr lang="en-US" dirty="0"/>
              <a:t> compiler in 1.1 version .</a:t>
            </a:r>
          </a:p>
          <a:p>
            <a:endParaRPr lang="en-US" dirty="0"/>
          </a:p>
          <a:p>
            <a:endParaRPr lang="en-US" dirty="0"/>
          </a:p>
          <a:p>
            <a:r>
              <a:rPr lang="en-US" sz="3200" b="1" dirty="0"/>
              <a:t>II. JIT Compiler</a:t>
            </a:r>
          </a:p>
          <a:p>
            <a:r>
              <a:rPr lang="en-US" dirty="0"/>
              <a:t>The main purpose of JIT compiler is to improve performance .Internally JIT compiler maintains a separate count for every methods . Whenever </a:t>
            </a:r>
            <a:r>
              <a:rPr lang="en-US" dirty="0" err="1"/>
              <a:t>jvm</a:t>
            </a:r>
            <a:r>
              <a:rPr lang="en-US" dirty="0"/>
              <a:t> come across any method call first that method will be interpreted normally by the interpreter and the Jit compiler increments the corresponding count variable </a:t>
            </a:r>
          </a:p>
          <a:p>
            <a:r>
              <a:rPr lang="en-US" dirty="0"/>
              <a:t>This process will be continued for every methods once if any method count reaches threshold value then JIT compiler</a:t>
            </a:r>
          </a:p>
          <a:p>
            <a:r>
              <a:rPr lang="en-US" dirty="0"/>
              <a:t>identifies that  that method is repeatedly used method . Such type of methods are called (Hot spot) </a:t>
            </a:r>
            <a:r>
              <a:rPr lang="en-US" sz="3200" b="1" dirty="0"/>
              <a:t> </a:t>
            </a:r>
            <a:r>
              <a:rPr lang="en-US" dirty="0"/>
              <a:t>immediately </a:t>
            </a:r>
            <a:r>
              <a:rPr lang="en-US" dirty="0" err="1"/>
              <a:t>jit</a:t>
            </a:r>
            <a:r>
              <a:rPr lang="en-US" dirty="0"/>
              <a:t> compiler compiles that method and generates the corresponding native code . Next time </a:t>
            </a:r>
            <a:r>
              <a:rPr lang="en-US" dirty="0" err="1"/>
              <a:t>jvm</a:t>
            </a:r>
            <a:r>
              <a:rPr lang="en-US" dirty="0"/>
              <a:t> come across that method call then </a:t>
            </a:r>
            <a:r>
              <a:rPr lang="en-US" dirty="0" err="1"/>
              <a:t>jvm</a:t>
            </a:r>
            <a:r>
              <a:rPr lang="en-US" dirty="0"/>
              <a:t> uses native code directly and executes it instead if interpreting once again so that performance of the system will be improved .Threshold count vary from </a:t>
            </a:r>
            <a:r>
              <a:rPr lang="en-US" dirty="0" err="1"/>
              <a:t>jvm</a:t>
            </a:r>
            <a:r>
              <a:rPr lang="en-US" dirty="0"/>
              <a:t> to </a:t>
            </a:r>
            <a:r>
              <a:rPr lang="en-US" dirty="0" err="1"/>
              <a:t>jvm</a:t>
            </a:r>
            <a:r>
              <a:rPr lang="en-US" dirty="0"/>
              <a:t> .  </a:t>
            </a:r>
            <a:endParaRPr lang="en-US" sz="3200" b="1" dirty="0"/>
          </a:p>
        </p:txBody>
      </p:sp>
    </p:spTree>
    <p:extLst>
      <p:ext uri="{BB962C8B-B14F-4D97-AF65-F5344CB8AC3E}">
        <p14:creationId xmlns:p14="http://schemas.microsoft.com/office/powerpoint/2010/main" val="406544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C0C60-D77A-4DAE-9BD9-97A4006D624D}"/>
              </a:ext>
            </a:extLst>
          </p:cNvPr>
          <p:cNvSpPr txBox="1"/>
          <p:nvPr/>
        </p:nvSpPr>
        <p:spPr>
          <a:xfrm>
            <a:off x="104775" y="123825"/>
            <a:ext cx="11915775" cy="2585323"/>
          </a:xfrm>
          <a:prstGeom prst="rect">
            <a:avLst/>
          </a:prstGeom>
          <a:noFill/>
        </p:spPr>
        <p:txBody>
          <a:bodyPr wrap="square" rtlCol="0">
            <a:spAutoFit/>
          </a:bodyPr>
          <a:lstStyle/>
          <a:p>
            <a:r>
              <a:rPr lang="en-US" dirty="0"/>
              <a:t>Some advanced </a:t>
            </a:r>
            <a:r>
              <a:rPr lang="en-US" dirty="0" err="1"/>
              <a:t>jit</a:t>
            </a:r>
            <a:r>
              <a:rPr lang="en-US" dirty="0"/>
              <a:t> compiler will recompile generated native code if count reaches threshold value second time so that </a:t>
            </a:r>
            <a:r>
              <a:rPr lang="en-US" dirty="0" err="1"/>
              <a:t>nore</a:t>
            </a:r>
            <a:r>
              <a:rPr lang="en-US" dirty="0"/>
              <a:t> optimized machine code will be generated. </a:t>
            </a:r>
          </a:p>
          <a:p>
            <a:endParaRPr lang="en-US" dirty="0"/>
          </a:p>
          <a:p>
            <a:r>
              <a:rPr lang="en-US" dirty="0"/>
              <a:t>Internally profiler , which is the part of </a:t>
            </a:r>
            <a:r>
              <a:rPr lang="en-US" dirty="0" err="1"/>
              <a:t>jit</a:t>
            </a:r>
            <a:r>
              <a:rPr lang="en-US" dirty="0"/>
              <a:t> compiler is responsible to identify hotspot. </a:t>
            </a:r>
          </a:p>
          <a:p>
            <a:endParaRPr lang="en-US" dirty="0"/>
          </a:p>
          <a:p>
            <a:r>
              <a:rPr lang="en-US" dirty="0" err="1"/>
              <a:t>Jvm</a:t>
            </a:r>
            <a:r>
              <a:rPr lang="en-US" dirty="0"/>
              <a:t> interprets total program </a:t>
            </a:r>
            <a:r>
              <a:rPr lang="en-US" dirty="0" err="1"/>
              <a:t>atleast</a:t>
            </a:r>
            <a:r>
              <a:rPr lang="en-US" dirty="0"/>
              <a:t> once </a:t>
            </a:r>
            <a:r>
              <a:rPr lang="en-US" dirty="0" err="1"/>
              <a:t>jit</a:t>
            </a:r>
            <a:r>
              <a:rPr lang="en-US" dirty="0"/>
              <a:t> compilation is applicable only for repeatedly required methods not for every method. </a:t>
            </a:r>
          </a:p>
          <a:p>
            <a:endParaRPr lang="en-US" dirty="0"/>
          </a:p>
          <a:p>
            <a:endParaRPr lang="en-US" dirty="0"/>
          </a:p>
        </p:txBody>
      </p:sp>
      <p:pic>
        <p:nvPicPr>
          <p:cNvPr id="9" name="Picture 8">
            <a:extLst>
              <a:ext uri="{FF2B5EF4-FFF2-40B4-BE49-F238E27FC236}">
                <a16:creationId xmlns:a16="http://schemas.microsoft.com/office/drawing/2014/main" id="{1DA92C52-8FAF-41B5-A405-4245DA66BA0A}"/>
              </a:ext>
            </a:extLst>
          </p:cNvPr>
          <p:cNvPicPr>
            <a:picLocks noChangeAspect="1"/>
          </p:cNvPicPr>
          <p:nvPr/>
        </p:nvPicPr>
        <p:blipFill>
          <a:blip r:embed="rId2"/>
          <a:stretch>
            <a:fillRect/>
          </a:stretch>
        </p:blipFill>
        <p:spPr>
          <a:xfrm>
            <a:off x="5110965" y="2269327"/>
            <a:ext cx="3994935" cy="4122424"/>
          </a:xfrm>
          <a:prstGeom prst="rect">
            <a:avLst/>
          </a:prstGeom>
        </p:spPr>
      </p:pic>
    </p:spTree>
    <p:extLst>
      <p:ext uri="{BB962C8B-B14F-4D97-AF65-F5344CB8AC3E}">
        <p14:creationId xmlns:p14="http://schemas.microsoft.com/office/powerpoint/2010/main" val="63880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0C032-D814-48A8-A68F-ABC846BF26FD}"/>
              </a:ext>
            </a:extLst>
          </p:cNvPr>
          <p:cNvSpPr txBox="1"/>
          <p:nvPr/>
        </p:nvSpPr>
        <p:spPr>
          <a:xfrm>
            <a:off x="76200" y="76200"/>
            <a:ext cx="11906250" cy="6124754"/>
          </a:xfrm>
          <a:prstGeom prst="rect">
            <a:avLst/>
          </a:prstGeom>
          <a:noFill/>
        </p:spPr>
        <p:txBody>
          <a:bodyPr wrap="square" rtlCol="0">
            <a:spAutoFit/>
          </a:bodyPr>
          <a:lstStyle/>
          <a:p>
            <a:r>
              <a:rPr lang="en-US" sz="2400" b="1" dirty="0"/>
              <a:t>Class Loader Subsystem</a:t>
            </a:r>
          </a:p>
          <a:p>
            <a:endParaRPr lang="en-US" sz="2400" b="1" dirty="0"/>
          </a:p>
          <a:p>
            <a:r>
              <a:rPr lang="en-US" dirty="0"/>
              <a:t>Class loader subsystem is responsible for following three activities : </a:t>
            </a:r>
          </a:p>
          <a:p>
            <a:pPr marL="342900" indent="-342900">
              <a:buAutoNum type="arabicPeriod"/>
            </a:pPr>
            <a:r>
              <a:rPr lang="en-US" dirty="0"/>
              <a:t>Loading </a:t>
            </a:r>
          </a:p>
          <a:p>
            <a:pPr marL="342900" indent="-342900">
              <a:buAutoNum type="arabicPeriod"/>
            </a:pPr>
            <a:r>
              <a:rPr lang="en-US" dirty="0"/>
              <a:t>Linking </a:t>
            </a:r>
          </a:p>
          <a:p>
            <a:pPr marL="342900" indent="-342900">
              <a:buAutoNum type="arabicPeriod"/>
            </a:pPr>
            <a:r>
              <a:rPr lang="en-US" dirty="0"/>
              <a:t>Initialization.</a:t>
            </a:r>
          </a:p>
          <a:p>
            <a:endParaRPr lang="en-US" dirty="0"/>
          </a:p>
          <a:p>
            <a:endParaRPr lang="en-US" dirty="0"/>
          </a:p>
          <a:p>
            <a:pPr marL="514350" indent="-514350">
              <a:buAutoNum type="arabicPeriod"/>
            </a:pPr>
            <a:r>
              <a:rPr lang="en-US" sz="2800" b="1" dirty="0"/>
              <a:t>Loading</a:t>
            </a:r>
          </a:p>
          <a:p>
            <a:endParaRPr lang="en-US" sz="2800" b="1" dirty="0"/>
          </a:p>
          <a:p>
            <a:r>
              <a:rPr lang="en-US" dirty="0"/>
              <a:t>Loading means reading class files and store corresponding binary data in method area . For each class file JVM will store corresponding information in method area . </a:t>
            </a:r>
          </a:p>
          <a:p>
            <a:pPr marL="400050" indent="-400050">
              <a:buAutoNum type="romanUcPeriod"/>
            </a:pPr>
            <a:r>
              <a:rPr lang="en-US" dirty="0"/>
              <a:t>Fully qualified name of class </a:t>
            </a:r>
          </a:p>
          <a:p>
            <a:pPr marL="400050" indent="-400050">
              <a:buAutoNum type="romanUcPeriod"/>
            </a:pPr>
            <a:r>
              <a:rPr lang="en-US" dirty="0"/>
              <a:t>Fully Qualified name of parent class.</a:t>
            </a:r>
          </a:p>
          <a:p>
            <a:pPr marL="400050" indent="-400050">
              <a:buAutoNum type="romanUcPeriod"/>
            </a:pPr>
            <a:r>
              <a:rPr lang="en-US" dirty="0"/>
              <a:t>Methods Information</a:t>
            </a:r>
          </a:p>
          <a:p>
            <a:pPr marL="400050" indent="-400050">
              <a:buAutoNum type="romanUcPeriod"/>
            </a:pPr>
            <a:r>
              <a:rPr lang="en-US" dirty="0"/>
              <a:t>Variables Information </a:t>
            </a:r>
          </a:p>
          <a:p>
            <a:pPr marL="400050" indent="-400050">
              <a:buAutoNum type="romanUcPeriod"/>
            </a:pPr>
            <a:r>
              <a:rPr lang="en-US" dirty="0"/>
              <a:t>Constructors information</a:t>
            </a:r>
          </a:p>
          <a:p>
            <a:pPr marL="400050" indent="-400050">
              <a:buAutoNum type="romanUcPeriod"/>
            </a:pPr>
            <a:r>
              <a:rPr lang="en-US" dirty="0"/>
              <a:t>Modifiers Information.</a:t>
            </a:r>
          </a:p>
          <a:p>
            <a:pPr marL="400050" indent="-400050">
              <a:buAutoNum type="romanUcPeriod"/>
            </a:pPr>
            <a:r>
              <a:rPr lang="en-US" dirty="0"/>
              <a:t>Constants pool Information.</a:t>
            </a:r>
          </a:p>
          <a:p>
            <a:endParaRPr lang="en-US" dirty="0"/>
          </a:p>
        </p:txBody>
      </p:sp>
      <p:pic>
        <p:nvPicPr>
          <p:cNvPr id="4" name="Picture 3">
            <a:extLst>
              <a:ext uri="{FF2B5EF4-FFF2-40B4-BE49-F238E27FC236}">
                <a16:creationId xmlns:a16="http://schemas.microsoft.com/office/drawing/2014/main" id="{E273A02C-1C71-4ADD-997F-D2ED9D8FF583}"/>
              </a:ext>
            </a:extLst>
          </p:cNvPr>
          <p:cNvPicPr>
            <a:picLocks noChangeAspect="1"/>
          </p:cNvPicPr>
          <p:nvPr/>
        </p:nvPicPr>
        <p:blipFill>
          <a:blip r:embed="rId2"/>
          <a:stretch>
            <a:fillRect/>
          </a:stretch>
        </p:blipFill>
        <p:spPr>
          <a:xfrm>
            <a:off x="6431281" y="3801151"/>
            <a:ext cx="4592320" cy="2579330"/>
          </a:xfrm>
          <a:prstGeom prst="rect">
            <a:avLst/>
          </a:prstGeom>
        </p:spPr>
      </p:pic>
    </p:spTree>
    <p:extLst>
      <p:ext uri="{BB962C8B-B14F-4D97-AF65-F5344CB8AC3E}">
        <p14:creationId xmlns:p14="http://schemas.microsoft.com/office/powerpoint/2010/main" val="3031528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6CFB6-E77B-4F63-9D9A-773A7699EA72}"/>
              </a:ext>
            </a:extLst>
          </p:cNvPr>
          <p:cNvSpPr txBox="1"/>
          <p:nvPr/>
        </p:nvSpPr>
        <p:spPr>
          <a:xfrm>
            <a:off x="66675" y="142875"/>
            <a:ext cx="11887200" cy="1908215"/>
          </a:xfrm>
          <a:prstGeom prst="rect">
            <a:avLst/>
          </a:prstGeom>
          <a:noFill/>
        </p:spPr>
        <p:txBody>
          <a:bodyPr wrap="square" rtlCol="0">
            <a:spAutoFit/>
          </a:bodyPr>
          <a:lstStyle/>
          <a:p>
            <a:r>
              <a:rPr lang="en-US" sz="2800" b="1" dirty="0"/>
              <a:t>Java Native Interface (JNI)</a:t>
            </a:r>
          </a:p>
          <a:p>
            <a:r>
              <a:rPr lang="en-US" dirty="0" err="1"/>
              <a:t>Jni</a:t>
            </a:r>
            <a:r>
              <a:rPr lang="en-US" dirty="0"/>
              <a:t> acts as mediator for java method calls and corresponding native libraries </a:t>
            </a:r>
            <a:r>
              <a:rPr lang="en-US" dirty="0" err="1"/>
              <a:t>ie</a:t>
            </a:r>
            <a:r>
              <a:rPr lang="en-US" dirty="0"/>
              <a:t>. JNI is responsible to provide information about </a:t>
            </a:r>
          </a:p>
          <a:p>
            <a:r>
              <a:rPr lang="en-US" dirty="0"/>
              <a:t>Native libraries to </a:t>
            </a:r>
            <a:r>
              <a:rPr lang="en-US" dirty="0" err="1"/>
              <a:t>jvm</a:t>
            </a:r>
            <a:r>
              <a:rPr lang="en-US" dirty="0"/>
              <a:t> native method library holds native libraries information.</a:t>
            </a:r>
          </a:p>
          <a:p>
            <a:endParaRPr lang="en-US" dirty="0"/>
          </a:p>
          <a:p>
            <a:endParaRPr lang="en-US" dirty="0"/>
          </a:p>
          <a:p>
            <a:endParaRPr lang="en-US" dirty="0"/>
          </a:p>
        </p:txBody>
      </p:sp>
    </p:spTree>
    <p:extLst>
      <p:ext uri="{BB962C8B-B14F-4D97-AF65-F5344CB8AC3E}">
        <p14:creationId xmlns:p14="http://schemas.microsoft.com/office/powerpoint/2010/main" val="9193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8349B-D5FE-461D-AB2D-D4F928C68BEE}"/>
              </a:ext>
            </a:extLst>
          </p:cNvPr>
          <p:cNvSpPr txBox="1"/>
          <p:nvPr/>
        </p:nvSpPr>
        <p:spPr>
          <a:xfrm>
            <a:off x="171450" y="133350"/>
            <a:ext cx="11782425" cy="5786199"/>
          </a:xfrm>
          <a:prstGeom prst="rect">
            <a:avLst/>
          </a:prstGeom>
          <a:noFill/>
        </p:spPr>
        <p:txBody>
          <a:bodyPr wrap="square" rtlCol="0">
            <a:spAutoFit/>
          </a:bodyPr>
          <a:lstStyle/>
          <a:p>
            <a:r>
              <a:rPr lang="en-US" sz="2800" b="1" dirty="0"/>
              <a:t>Class File Structure : </a:t>
            </a:r>
          </a:p>
          <a:p>
            <a:r>
              <a:rPr lang="en-US" dirty="0"/>
              <a:t>Class File{</a:t>
            </a:r>
          </a:p>
          <a:p>
            <a:r>
              <a:rPr lang="en-US" dirty="0"/>
              <a:t>	</a:t>
            </a:r>
            <a:r>
              <a:rPr lang="en-US" dirty="0" err="1"/>
              <a:t>magic_number</a:t>
            </a:r>
            <a:r>
              <a:rPr lang="en-US" dirty="0"/>
              <a:t>;</a:t>
            </a:r>
          </a:p>
          <a:p>
            <a:r>
              <a:rPr lang="en-US" dirty="0"/>
              <a:t>	</a:t>
            </a:r>
            <a:r>
              <a:rPr lang="en-US" dirty="0" err="1"/>
              <a:t>minor_version</a:t>
            </a:r>
            <a:r>
              <a:rPr lang="en-US" dirty="0"/>
              <a:t>;</a:t>
            </a:r>
          </a:p>
          <a:p>
            <a:r>
              <a:rPr lang="en-US" dirty="0"/>
              <a:t>	</a:t>
            </a:r>
            <a:r>
              <a:rPr lang="en-US" dirty="0" err="1"/>
              <a:t>major_version</a:t>
            </a:r>
            <a:r>
              <a:rPr lang="en-US" dirty="0"/>
              <a:t>;</a:t>
            </a:r>
          </a:p>
          <a:p>
            <a:r>
              <a:rPr lang="en-US" dirty="0"/>
              <a:t>	</a:t>
            </a:r>
            <a:r>
              <a:rPr lang="en-US" dirty="0" err="1"/>
              <a:t>constant_pool_count</a:t>
            </a:r>
            <a:r>
              <a:rPr lang="en-US" dirty="0"/>
              <a:t>;</a:t>
            </a:r>
          </a:p>
          <a:p>
            <a:r>
              <a:rPr lang="en-US" dirty="0"/>
              <a:t>	</a:t>
            </a:r>
            <a:r>
              <a:rPr lang="en-US" dirty="0" err="1"/>
              <a:t>constant_pool</a:t>
            </a:r>
            <a:r>
              <a:rPr lang="en-US" dirty="0"/>
              <a:t>[];</a:t>
            </a:r>
          </a:p>
          <a:p>
            <a:r>
              <a:rPr lang="en-US" dirty="0"/>
              <a:t>	</a:t>
            </a:r>
            <a:r>
              <a:rPr lang="en-US" dirty="0" err="1"/>
              <a:t>access_flags</a:t>
            </a:r>
            <a:r>
              <a:rPr lang="en-US" dirty="0"/>
              <a:t>;</a:t>
            </a:r>
          </a:p>
          <a:p>
            <a:r>
              <a:rPr lang="en-US" dirty="0"/>
              <a:t>	</a:t>
            </a:r>
            <a:r>
              <a:rPr lang="en-US" dirty="0" err="1"/>
              <a:t>this_class</a:t>
            </a:r>
            <a:r>
              <a:rPr lang="en-US" dirty="0"/>
              <a:t>;</a:t>
            </a:r>
          </a:p>
          <a:p>
            <a:r>
              <a:rPr lang="en-US" dirty="0"/>
              <a:t>	</a:t>
            </a:r>
            <a:r>
              <a:rPr lang="en-US" dirty="0" err="1"/>
              <a:t>super_class</a:t>
            </a:r>
            <a:r>
              <a:rPr lang="en-US" dirty="0"/>
              <a:t>;</a:t>
            </a:r>
          </a:p>
          <a:p>
            <a:r>
              <a:rPr lang="en-US" dirty="0"/>
              <a:t>	</a:t>
            </a:r>
            <a:r>
              <a:rPr lang="en-US" dirty="0" err="1"/>
              <a:t>interface_count</a:t>
            </a:r>
            <a:r>
              <a:rPr lang="en-US" dirty="0"/>
              <a:t>;</a:t>
            </a:r>
          </a:p>
          <a:p>
            <a:r>
              <a:rPr lang="en-US" dirty="0"/>
              <a:t>	interface[];</a:t>
            </a:r>
          </a:p>
          <a:p>
            <a:r>
              <a:rPr lang="en-US" dirty="0"/>
              <a:t>	</a:t>
            </a:r>
            <a:r>
              <a:rPr lang="en-US" dirty="0" err="1"/>
              <a:t>fields_count</a:t>
            </a:r>
            <a:r>
              <a:rPr lang="en-US" dirty="0"/>
              <a:t>;</a:t>
            </a:r>
          </a:p>
          <a:p>
            <a:r>
              <a:rPr lang="en-US" dirty="0"/>
              <a:t>	fields[];</a:t>
            </a:r>
          </a:p>
          <a:p>
            <a:r>
              <a:rPr lang="en-US" dirty="0"/>
              <a:t>	</a:t>
            </a:r>
            <a:r>
              <a:rPr lang="en-US" dirty="0" err="1"/>
              <a:t>methods_count</a:t>
            </a:r>
            <a:r>
              <a:rPr lang="en-US" dirty="0"/>
              <a:t>;</a:t>
            </a:r>
          </a:p>
          <a:p>
            <a:r>
              <a:rPr lang="en-US" dirty="0"/>
              <a:t>	methods[];</a:t>
            </a:r>
          </a:p>
          <a:p>
            <a:r>
              <a:rPr lang="en-US" dirty="0"/>
              <a:t>	</a:t>
            </a:r>
            <a:r>
              <a:rPr lang="en-US" dirty="0" err="1"/>
              <a:t>attributes_count</a:t>
            </a:r>
            <a:r>
              <a:rPr lang="en-US" dirty="0"/>
              <a:t>;</a:t>
            </a:r>
          </a:p>
          <a:p>
            <a:r>
              <a:rPr lang="en-US" dirty="0"/>
              <a:t>	attributes[];</a:t>
            </a:r>
          </a:p>
          <a:p>
            <a:r>
              <a:rPr lang="en-US" dirty="0"/>
              <a:t>}</a:t>
            </a:r>
          </a:p>
          <a:p>
            <a:endParaRPr lang="en-US" dirty="0"/>
          </a:p>
        </p:txBody>
      </p:sp>
    </p:spTree>
    <p:extLst>
      <p:ext uri="{BB962C8B-B14F-4D97-AF65-F5344CB8AC3E}">
        <p14:creationId xmlns:p14="http://schemas.microsoft.com/office/powerpoint/2010/main" val="1498570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8FD64-4F2B-403B-8F9B-9F1955F05D0F}"/>
              </a:ext>
            </a:extLst>
          </p:cNvPr>
          <p:cNvSpPr txBox="1"/>
          <p:nvPr/>
        </p:nvSpPr>
        <p:spPr>
          <a:xfrm>
            <a:off x="161925" y="161925"/>
            <a:ext cx="11925300" cy="6986528"/>
          </a:xfrm>
          <a:prstGeom prst="rect">
            <a:avLst/>
          </a:prstGeom>
          <a:noFill/>
        </p:spPr>
        <p:txBody>
          <a:bodyPr wrap="square" rtlCol="0">
            <a:spAutoFit/>
          </a:bodyPr>
          <a:lstStyle/>
          <a:p>
            <a:r>
              <a:rPr lang="en-US" sz="2800" b="1" dirty="0" err="1"/>
              <a:t>Magic_Number</a:t>
            </a:r>
            <a:r>
              <a:rPr lang="en-US" sz="2800" b="1" dirty="0"/>
              <a:t> : </a:t>
            </a:r>
          </a:p>
          <a:p>
            <a:r>
              <a:rPr lang="en-US" dirty="0"/>
              <a:t>The first four bytes of a class file is a magic number . This is a predefined value used by </a:t>
            </a:r>
            <a:r>
              <a:rPr lang="en-US" dirty="0" err="1"/>
              <a:t>jvm</a:t>
            </a:r>
            <a:r>
              <a:rPr lang="en-US" dirty="0"/>
              <a:t> to identify .class file generated by valid compiler or not . </a:t>
            </a:r>
          </a:p>
          <a:p>
            <a:r>
              <a:rPr lang="en-US" dirty="0"/>
              <a:t> The value should be 0xCAFEBABE</a:t>
            </a:r>
          </a:p>
          <a:p>
            <a:endParaRPr lang="en-US" dirty="0"/>
          </a:p>
          <a:p>
            <a:r>
              <a:rPr lang="en-US" dirty="0"/>
              <a:t>Whenever we are executing a java class if </a:t>
            </a:r>
            <a:r>
              <a:rPr lang="en-US" dirty="0" err="1"/>
              <a:t>jvm</a:t>
            </a:r>
            <a:r>
              <a:rPr lang="en-US" dirty="0"/>
              <a:t> unable to find valid magic number then we will get Runtime Exception saying . </a:t>
            </a:r>
          </a:p>
          <a:p>
            <a:r>
              <a:rPr lang="en-US" dirty="0" err="1"/>
              <a:t>Java.lang.ClassFormatError</a:t>
            </a:r>
            <a:r>
              <a:rPr lang="en-US" dirty="0"/>
              <a:t>: Incompatible  magic value </a:t>
            </a:r>
          </a:p>
          <a:p>
            <a:endParaRPr lang="en-US" dirty="0"/>
          </a:p>
          <a:p>
            <a:r>
              <a:rPr lang="en-US" sz="2400" b="1" dirty="0" err="1"/>
              <a:t>Minor_version</a:t>
            </a:r>
            <a:r>
              <a:rPr lang="en-US" sz="2400" b="1" dirty="0"/>
              <a:t> and </a:t>
            </a:r>
            <a:r>
              <a:rPr lang="en-US" sz="2400" b="1" dirty="0" err="1"/>
              <a:t>major_version</a:t>
            </a:r>
            <a:r>
              <a:rPr lang="en-US" sz="2400" b="1" dirty="0"/>
              <a:t>:</a:t>
            </a:r>
          </a:p>
          <a:p>
            <a:r>
              <a:rPr lang="en-US" dirty="0"/>
              <a:t>Major and minor versions represents .class file version </a:t>
            </a:r>
            <a:r>
              <a:rPr lang="en-US" dirty="0" err="1"/>
              <a:t>jvm</a:t>
            </a:r>
            <a:r>
              <a:rPr lang="en-US" dirty="0"/>
              <a:t> will use these versions to identify which version of compiler generates current .class file </a:t>
            </a:r>
          </a:p>
          <a:p>
            <a:r>
              <a:rPr lang="en-US" dirty="0"/>
              <a:t>						</a:t>
            </a:r>
            <a:r>
              <a:rPr lang="en-US" dirty="0" err="1"/>
              <a:t>M.m</a:t>
            </a:r>
            <a:endParaRPr lang="en-US" dirty="0"/>
          </a:p>
          <a:p>
            <a:endParaRPr lang="en-US" dirty="0"/>
          </a:p>
          <a:p>
            <a:r>
              <a:rPr lang="en-US" dirty="0"/>
              <a:t>			Major Version 					Minor Version</a:t>
            </a:r>
          </a:p>
          <a:p>
            <a:endParaRPr lang="en-US" dirty="0"/>
          </a:p>
          <a:p>
            <a:endParaRPr lang="en-US" dirty="0"/>
          </a:p>
          <a:p>
            <a:r>
              <a:rPr lang="en-US" dirty="0"/>
              <a:t>1.5 v ==  49.0</a:t>
            </a:r>
          </a:p>
          <a:p>
            <a:r>
              <a:rPr lang="en-US" dirty="0"/>
              <a:t>1.6 v == 50.0</a:t>
            </a:r>
          </a:p>
          <a:p>
            <a:r>
              <a:rPr lang="en-US" dirty="0"/>
              <a:t>1.7v == 51.0</a:t>
            </a:r>
          </a:p>
          <a:p>
            <a:endParaRPr lang="en-US" dirty="0"/>
          </a:p>
          <a:p>
            <a:r>
              <a:rPr lang="en-US" dirty="0"/>
              <a:t>Lower versions compiler generated .class file can be run by higher version </a:t>
            </a:r>
            <a:r>
              <a:rPr lang="en-US" dirty="0" err="1"/>
              <a:t>jvm</a:t>
            </a:r>
            <a:r>
              <a:rPr lang="en-US" dirty="0"/>
              <a:t> but higher version compiler generated .class file can’t be run by lower version </a:t>
            </a:r>
            <a:r>
              <a:rPr lang="en-US" dirty="0" err="1"/>
              <a:t>jvm</a:t>
            </a:r>
            <a:r>
              <a:rPr lang="en-US" dirty="0"/>
              <a:t> if we are trying to run we will get Runtime Exception saying </a:t>
            </a:r>
            <a:r>
              <a:rPr lang="en-US" dirty="0" err="1"/>
              <a:t>unsupportedClassVersionError</a:t>
            </a:r>
            <a:r>
              <a:rPr lang="en-US" dirty="0"/>
              <a:t> </a:t>
            </a:r>
          </a:p>
          <a:p>
            <a:endParaRPr lang="en-US" dirty="0"/>
          </a:p>
          <a:p>
            <a:endParaRPr lang="en-US" dirty="0"/>
          </a:p>
        </p:txBody>
      </p:sp>
      <p:cxnSp>
        <p:nvCxnSpPr>
          <p:cNvPr id="4" name="Straight Arrow Connector 3">
            <a:extLst>
              <a:ext uri="{FF2B5EF4-FFF2-40B4-BE49-F238E27FC236}">
                <a16:creationId xmlns:a16="http://schemas.microsoft.com/office/drawing/2014/main" id="{A8FF70FD-0971-4334-A0E2-455BAB2D9909}"/>
              </a:ext>
            </a:extLst>
          </p:cNvPr>
          <p:cNvCxnSpPr/>
          <p:nvPr/>
        </p:nvCxnSpPr>
        <p:spPr>
          <a:xfrm flipH="1">
            <a:off x="3800475" y="3657600"/>
            <a:ext cx="1943100" cy="42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649B5C6-8B6E-4EE6-A9AA-721B07EC33E6}"/>
              </a:ext>
            </a:extLst>
          </p:cNvPr>
          <p:cNvCxnSpPr/>
          <p:nvPr/>
        </p:nvCxnSpPr>
        <p:spPr>
          <a:xfrm>
            <a:off x="6096000" y="3657600"/>
            <a:ext cx="2390775"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395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69AFD-B7C4-41B1-8138-22CA5D817A5C}"/>
              </a:ext>
            </a:extLst>
          </p:cNvPr>
          <p:cNvSpPr txBox="1"/>
          <p:nvPr/>
        </p:nvSpPr>
        <p:spPr>
          <a:xfrm>
            <a:off x="171450" y="95250"/>
            <a:ext cx="11782425" cy="7294305"/>
          </a:xfrm>
          <a:prstGeom prst="rect">
            <a:avLst/>
          </a:prstGeom>
          <a:noFill/>
        </p:spPr>
        <p:txBody>
          <a:bodyPr wrap="square" rtlCol="0">
            <a:spAutoFit/>
          </a:bodyPr>
          <a:lstStyle/>
          <a:p>
            <a:r>
              <a:rPr lang="en-US" dirty="0" err="1"/>
              <a:t>Javac</a:t>
            </a:r>
            <a:r>
              <a:rPr lang="en-US" dirty="0"/>
              <a:t>  1.6 ==== java 1.7 v    ====  correct</a:t>
            </a:r>
          </a:p>
          <a:p>
            <a:endParaRPr lang="en-US" dirty="0"/>
          </a:p>
          <a:p>
            <a:r>
              <a:rPr lang="en-US" dirty="0" err="1"/>
              <a:t>Javac</a:t>
            </a:r>
            <a:r>
              <a:rPr lang="en-US" dirty="0"/>
              <a:t> 1.7v === java 1.6v    ==   RE :  </a:t>
            </a:r>
            <a:r>
              <a:rPr lang="en-US" dirty="0" err="1"/>
              <a:t>UnsupportedClassVersionError</a:t>
            </a:r>
            <a:endParaRPr lang="en-US" dirty="0"/>
          </a:p>
          <a:p>
            <a:endParaRPr lang="en-US" dirty="0"/>
          </a:p>
          <a:p>
            <a:endParaRPr lang="en-US" dirty="0"/>
          </a:p>
          <a:p>
            <a:r>
              <a:rPr lang="en-US" dirty="0" err="1"/>
              <a:t>Constant_pool_count</a:t>
            </a:r>
            <a:r>
              <a:rPr lang="en-US" dirty="0"/>
              <a:t> : </a:t>
            </a:r>
          </a:p>
          <a:p>
            <a:r>
              <a:rPr lang="en-US" dirty="0"/>
              <a:t>It represents number of constant present in constant pool . </a:t>
            </a:r>
          </a:p>
          <a:p>
            <a:endParaRPr lang="en-US" dirty="0"/>
          </a:p>
          <a:p>
            <a:r>
              <a:rPr lang="en-US" dirty="0" err="1"/>
              <a:t>ConstantPool</a:t>
            </a:r>
            <a:r>
              <a:rPr lang="en-US" dirty="0"/>
              <a:t>[]:</a:t>
            </a:r>
          </a:p>
          <a:p>
            <a:endParaRPr lang="en-US" dirty="0"/>
          </a:p>
          <a:p>
            <a:r>
              <a:rPr lang="en-US" dirty="0"/>
              <a:t>It represents information about constants present in constant pool.</a:t>
            </a:r>
          </a:p>
          <a:p>
            <a:endParaRPr lang="en-US" dirty="0"/>
          </a:p>
          <a:p>
            <a:r>
              <a:rPr lang="en-US" dirty="0" err="1"/>
              <a:t>Access_flags</a:t>
            </a:r>
            <a:r>
              <a:rPr lang="en-US" dirty="0"/>
              <a:t>: </a:t>
            </a:r>
          </a:p>
          <a:p>
            <a:r>
              <a:rPr lang="en-US" dirty="0"/>
              <a:t>It provides information about modifiers which are declared to the class .</a:t>
            </a:r>
          </a:p>
          <a:p>
            <a:endParaRPr lang="en-US" dirty="0"/>
          </a:p>
          <a:p>
            <a:r>
              <a:rPr lang="en-US" dirty="0" err="1"/>
              <a:t>This_class</a:t>
            </a:r>
            <a:r>
              <a:rPr lang="en-US" dirty="0"/>
              <a:t>:</a:t>
            </a:r>
          </a:p>
          <a:p>
            <a:r>
              <a:rPr lang="en-US" dirty="0"/>
              <a:t>It represents fully qualified name of the class.</a:t>
            </a:r>
          </a:p>
          <a:p>
            <a:endParaRPr lang="en-US" dirty="0"/>
          </a:p>
          <a:p>
            <a:r>
              <a:rPr lang="en-US" dirty="0"/>
              <a:t>Super class</a:t>
            </a:r>
          </a:p>
          <a:p>
            <a:r>
              <a:rPr lang="en-US" dirty="0"/>
              <a:t>It represents fully qualified name of immediate super class of current class </a:t>
            </a:r>
          </a:p>
          <a:p>
            <a:endParaRPr lang="en-US" dirty="0"/>
          </a:p>
          <a:p>
            <a:r>
              <a:rPr lang="en-US" dirty="0" err="1"/>
              <a:t>This_class</a:t>
            </a:r>
            <a:r>
              <a:rPr lang="en-US" dirty="0"/>
              <a:t> ====   Test</a:t>
            </a:r>
          </a:p>
          <a:p>
            <a:r>
              <a:rPr lang="en-US" dirty="0" err="1"/>
              <a:t>Super_class</a:t>
            </a:r>
            <a:r>
              <a:rPr lang="en-US" dirty="0"/>
              <a:t> ===  Object </a:t>
            </a:r>
          </a:p>
          <a:p>
            <a:endParaRPr lang="en-US" dirty="0"/>
          </a:p>
          <a:p>
            <a:r>
              <a:rPr lang="en-US" dirty="0"/>
              <a:t> </a:t>
            </a:r>
          </a:p>
          <a:p>
            <a:endParaRPr lang="en-US" dirty="0"/>
          </a:p>
        </p:txBody>
      </p:sp>
    </p:spTree>
    <p:extLst>
      <p:ext uri="{BB962C8B-B14F-4D97-AF65-F5344CB8AC3E}">
        <p14:creationId xmlns:p14="http://schemas.microsoft.com/office/powerpoint/2010/main" val="3092238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08BE2-0BD1-43E6-BDE4-90EE70F4201A}"/>
              </a:ext>
            </a:extLst>
          </p:cNvPr>
          <p:cNvSpPr txBox="1"/>
          <p:nvPr/>
        </p:nvSpPr>
        <p:spPr>
          <a:xfrm>
            <a:off x="142875" y="85725"/>
            <a:ext cx="11906250" cy="4247317"/>
          </a:xfrm>
          <a:prstGeom prst="rect">
            <a:avLst/>
          </a:prstGeom>
          <a:noFill/>
        </p:spPr>
        <p:txBody>
          <a:bodyPr wrap="square" rtlCol="0">
            <a:spAutoFit/>
          </a:bodyPr>
          <a:lstStyle/>
          <a:p>
            <a:r>
              <a:rPr lang="en-US" dirty="0"/>
              <a:t>Interface count : it returns number of interfaces implemented by current class.</a:t>
            </a:r>
          </a:p>
          <a:p>
            <a:endParaRPr lang="en-US" dirty="0"/>
          </a:p>
          <a:p>
            <a:r>
              <a:rPr lang="en-US" dirty="0"/>
              <a:t>Interface[]: it returns interfaces information implemented by current class </a:t>
            </a:r>
          </a:p>
          <a:p>
            <a:endParaRPr lang="en-US" dirty="0"/>
          </a:p>
          <a:p>
            <a:r>
              <a:rPr lang="en-US" dirty="0" err="1"/>
              <a:t>Fields_count</a:t>
            </a:r>
            <a:r>
              <a:rPr lang="en-US" dirty="0"/>
              <a:t> : it represent number of fields present in </a:t>
            </a:r>
            <a:r>
              <a:rPr lang="en-US" dirty="0" err="1"/>
              <a:t>classs</a:t>
            </a:r>
            <a:r>
              <a:rPr lang="en-US" dirty="0"/>
              <a:t>;</a:t>
            </a:r>
          </a:p>
          <a:p>
            <a:endParaRPr lang="en-US" dirty="0"/>
          </a:p>
          <a:p>
            <a:r>
              <a:rPr lang="en-US" dirty="0"/>
              <a:t>Fields []   : it represents fields information present in current class </a:t>
            </a:r>
          </a:p>
          <a:p>
            <a:endParaRPr lang="en-US" dirty="0"/>
          </a:p>
          <a:p>
            <a:r>
              <a:rPr lang="en-US" dirty="0" err="1"/>
              <a:t>Methods_count</a:t>
            </a:r>
            <a:r>
              <a:rPr lang="en-US" dirty="0"/>
              <a:t> : it represent number of methods present in current class </a:t>
            </a:r>
          </a:p>
          <a:p>
            <a:endParaRPr lang="en-US" dirty="0"/>
          </a:p>
          <a:p>
            <a:r>
              <a:rPr lang="en-US" dirty="0"/>
              <a:t> </a:t>
            </a:r>
          </a:p>
          <a:p>
            <a:r>
              <a:rPr lang="en-US" dirty="0"/>
              <a:t>Similarly other ……..</a:t>
            </a:r>
          </a:p>
          <a:p>
            <a:endParaRPr lang="en-US" dirty="0"/>
          </a:p>
          <a:p>
            <a:endParaRPr lang="en-US" dirty="0"/>
          </a:p>
          <a:p>
            <a:r>
              <a:rPr lang="en-US" dirty="0" err="1"/>
              <a:t>Javap</a:t>
            </a:r>
            <a:r>
              <a:rPr lang="en-US" dirty="0"/>
              <a:t> –verbose </a:t>
            </a:r>
            <a:r>
              <a:rPr lang="en-US"/>
              <a:t>Test.class</a:t>
            </a:r>
            <a:endParaRPr lang="en-US" dirty="0"/>
          </a:p>
        </p:txBody>
      </p:sp>
    </p:spTree>
    <p:extLst>
      <p:ext uri="{BB962C8B-B14F-4D97-AF65-F5344CB8AC3E}">
        <p14:creationId xmlns:p14="http://schemas.microsoft.com/office/powerpoint/2010/main" val="990045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00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7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9F9083-6C2D-48AE-8E3B-B085C852A2EA}"/>
              </a:ext>
            </a:extLst>
          </p:cNvPr>
          <p:cNvSpPr txBox="1"/>
          <p:nvPr/>
        </p:nvSpPr>
        <p:spPr>
          <a:xfrm>
            <a:off x="161925" y="171450"/>
            <a:ext cx="11487150" cy="923330"/>
          </a:xfrm>
          <a:prstGeom prst="rect">
            <a:avLst/>
          </a:prstGeom>
          <a:noFill/>
        </p:spPr>
        <p:txBody>
          <a:bodyPr wrap="square" rtlCol="0">
            <a:spAutoFit/>
          </a:bodyPr>
          <a:lstStyle/>
          <a:p>
            <a:r>
              <a:rPr lang="en-US" dirty="0"/>
              <a:t>After loading .class file immediately JVM creates an Object for the loaded class in the Heap Memory of type </a:t>
            </a:r>
            <a:r>
              <a:rPr lang="en-US" dirty="0" err="1"/>
              <a:t>Java.lang.Class</a:t>
            </a:r>
            <a:endParaRPr lang="en-US" dirty="0"/>
          </a:p>
          <a:p>
            <a:endParaRPr lang="en-US" dirty="0"/>
          </a:p>
        </p:txBody>
      </p:sp>
      <p:pic>
        <p:nvPicPr>
          <p:cNvPr id="4" name="Picture 3">
            <a:extLst>
              <a:ext uri="{FF2B5EF4-FFF2-40B4-BE49-F238E27FC236}">
                <a16:creationId xmlns:a16="http://schemas.microsoft.com/office/drawing/2014/main" id="{6E83BA77-9D03-445E-85F7-E0337BA98856}"/>
              </a:ext>
            </a:extLst>
          </p:cNvPr>
          <p:cNvPicPr>
            <a:picLocks noChangeAspect="1"/>
          </p:cNvPicPr>
          <p:nvPr/>
        </p:nvPicPr>
        <p:blipFill>
          <a:blip r:embed="rId2"/>
          <a:stretch>
            <a:fillRect/>
          </a:stretch>
        </p:blipFill>
        <p:spPr>
          <a:xfrm>
            <a:off x="760441" y="1176040"/>
            <a:ext cx="9802784" cy="4505920"/>
          </a:xfrm>
          <a:prstGeom prst="rect">
            <a:avLst/>
          </a:prstGeom>
        </p:spPr>
      </p:pic>
    </p:spTree>
    <p:extLst>
      <p:ext uri="{BB962C8B-B14F-4D97-AF65-F5344CB8AC3E}">
        <p14:creationId xmlns:p14="http://schemas.microsoft.com/office/powerpoint/2010/main" val="54999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07219-07A3-4079-B137-3EFFB6C837F3}"/>
              </a:ext>
            </a:extLst>
          </p:cNvPr>
          <p:cNvSpPr txBox="1"/>
          <p:nvPr/>
        </p:nvSpPr>
        <p:spPr>
          <a:xfrm>
            <a:off x="123825" y="180975"/>
            <a:ext cx="11858625" cy="7017306"/>
          </a:xfrm>
          <a:prstGeom prst="rect">
            <a:avLst/>
          </a:prstGeom>
          <a:noFill/>
        </p:spPr>
        <p:txBody>
          <a:bodyPr wrap="square" rtlCol="0">
            <a:spAutoFit/>
          </a:bodyPr>
          <a:lstStyle/>
          <a:p>
            <a:r>
              <a:rPr lang="en-US" dirty="0"/>
              <a:t>The class </a:t>
            </a:r>
            <a:r>
              <a:rPr lang="en-US" dirty="0" err="1"/>
              <a:t>Class</a:t>
            </a:r>
            <a:r>
              <a:rPr lang="en-US" dirty="0"/>
              <a:t> Object can be used by programmer to get class level information like methods information , variables </a:t>
            </a:r>
            <a:r>
              <a:rPr lang="en-US" dirty="0" err="1"/>
              <a:t>information,constructors</a:t>
            </a:r>
            <a:r>
              <a:rPr lang="en-US" dirty="0"/>
              <a:t> information etc.. </a:t>
            </a:r>
          </a:p>
          <a:p>
            <a:endParaRPr lang="en-US" dirty="0"/>
          </a:p>
          <a:p>
            <a:r>
              <a:rPr lang="en-US" dirty="0"/>
              <a:t>import </a:t>
            </a:r>
            <a:r>
              <a:rPr lang="en-US" dirty="0" err="1"/>
              <a:t>java.lang.reflect</a:t>
            </a:r>
            <a:r>
              <a:rPr lang="en-US" dirty="0"/>
              <a:t>.*;</a:t>
            </a:r>
          </a:p>
          <a:p>
            <a:r>
              <a:rPr lang="en-US" dirty="0"/>
              <a:t>class Student{</a:t>
            </a:r>
          </a:p>
          <a:p>
            <a:r>
              <a:rPr lang="en-US" dirty="0"/>
              <a:t>	public String </a:t>
            </a:r>
            <a:r>
              <a:rPr lang="en-US" dirty="0" err="1"/>
              <a:t>getName</a:t>
            </a:r>
            <a:r>
              <a:rPr lang="en-US" dirty="0"/>
              <a:t>(){</a:t>
            </a:r>
          </a:p>
          <a:p>
            <a:r>
              <a:rPr lang="en-US" dirty="0"/>
              <a:t>		return null;</a:t>
            </a:r>
          </a:p>
          <a:p>
            <a:r>
              <a:rPr lang="en-US" dirty="0"/>
              <a:t>	}</a:t>
            </a:r>
          </a:p>
          <a:p>
            <a:r>
              <a:rPr lang="en-US" dirty="0"/>
              <a:t>	public int </a:t>
            </a:r>
            <a:r>
              <a:rPr lang="en-US" dirty="0" err="1"/>
              <a:t>getRollNo</a:t>
            </a:r>
            <a:r>
              <a:rPr lang="en-US" dirty="0"/>
              <a:t>(){</a:t>
            </a:r>
          </a:p>
          <a:p>
            <a:r>
              <a:rPr lang="en-US" dirty="0"/>
              <a:t>		return 10;</a:t>
            </a:r>
          </a:p>
          <a:p>
            <a:r>
              <a:rPr lang="en-US" dirty="0"/>
              <a:t>	}</a:t>
            </a:r>
          </a:p>
          <a:p>
            <a:r>
              <a:rPr lang="en-US" dirty="0"/>
              <a:t>}</a:t>
            </a:r>
          </a:p>
          <a:p>
            <a:r>
              <a:rPr lang="en-US" dirty="0"/>
              <a:t>class Test{</a:t>
            </a:r>
          </a:p>
          <a:p>
            <a:r>
              <a:rPr lang="en-US" dirty="0"/>
              <a:t>	public static void main(String[] </a:t>
            </a:r>
            <a:r>
              <a:rPr lang="en-US" dirty="0" err="1"/>
              <a:t>args</a:t>
            </a:r>
            <a:r>
              <a:rPr lang="en-US" dirty="0"/>
              <a:t>)throws Exception{</a:t>
            </a:r>
          </a:p>
          <a:p>
            <a:r>
              <a:rPr lang="en-US" dirty="0"/>
              <a:t>		Class c = </a:t>
            </a:r>
            <a:r>
              <a:rPr lang="en-US" dirty="0" err="1"/>
              <a:t>Class.forName</a:t>
            </a:r>
            <a:r>
              <a:rPr lang="en-US" dirty="0"/>
              <a:t>("Student");   // </a:t>
            </a:r>
            <a:r>
              <a:rPr lang="en-US" dirty="0" err="1"/>
              <a:t>java.lang.String|Object</a:t>
            </a:r>
            <a:endParaRPr lang="en-US" dirty="0"/>
          </a:p>
          <a:p>
            <a:r>
              <a:rPr lang="en-US" dirty="0"/>
              <a:t>		Method[] m = </a:t>
            </a:r>
            <a:r>
              <a:rPr lang="en-US" dirty="0" err="1"/>
              <a:t>c.getDeclaredMethods</a:t>
            </a:r>
            <a:r>
              <a:rPr lang="en-US" dirty="0"/>
              <a:t>();</a:t>
            </a:r>
          </a:p>
          <a:p>
            <a:r>
              <a:rPr lang="en-US" dirty="0"/>
              <a:t>		int count = 0;</a:t>
            </a:r>
          </a:p>
          <a:p>
            <a:r>
              <a:rPr lang="en-US" dirty="0"/>
              <a:t>		for(Method m1:m){</a:t>
            </a:r>
          </a:p>
          <a:p>
            <a:r>
              <a:rPr lang="en-US" dirty="0"/>
              <a:t>			count++;</a:t>
            </a:r>
          </a:p>
          <a:p>
            <a:r>
              <a:rPr lang="en-US" dirty="0"/>
              <a:t>			</a:t>
            </a:r>
            <a:r>
              <a:rPr lang="en-US" dirty="0" err="1"/>
              <a:t>System.out.print</a:t>
            </a:r>
            <a:r>
              <a:rPr lang="en-US" dirty="0"/>
              <a:t>(m1.getName()+" " );</a:t>
            </a:r>
          </a:p>
          <a:p>
            <a:r>
              <a:rPr lang="en-US" dirty="0"/>
              <a:t>		}</a:t>
            </a:r>
          </a:p>
          <a:p>
            <a:r>
              <a:rPr lang="en-US" dirty="0"/>
              <a:t>		</a:t>
            </a:r>
            <a:r>
              <a:rPr lang="en-US" dirty="0" err="1"/>
              <a:t>System.out.println</a:t>
            </a:r>
            <a:r>
              <a:rPr lang="en-US" dirty="0"/>
              <a:t>("\n The Number of </a:t>
            </a:r>
            <a:r>
              <a:rPr lang="en-US" dirty="0" err="1"/>
              <a:t>of</a:t>
            </a:r>
            <a:r>
              <a:rPr lang="en-US" dirty="0"/>
              <a:t> methods are: "+count);</a:t>
            </a:r>
          </a:p>
          <a:p>
            <a:r>
              <a:rPr lang="en-US" dirty="0"/>
              <a:t>	}</a:t>
            </a:r>
          </a:p>
          <a:p>
            <a:r>
              <a:rPr lang="en-US" dirty="0"/>
              <a:t>}</a:t>
            </a:r>
          </a:p>
          <a:p>
            <a:endParaRPr lang="en-US" dirty="0"/>
          </a:p>
        </p:txBody>
      </p:sp>
    </p:spTree>
    <p:extLst>
      <p:ext uri="{BB962C8B-B14F-4D97-AF65-F5344CB8AC3E}">
        <p14:creationId xmlns:p14="http://schemas.microsoft.com/office/powerpoint/2010/main" val="14211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E310CE-FFBA-4393-8A43-48811F8475A7}"/>
              </a:ext>
            </a:extLst>
          </p:cNvPr>
          <p:cNvSpPr txBox="1"/>
          <p:nvPr/>
        </p:nvSpPr>
        <p:spPr>
          <a:xfrm>
            <a:off x="104775" y="161925"/>
            <a:ext cx="11906250" cy="6740307"/>
          </a:xfrm>
          <a:prstGeom prst="rect">
            <a:avLst/>
          </a:prstGeom>
          <a:noFill/>
        </p:spPr>
        <p:txBody>
          <a:bodyPr wrap="square" rtlCol="0">
            <a:spAutoFit/>
          </a:bodyPr>
          <a:lstStyle/>
          <a:p>
            <a:r>
              <a:rPr lang="en-US" dirty="0"/>
              <a:t>For Every loaded type only one Class Object will be created </a:t>
            </a:r>
            <a:r>
              <a:rPr lang="en-US" dirty="0" err="1"/>
              <a:t>eventhough</a:t>
            </a:r>
            <a:r>
              <a:rPr lang="en-US" dirty="0"/>
              <a:t> we are using class multiple times in our program .</a:t>
            </a:r>
          </a:p>
          <a:p>
            <a:r>
              <a:rPr lang="en-US" dirty="0"/>
              <a:t>// Example</a:t>
            </a:r>
          </a:p>
          <a:p>
            <a:r>
              <a:rPr lang="en-US" dirty="0"/>
              <a:t>class Student{</a:t>
            </a:r>
          </a:p>
          <a:p>
            <a:r>
              <a:rPr lang="en-US" dirty="0"/>
              <a:t>	public String </a:t>
            </a:r>
            <a:r>
              <a:rPr lang="en-US" dirty="0" err="1"/>
              <a:t>getName</a:t>
            </a:r>
            <a:r>
              <a:rPr lang="en-US" dirty="0"/>
              <a:t>(){</a:t>
            </a:r>
          </a:p>
          <a:p>
            <a:r>
              <a:rPr lang="en-US" dirty="0"/>
              <a:t>		return null;</a:t>
            </a:r>
          </a:p>
          <a:p>
            <a:r>
              <a:rPr lang="en-US" dirty="0"/>
              <a:t>	}</a:t>
            </a:r>
          </a:p>
          <a:p>
            <a:r>
              <a:rPr lang="en-US" dirty="0"/>
              <a:t>	public int </a:t>
            </a:r>
            <a:r>
              <a:rPr lang="en-US" dirty="0" err="1"/>
              <a:t>getRollNo</a:t>
            </a:r>
            <a:r>
              <a:rPr lang="en-US" dirty="0"/>
              <a:t>(){</a:t>
            </a:r>
          </a:p>
          <a:p>
            <a:r>
              <a:rPr lang="en-US" dirty="0"/>
              <a:t>		return 10;</a:t>
            </a:r>
          </a:p>
          <a:p>
            <a:r>
              <a:rPr lang="en-US" dirty="0"/>
              <a:t>	}</a:t>
            </a:r>
          </a:p>
          <a:p>
            <a:r>
              <a:rPr lang="en-US" dirty="0"/>
              <a:t>}</a:t>
            </a:r>
          </a:p>
          <a:p>
            <a:r>
              <a:rPr lang="en-US" dirty="0"/>
              <a:t>class Test{</a:t>
            </a:r>
          </a:p>
          <a:p>
            <a:r>
              <a:rPr lang="en-US" dirty="0"/>
              <a:t>	public static void main(String[] </a:t>
            </a:r>
            <a:r>
              <a:rPr lang="en-US" dirty="0" err="1"/>
              <a:t>args</a:t>
            </a:r>
            <a:r>
              <a:rPr lang="en-US" dirty="0"/>
              <a:t>)throws Exception{</a:t>
            </a:r>
          </a:p>
          <a:p>
            <a:r>
              <a:rPr lang="en-US" dirty="0"/>
              <a:t>		Student s1 = new Student();</a:t>
            </a:r>
          </a:p>
          <a:p>
            <a:r>
              <a:rPr lang="en-US" dirty="0"/>
              <a:t>		Class c1 = s1.getClass();</a:t>
            </a:r>
          </a:p>
          <a:p>
            <a:r>
              <a:rPr lang="en-US" dirty="0"/>
              <a:t>		</a:t>
            </a:r>
          </a:p>
          <a:p>
            <a:r>
              <a:rPr lang="en-US" dirty="0"/>
              <a:t>		Student s2 = new Student();</a:t>
            </a:r>
          </a:p>
          <a:p>
            <a:r>
              <a:rPr lang="en-US" dirty="0"/>
              <a:t>		</a:t>
            </a:r>
          </a:p>
          <a:p>
            <a:r>
              <a:rPr lang="en-US" dirty="0"/>
              <a:t>		Class c2 = s2.getClass();</a:t>
            </a:r>
          </a:p>
          <a:p>
            <a:r>
              <a:rPr lang="en-US" dirty="0"/>
              <a:t>		</a:t>
            </a:r>
          </a:p>
          <a:p>
            <a:r>
              <a:rPr lang="en-US" dirty="0"/>
              <a:t>		</a:t>
            </a:r>
            <a:r>
              <a:rPr lang="en-US" dirty="0" err="1"/>
              <a:t>System.out.println</a:t>
            </a:r>
            <a:r>
              <a:rPr lang="en-US" dirty="0"/>
              <a:t>(c1.hashCode());</a:t>
            </a:r>
          </a:p>
          <a:p>
            <a:r>
              <a:rPr lang="en-US" dirty="0"/>
              <a:t>		</a:t>
            </a:r>
            <a:r>
              <a:rPr lang="en-US" dirty="0" err="1"/>
              <a:t>System.out.println</a:t>
            </a:r>
            <a:r>
              <a:rPr lang="en-US" dirty="0"/>
              <a:t>(c2.hashCode());</a:t>
            </a:r>
          </a:p>
          <a:p>
            <a:r>
              <a:rPr lang="en-US" dirty="0"/>
              <a:t>		</a:t>
            </a:r>
            <a:r>
              <a:rPr lang="en-US" dirty="0" err="1"/>
              <a:t>System.out.println</a:t>
            </a:r>
            <a:r>
              <a:rPr lang="en-US" dirty="0"/>
              <a:t>(c1==c2);</a:t>
            </a:r>
          </a:p>
          <a:p>
            <a:r>
              <a:rPr lang="en-US" dirty="0"/>
              <a:t>	}</a:t>
            </a:r>
          </a:p>
          <a:p>
            <a:r>
              <a:rPr lang="en-US" dirty="0"/>
              <a:t>}</a:t>
            </a:r>
          </a:p>
        </p:txBody>
      </p:sp>
      <p:pic>
        <p:nvPicPr>
          <p:cNvPr id="4" name="Picture 3">
            <a:extLst>
              <a:ext uri="{FF2B5EF4-FFF2-40B4-BE49-F238E27FC236}">
                <a16:creationId xmlns:a16="http://schemas.microsoft.com/office/drawing/2014/main" id="{440A5C17-A986-4B39-805C-927E16C5A87B}"/>
              </a:ext>
            </a:extLst>
          </p:cNvPr>
          <p:cNvPicPr>
            <a:picLocks noChangeAspect="1"/>
          </p:cNvPicPr>
          <p:nvPr/>
        </p:nvPicPr>
        <p:blipFill>
          <a:blip r:embed="rId2"/>
          <a:stretch>
            <a:fillRect/>
          </a:stretch>
        </p:blipFill>
        <p:spPr>
          <a:xfrm>
            <a:off x="7658099" y="5448300"/>
            <a:ext cx="2171701" cy="1000125"/>
          </a:xfrm>
          <a:prstGeom prst="rect">
            <a:avLst/>
          </a:prstGeom>
        </p:spPr>
      </p:pic>
    </p:spTree>
    <p:extLst>
      <p:ext uri="{BB962C8B-B14F-4D97-AF65-F5344CB8AC3E}">
        <p14:creationId xmlns:p14="http://schemas.microsoft.com/office/powerpoint/2010/main" val="56582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B18449-2132-4CFE-B414-BB07D21EDAD7}"/>
              </a:ext>
            </a:extLst>
          </p:cNvPr>
          <p:cNvSpPr txBox="1"/>
          <p:nvPr/>
        </p:nvSpPr>
        <p:spPr>
          <a:xfrm>
            <a:off x="133350" y="152400"/>
            <a:ext cx="11934825" cy="6894195"/>
          </a:xfrm>
          <a:prstGeom prst="rect">
            <a:avLst/>
          </a:prstGeom>
          <a:noFill/>
        </p:spPr>
        <p:txBody>
          <a:bodyPr wrap="square" rtlCol="0">
            <a:spAutoFit/>
          </a:bodyPr>
          <a:lstStyle/>
          <a:p>
            <a:r>
              <a:rPr lang="en-US" dirty="0"/>
              <a:t>In the above program </a:t>
            </a:r>
            <a:r>
              <a:rPr lang="en-US" dirty="0" err="1"/>
              <a:t>eventhough</a:t>
            </a:r>
            <a:r>
              <a:rPr lang="en-US" dirty="0"/>
              <a:t> we are using student class multiple times only one class </a:t>
            </a:r>
            <a:r>
              <a:rPr lang="en-US" dirty="0" err="1"/>
              <a:t>Class</a:t>
            </a:r>
            <a:r>
              <a:rPr lang="en-US" dirty="0"/>
              <a:t> object got created .</a:t>
            </a:r>
          </a:p>
          <a:p>
            <a:endParaRPr lang="en-US" dirty="0"/>
          </a:p>
          <a:p>
            <a:r>
              <a:rPr lang="en-US" sz="2800" b="1" dirty="0"/>
              <a:t>2.Linking</a:t>
            </a:r>
            <a:endParaRPr lang="en-US" b="1" dirty="0"/>
          </a:p>
          <a:p>
            <a:r>
              <a:rPr lang="en-US" dirty="0"/>
              <a:t>Linking consists of three activities verify , prepare and resolve . </a:t>
            </a:r>
          </a:p>
          <a:p>
            <a:endParaRPr lang="en-US" dirty="0"/>
          </a:p>
          <a:p>
            <a:pPr marL="457200" indent="-457200">
              <a:buAutoNum type="arabicPeriod"/>
            </a:pPr>
            <a:r>
              <a:rPr lang="en-US" sz="2400" b="1" dirty="0"/>
              <a:t>Verification</a:t>
            </a:r>
          </a:p>
          <a:p>
            <a:r>
              <a:rPr lang="en-US" dirty="0"/>
              <a:t>It is the process of ensuring that binary representation of a class is structurally correct or not . JVM will check whether the .class file generated by valid compiler or not . </a:t>
            </a:r>
            <a:r>
              <a:rPr lang="en-US" dirty="0" err="1"/>
              <a:t>Ie</a:t>
            </a:r>
            <a:r>
              <a:rPr lang="en-US" dirty="0"/>
              <a:t>. The .class file is properly formatted or not . Internally Bytecode verifier is responsible for this activity . </a:t>
            </a:r>
          </a:p>
          <a:p>
            <a:endParaRPr lang="en-US" dirty="0"/>
          </a:p>
          <a:p>
            <a:r>
              <a:rPr lang="en-US" dirty="0" err="1"/>
              <a:t>ByteCode</a:t>
            </a:r>
            <a:r>
              <a:rPr lang="en-US" dirty="0"/>
              <a:t> verifier is a part of </a:t>
            </a:r>
            <a:r>
              <a:rPr lang="en-US" dirty="0" err="1"/>
              <a:t>classloader</a:t>
            </a:r>
            <a:r>
              <a:rPr lang="en-US" dirty="0"/>
              <a:t> subsystem .</a:t>
            </a:r>
          </a:p>
          <a:p>
            <a:endParaRPr lang="en-US" dirty="0"/>
          </a:p>
          <a:p>
            <a:r>
              <a:rPr lang="en-US" dirty="0"/>
              <a:t>If Verification fails then we will get Runtime Exception saying </a:t>
            </a:r>
            <a:r>
              <a:rPr lang="en-US" dirty="0" err="1"/>
              <a:t>java.lang.VerifyError</a:t>
            </a:r>
            <a:r>
              <a:rPr lang="en-US" dirty="0"/>
              <a:t>.</a:t>
            </a:r>
          </a:p>
          <a:p>
            <a:endParaRPr lang="en-US" dirty="0"/>
          </a:p>
          <a:p>
            <a:r>
              <a:rPr lang="en-US" sz="2800" b="1" dirty="0"/>
              <a:t>2.Preparation:</a:t>
            </a:r>
          </a:p>
          <a:p>
            <a:endParaRPr lang="en-US" sz="2800" b="1" dirty="0"/>
          </a:p>
          <a:p>
            <a:endParaRPr lang="en-US" sz="2800" b="1" dirty="0"/>
          </a:p>
          <a:p>
            <a:r>
              <a:rPr lang="en-US" dirty="0"/>
              <a:t>In  this phase JVM will allocate memory for class level static variable and assign default values . </a:t>
            </a:r>
          </a:p>
          <a:p>
            <a:endParaRPr lang="en-US" dirty="0"/>
          </a:p>
          <a:p>
            <a:r>
              <a:rPr lang="en-US" dirty="0"/>
              <a:t>In </a:t>
            </a:r>
            <a:r>
              <a:rPr lang="en-US" dirty="0" err="1"/>
              <a:t>Initialisation</a:t>
            </a:r>
            <a:r>
              <a:rPr lang="en-US" dirty="0"/>
              <a:t> phase original values will be assigned to the static variables . And here only default values will be assigned .</a:t>
            </a:r>
          </a:p>
          <a:p>
            <a:endParaRPr lang="en-US" dirty="0"/>
          </a:p>
          <a:p>
            <a:endParaRPr lang="en-US" dirty="0"/>
          </a:p>
        </p:txBody>
      </p:sp>
    </p:spTree>
    <p:extLst>
      <p:ext uri="{BB962C8B-B14F-4D97-AF65-F5344CB8AC3E}">
        <p14:creationId xmlns:p14="http://schemas.microsoft.com/office/powerpoint/2010/main" val="146529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61A58-545D-484F-9905-3965AE3708AD}"/>
              </a:ext>
            </a:extLst>
          </p:cNvPr>
          <p:cNvSpPr txBox="1"/>
          <p:nvPr/>
        </p:nvSpPr>
        <p:spPr>
          <a:xfrm>
            <a:off x="138112" y="466725"/>
            <a:ext cx="11915775" cy="3847207"/>
          </a:xfrm>
          <a:prstGeom prst="rect">
            <a:avLst/>
          </a:prstGeom>
          <a:noFill/>
        </p:spPr>
        <p:txBody>
          <a:bodyPr wrap="square" rtlCol="0">
            <a:spAutoFit/>
          </a:bodyPr>
          <a:lstStyle/>
          <a:p>
            <a:r>
              <a:rPr lang="en-US" sz="2800" b="1" dirty="0"/>
              <a:t>3.Resolution | | Resolve</a:t>
            </a:r>
          </a:p>
          <a:p>
            <a:r>
              <a:rPr lang="en-US" dirty="0"/>
              <a:t>It is the process of replacing symbolic name in our program with original memory references from method area . </a:t>
            </a:r>
          </a:p>
          <a:p>
            <a:endParaRPr lang="en-US" dirty="0"/>
          </a:p>
          <a:p>
            <a:r>
              <a:rPr lang="en-US" dirty="0"/>
              <a:t>class Test{</a:t>
            </a:r>
          </a:p>
          <a:p>
            <a:r>
              <a:rPr lang="en-US" dirty="0"/>
              <a:t>      public static void main(String[] </a:t>
            </a:r>
            <a:r>
              <a:rPr lang="en-US" dirty="0" err="1"/>
              <a:t>args</a:t>
            </a:r>
            <a:r>
              <a:rPr lang="en-US" dirty="0"/>
              <a:t>){</a:t>
            </a:r>
          </a:p>
          <a:p>
            <a:r>
              <a:rPr lang="en-US" dirty="0"/>
              <a:t>	String s = new String(“Akhil Kumar”);</a:t>
            </a:r>
          </a:p>
          <a:p>
            <a:r>
              <a:rPr lang="en-US" dirty="0"/>
              <a:t>	Student s1 = new Student();</a:t>
            </a:r>
          </a:p>
          <a:p>
            <a:r>
              <a:rPr lang="en-US" dirty="0"/>
              <a:t>	}</a:t>
            </a:r>
          </a:p>
          <a:p>
            <a:r>
              <a:rPr lang="en-US" dirty="0"/>
              <a:t>}</a:t>
            </a:r>
          </a:p>
          <a:p>
            <a:endParaRPr lang="en-US" dirty="0"/>
          </a:p>
          <a:p>
            <a:r>
              <a:rPr lang="en-US" dirty="0"/>
              <a:t>For the above class </a:t>
            </a:r>
            <a:r>
              <a:rPr lang="en-US" dirty="0" err="1"/>
              <a:t>class</a:t>
            </a:r>
            <a:r>
              <a:rPr lang="en-US" dirty="0"/>
              <a:t> loader loads </a:t>
            </a:r>
            <a:r>
              <a:rPr lang="en-US" dirty="0" err="1"/>
              <a:t>Test.class,String.class</a:t>
            </a:r>
            <a:r>
              <a:rPr lang="en-US" dirty="0"/>
              <a:t>, </a:t>
            </a:r>
            <a:r>
              <a:rPr lang="en-US" dirty="0" err="1"/>
              <a:t>Student.class</a:t>
            </a:r>
            <a:r>
              <a:rPr lang="en-US" dirty="0"/>
              <a:t> and </a:t>
            </a:r>
            <a:r>
              <a:rPr lang="en-US" dirty="0" err="1"/>
              <a:t>Object.class</a:t>
            </a:r>
            <a:endParaRPr lang="en-US" dirty="0"/>
          </a:p>
          <a:p>
            <a:r>
              <a:rPr lang="en-US" dirty="0"/>
              <a:t>The names of these classes are stored in constant pool of Test class in Resolution phase these names will be replaced with original memory references from method area . </a:t>
            </a:r>
          </a:p>
        </p:txBody>
      </p:sp>
    </p:spTree>
    <p:extLst>
      <p:ext uri="{BB962C8B-B14F-4D97-AF65-F5344CB8AC3E}">
        <p14:creationId xmlns:p14="http://schemas.microsoft.com/office/powerpoint/2010/main" val="296776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09E22-59A1-4AD4-A507-2CD42B2BCD08}"/>
              </a:ext>
            </a:extLst>
          </p:cNvPr>
          <p:cNvSpPr txBox="1"/>
          <p:nvPr/>
        </p:nvSpPr>
        <p:spPr>
          <a:xfrm>
            <a:off x="123825" y="182585"/>
            <a:ext cx="11944350" cy="1138773"/>
          </a:xfrm>
          <a:prstGeom prst="rect">
            <a:avLst/>
          </a:prstGeom>
          <a:noFill/>
        </p:spPr>
        <p:txBody>
          <a:bodyPr wrap="square" rtlCol="0">
            <a:spAutoFit/>
          </a:bodyPr>
          <a:lstStyle/>
          <a:p>
            <a:r>
              <a:rPr lang="en-US" sz="3200" b="1" dirty="0"/>
              <a:t>3.Initialization:</a:t>
            </a:r>
          </a:p>
          <a:p>
            <a:r>
              <a:rPr lang="en-US" dirty="0"/>
              <a:t>In this all static variables are assigned with original values and static blocks will be executed from parent to child and from top to bottom. </a:t>
            </a:r>
          </a:p>
        </p:txBody>
      </p:sp>
      <p:pic>
        <p:nvPicPr>
          <p:cNvPr id="6" name="Picture 5">
            <a:extLst>
              <a:ext uri="{FF2B5EF4-FFF2-40B4-BE49-F238E27FC236}">
                <a16:creationId xmlns:a16="http://schemas.microsoft.com/office/drawing/2014/main" id="{2BD4685D-C1A5-4AD5-A687-830AFAB142B8}"/>
              </a:ext>
            </a:extLst>
          </p:cNvPr>
          <p:cNvPicPr>
            <a:picLocks noChangeAspect="1"/>
          </p:cNvPicPr>
          <p:nvPr/>
        </p:nvPicPr>
        <p:blipFill>
          <a:blip r:embed="rId2"/>
          <a:stretch>
            <a:fillRect/>
          </a:stretch>
        </p:blipFill>
        <p:spPr>
          <a:xfrm>
            <a:off x="2600325" y="1359458"/>
            <a:ext cx="7148819" cy="4250767"/>
          </a:xfrm>
          <a:prstGeom prst="rect">
            <a:avLst/>
          </a:prstGeom>
        </p:spPr>
      </p:pic>
    </p:spTree>
    <p:extLst>
      <p:ext uri="{BB962C8B-B14F-4D97-AF65-F5344CB8AC3E}">
        <p14:creationId xmlns:p14="http://schemas.microsoft.com/office/powerpoint/2010/main" val="3373497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7237</TotalTime>
  <Words>3713</Words>
  <Application>Microsoft Office PowerPoint</Application>
  <PresentationFormat>Widescreen</PresentationFormat>
  <Paragraphs>456</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65</cp:revision>
  <dcterms:created xsi:type="dcterms:W3CDTF">2022-07-19T12:36:18Z</dcterms:created>
  <dcterms:modified xsi:type="dcterms:W3CDTF">2022-09-17T10:34:14Z</dcterms:modified>
</cp:coreProperties>
</file>