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0A68-FCCB-4EF1-A1C1-3B742C6B7B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17810B-66AC-4E8F-BA67-55E797FA5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219248-9213-400B-9347-BD60ECCF5F6E}"/>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C19D9E60-FE35-47FF-8D81-220E7A832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AF61D-20E2-4357-9B2F-E3B461DA2338}"/>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346225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CCBC-542F-45FD-9FBB-9AD6894D8B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0EBDB1-B7C6-4FD9-BA8C-EA3FE89B0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0A0F9-1CDC-4DA0-9314-D093CBF46266}"/>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89494511-2F38-4425-8B9B-3E18AAEA5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93D1B-F7CB-40E1-BA32-6EA7B1B7068D}"/>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1672360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7BCB9-A0A8-476C-98F3-D288FF2B28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8204E0-868D-47A7-BB5E-98B0D3B96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0085B-DF88-4B30-8660-403803E95916}"/>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4C0D9795-8447-43C0-921E-2F62FAD10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753F8-C8E4-472C-A0E2-FA5893E9CFED}"/>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124877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0863-2001-4D57-A6A3-57075364D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C32CE-BD41-4DC8-ACD4-ADFF23E28E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66700-CDC8-4103-B5B9-8A489D3343A2}"/>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7D9C50EE-6077-49F9-B5B4-99961048D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6A3C5-FA5C-41D2-90E6-F350596543A3}"/>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352656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85D5-84ED-462E-86BD-AA3BE99C42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F5DB2-5AA9-4BB6-97E6-32A84F90F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D56744-B9BA-4F48-90A5-947A215F3008}"/>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DE1212E9-2B58-4B52-9530-6C339F56D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D1DEB-F3BF-4562-96C6-E3F1FACC699A}"/>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36792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30A3-9966-4747-B5B8-0D9960D88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ADACE-E738-41F2-BB8F-5F723F0CAC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6F8F38-F020-4E87-9526-CF74263C2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BB73C-9FD5-46BA-9746-5E64674FAE5B}"/>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6" name="Footer Placeholder 5">
            <a:extLst>
              <a:ext uri="{FF2B5EF4-FFF2-40B4-BE49-F238E27FC236}">
                <a16:creationId xmlns:a16="http://schemas.microsoft.com/office/drawing/2014/main" id="{E0221F63-473D-485B-AC96-9E72766EA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41B2D-6E13-419A-8CC8-1DD35266283F}"/>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4126184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578-07EC-48D4-B4BB-8E99D92F8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4AB523-9AB5-453C-B8FE-53AB7FAE7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A16119-C5F5-4C7E-A9FC-83676E159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2B62B-1358-4836-B9DA-855F68AD8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1BAA2-BCCA-4BDA-B8BC-70C236C66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4F21C1-B750-4D38-97A1-826C0B3FB582}"/>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8" name="Footer Placeholder 7">
            <a:extLst>
              <a:ext uri="{FF2B5EF4-FFF2-40B4-BE49-F238E27FC236}">
                <a16:creationId xmlns:a16="http://schemas.microsoft.com/office/drawing/2014/main" id="{CCCB6E3A-D0C0-4619-BC02-526F0F5BD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02151B-2E40-47D6-B34E-96EE35490901}"/>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648455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F0576-6987-47BD-AF44-EB9E3222EF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496E8-7532-4536-A562-04FBCCC0C297}"/>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4" name="Footer Placeholder 3">
            <a:extLst>
              <a:ext uri="{FF2B5EF4-FFF2-40B4-BE49-F238E27FC236}">
                <a16:creationId xmlns:a16="http://schemas.microsoft.com/office/drawing/2014/main" id="{33DACD16-7E04-444B-AD31-1A2BC0688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97A48-BB64-48C6-9A36-89F7D2F7E922}"/>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147677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09996-1E3E-4140-A7EF-1A2CDB551001}"/>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3" name="Footer Placeholder 2">
            <a:extLst>
              <a:ext uri="{FF2B5EF4-FFF2-40B4-BE49-F238E27FC236}">
                <a16:creationId xmlns:a16="http://schemas.microsoft.com/office/drawing/2014/main" id="{6211AF3A-CB36-4FE5-9E5F-FA57DFA782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ACE306-25CB-4971-A621-0F6E435CE905}"/>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2215947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98D1-B1FA-48C3-A9CE-2A2018696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CF191-A3D8-4571-9C0B-3531834BA7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09BA4B-16E9-4E4F-990B-1ECD88AAE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C1A0A-9DFA-4376-95F5-69D94824377D}"/>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6" name="Footer Placeholder 5">
            <a:extLst>
              <a:ext uri="{FF2B5EF4-FFF2-40B4-BE49-F238E27FC236}">
                <a16:creationId xmlns:a16="http://schemas.microsoft.com/office/drawing/2014/main" id="{9312D3CA-6BEE-4CAC-BC03-A61FDD190A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7D5421-23D6-4FD6-B7F8-1C6F3BBE172C}"/>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1634260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33D0-3BB5-46D1-8974-D5D8DEC8D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67AB52-02A5-4156-BE3B-4FD33E1D1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C60355-612E-4408-B3AD-8AAC63B7F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7A4C2-63EE-4613-8409-A9BB8EE0789D}"/>
              </a:ext>
            </a:extLst>
          </p:cNvPr>
          <p:cNvSpPr>
            <a:spLocks noGrp="1"/>
          </p:cNvSpPr>
          <p:nvPr>
            <p:ph type="dt" sz="half" idx="10"/>
          </p:nvPr>
        </p:nvSpPr>
        <p:spPr/>
        <p:txBody>
          <a:bodyPr/>
          <a:lstStyle/>
          <a:p>
            <a:fld id="{88A5D7AE-88B5-4577-A3F4-E5AC3984F692}" type="datetimeFigureOut">
              <a:rPr lang="en-US" smtClean="0"/>
              <a:t>9/28/2022</a:t>
            </a:fld>
            <a:endParaRPr lang="en-US"/>
          </a:p>
        </p:txBody>
      </p:sp>
      <p:sp>
        <p:nvSpPr>
          <p:cNvPr id="6" name="Footer Placeholder 5">
            <a:extLst>
              <a:ext uri="{FF2B5EF4-FFF2-40B4-BE49-F238E27FC236}">
                <a16:creationId xmlns:a16="http://schemas.microsoft.com/office/drawing/2014/main" id="{FB2B9D54-37A0-44D3-AC64-636AE0155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7A396-E1ED-4570-B930-806739F5CBA1}"/>
              </a:ext>
            </a:extLst>
          </p:cNvPr>
          <p:cNvSpPr>
            <a:spLocks noGrp="1"/>
          </p:cNvSpPr>
          <p:nvPr>
            <p:ph type="sldNum" sz="quarter" idx="12"/>
          </p:nvPr>
        </p:nvSpPr>
        <p:spPr/>
        <p:txBody>
          <a:bodyPr/>
          <a:lstStyle/>
          <a:p>
            <a:fld id="{D9719C92-D2F0-4625-BCF0-54BDE8AA48F3}" type="slidenum">
              <a:rPr lang="en-US" smtClean="0"/>
              <a:t>‹#›</a:t>
            </a:fld>
            <a:endParaRPr lang="en-US"/>
          </a:p>
        </p:txBody>
      </p:sp>
    </p:spTree>
    <p:extLst>
      <p:ext uri="{BB962C8B-B14F-4D97-AF65-F5344CB8AC3E}">
        <p14:creationId xmlns:p14="http://schemas.microsoft.com/office/powerpoint/2010/main" val="72510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E7D6F-2D67-45C4-A2BC-85D84152D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3E8413-6A0A-4B84-9B14-18EB46F59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5089D1-B4AF-40D3-B7F1-8437D52E3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5D7AE-88B5-4577-A3F4-E5AC3984F692}" type="datetimeFigureOut">
              <a:rPr lang="en-US" smtClean="0"/>
              <a:t>9/28/2022</a:t>
            </a:fld>
            <a:endParaRPr lang="en-US"/>
          </a:p>
        </p:txBody>
      </p:sp>
      <p:sp>
        <p:nvSpPr>
          <p:cNvPr id="5" name="Footer Placeholder 4">
            <a:extLst>
              <a:ext uri="{FF2B5EF4-FFF2-40B4-BE49-F238E27FC236}">
                <a16:creationId xmlns:a16="http://schemas.microsoft.com/office/drawing/2014/main" id="{46073DA3-7B9C-471C-92A9-E8F65AA3D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AB7220-F914-4D00-99B5-065AEE182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19C92-D2F0-4625-BCF0-54BDE8AA48F3}" type="slidenum">
              <a:rPr lang="en-US" smtClean="0"/>
              <a:t>‹#›</a:t>
            </a:fld>
            <a:endParaRPr lang="en-US"/>
          </a:p>
        </p:txBody>
      </p:sp>
    </p:spTree>
    <p:extLst>
      <p:ext uri="{BB962C8B-B14F-4D97-AF65-F5344CB8AC3E}">
        <p14:creationId xmlns:p14="http://schemas.microsoft.com/office/powerpoint/2010/main" val="100852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C03435-29A0-4FDA-BA04-205BD21490C1}"/>
              </a:ext>
            </a:extLst>
          </p:cNvPr>
          <p:cNvSpPr txBox="1"/>
          <p:nvPr/>
        </p:nvSpPr>
        <p:spPr>
          <a:xfrm>
            <a:off x="171450" y="180975"/>
            <a:ext cx="11877675" cy="5970865"/>
          </a:xfrm>
          <a:prstGeom prst="rect">
            <a:avLst/>
          </a:prstGeom>
          <a:noFill/>
        </p:spPr>
        <p:txBody>
          <a:bodyPr wrap="square" rtlCol="0">
            <a:spAutoFit/>
          </a:bodyPr>
          <a:lstStyle/>
          <a:p>
            <a:r>
              <a:rPr lang="en-US" sz="2800" b="1" dirty="0"/>
              <a:t>						</a:t>
            </a:r>
            <a:r>
              <a:rPr lang="en-US" sz="2800" b="1" dirty="0" err="1"/>
              <a:t>Java.lang</a:t>
            </a:r>
            <a:r>
              <a:rPr lang="en-US" sz="2800" b="1" dirty="0"/>
              <a:t>  Package </a:t>
            </a:r>
          </a:p>
          <a:p>
            <a:endParaRPr lang="en-US" dirty="0"/>
          </a:p>
          <a:p>
            <a:r>
              <a:rPr lang="en-US" sz="2400" b="1" dirty="0"/>
              <a:t>Introduction</a:t>
            </a:r>
          </a:p>
          <a:p>
            <a:pPr marL="342900" indent="-342900">
              <a:buAutoNum type="arabicPeriod"/>
            </a:pPr>
            <a:r>
              <a:rPr lang="en-US" dirty="0"/>
              <a:t>For writing any java program whether it is simple or complex the most commonly required classes and interfaces are grouped into a separate package which is nothing but </a:t>
            </a:r>
            <a:r>
              <a:rPr lang="en-US" dirty="0" err="1"/>
              <a:t>java.lang</a:t>
            </a:r>
            <a:r>
              <a:rPr lang="en-US" dirty="0"/>
              <a:t> package .</a:t>
            </a:r>
          </a:p>
          <a:p>
            <a:pPr marL="342900" indent="-342900">
              <a:buAutoNum type="arabicPeriod"/>
            </a:pPr>
            <a:endParaRPr lang="en-US" dirty="0"/>
          </a:p>
          <a:p>
            <a:pPr marL="342900" indent="-342900">
              <a:buAutoNum type="arabicPeriod"/>
            </a:pPr>
            <a:r>
              <a:rPr lang="en-US" dirty="0"/>
              <a:t>We are not required to import </a:t>
            </a:r>
            <a:r>
              <a:rPr lang="en-US" dirty="0" err="1"/>
              <a:t>java.lang</a:t>
            </a:r>
            <a:r>
              <a:rPr lang="en-US" dirty="0"/>
              <a:t> package explicitly because all classes and interfaces present in lang package by default available to every program .</a:t>
            </a:r>
          </a:p>
          <a:p>
            <a:pPr marL="342900" indent="-342900">
              <a:buAutoNum type="arabicPeriod"/>
            </a:pPr>
            <a:endParaRPr lang="en-US" dirty="0"/>
          </a:p>
          <a:p>
            <a:endParaRPr lang="en-US" dirty="0"/>
          </a:p>
          <a:p>
            <a:endParaRPr lang="en-US" dirty="0"/>
          </a:p>
          <a:p>
            <a:r>
              <a:rPr lang="en-US" sz="2400" b="1" dirty="0" err="1"/>
              <a:t>Java.lang.Object</a:t>
            </a:r>
            <a:r>
              <a:rPr lang="en-US" sz="2400" b="1" dirty="0"/>
              <a:t> </a:t>
            </a:r>
          </a:p>
          <a:p>
            <a:endParaRPr lang="en-US" dirty="0"/>
          </a:p>
          <a:p>
            <a:pPr marL="342900" indent="-342900">
              <a:buAutoNum type="arabicPeriod"/>
            </a:pPr>
            <a:r>
              <a:rPr lang="en-US" dirty="0"/>
              <a:t>The most commonly required methods for every java class (whether it predefined class or customized class) are defined in a separate class which is nothing but Object class .</a:t>
            </a:r>
          </a:p>
          <a:p>
            <a:pPr marL="342900" indent="-342900">
              <a:buAutoNum type="arabicPeriod"/>
            </a:pPr>
            <a:r>
              <a:rPr lang="en-US" dirty="0"/>
              <a:t>Every class in java is the child class of Object either directly or indirectly so that Object class methods by default available to every java class .Hence, Object class is considered as root of all java classes . </a:t>
            </a:r>
          </a:p>
          <a:p>
            <a:endParaRPr lang="en-US" dirty="0"/>
          </a:p>
          <a:p>
            <a:r>
              <a:rPr lang="en-US" dirty="0"/>
              <a:t>Note </a:t>
            </a:r>
          </a:p>
          <a:p>
            <a:pPr marL="400050" indent="-400050">
              <a:buAutoNum type="romanUcPeriod"/>
            </a:pPr>
            <a:r>
              <a:rPr lang="en-US" dirty="0"/>
              <a:t>If our class doesn’t extend any other class then only our class is the direct child  class of Object . </a:t>
            </a:r>
          </a:p>
        </p:txBody>
      </p:sp>
      <p:pic>
        <p:nvPicPr>
          <p:cNvPr id="6" name="Picture 5">
            <a:extLst>
              <a:ext uri="{FF2B5EF4-FFF2-40B4-BE49-F238E27FC236}">
                <a16:creationId xmlns:a16="http://schemas.microsoft.com/office/drawing/2014/main" id="{DC7A30BC-0D39-4CF1-B0F7-0597F8B83A8F}"/>
              </a:ext>
            </a:extLst>
          </p:cNvPr>
          <p:cNvPicPr>
            <a:picLocks noChangeAspect="1"/>
          </p:cNvPicPr>
          <p:nvPr/>
        </p:nvPicPr>
        <p:blipFill>
          <a:blip r:embed="rId2"/>
          <a:stretch>
            <a:fillRect/>
          </a:stretch>
        </p:blipFill>
        <p:spPr>
          <a:xfrm>
            <a:off x="9908966" y="5029200"/>
            <a:ext cx="1997284" cy="1509712"/>
          </a:xfrm>
          <a:prstGeom prst="rect">
            <a:avLst/>
          </a:prstGeom>
        </p:spPr>
      </p:pic>
    </p:spTree>
    <p:extLst>
      <p:ext uri="{BB962C8B-B14F-4D97-AF65-F5344CB8AC3E}">
        <p14:creationId xmlns:p14="http://schemas.microsoft.com/office/powerpoint/2010/main" val="416039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7EFED-D5A8-4310-B771-9DE8AD969641}"/>
              </a:ext>
            </a:extLst>
          </p:cNvPr>
          <p:cNvSpPr txBox="1"/>
          <p:nvPr/>
        </p:nvSpPr>
        <p:spPr>
          <a:xfrm>
            <a:off x="133350" y="104775"/>
            <a:ext cx="11963400" cy="6678751"/>
          </a:xfrm>
          <a:prstGeom prst="rect">
            <a:avLst/>
          </a:prstGeom>
          <a:noFill/>
        </p:spPr>
        <p:txBody>
          <a:bodyPr wrap="square" rtlCol="0">
            <a:spAutoFit/>
          </a:bodyPr>
          <a:lstStyle/>
          <a:p>
            <a:r>
              <a:rPr lang="en-US" sz="2800" b="1" dirty="0"/>
              <a:t>Equals() Method </a:t>
            </a:r>
          </a:p>
          <a:p>
            <a:endParaRPr lang="en-US" dirty="0"/>
          </a:p>
          <a:p>
            <a:r>
              <a:rPr lang="en-US" dirty="0"/>
              <a:t>We can use equals method to check equality of two objects . </a:t>
            </a:r>
          </a:p>
          <a:p>
            <a:r>
              <a:rPr lang="en-US" dirty="0"/>
              <a:t>Example obj1.equals(obj2)</a:t>
            </a:r>
          </a:p>
          <a:p>
            <a:endParaRPr lang="en-US" dirty="0"/>
          </a:p>
          <a:p>
            <a:r>
              <a:rPr lang="en-US" dirty="0"/>
              <a:t>If our class doesn’t contain equals method then object class equals method will be executed .</a:t>
            </a:r>
          </a:p>
          <a:p>
            <a:endParaRPr lang="en-US" dirty="0"/>
          </a:p>
          <a:p>
            <a:endParaRPr lang="en-US" dirty="0"/>
          </a:p>
          <a:p>
            <a:r>
              <a:rPr lang="en-US" sz="1400" dirty="0"/>
              <a:t>class Student{</a:t>
            </a:r>
          </a:p>
          <a:p>
            <a:r>
              <a:rPr lang="en-US" sz="1400" dirty="0"/>
              <a:t>	String name;</a:t>
            </a:r>
          </a:p>
          <a:p>
            <a:r>
              <a:rPr lang="en-US" sz="1400" dirty="0"/>
              <a:t>	int </a:t>
            </a:r>
            <a:r>
              <a:rPr lang="en-US" sz="1400" dirty="0" err="1"/>
              <a:t>rollno</a:t>
            </a:r>
            <a:r>
              <a:rPr lang="en-US" sz="1400" dirty="0"/>
              <a:t>;</a:t>
            </a:r>
          </a:p>
          <a:p>
            <a:r>
              <a:rPr lang="en-US" sz="1400" dirty="0"/>
              <a:t>	Student(String </a:t>
            </a:r>
            <a:r>
              <a:rPr lang="en-US" sz="1400" dirty="0" err="1"/>
              <a:t>name,int</a:t>
            </a:r>
            <a:r>
              <a:rPr lang="en-US" sz="1400" dirty="0"/>
              <a:t> </a:t>
            </a:r>
            <a:r>
              <a:rPr lang="en-US" sz="1400" dirty="0" err="1"/>
              <a:t>rollno</a:t>
            </a:r>
            <a:r>
              <a:rPr lang="en-US" sz="1400" dirty="0"/>
              <a:t>){</a:t>
            </a:r>
          </a:p>
          <a:p>
            <a:r>
              <a:rPr lang="en-US" sz="1400" dirty="0"/>
              <a:t>		this.name = name;</a:t>
            </a:r>
          </a:p>
          <a:p>
            <a:r>
              <a:rPr lang="en-US" sz="1400" dirty="0"/>
              <a:t>		</a:t>
            </a:r>
            <a:r>
              <a:rPr lang="en-US" sz="1400" dirty="0" err="1"/>
              <a:t>this.rollno</a:t>
            </a:r>
            <a:r>
              <a:rPr lang="en-US" sz="1400" dirty="0"/>
              <a:t> = </a:t>
            </a:r>
            <a:r>
              <a:rPr lang="en-US" sz="1400" dirty="0" err="1"/>
              <a:t>rollno</a:t>
            </a:r>
            <a:r>
              <a:rPr lang="en-US" sz="1400" dirty="0"/>
              <a:t>;</a:t>
            </a:r>
          </a:p>
          <a:p>
            <a:r>
              <a:rPr lang="en-US" sz="1400" dirty="0"/>
              <a:t>	}</a:t>
            </a:r>
          </a:p>
          <a:p>
            <a:r>
              <a:rPr lang="en-US" sz="1400" dirty="0"/>
              <a:t>	public static void main(String[] </a:t>
            </a:r>
            <a:r>
              <a:rPr lang="en-US" sz="1400" dirty="0" err="1"/>
              <a:t>args</a:t>
            </a:r>
            <a:r>
              <a:rPr lang="en-US" sz="1400" dirty="0"/>
              <a:t>){</a:t>
            </a:r>
          </a:p>
          <a:p>
            <a:r>
              <a:rPr lang="en-US" sz="1400" dirty="0"/>
              <a:t>		Student s1 = new Student("Akhil",1001);</a:t>
            </a:r>
          </a:p>
          <a:p>
            <a:r>
              <a:rPr lang="en-US" sz="1400" dirty="0"/>
              <a:t>		Student s2 = new Student("Manoj",1002);</a:t>
            </a:r>
          </a:p>
          <a:p>
            <a:r>
              <a:rPr lang="en-US" sz="1400" dirty="0"/>
              <a:t>		Student s3 = new Student("Akhil",1001);</a:t>
            </a:r>
          </a:p>
          <a:p>
            <a:r>
              <a:rPr lang="en-US" sz="1400" dirty="0"/>
              <a:t>		Student s4 = s1;</a:t>
            </a:r>
          </a:p>
          <a:p>
            <a:r>
              <a:rPr lang="en-US" sz="1400" dirty="0"/>
              <a:t>		</a:t>
            </a:r>
            <a:r>
              <a:rPr lang="en-US" sz="1400" dirty="0" err="1"/>
              <a:t>System.out.println</a:t>
            </a:r>
            <a:r>
              <a:rPr lang="en-US" sz="1400" dirty="0"/>
              <a:t>(s1.equals(s2));</a:t>
            </a:r>
          </a:p>
          <a:p>
            <a:r>
              <a:rPr lang="en-US" sz="1400" dirty="0"/>
              <a:t>		</a:t>
            </a:r>
            <a:r>
              <a:rPr lang="en-US" sz="1400" dirty="0" err="1"/>
              <a:t>System.out.println</a:t>
            </a:r>
            <a:r>
              <a:rPr lang="en-US" sz="1400" dirty="0"/>
              <a:t>(s1.equals(s3));</a:t>
            </a:r>
          </a:p>
          <a:p>
            <a:r>
              <a:rPr lang="en-US" sz="1400" dirty="0"/>
              <a:t>		</a:t>
            </a:r>
            <a:r>
              <a:rPr lang="en-US" sz="1400" dirty="0" err="1"/>
              <a:t>System.out.println</a:t>
            </a:r>
            <a:r>
              <a:rPr lang="en-US" sz="1400" dirty="0"/>
              <a:t>(s1.equals(s4));	</a:t>
            </a:r>
          </a:p>
          <a:p>
            <a:r>
              <a:rPr lang="en-US" sz="1400" dirty="0"/>
              <a:t>	}</a:t>
            </a:r>
          </a:p>
          <a:p>
            <a:r>
              <a:rPr lang="en-US" sz="1400" dirty="0"/>
              <a:t>}</a:t>
            </a:r>
          </a:p>
          <a:p>
            <a:r>
              <a:rPr lang="en-US" dirty="0"/>
              <a:t>In the above example object class equals method got executed which is meant for reference comparison(address comparison) i.e. if two references pointing to the same object then  only .equals() method returns true . </a:t>
            </a:r>
          </a:p>
        </p:txBody>
      </p:sp>
      <p:pic>
        <p:nvPicPr>
          <p:cNvPr id="4" name="Picture 3">
            <a:extLst>
              <a:ext uri="{FF2B5EF4-FFF2-40B4-BE49-F238E27FC236}">
                <a16:creationId xmlns:a16="http://schemas.microsoft.com/office/drawing/2014/main" id="{FCB7DF24-C88C-4A85-96AC-1CB6DC689CE7}"/>
              </a:ext>
            </a:extLst>
          </p:cNvPr>
          <p:cNvPicPr>
            <a:picLocks noChangeAspect="1"/>
          </p:cNvPicPr>
          <p:nvPr/>
        </p:nvPicPr>
        <p:blipFill>
          <a:blip r:embed="rId2"/>
          <a:stretch>
            <a:fillRect/>
          </a:stretch>
        </p:blipFill>
        <p:spPr>
          <a:xfrm>
            <a:off x="5310121" y="4991033"/>
            <a:ext cx="943107" cy="952633"/>
          </a:xfrm>
          <a:prstGeom prst="rect">
            <a:avLst/>
          </a:prstGeom>
        </p:spPr>
      </p:pic>
      <p:pic>
        <p:nvPicPr>
          <p:cNvPr id="6" name="Picture 5">
            <a:extLst>
              <a:ext uri="{FF2B5EF4-FFF2-40B4-BE49-F238E27FC236}">
                <a16:creationId xmlns:a16="http://schemas.microsoft.com/office/drawing/2014/main" id="{BC692E20-8DFC-4FC7-95AD-30B5FC877719}"/>
              </a:ext>
            </a:extLst>
          </p:cNvPr>
          <p:cNvPicPr>
            <a:picLocks noChangeAspect="1"/>
          </p:cNvPicPr>
          <p:nvPr/>
        </p:nvPicPr>
        <p:blipFill>
          <a:blip r:embed="rId3"/>
          <a:stretch>
            <a:fillRect/>
          </a:stretch>
        </p:blipFill>
        <p:spPr>
          <a:xfrm>
            <a:off x="7696835" y="2428560"/>
            <a:ext cx="2574622" cy="2765144"/>
          </a:xfrm>
          <a:prstGeom prst="rect">
            <a:avLst/>
          </a:prstGeom>
        </p:spPr>
      </p:pic>
    </p:spTree>
    <p:extLst>
      <p:ext uri="{BB962C8B-B14F-4D97-AF65-F5344CB8AC3E}">
        <p14:creationId xmlns:p14="http://schemas.microsoft.com/office/powerpoint/2010/main" val="159724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0E23C-71E4-40C5-9974-CD91FB398A2E}"/>
              </a:ext>
            </a:extLst>
          </p:cNvPr>
          <p:cNvSpPr txBox="1"/>
          <p:nvPr/>
        </p:nvSpPr>
        <p:spPr>
          <a:xfrm>
            <a:off x="104775" y="123825"/>
            <a:ext cx="12001500" cy="5940088"/>
          </a:xfrm>
          <a:prstGeom prst="rect">
            <a:avLst/>
          </a:prstGeom>
          <a:noFill/>
        </p:spPr>
        <p:txBody>
          <a:bodyPr wrap="square" rtlCol="0">
            <a:spAutoFit/>
          </a:bodyPr>
          <a:lstStyle/>
          <a:p>
            <a:r>
              <a:rPr lang="en-US" dirty="0"/>
              <a:t>1. Base on our requirement we can override equals() method for content comparison . </a:t>
            </a:r>
          </a:p>
          <a:p>
            <a:r>
              <a:rPr lang="en-US" dirty="0"/>
              <a:t>2. While overriding equals() method for content comparison we have to take care about the following </a:t>
            </a:r>
          </a:p>
          <a:p>
            <a:r>
              <a:rPr lang="en-US" dirty="0"/>
              <a:t>	1. what is the meaning of equality (i.e. whether we have to check only names only </a:t>
            </a:r>
            <a:r>
              <a:rPr lang="en-US" dirty="0" err="1"/>
              <a:t>rollnos</a:t>
            </a:r>
            <a:r>
              <a:rPr lang="en-US" dirty="0"/>
              <a:t> or both )</a:t>
            </a:r>
          </a:p>
          <a:p>
            <a:r>
              <a:rPr lang="en-US" dirty="0"/>
              <a:t>	2. If we are passing different types of object then our equals method should not raise </a:t>
            </a:r>
            <a:r>
              <a:rPr lang="en-US" dirty="0" err="1"/>
              <a:t>classCastException</a:t>
            </a:r>
            <a:r>
              <a:rPr lang="en-US" dirty="0"/>
              <a:t> (</a:t>
            </a:r>
            <a:r>
              <a:rPr lang="en-US" dirty="0" err="1"/>
              <a:t>i.e</a:t>
            </a:r>
            <a:r>
              <a:rPr lang="en-US" dirty="0"/>
              <a:t> . We     	have to handle </a:t>
            </a:r>
            <a:r>
              <a:rPr lang="en-US" dirty="0" err="1"/>
              <a:t>classcastException</a:t>
            </a:r>
            <a:r>
              <a:rPr lang="en-US" dirty="0"/>
              <a:t> to return false)</a:t>
            </a:r>
          </a:p>
          <a:p>
            <a:r>
              <a:rPr lang="en-US" dirty="0"/>
              <a:t>	3. if we are passing null argument then our equals method should not raise </a:t>
            </a:r>
            <a:r>
              <a:rPr lang="en-US" dirty="0" err="1"/>
              <a:t>NullPointerException</a:t>
            </a:r>
            <a:r>
              <a:rPr lang="en-US" dirty="0"/>
              <a:t>(i.e. we have to 	handle NPE to return false).</a:t>
            </a:r>
          </a:p>
          <a:p>
            <a:r>
              <a:rPr lang="en-US" dirty="0"/>
              <a:t>	</a:t>
            </a:r>
          </a:p>
          <a:p>
            <a:r>
              <a:rPr lang="en-US" dirty="0"/>
              <a:t>The following is the proper way of overriding equals() method for Student class content Comparison</a:t>
            </a:r>
          </a:p>
          <a:p>
            <a:endParaRPr lang="en-US" dirty="0"/>
          </a:p>
          <a:p>
            <a:r>
              <a:rPr lang="en-US" dirty="0"/>
              <a:t>Simplified version of equals() method </a:t>
            </a:r>
          </a:p>
          <a:p>
            <a:r>
              <a:rPr lang="en-US" sz="1400" dirty="0"/>
              <a:t>@Override</a:t>
            </a:r>
          </a:p>
          <a:p>
            <a:r>
              <a:rPr lang="en-US" sz="1400" dirty="0"/>
              <a:t>	public </a:t>
            </a:r>
            <a:r>
              <a:rPr lang="en-US" sz="1400" dirty="0" err="1"/>
              <a:t>boolean</a:t>
            </a:r>
            <a:r>
              <a:rPr lang="en-US" sz="1400" dirty="0"/>
              <a:t> equals(Object obj){</a:t>
            </a:r>
          </a:p>
          <a:p>
            <a:r>
              <a:rPr lang="en-US" sz="1400" dirty="0"/>
              <a:t>		try{</a:t>
            </a:r>
          </a:p>
          <a:p>
            <a:r>
              <a:rPr lang="en-US" sz="1400" dirty="0"/>
              <a:t>		Student s = (Student)obj;</a:t>
            </a:r>
          </a:p>
          <a:p>
            <a:r>
              <a:rPr lang="en-US" sz="1400" dirty="0"/>
              <a:t>		if(</a:t>
            </a:r>
            <a:r>
              <a:rPr lang="en-US" sz="1400" dirty="0" err="1"/>
              <a:t>tname.equals</a:t>
            </a:r>
            <a:r>
              <a:rPr lang="en-US" sz="1400" dirty="0"/>
              <a:t>(s.name) &amp;&amp; </a:t>
            </a:r>
            <a:r>
              <a:rPr lang="en-US" sz="1400" dirty="0" err="1"/>
              <a:t>rollno</a:t>
            </a:r>
            <a:r>
              <a:rPr lang="en-US" sz="1400" dirty="0"/>
              <a:t> == </a:t>
            </a:r>
            <a:r>
              <a:rPr lang="en-US" sz="1400" dirty="0" err="1"/>
              <a:t>s.rollno</a:t>
            </a:r>
            <a:r>
              <a:rPr lang="en-US" sz="1400" dirty="0"/>
              <a:t>)</a:t>
            </a:r>
          </a:p>
          <a:p>
            <a:r>
              <a:rPr lang="en-US" sz="1400" dirty="0"/>
              <a:t>			return true;</a:t>
            </a:r>
          </a:p>
          <a:p>
            <a:r>
              <a:rPr lang="en-US" sz="1400" dirty="0"/>
              <a:t>		return false;</a:t>
            </a:r>
          </a:p>
          <a:p>
            <a:r>
              <a:rPr lang="en-US" sz="1400" dirty="0"/>
              <a:t>	}catch(</a:t>
            </a:r>
            <a:r>
              <a:rPr lang="en-US" sz="1400" dirty="0" err="1"/>
              <a:t>ClassCastException</a:t>
            </a:r>
            <a:r>
              <a:rPr lang="en-US" sz="1400" dirty="0"/>
              <a:t> e){</a:t>
            </a:r>
          </a:p>
          <a:p>
            <a:r>
              <a:rPr lang="en-US" sz="1400" dirty="0"/>
              <a:t>	return false;</a:t>
            </a:r>
          </a:p>
          <a:p>
            <a:r>
              <a:rPr lang="en-US" sz="1400" dirty="0"/>
              <a:t>	}catch(</a:t>
            </a:r>
            <a:r>
              <a:rPr lang="en-US" sz="1400" dirty="0" err="1"/>
              <a:t>NullPointerException</a:t>
            </a:r>
            <a:r>
              <a:rPr lang="en-US" sz="1400" dirty="0"/>
              <a:t> e){</a:t>
            </a:r>
          </a:p>
          <a:p>
            <a:r>
              <a:rPr lang="en-US" sz="1400" dirty="0"/>
              <a:t>		return false;</a:t>
            </a:r>
          </a:p>
          <a:p>
            <a:r>
              <a:rPr lang="en-US" sz="1400" dirty="0"/>
              <a:t>	}</a:t>
            </a:r>
          </a:p>
          <a:p>
            <a:r>
              <a:rPr lang="en-US" sz="1400" dirty="0"/>
              <a:t>	}	</a:t>
            </a:r>
          </a:p>
        </p:txBody>
      </p:sp>
    </p:spTree>
    <p:extLst>
      <p:ext uri="{BB962C8B-B14F-4D97-AF65-F5344CB8AC3E}">
        <p14:creationId xmlns:p14="http://schemas.microsoft.com/office/powerpoint/2010/main" val="4268829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5CFDA-9D9F-4725-A1BA-A5AEA2446428}"/>
              </a:ext>
            </a:extLst>
          </p:cNvPr>
          <p:cNvSpPr txBox="1"/>
          <p:nvPr/>
        </p:nvSpPr>
        <p:spPr>
          <a:xfrm>
            <a:off x="0" y="85725"/>
            <a:ext cx="12001500" cy="6494085"/>
          </a:xfrm>
          <a:prstGeom prst="rect">
            <a:avLst/>
          </a:prstGeom>
          <a:noFill/>
        </p:spPr>
        <p:txBody>
          <a:bodyPr wrap="square" rtlCol="0">
            <a:spAutoFit/>
          </a:bodyPr>
          <a:lstStyle/>
          <a:p>
            <a:r>
              <a:rPr lang="en-US" sz="1300" dirty="0"/>
              <a:t>class Student{</a:t>
            </a:r>
          </a:p>
          <a:p>
            <a:r>
              <a:rPr lang="en-US" sz="1300" dirty="0"/>
              <a:t>	String name;</a:t>
            </a:r>
          </a:p>
          <a:p>
            <a:r>
              <a:rPr lang="en-US" sz="1300" dirty="0"/>
              <a:t>	int </a:t>
            </a:r>
            <a:r>
              <a:rPr lang="en-US" sz="1300" dirty="0" err="1"/>
              <a:t>rollno</a:t>
            </a:r>
            <a:r>
              <a:rPr lang="en-US" sz="1300" dirty="0"/>
              <a:t>;</a:t>
            </a:r>
          </a:p>
          <a:p>
            <a:r>
              <a:rPr lang="en-US" sz="1300" dirty="0"/>
              <a:t>	Student(String </a:t>
            </a:r>
            <a:r>
              <a:rPr lang="en-US" sz="1300" dirty="0" err="1"/>
              <a:t>name,int</a:t>
            </a:r>
            <a:r>
              <a:rPr lang="en-US" sz="1300" dirty="0"/>
              <a:t> </a:t>
            </a:r>
            <a:r>
              <a:rPr lang="en-US" sz="1300" dirty="0" err="1"/>
              <a:t>rollno</a:t>
            </a:r>
            <a:r>
              <a:rPr lang="en-US" sz="1300" dirty="0"/>
              <a:t>){</a:t>
            </a:r>
          </a:p>
          <a:p>
            <a:r>
              <a:rPr lang="en-US" sz="1300" dirty="0"/>
              <a:t>		this.name = name;</a:t>
            </a:r>
          </a:p>
          <a:p>
            <a:r>
              <a:rPr lang="en-US" sz="1300" dirty="0"/>
              <a:t>		</a:t>
            </a:r>
            <a:r>
              <a:rPr lang="en-US" sz="1300" dirty="0" err="1"/>
              <a:t>this.rollno</a:t>
            </a:r>
            <a:r>
              <a:rPr lang="en-US" sz="1300" dirty="0"/>
              <a:t> = </a:t>
            </a:r>
            <a:r>
              <a:rPr lang="en-US" sz="1300" dirty="0" err="1"/>
              <a:t>rollno</a:t>
            </a:r>
            <a:r>
              <a:rPr lang="en-US" sz="1300" dirty="0"/>
              <a:t>;</a:t>
            </a:r>
          </a:p>
          <a:p>
            <a:r>
              <a:rPr lang="en-US" sz="1300" dirty="0"/>
              <a:t>	}</a:t>
            </a:r>
          </a:p>
          <a:p>
            <a:r>
              <a:rPr lang="en-US" sz="1300" dirty="0"/>
              <a:t>	@Override</a:t>
            </a:r>
          </a:p>
          <a:p>
            <a:r>
              <a:rPr lang="en-US" sz="1300" dirty="0"/>
              <a:t>	public </a:t>
            </a:r>
            <a:r>
              <a:rPr lang="en-US" sz="1300" dirty="0" err="1"/>
              <a:t>boolean</a:t>
            </a:r>
            <a:r>
              <a:rPr lang="en-US" sz="1300" dirty="0"/>
              <a:t> equals(Object obj){</a:t>
            </a:r>
          </a:p>
          <a:p>
            <a:r>
              <a:rPr lang="en-US" sz="1300" dirty="0"/>
              <a:t>		try{</a:t>
            </a:r>
          </a:p>
          <a:p>
            <a:r>
              <a:rPr lang="en-US" sz="1300" dirty="0"/>
              <a:t>		Student s = (Student)obj; //  CCE</a:t>
            </a:r>
          </a:p>
          <a:p>
            <a:r>
              <a:rPr lang="en-US" sz="1300" dirty="0"/>
              <a:t>		if(</a:t>
            </a:r>
            <a:r>
              <a:rPr lang="en-US" sz="1300" dirty="0" err="1"/>
              <a:t>this.name.equals</a:t>
            </a:r>
            <a:r>
              <a:rPr lang="en-US" sz="1300" dirty="0"/>
              <a:t>(s.name) &amp;&amp; </a:t>
            </a:r>
            <a:r>
              <a:rPr lang="en-US" sz="1300" dirty="0" err="1"/>
              <a:t>this.rollno</a:t>
            </a:r>
            <a:r>
              <a:rPr lang="en-US" sz="1300" dirty="0"/>
              <a:t> == </a:t>
            </a:r>
            <a:r>
              <a:rPr lang="en-US" sz="1300" dirty="0" err="1"/>
              <a:t>s.rollno</a:t>
            </a:r>
            <a:r>
              <a:rPr lang="en-US" sz="1300" dirty="0"/>
              <a:t>)    // NPE</a:t>
            </a:r>
          </a:p>
          <a:p>
            <a:r>
              <a:rPr lang="en-US" sz="1300" dirty="0"/>
              <a:t>			return true;</a:t>
            </a:r>
          </a:p>
          <a:p>
            <a:r>
              <a:rPr lang="en-US" sz="1300" dirty="0"/>
              <a:t>		return false;</a:t>
            </a:r>
          </a:p>
          <a:p>
            <a:r>
              <a:rPr lang="en-US" sz="1300" dirty="0"/>
              <a:t>	}catch(</a:t>
            </a:r>
            <a:r>
              <a:rPr lang="en-US" sz="1300" dirty="0" err="1"/>
              <a:t>ClassCastException</a:t>
            </a:r>
            <a:r>
              <a:rPr lang="en-US" sz="1300" dirty="0"/>
              <a:t> e){</a:t>
            </a:r>
          </a:p>
          <a:p>
            <a:r>
              <a:rPr lang="en-US" sz="1300" dirty="0"/>
              <a:t>	return false;</a:t>
            </a:r>
          </a:p>
          <a:p>
            <a:r>
              <a:rPr lang="en-US" sz="1300" dirty="0"/>
              <a:t>	}catch(</a:t>
            </a:r>
            <a:r>
              <a:rPr lang="en-US" sz="1300" dirty="0" err="1"/>
              <a:t>NullPointerException</a:t>
            </a:r>
            <a:r>
              <a:rPr lang="en-US" sz="1300" dirty="0"/>
              <a:t> e){</a:t>
            </a:r>
          </a:p>
          <a:p>
            <a:r>
              <a:rPr lang="en-US" sz="1300" dirty="0"/>
              <a:t>		return false;</a:t>
            </a:r>
          </a:p>
          <a:p>
            <a:r>
              <a:rPr lang="en-US" sz="1300" dirty="0"/>
              <a:t>	}</a:t>
            </a:r>
          </a:p>
          <a:p>
            <a:r>
              <a:rPr lang="en-US" sz="1300" dirty="0"/>
              <a:t>	}	</a:t>
            </a:r>
          </a:p>
          <a:p>
            <a:r>
              <a:rPr lang="en-US" sz="1300" dirty="0"/>
              <a:t>	public static void main(String[] </a:t>
            </a:r>
            <a:r>
              <a:rPr lang="en-US" sz="1300" dirty="0" err="1"/>
              <a:t>args</a:t>
            </a:r>
            <a:r>
              <a:rPr lang="en-US" sz="1300" dirty="0"/>
              <a:t>){</a:t>
            </a:r>
          </a:p>
          <a:p>
            <a:r>
              <a:rPr lang="en-US" sz="1300" dirty="0"/>
              <a:t>		Student s1 = new Student("Akhil",1001);</a:t>
            </a:r>
          </a:p>
          <a:p>
            <a:r>
              <a:rPr lang="en-US" sz="1300" dirty="0"/>
              <a:t>		Student s2 = new Student("Manoj",1002);</a:t>
            </a:r>
          </a:p>
          <a:p>
            <a:r>
              <a:rPr lang="en-US" sz="1300" dirty="0"/>
              <a:t>		Student s3 = new Student("Akhil",1001);</a:t>
            </a:r>
          </a:p>
          <a:p>
            <a:r>
              <a:rPr lang="en-US" sz="1300" dirty="0"/>
              <a:t>		Student s4 = s1;</a:t>
            </a:r>
          </a:p>
          <a:p>
            <a:r>
              <a:rPr lang="en-US" sz="1300" dirty="0"/>
              <a:t>		</a:t>
            </a:r>
            <a:r>
              <a:rPr lang="en-US" sz="1300" dirty="0" err="1"/>
              <a:t>System.out.println</a:t>
            </a:r>
            <a:r>
              <a:rPr lang="en-US" sz="1300" dirty="0"/>
              <a:t>(s1.equals(s2));</a:t>
            </a:r>
          </a:p>
          <a:p>
            <a:r>
              <a:rPr lang="en-US" sz="1300" dirty="0"/>
              <a:t>		</a:t>
            </a:r>
            <a:r>
              <a:rPr lang="en-US" sz="1300" dirty="0" err="1"/>
              <a:t>System.out.println</a:t>
            </a:r>
            <a:r>
              <a:rPr lang="en-US" sz="1300" dirty="0"/>
              <a:t>(s1.equals(s3));</a:t>
            </a:r>
          </a:p>
          <a:p>
            <a:r>
              <a:rPr lang="en-US" sz="1300" dirty="0"/>
              <a:t>		</a:t>
            </a:r>
            <a:r>
              <a:rPr lang="en-US" sz="1300" dirty="0" err="1"/>
              <a:t>System.out.println</a:t>
            </a:r>
            <a:r>
              <a:rPr lang="en-US" sz="1300" dirty="0"/>
              <a:t>(s1.equals(s4));	</a:t>
            </a:r>
          </a:p>
          <a:p>
            <a:r>
              <a:rPr lang="en-US" sz="1300" dirty="0"/>
              <a:t>		</a:t>
            </a:r>
            <a:r>
              <a:rPr lang="en-US" sz="1300" dirty="0" err="1"/>
              <a:t>System.out.println</a:t>
            </a:r>
            <a:r>
              <a:rPr lang="en-US" sz="1300" dirty="0"/>
              <a:t>(s1.equals("Akhil"));</a:t>
            </a:r>
          </a:p>
          <a:p>
            <a:r>
              <a:rPr lang="en-US" sz="1300" dirty="0"/>
              <a:t>		</a:t>
            </a:r>
            <a:r>
              <a:rPr lang="en-US" sz="1300" dirty="0" err="1"/>
              <a:t>System.out.println</a:t>
            </a:r>
            <a:r>
              <a:rPr lang="en-US" sz="1300" dirty="0"/>
              <a:t>(s1.equals(null));</a:t>
            </a:r>
          </a:p>
          <a:p>
            <a:r>
              <a:rPr lang="en-US" sz="1300" dirty="0"/>
              <a:t>	}</a:t>
            </a:r>
          </a:p>
          <a:p>
            <a:r>
              <a:rPr lang="en-US" sz="1300" dirty="0"/>
              <a:t>}</a:t>
            </a:r>
          </a:p>
        </p:txBody>
      </p:sp>
      <p:pic>
        <p:nvPicPr>
          <p:cNvPr id="4" name="Picture 3">
            <a:extLst>
              <a:ext uri="{FF2B5EF4-FFF2-40B4-BE49-F238E27FC236}">
                <a16:creationId xmlns:a16="http://schemas.microsoft.com/office/drawing/2014/main" id="{CBA3C24D-0ECE-4508-842A-1A7B28CF792D}"/>
              </a:ext>
            </a:extLst>
          </p:cNvPr>
          <p:cNvPicPr>
            <a:picLocks noChangeAspect="1"/>
          </p:cNvPicPr>
          <p:nvPr/>
        </p:nvPicPr>
        <p:blipFill>
          <a:blip r:embed="rId2"/>
          <a:stretch>
            <a:fillRect/>
          </a:stretch>
        </p:blipFill>
        <p:spPr>
          <a:xfrm>
            <a:off x="4495725" y="4923351"/>
            <a:ext cx="1066949" cy="1295581"/>
          </a:xfrm>
          <a:prstGeom prst="rect">
            <a:avLst/>
          </a:prstGeom>
        </p:spPr>
      </p:pic>
    </p:spTree>
    <p:extLst>
      <p:ext uri="{BB962C8B-B14F-4D97-AF65-F5344CB8AC3E}">
        <p14:creationId xmlns:p14="http://schemas.microsoft.com/office/powerpoint/2010/main" val="1965129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8F2BF-DB5D-4284-82AE-BC3E6863A00D}"/>
              </a:ext>
            </a:extLst>
          </p:cNvPr>
          <p:cNvSpPr txBox="1"/>
          <p:nvPr/>
        </p:nvSpPr>
        <p:spPr>
          <a:xfrm>
            <a:off x="123825" y="85725"/>
            <a:ext cx="11982450" cy="5355312"/>
          </a:xfrm>
          <a:prstGeom prst="rect">
            <a:avLst/>
          </a:prstGeom>
          <a:noFill/>
        </p:spPr>
        <p:txBody>
          <a:bodyPr wrap="square" rtlCol="0">
            <a:spAutoFit/>
          </a:bodyPr>
          <a:lstStyle/>
          <a:p>
            <a:r>
              <a:rPr lang="en-US" dirty="0"/>
              <a:t>More simplified version of equals method :</a:t>
            </a:r>
          </a:p>
          <a:p>
            <a:r>
              <a:rPr lang="en-US" sz="1200" dirty="0"/>
              <a:t>@Override</a:t>
            </a:r>
          </a:p>
          <a:p>
            <a:r>
              <a:rPr lang="en-US" sz="1200" dirty="0"/>
              <a:t>public </a:t>
            </a:r>
            <a:r>
              <a:rPr lang="en-US" sz="1200" dirty="0" err="1"/>
              <a:t>boolean</a:t>
            </a:r>
            <a:r>
              <a:rPr lang="en-US" sz="1200" dirty="0"/>
              <a:t> equals(Object obj){</a:t>
            </a:r>
          </a:p>
          <a:p>
            <a:r>
              <a:rPr lang="en-US" sz="1200" dirty="0"/>
              <a:t>	if(obj </a:t>
            </a:r>
            <a:r>
              <a:rPr lang="en-US" sz="1200" dirty="0" err="1"/>
              <a:t>instanceof</a:t>
            </a:r>
            <a:r>
              <a:rPr lang="en-US" sz="1200" dirty="0"/>
              <a:t> Student){</a:t>
            </a:r>
          </a:p>
          <a:p>
            <a:r>
              <a:rPr lang="en-US" sz="1200" dirty="0"/>
              <a:t>	Student s = (Student)obj;</a:t>
            </a:r>
          </a:p>
          <a:p>
            <a:r>
              <a:rPr lang="en-US" sz="1200" dirty="0"/>
              <a:t>	          if(</a:t>
            </a:r>
            <a:r>
              <a:rPr lang="en-US" sz="1200" dirty="0" err="1"/>
              <a:t>name.equals</a:t>
            </a:r>
            <a:r>
              <a:rPr lang="en-US" sz="1200" dirty="0"/>
              <a:t>(s.name) &amp;&amp; </a:t>
            </a:r>
            <a:r>
              <a:rPr lang="en-US" sz="1200" dirty="0" err="1"/>
              <a:t>rollno</a:t>
            </a:r>
            <a:r>
              <a:rPr lang="en-US" sz="1200" dirty="0"/>
              <a:t> == </a:t>
            </a:r>
            <a:r>
              <a:rPr lang="en-US" sz="1200" dirty="0" err="1"/>
              <a:t>s.rollno</a:t>
            </a:r>
            <a:r>
              <a:rPr lang="en-US" sz="1200" dirty="0"/>
              <a:t>)</a:t>
            </a:r>
          </a:p>
          <a:p>
            <a:r>
              <a:rPr lang="en-US" sz="1200" dirty="0"/>
              <a:t>		return true;</a:t>
            </a:r>
          </a:p>
          <a:p>
            <a:r>
              <a:rPr lang="en-US" sz="1200" dirty="0"/>
              <a:t>	}</a:t>
            </a:r>
          </a:p>
          <a:p>
            <a:r>
              <a:rPr lang="en-US" sz="1200" dirty="0"/>
              <a:t>	return false;</a:t>
            </a:r>
          </a:p>
          <a:p>
            <a:r>
              <a:rPr lang="en-US" sz="1200" dirty="0"/>
              <a:t>			</a:t>
            </a:r>
          </a:p>
          <a:p>
            <a:r>
              <a:rPr lang="en-US" sz="1200" dirty="0"/>
              <a:t>}</a:t>
            </a:r>
          </a:p>
          <a:p>
            <a:endParaRPr lang="en-US" sz="1200" dirty="0"/>
          </a:p>
          <a:p>
            <a:endParaRPr lang="en-US" sz="1200" dirty="0"/>
          </a:p>
          <a:p>
            <a:r>
              <a:rPr lang="en-US" dirty="0"/>
              <a:t>Note</a:t>
            </a:r>
          </a:p>
          <a:p>
            <a:endParaRPr lang="en-US" dirty="0"/>
          </a:p>
          <a:p>
            <a:r>
              <a:rPr lang="en-US" dirty="0"/>
              <a:t>To make above equals method more efficient we have to write the following code at the beginning inside equals method . </a:t>
            </a:r>
          </a:p>
          <a:p>
            <a:r>
              <a:rPr lang="en-US" dirty="0"/>
              <a:t>if(obj==this)</a:t>
            </a:r>
          </a:p>
          <a:p>
            <a:r>
              <a:rPr lang="en-US" dirty="0"/>
              <a:t>      return true;</a:t>
            </a:r>
          </a:p>
          <a:p>
            <a:endParaRPr lang="en-US" dirty="0"/>
          </a:p>
          <a:p>
            <a:r>
              <a:rPr lang="en-US" dirty="0"/>
              <a:t>According to this if both references pointing to the same object then without performing any comparison .equals() method returns true directly .</a:t>
            </a:r>
          </a:p>
          <a:p>
            <a:endParaRPr lang="en-US" dirty="0"/>
          </a:p>
          <a:p>
            <a:endParaRPr lang="en-US" dirty="0"/>
          </a:p>
        </p:txBody>
      </p:sp>
    </p:spTree>
    <p:extLst>
      <p:ext uri="{BB962C8B-B14F-4D97-AF65-F5344CB8AC3E}">
        <p14:creationId xmlns:p14="http://schemas.microsoft.com/office/powerpoint/2010/main" val="70744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97F67-49A1-4F1F-A3AB-AB2F8CA29383}"/>
              </a:ext>
            </a:extLst>
          </p:cNvPr>
          <p:cNvSpPr txBox="1"/>
          <p:nvPr/>
        </p:nvSpPr>
        <p:spPr>
          <a:xfrm>
            <a:off x="238125" y="0"/>
            <a:ext cx="11782425" cy="6648450"/>
          </a:xfrm>
          <a:prstGeom prst="rect">
            <a:avLst/>
          </a:prstGeom>
          <a:noFill/>
        </p:spPr>
        <p:txBody>
          <a:bodyPr wrap="square" rtlCol="0">
            <a:spAutoFit/>
          </a:bodyPr>
          <a:lstStyle/>
          <a:p>
            <a:endParaRPr lang="en-US" dirty="0"/>
          </a:p>
        </p:txBody>
      </p:sp>
      <p:graphicFrame>
        <p:nvGraphicFramePr>
          <p:cNvPr id="4" name="Table 4">
            <a:extLst>
              <a:ext uri="{FF2B5EF4-FFF2-40B4-BE49-F238E27FC236}">
                <a16:creationId xmlns:a16="http://schemas.microsoft.com/office/drawing/2014/main" id="{C47710D3-FBEC-43BB-9F15-51C8B67AD0F2}"/>
              </a:ext>
            </a:extLst>
          </p:cNvPr>
          <p:cNvGraphicFramePr>
            <a:graphicFrameLocks noGrp="1"/>
          </p:cNvGraphicFramePr>
          <p:nvPr>
            <p:extLst>
              <p:ext uri="{D42A27DB-BD31-4B8C-83A1-F6EECF244321}">
                <p14:modId xmlns:p14="http://schemas.microsoft.com/office/powerpoint/2010/main" val="2989975444"/>
              </p:ext>
            </p:extLst>
          </p:nvPr>
        </p:nvGraphicFramePr>
        <p:xfrm>
          <a:off x="1066799" y="1050395"/>
          <a:ext cx="10125076" cy="4547660"/>
        </p:xfrm>
        <a:graphic>
          <a:graphicData uri="http://schemas.openxmlformats.org/drawingml/2006/table">
            <a:tbl>
              <a:tblPr firstRow="1" bandRow="1">
                <a:tableStyleId>{5C22544A-7EE6-4342-B048-85BDC9FD1C3A}</a:tableStyleId>
              </a:tblPr>
              <a:tblGrid>
                <a:gridCol w="4686301">
                  <a:extLst>
                    <a:ext uri="{9D8B030D-6E8A-4147-A177-3AD203B41FA5}">
                      <a16:colId xmlns:a16="http://schemas.microsoft.com/office/drawing/2014/main" val="2773384928"/>
                    </a:ext>
                  </a:extLst>
                </a:gridCol>
                <a:gridCol w="5438775">
                  <a:extLst>
                    <a:ext uri="{9D8B030D-6E8A-4147-A177-3AD203B41FA5}">
                      <a16:colId xmlns:a16="http://schemas.microsoft.com/office/drawing/2014/main" val="333746362"/>
                    </a:ext>
                  </a:extLst>
                </a:gridCol>
              </a:tblGrid>
              <a:tr h="454522">
                <a:tc>
                  <a:txBody>
                    <a:bodyPr/>
                    <a:lstStyle/>
                    <a:p>
                      <a:r>
                        <a:rPr lang="en-US" dirty="0"/>
                        <a:t>String</a:t>
                      </a:r>
                    </a:p>
                  </a:txBody>
                  <a:tcPr/>
                </a:tc>
                <a:tc>
                  <a:txBody>
                    <a:bodyPr/>
                    <a:lstStyle/>
                    <a:p>
                      <a:r>
                        <a:rPr lang="en-US" dirty="0" err="1"/>
                        <a:t>StringBuffer</a:t>
                      </a:r>
                      <a:endParaRPr lang="en-US" dirty="0"/>
                    </a:p>
                  </a:txBody>
                  <a:tcPr/>
                </a:tc>
                <a:extLst>
                  <a:ext uri="{0D108BD9-81ED-4DB2-BD59-A6C34878D82A}">
                    <a16:rowId xmlns:a16="http://schemas.microsoft.com/office/drawing/2014/main" val="3062124016"/>
                  </a:ext>
                </a:extLst>
              </a:tr>
              <a:tr h="4093138">
                <a:tc>
                  <a:txBody>
                    <a:bodyPr/>
                    <a:lstStyle/>
                    <a:p>
                      <a:r>
                        <a:rPr lang="en-US" dirty="0"/>
                        <a:t>class Demo{</a:t>
                      </a:r>
                    </a:p>
                    <a:p>
                      <a:r>
                        <a:rPr lang="en-US" dirty="0"/>
                        <a:t>public static void main(String[] </a:t>
                      </a:r>
                      <a:r>
                        <a:rPr lang="en-US" dirty="0" err="1"/>
                        <a:t>args</a:t>
                      </a:r>
                      <a:r>
                        <a:rPr lang="en-US" dirty="0"/>
                        <a:t>){</a:t>
                      </a:r>
                    </a:p>
                    <a:p>
                      <a:r>
                        <a:rPr lang="en-US" dirty="0"/>
                        <a:t>	String s1 = new String("Durga");</a:t>
                      </a:r>
                    </a:p>
                    <a:p>
                      <a:r>
                        <a:rPr lang="en-US" dirty="0"/>
                        <a:t>	String s2 = new String("Durga");</a:t>
                      </a:r>
                    </a:p>
                    <a:p>
                      <a:r>
                        <a:rPr lang="en-US" dirty="0"/>
                        <a:t>		</a:t>
                      </a:r>
                    </a:p>
                    <a:p>
                      <a:r>
                        <a:rPr lang="en-US" dirty="0"/>
                        <a:t>	</a:t>
                      </a:r>
                      <a:r>
                        <a:rPr lang="en-US" dirty="0" err="1"/>
                        <a:t>System.out.println</a:t>
                      </a:r>
                      <a:r>
                        <a:rPr lang="en-US" dirty="0"/>
                        <a:t>(s1==s2);</a:t>
                      </a:r>
                    </a:p>
                    <a:p>
                      <a:r>
                        <a:rPr lang="en-US" dirty="0"/>
                        <a:t>		</a:t>
                      </a:r>
                      <a:r>
                        <a:rPr lang="en-US" dirty="0" err="1"/>
                        <a:t>System.out.println</a:t>
                      </a:r>
                      <a:r>
                        <a:rPr lang="en-US" dirty="0"/>
                        <a:t>(s1.equals(s2));</a:t>
                      </a:r>
                    </a:p>
                    <a:p>
                      <a:r>
                        <a:rPr lang="en-US" dirty="0"/>
                        <a:t>	}</a:t>
                      </a:r>
                    </a:p>
                    <a:p>
                      <a:r>
                        <a:rPr lang="en-US" dirty="0"/>
                        <a:t>}</a:t>
                      </a:r>
                    </a:p>
                    <a:p>
                      <a:r>
                        <a:rPr lang="en-US" dirty="0"/>
                        <a:t>	</a:t>
                      </a:r>
                    </a:p>
                  </a:txBody>
                  <a:tcPr/>
                </a:tc>
                <a:tc>
                  <a:txBody>
                    <a:bodyPr/>
                    <a:lstStyle/>
                    <a:p>
                      <a:r>
                        <a:rPr lang="en-US" dirty="0"/>
                        <a:t>class Demo{</a:t>
                      </a:r>
                    </a:p>
                    <a:p>
                      <a:r>
                        <a:rPr lang="en-US" dirty="0"/>
                        <a:t>	public static void main(String[] </a:t>
                      </a:r>
                      <a:r>
                        <a:rPr lang="en-US" dirty="0" err="1"/>
                        <a:t>args</a:t>
                      </a:r>
                      <a:r>
                        <a:rPr lang="en-US" dirty="0"/>
                        <a:t>){</a:t>
                      </a:r>
                    </a:p>
                    <a:p>
                      <a:r>
                        <a:rPr lang="en-US" dirty="0"/>
                        <a:t>	</a:t>
                      </a:r>
                      <a:r>
                        <a:rPr lang="en-US" dirty="0" err="1"/>
                        <a:t>StringBuffer</a:t>
                      </a:r>
                      <a:r>
                        <a:rPr lang="en-US" dirty="0"/>
                        <a:t> sb1 = new </a:t>
                      </a:r>
                      <a:r>
                        <a:rPr lang="en-US" dirty="0" err="1"/>
                        <a:t>StringBuffer</a:t>
                      </a:r>
                      <a:r>
                        <a:rPr lang="en-US" dirty="0"/>
                        <a:t>("Durga");</a:t>
                      </a:r>
                    </a:p>
                    <a:p>
                      <a:r>
                        <a:rPr lang="en-US" dirty="0"/>
                        <a:t>	</a:t>
                      </a:r>
                      <a:r>
                        <a:rPr lang="en-US" dirty="0" err="1"/>
                        <a:t>StringBuffer</a:t>
                      </a:r>
                      <a:r>
                        <a:rPr lang="en-US" dirty="0"/>
                        <a:t> sb2 = new </a:t>
                      </a:r>
                      <a:r>
                        <a:rPr lang="en-US" dirty="0" err="1"/>
                        <a:t>StringBuffer</a:t>
                      </a:r>
                      <a:r>
                        <a:rPr lang="en-US" dirty="0"/>
                        <a:t>("Durga");</a:t>
                      </a:r>
                    </a:p>
                    <a:p>
                      <a:r>
                        <a:rPr lang="en-US" dirty="0"/>
                        <a:t>		</a:t>
                      </a:r>
                    </a:p>
                    <a:p>
                      <a:r>
                        <a:rPr lang="en-US" dirty="0"/>
                        <a:t>		</a:t>
                      </a:r>
                      <a:r>
                        <a:rPr lang="en-US" dirty="0" err="1"/>
                        <a:t>System.out.println</a:t>
                      </a:r>
                      <a:r>
                        <a:rPr lang="en-US" dirty="0"/>
                        <a:t>(sb1==sb2);</a:t>
                      </a:r>
                    </a:p>
                    <a:p>
                      <a:r>
                        <a:rPr lang="en-US" dirty="0"/>
                        <a:t>		</a:t>
                      </a:r>
                      <a:r>
                        <a:rPr lang="en-US" dirty="0" err="1"/>
                        <a:t>System.out.println</a:t>
                      </a:r>
                      <a:r>
                        <a:rPr lang="en-US" dirty="0"/>
                        <a:t>(sb1.equals(sb2));</a:t>
                      </a:r>
                    </a:p>
                    <a:p>
                      <a:r>
                        <a:rPr lang="en-US" dirty="0"/>
                        <a:t>	}</a:t>
                      </a:r>
                    </a:p>
                    <a:p>
                      <a:r>
                        <a:rPr lang="en-US" dirty="0"/>
                        <a:t>}</a:t>
                      </a:r>
                    </a:p>
                  </a:txBody>
                  <a:tcPr/>
                </a:tc>
                <a:extLst>
                  <a:ext uri="{0D108BD9-81ED-4DB2-BD59-A6C34878D82A}">
                    <a16:rowId xmlns:a16="http://schemas.microsoft.com/office/drawing/2014/main" val="3072139118"/>
                  </a:ext>
                </a:extLst>
              </a:tr>
            </a:tbl>
          </a:graphicData>
        </a:graphic>
      </p:graphicFrame>
      <p:pic>
        <p:nvPicPr>
          <p:cNvPr id="6" name="Picture 5">
            <a:extLst>
              <a:ext uri="{FF2B5EF4-FFF2-40B4-BE49-F238E27FC236}">
                <a16:creationId xmlns:a16="http://schemas.microsoft.com/office/drawing/2014/main" id="{CEE99377-9C72-4F7B-8A26-E9672EDDBD39}"/>
              </a:ext>
            </a:extLst>
          </p:cNvPr>
          <p:cNvPicPr>
            <a:picLocks noChangeAspect="1"/>
          </p:cNvPicPr>
          <p:nvPr/>
        </p:nvPicPr>
        <p:blipFill>
          <a:blip r:embed="rId2"/>
          <a:stretch>
            <a:fillRect/>
          </a:stretch>
        </p:blipFill>
        <p:spPr>
          <a:xfrm>
            <a:off x="3147974" y="4719037"/>
            <a:ext cx="543001" cy="523948"/>
          </a:xfrm>
          <a:prstGeom prst="rect">
            <a:avLst/>
          </a:prstGeom>
        </p:spPr>
      </p:pic>
      <p:pic>
        <p:nvPicPr>
          <p:cNvPr id="8" name="Picture 7">
            <a:extLst>
              <a:ext uri="{FF2B5EF4-FFF2-40B4-BE49-F238E27FC236}">
                <a16:creationId xmlns:a16="http://schemas.microsoft.com/office/drawing/2014/main" id="{01C8BA97-672A-4D18-81AA-6615654F6E8C}"/>
              </a:ext>
            </a:extLst>
          </p:cNvPr>
          <p:cNvPicPr>
            <a:picLocks noChangeAspect="1"/>
          </p:cNvPicPr>
          <p:nvPr/>
        </p:nvPicPr>
        <p:blipFill>
          <a:blip r:embed="rId3"/>
          <a:stretch>
            <a:fillRect/>
          </a:stretch>
        </p:blipFill>
        <p:spPr>
          <a:xfrm>
            <a:off x="7334179" y="4747612"/>
            <a:ext cx="1009791" cy="676369"/>
          </a:xfrm>
          <a:prstGeom prst="rect">
            <a:avLst/>
          </a:prstGeom>
        </p:spPr>
      </p:pic>
    </p:spTree>
    <p:extLst>
      <p:ext uri="{BB962C8B-B14F-4D97-AF65-F5344CB8AC3E}">
        <p14:creationId xmlns:p14="http://schemas.microsoft.com/office/powerpoint/2010/main" val="96272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3AA7A-1F0E-4FB6-AFF1-5651073F0684}"/>
              </a:ext>
            </a:extLst>
          </p:cNvPr>
          <p:cNvSpPr txBox="1"/>
          <p:nvPr/>
        </p:nvSpPr>
        <p:spPr>
          <a:xfrm>
            <a:off x="85725" y="95250"/>
            <a:ext cx="11982450" cy="3785652"/>
          </a:xfrm>
          <a:prstGeom prst="rect">
            <a:avLst/>
          </a:prstGeom>
          <a:noFill/>
        </p:spPr>
        <p:txBody>
          <a:bodyPr wrap="square" rtlCol="0">
            <a:spAutoFit/>
          </a:bodyPr>
          <a:lstStyle/>
          <a:p>
            <a:r>
              <a:rPr lang="en-US" dirty="0"/>
              <a:t>In String class .equals() method is overridden for content comparison Hence , even though the objects are different but if the content is same then .equals() method returns true .</a:t>
            </a:r>
          </a:p>
          <a:p>
            <a:endParaRPr lang="en-US" dirty="0"/>
          </a:p>
          <a:p>
            <a:r>
              <a:rPr lang="en-US" dirty="0"/>
              <a:t>In </a:t>
            </a:r>
            <a:r>
              <a:rPr lang="en-US" dirty="0" err="1"/>
              <a:t>StringBuffer</a:t>
            </a:r>
            <a:r>
              <a:rPr lang="en-US" dirty="0"/>
              <a:t> .equals() method is not overridden for content comparison . Hence, if Objects are different .equals() method returns false even though content is same .</a:t>
            </a:r>
          </a:p>
          <a:p>
            <a:endParaRPr lang="en-US" dirty="0"/>
          </a:p>
          <a:p>
            <a:endParaRPr lang="en-US" dirty="0"/>
          </a:p>
          <a:p>
            <a:r>
              <a:rPr lang="en-US" sz="2400" b="1" dirty="0" err="1"/>
              <a:t>getClass</a:t>
            </a:r>
            <a:r>
              <a:rPr lang="en-US" sz="2400" b="1" dirty="0"/>
              <a:t>() Method </a:t>
            </a:r>
          </a:p>
          <a:p>
            <a:r>
              <a:rPr lang="en-US" dirty="0"/>
              <a:t>We can use </a:t>
            </a:r>
            <a:r>
              <a:rPr lang="en-US" dirty="0" err="1"/>
              <a:t>getClass</a:t>
            </a:r>
            <a:r>
              <a:rPr lang="en-US" dirty="0"/>
              <a:t>() method to get runtime class definition of an object </a:t>
            </a:r>
          </a:p>
          <a:p>
            <a:r>
              <a:rPr lang="en-US" dirty="0"/>
              <a:t>public final Class </a:t>
            </a:r>
            <a:r>
              <a:rPr lang="en-US" dirty="0" err="1"/>
              <a:t>getClass</a:t>
            </a:r>
            <a:r>
              <a:rPr lang="en-US" dirty="0"/>
              <a:t>(){}</a:t>
            </a:r>
          </a:p>
          <a:p>
            <a:r>
              <a:rPr lang="en-US" dirty="0"/>
              <a:t>By using this class </a:t>
            </a:r>
            <a:r>
              <a:rPr lang="en-US" dirty="0" err="1"/>
              <a:t>Class</a:t>
            </a:r>
            <a:r>
              <a:rPr lang="en-US" dirty="0"/>
              <a:t> object we can access class level properties like fully qualified name of the class methods information, constructors information etc.. </a:t>
            </a:r>
          </a:p>
          <a:p>
            <a:endParaRPr lang="en-US" dirty="0"/>
          </a:p>
        </p:txBody>
      </p:sp>
    </p:spTree>
    <p:extLst>
      <p:ext uri="{BB962C8B-B14F-4D97-AF65-F5344CB8AC3E}">
        <p14:creationId xmlns:p14="http://schemas.microsoft.com/office/powerpoint/2010/main" val="28290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BC069-031E-4260-957D-A267BA4AA18C}"/>
              </a:ext>
            </a:extLst>
          </p:cNvPr>
          <p:cNvSpPr txBox="1"/>
          <p:nvPr/>
        </p:nvSpPr>
        <p:spPr>
          <a:xfrm>
            <a:off x="171450" y="114300"/>
            <a:ext cx="11868150" cy="5724644"/>
          </a:xfrm>
          <a:prstGeom prst="rect">
            <a:avLst/>
          </a:prstGeom>
          <a:noFill/>
        </p:spPr>
        <p:txBody>
          <a:bodyPr wrap="square" rtlCol="0">
            <a:spAutoFit/>
          </a:bodyPr>
          <a:lstStyle/>
          <a:p>
            <a:r>
              <a:rPr lang="en-US" sz="2400" b="1" dirty="0"/>
              <a:t>For Example: </a:t>
            </a:r>
          </a:p>
          <a:p>
            <a:endParaRPr lang="en-US" dirty="0"/>
          </a:p>
          <a:p>
            <a:r>
              <a:rPr lang="en-US" dirty="0"/>
              <a:t>class Demo{</a:t>
            </a:r>
          </a:p>
          <a:p>
            <a:r>
              <a:rPr lang="en-US" dirty="0"/>
              <a:t>	public static void main(String[] </a:t>
            </a:r>
            <a:r>
              <a:rPr lang="en-US" dirty="0" err="1"/>
              <a:t>args</a:t>
            </a:r>
            <a:r>
              <a:rPr lang="en-US" dirty="0"/>
              <a:t>){</a:t>
            </a:r>
          </a:p>
          <a:p>
            <a:r>
              <a:rPr lang="en-US" dirty="0"/>
              <a:t>		Object o = new String("Akhil Kumar");</a:t>
            </a:r>
          </a:p>
          <a:p>
            <a:r>
              <a:rPr lang="en-US" dirty="0"/>
              <a:t>		Class c = </a:t>
            </a:r>
            <a:r>
              <a:rPr lang="en-US" dirty="0" err="1"/>
              <a:t>o.getClass</a:t>
            </a:r>
            <a:r>
              <a:rPr lang="en-US" dirty="0"/>
              <a:t>();</a:t>
            </a:r>
          </a:p>
          <a:p>
            <a:r>
              <a:rPr lang="en-US" dirty="0"/>
              <a:t>		</a:t>
            </a:r>
            <a:r>
              <a:rPr lang="en-US" dirty="0" err="1"/>
              <a:t>System.out.println</a:t>
            </a:r>
            <a:r>
              <a:rPr lang="en-US" dirty="0"/>
              <a:t>("Fully Qualified name of the class: "+</a:t>
            </a:r>
            <a:r>
              <a:rPr lang="en-US" dirty="0" err="1"/>
              <a:t>c.getName</a:t>
            </a:r>
            <a:r>
              <a:rPr lang="en-US" dirty="0"/>
              <a:t>());</a:t>
            </a:r>
          </a:p>
          <a:p>
            <a:r>
              <a:rPr lang="en-US" dirty="0"/>
              <a:t>		</a:t>
            </a:r>
          </a:p>
          <a:p>
            <a:r>
              <a:rPr lang="en-US" dirty="0"/>
              <a:t>		Method[] m = </a:t>
            </a:r>
            <a:r>
              <a:rPr lang="en-US" dirty="0" err="1"/>
              <a:t>c.getDeclaredMethods</a:t>
            </a:r>
            <a:r>
              <a:rPr lang="en-US" dirty="0"/>
              <a:t>();</a:t>
            </a:r>
          </a:p>
          <a:p>
            <a:r>
              <a:rPr lang="en-US" dirty="0"/>
              <a:t>		</a:t>
            </a:r>
            <a:r>
              <a:rPr lang="en-US" dirty="0" err="1"/>
              <a:t>System.out.println</a:t>
            </a:r>
            <a:r>
              <a:rPr lang="en-US" dirty="0"/>
              <a:t>("Methods Information ");</a:t>
            </a:r>
          </a:p>
          <a:p>
            <a:r>
              <a:rPr lang="en-US" dirty="0"/>
              <a:t>		int count = 0;</a:t>
            </a:r>
          </a:p>
          <a:p>
            <a:r>
              <a:rPr lang="en-US" dirty="0"/>
              <a:t>		for(Method m1: m){</a:t>
            </a:r>
          </a:p>
          <a:p>
            <a:r>
              <a:rPr lang="en-US" dirty="0"/>
              <a:t>			</a:t>
            </a:r>
            <a:r>
              <a:rPr lang="en-US" dirty="0" err="1"/>
              <a:t>System.out.println</a:t>
            </a:r>
            <a:r>
              <a:rPr lang="en-US" dirty="0"/>
              <a:t>(m1.getName());</a:t>
            </a:r>
          </a:p>
          <a:p>
            <a:r>
              <a:rPr lang="en-US" dirty="0"/>
              <a:t>			count++;</a:t>
            </a:r>
          </a:p>
          <a:p>
            <a:r>
              <a:rPr lang="en-US" dirty="0"/>
              <a:t>		}</a:t>
            </a:r>
          </a:p>
          <a:p>
            <a:r>
              <a:rPr lang="en-US" dirty="0"/>
              <a:t>		</a:t>
            </a:r>
            <a:r>
              <a:rPr lang="en-US" dirty="0" err="1"/>
              <a:t>System.out.println</a:t>
            </a:r>
            <a:r>
              <a:rPr lang="en-US" dirty="0"/>
              <a:t>("The number of Methods : "+ count);</a:t>
            </a:r>
          </a:p>
          <a:p>
            <a:r>
              <a:rPr lang="en-US" dirty="0"/>
              <a:t>	}</a:t>
            </a:r>
          </a:p>
          <a:p>
            <a:r>
              <a:rPr lang="en-US" dirty="0"/>
              <a:t>}</a:t>
            </a:r>
          </a:p>
          <a:p>
            <a:endParaRPr lang="en-US" dirty="0"/>
          </a:p>
          <a:p>
            <a:r>
              <a:rPr lang="en-US" dirty="0"/>
              <a:t>Total methods of String class : 77 </a:t>
            </a:r>
          </a:p>
        </p:txBody>
      </p:sp>
    </p:spTree>
    <p:extLst>
      <p:ext uri="{BB962C8B-B14F-4D97-AF65-F5344CB8AC3E}">
        <p14:creationId xmlns:p14="http://schemas.microsoft.com/office/powerpoint/2010/main" val="2623468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CA55DF-4815-4328-AB1F-4FFDF51C9978}"/>
              </a:ext>
            </a:extLst>
          </p:cNvPr>
          <p:cNvSpPr txBox="1"/>
          <p:nvPr/>
        </p:nvSpPr>
        <p:spPr>
          <a:xfrm>
            <a:off x="123825" y="85725"/>
            <a:ext cx="11906250" cy="6463308"/>
          </a:xfrm>
          <a:prstGeom prst="rect">
            <a:avLst/>
          </a:prstGeom>
          <a:noFill/>
        </p:spPr>
        <p:txBody>
          <a:bodyPr wrap="square" rtlCol="0">
            <a:spAutoFit/>
          </a:bodyPr>
          <a:lstStyle/>
          <a:p>
            <a:r>
              <a:rPr lang="en-US" dirty="0"/>
              <a:t>To display database vendor specific connection interface implemented </a:t>
            </a:r>
            <a:r>
              <a:rPr lang="en-US" dirty="0" err="1"/>
              <a:t>classname</a:t>
            </a:r>
            <a:r>
              <a:rPr lang="en-US" dirty="0"/>
              <a:t> </a:t>
            </a:r>
          </a:p>
          <a:p>
            <a:endParaRPr lang="en-US" dirty="0"/>
          </a:p>
          <a:p>
            <a:r>
              <a:rPr lang="en-US" dirty="0"/>
              <a:t>Connection con  = </a:t>
            </a:r>
            <a:r>
              <a:rPr lang="en-US" dirty="0" err="1"/>
              <a:t>DriverManager.getConnection</a:t>
            </a:r>
            <a:r>
              <a:rPr lang="en-US" dirty="0"/>
              <a:t>();</a:t>
            </a:r>
          </a:p>
          <a:p>
            <a:r>
              <a:rPr lang="en-US" dirty="0" err="1"/>
              <a:t>System.out.println</a:t>
            </a:r>
            <a:r>
              <a:rPr lang="en-US" dirty="0"/>
              <a:t>(</a:t>
            </a:r>
            <a:r>
              <a:rPr lang="en-US" dirty="0" err="1"/>
              <a:t>con.getClass</a:t>
            </a:r>
            <a:r>
              <a:rPr lang="en-US" dirty="0"/>
              <a:t>().</a:t>
            </a:r>
            <a:r>
              <a:rPr lang="en-US" dirty="0" err="1"/>
              <a:t>getName</a:t>
            </a:r>
            <a:r>
              <a:rPr lang="en-US" dirty="0"/>
              <a:t>());</a:t>
            </a:r>
          </a:p>
          <a:p>
            <a:endParaRPr lang="en-US" dirty="0"/>
          </a:p>
          <a:p>
            <a:r>
              <a:rPr lang="en-US" dirty="0"/>
              <a:t>Note: </a:t>
            </a:r>
          </a:p>
          <a:p>
            <a:pPr marL="342900" indent="-342900">
              <a:buAutoNum type="arabicPeriod"/>
            </a:pPr>
            <a:r>
              <a:rPr lang="en-US" dirty="0"/>
              <a:t>After loading every .class file JVM will create an Object of the type </a:t>
            </a:r>
            <a:r>
              <a:rPr lang="en-US" dirty="0" err="1"/>
              <a:t>java.lang.Class</a:t>
            </a:r>
            <a:r>
              <a:rPr lang="en-US" dirty="0"/>
              <a:t> in the heap Area. </a:t>
            </a:r>
          </a:p>
          <a:p>
            <a:pPr marL="342900" indent="-342900">
              <a:buAutoNum type="arabicPeriod"/>
            </a:pPr>
            <a:r>
              <a:rPr lang="en-US" dirty="0"/>
              <a:t>Programmer can use this class object to get class level information . </a:t>
            </a:r>
          </a:p>
          <a:p>
            <a:pPr marL="342900" indent="-342900">
              <a:buAutoNum type="arabicPeriod"/>
            </a:pPr>
            <a:r>
              <a:rPr lang="en-US" dirty="0"/>
              <a:t>We can use </a:t>
            </a:r>
            <a:r>
              <a:rPr lang="en-US" dirty="0" err="1"/>
              <a:t>getClass</a:t>
            </a:r>
            <a:r>
              <a:rPr lang="en-US" dirty="0"/>
              <a:t>() method very frequently in reflections . </a:t>
            </a:r>
          </a:p>
          <a:p>
            <a:endParaRPr lang="en-US" dirty="0"/>
          </a:p>
          <a:p>
            <a:endParaRPr lang="en-US" dirty="0"/>
          </a:p>
          <a:p>
            <a:endParaRPr lang="en-US" dirty="0"/>
          </a:p>
          <a:p>
            <a:r>
              <a:rPr lang="en-US" dirty="0"/>
              <a:t>Finalize() Method </a:t>
            </a:r>
          </a:p>
          <a:p>
            <a:r>
              <a:rPr lang="en-US" dirty="0"/>
              <a:t>Just before destroying an object garbage collector calls finalize() method to perform cleanup activities . Once finalize method completes automatically garbage collector destroys that object . </a:t>
            </a:r>
          </a:p>
          <a:p>
            <a:endParaRPr lang="en-US" dirty="0"/>
          </a:p>
          <a:p>
            <a:r>
              <a:rPr lang="en-US" dirty="0"/>
              <a:t>Wait(), notify(),</a:t>
            </a:r>
            <a:r>
              <a:rPr lang="en-US" dirty="0" err="1"/>
              <a:t>notifyAll</a:t>
            </a:r>
            <a:r>
              <a:rPr lang="en-US" dirty="0"/>
              <a:t>()  == Inter Thread Communication </a:t>
            </a:r>
          </a:p>
          <a:p>
            <a:endParaRPr lang="en-US" dirty="0"/>
          </a:p>
          <a:p>
            <a:r>
              <a:rPr lang="en-US" dirty="0"/>
              <a:t>We can use these methods for Inter Thread communication the thread which is expecting </a:t>
            </a:r>
            <a:r>
              <a:rPr lang="en-US" dirty="0" err="1"/>
              <a:t>updation</a:t>
            </a:r>
            <a:r>
              <a:rPr lang="en-US" dirty="0"/>
              <a:t> is responsible to call wait() method . Then , immediately the thread will enter into waiting state. The Thread which is responsible to perform </a:t>
            </a:r>
            <a:r>
              <a:rPr lang="en-US" dirty="0" err="1"/>
              <a:t>updation</a:t>
            </a:r>
            <a:r>
              <a:rPr lang="en-US" dirty="0"/>
              <a:t>, after performing </a:t>
            </a:r>
            <a:r>
              <a:rPr lang="en-US" dirty="0" err="1"/>
              <a:t>updation</a:t>
            </a:r>
            <a:r>
              <a:rPr lang="en-US" dirty="0"/>
              <a:t> the thread can call notify() method . The waiting thread will get that notification and continue its execution with those updates . </a:t>
            </a:r>
          </a:p>
          <a:p>
            <a:endParaRPr lang="en-US" dirty="0"/>
          </a:p>
        </p:txBody>
      </p:sp>
    </p:spTree>
    <p:extLst>
      <p:ext uri="{BB962C8B-B14F-4D97-AF65-F5344CB8AC3E}">
        <p14:creationId xmlns:p14="http://schemas.microsoft.com/office/powerpoint/2010/main" val="2147103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213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278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B070FB-C79B-4689-BBB1-1664CDEE078C}"/>
              </a:ext>
            </a:extLst>
          </p:cNvPr>
          <p:cNvSpPr txBox="1"/>
          <p:nvPr/>
        </p:nvSpPr>
        <p:spPr>
          <a:xfrm>
            <a:off x="109537" y="95250"/>
            <a:ext cx="11972925" cy="6832640"/>
          </a:xfrm>
          <a:prstGeom prst="rect">
            <a:avLst/>
          </a:prstGeom>
          <a:noFill/>
        </p:spPr>
        <p:txBody>
          <a:bodyPr wrap="square" rtlCol="0">
            <a:spAutoFit/>
          </a:bodyPr>
          <a:lstStyle/>
          <a:p>
            <a:r>
              <a:rPr lang="en-US" dirty="0"/>
              <a:t>If our class extends any other class then our class is indirect child class of object.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400" b="1" dirty="0"/>
              <a:t>Conclusion </a:t>
            </a:r>
          </a:p>
          <a:p>
            <a:r>
              <a:rPr lang="en-US" dirty="0"/>
              <a:t>Either directly or indirectly java won’t  provide support for multiple Inheritance with respect to classes .</a:t>
            </a:r>
          </a:p>
          <a:p>
            <a:endParaRPr lang="en-US" dirty="0"/>
          </a:p>
          <a:p>
            <a:r>
              <a:rPr lang="en-US" dirty="0"/>
              <a:t>Object class defines the following 11 methods . </a:t>
            </a:r>
          </a:p>
          <a:p>
            <a:endParaRPr lang="en-US" dirty="0"/>
          </a:p>
          <a:p>
            <a:r>
              <a:rPr lang="en-US" dirty="0"/>
              <a:t>Public String </a:t>
            </a:r>
            <a:r>
              <a:rPr lang="en-US" dirty="0" err="1"/>
              <a:t>toString</a:t>
            </a:r>
            <a:r>
              <a:rPr lang="en-US" dirty="0"/>
              <a:t>()</a:t>
            </a:r>
          </a:p>
          <a:p>
            <a:r>
              <a:rPr lang="en-US" dirty="0"/>
              <a:t>public  native int </a:t>
            </a:r>
            <a:r>
              <a:rPr lang="en-US" dirty="0" err="1"/>
              <a:t>hashCode</a:t>
            </a:r>
            <a:r>
              <a:rPr lang="en-US" dirty="0"/>
              <a:t>()</a:t>
            </a:r>
          </a:p>
          <a:p>
            <a:r>
              <a:rPr lang="en-US" dirty="0"/>
              <a:t>public Boolean equals()</a:t>
            </a:r>
          </a:p>
          <a:p>
            <a:r>
              <a:rPr lang="en-US" dirty="0"/>
              <a:t>protected native Object clone() throws </a:t>
            </a:r>
            <a:r>
              <a:rPr lang="en-US" dirty="0" err="1"/>
              <a:t>CloneNotSupportedException</a:t>
            </a:r>
            <a:endParaRPr lang="en-US" dirty="0"/>
          </a:p>
          <a:p>
            <a:r>
              <a:rPr lang="en-US" dirty="0"/>
              <a:t>protected void finalize() throws Throwable</a:t>
            </a:r>
          </a:p>
          <a:p>
            <a:r>
              <a:rPr lang="en-US" dirty="0"/>
              <a:t>public final Class </a:t>
            </a:r>
            <a:r>
              <a:rPr lang="en-US" dirty="0" err="1"/>
              <a:t>getClass</a:t>
            </a:r>
            <a:r>
              <a:rPr lang="en-US" dirty="0"/>
              <a:t>()</a:t>
            </a:r>
          </a:p>
          <a:p>
            <a:endParaRPr lang="en-US" dirty="0"/>
          </a:p>
        </p:txBody>
      </p:sp>
      <p:pic>
        <p:nvPicPr>
          <p:cNvPr id="4" name="Picture 3">
            <a:extLst>
              <a:ext uri="{FF2B5EF4-FFF2-40B4-BE49-F238E27FC236}">
                <a16:creationId xmlns:a16="http://schemas.microsoft.com/office/drawing/2014/main" id="{FE133A75-E2D8-435C-8087-33814982944A}"/>
              </a:ext>
            </a:extLst>
          </p:cNvPr>
          <p:cNvPicPr>
            <a:picLocks noChangeAspect="1"/>
          </p:cNvPicPr>
          <p:nvPr/>
        </p:nvPicPr>
        <p:blipFill>
          <a:blip r:embed="rId2"/>
          <a:stretch>
            <a:fillRect/>
          </a:stretch>
        </p:blipFill>
        <p:spPr>
          <a:xfrm>
            <a:off x="2394239" y="464725"/>
            <a:ext cx="4382481" cy="2380075"/>
          </a:xfrm>
          <a:prstGeom prst="rect">
            <a:avLst/>
          </a:prstGeom>
        </p:spPr>
      </p:pic>
    </p:spTree>
    <p:extLst>
      <p:ext uri="{BB962C8B-B14F-4D97-AF65-F5344CB8AC3E}">
        <p14:creationId xmlns:p14="http://schemas.microsoft.com/office/powerpoint/2010/main" val="2298133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42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131772-E3BC-47C5-A33C-C105ADC98349}"/>
              </a:ext>
            </a:extLst>
          </p:cNvPr>
          <p:cNvSpPr txBox="1"/>
          <p:nvPr/>
        </p:nvSpPr>
        <p:spPr>
          <a:xfrm>
            <a:off x="114300" y="114300"/>
            <a:ext cx="11887200" cy="6309420"/>
          </a:xfrm>
          <a:prstGeom prst="rect">
            <a:avLst/>
          </a:prstGeom>
          <a:noFill/>
        </p:spPr>
        <p:txBody>
          <a:bodyPr wrap="square" rtlCol="0">
            <a:spAutoFit/>
          </a:bodyPr>
          <a:lstStyle/>
          <a:p>
            <a:r>
              <a:rPr lang="en-US" dirty="0"/>
              <a:t>public final void wait() throws </a:t>
            </a:r>
            <a:r>
              <a:rPr lang="en-US" dirty="0" err="1"/>
              <a:t>InterruptedException</a:t>
            </a:r>
            <a:endParaRPr lang="en-US" dirty="0"/>
          </a:p>
          <a:p>
            <a:r>
              <a:rPr lang="en-US" dirty="0"/>
              <a:t>public final native void wait(long </a:t>
            </a:r>
            <a:r>
              <a:rPr lang="en-US" dirty="0" err="1"/>
              <a:t>ms</a:t>
            </a:r>
            <a:r>
              <a:rPr lang="en-US" dirty="0"/>
              <a:t>) throws </a:t>
            </a:r>
            <a:r>
              <a:rPr lang="en-US" dirty="0" err="1"/>
              <a:t>InterruptedException</a:t>
            </a:r>
            <a:r>
              <a:rPr lang="en-US" dirty="0"/>
              <a:t> </a:t>
            </a:r>
          </a:p>
          <a:p>
            <a:r>
              <a:rPr lang="en-US" dirty="0"/>
              <a:t>public final void wait(long </a:t>
            </a:r>
            <a:r>
              <a:rPr lang="en-US" dirty="0" err="1"/>
              <a:t>ms</a:t>
            </a:r>
            <a:r>
              <a:rPr lang="en-US" dirty="0"/>
              <a:t>, int ns) throws </a:t>
            </a:r>
            <a:r>
              <a:rPr lang="en-US" dirty="0" err="1"/>
              <a:t>InterruptedException</a:t>
            </a:r>
            <a:r>
              <a:rPr lang="en-US" dirty="0"/>
              <a:t> </a:t>
            </a:r>
          </a:p>
          <a:p>
            <a:r>
              <a:rPr lang="en-US" dirty="0"/>
              <a:t>public  native final void notify()</a:t>
            </a:r>
          </a:p>
          <a:p>
            <a:r>
              <a:rPr lang="en-US" dirty="0"/>
              <a:t>public  native final void  </a:t>
            </a:r>
            <a:r>
              <a:rPr lang="en-US" dirty="0" err="1"/>
              <a:t>notifyAll</a:t>
            </a:r>
            <a:r>
              <a:rPr lang="en-US" dirty="0"/>
              <a:t>()</a:t>
            </a:r>
          </a:p>
          <a:p>
            <a:endParaRPr lang="en-US" dirty="0"/>
          </a:p>
          <a:p>
            <a:endParaRPr lang="en-US" dirty="0"/>
          </a:p>
          <a:p>
            <a:r>
              <a:rPr lang="en-US" dirty="0"/>
              <a:t>// Getting methods of </a:t>
            </a:r>
            <a:r>
              <a:rPr lang="en-US" dirty="0" err="1"/>
              <a:t>java.lang.Object</a:t>
            </a:r>
            <a:r>
              <a:rPr lang="en-US" dirty="0"/>
              <a:t> class</a:t>
            </a:r>
          </a:p>
          <a:p>
            <a:endParaRPr lang="en-US" dirty="0"/>
          </a:p>
          <a:p>
            <a:r>
              <a:rPr lang="en-US" sz="1600" dirty="0"/>
              <a:t>import </a:t>
            </a:r>
            <a:r>
              <a:rPr lang="en-US" sz="1600" dirty="0" err="1"/>
              <a:t>java.lang.reflect</a:t>
            </a:r>
            <a:r>
              <a:rPr lang="en-US" sz="1600" dirty="0"/>
              <a:t>.*;</a:t>
            </a:r>
          </a:p>
          <a:p>
            <a:r>
              <a:rPr lang="en-US" sz="1600" dirty="0"/>
              <a:t>class Test{</a:t>
            </a:r>
          </a:p>
          <a:p>
            <a:r>
              <a:rPr lang="en-US" sz="1600" dirty="0"/>
              <a:t>	public static void main(String[] </a:t>
            </a:r>
            <a:r>
              <a:rPr lang="en-US" sz="1600" dirty="0" err="1"/>
              <a:t>args</a:t>
            </a:r>
            <a:r>
              <a:rPr lang="en-US" sz="1600" dirty="0"/>
              <a:t>)throws </a:t>
            </a:r>
            <a:r>
              <a:rPr lang="en-US" sz="1600" dirty="0" err="1"/>
              <a:t>ClassNotFoundException</a:t>
            </a:r>
            <a:r>
              <a:rPr lang="en-US" sz="1600" dirty="0"/>
              <a:t>{</a:t>
            </a:r>
          </a:p>
          <a:p>
            <a:r>
              <a:rPr lang="en-US" sz="1600" dirty="0"/>
              <a:t>	Class c = </a:t>
            </a:r>
            <a:r>
              <a:rPr lang="en-US" sz="1600" dirty="0" err="1"/>
              <a:t>Class.forName</a:t>
            </a:r>
            <a:r>
              <a:rPr lang="en-US" sz="1600" dirty="0"/>
              <a:t>("</a:t>
            </a:r>
            <a:r>
              <a:rPr lang="en-US" sz="1600" dirty="0" err="1"/>
              <a:t>java.lang.Object</a:t>
            </a:r>
            <a:r>
              <a:rPr lang="en-US" sz="1600" dirty="0"/>
              <a:t>");</a:t>
            </a:r>
          </a:p>
          <a:p>
            <a:r>
              <a:rPr lang="en-US" sz="1600" dirty="0"/>
              <a:t>	Method[] m = </a:t>
            </a:r>
            <a:r>
              <a:rPr lang="en-US" sz="1600" dirty="0" err="1"/>
              <a:t>c.getDeclaredMethods</a:t>
            </a:r>
            <a:r>
              <a:rPr lang="en-US" sz="1600" dirty="0"/>
              <a:t>();</a:t>
            </a:r>
          </a:p>
          <a:p>
            <a:r>
              <a:rPr lang="en-US" sz="1600" dirty="0"/>
              <a:t>	int count = 0;</a:t>
            </a:r>
          </a:p>
          <a:p>
            <a:r>
              <a:rPr lang="en-US" sz="1600" dirty="0"/>
              <a:t>	for(Method m1: m){</a:t>
            </a:r>
          </a:p>
          <a:p>
            <a:r>
              <a:rPr lang="en-US" sz="1600" dirty="0"/>
              <a:t>		count++;</a:t>
            </a:r>
          </a:p>
          <a:p>
            <a:r>
              <a:rPr lang="en-US" sz="1600" dirty="0"/>
              <a:t>		</a:t>
            </a:r>
            <a:r>
              <a:rPr lang="en-US" sz="1600" dirty="0" err="1"/>
              <a:t>System.out.println</a:t>
            </a:r>
            <a:r>
              <a:rPr lang="en-US" sz="1600" dirty="0"/>
              <a:t>(m1.getName());	 </a:t>
            </a:r>
          </a:p>
          <a:p>
            <a:r>
              <a:rPr lang="en-US" sz="1600" dirty="0"/>
              <a:t>	}</a:t>
            </a:r>
          </a:p>
          <a:p>
            <a:r>
              <a:rPr lang="en-US" sz="1600" dirty="0"/>
              <a:t>	</a:t>
            </a:r>
          </a:p>
          <a:p>
            <a:r>
              <a:rPr lang="en-US" sz="1600" dirty="0"/>
              <a:t>	</a:t>
            </a:r>
            <a:r>
              <a:rPr lang="en-US" sz="1600" dirty="0" err="1"/>
              <a:t>System.out.println</a:t>
            </a:r>
            <a:r>
              <a:rPr lang="en-US" sz="1600" dirty="0"/>
              <a:t>("The Number of Methods : "+ count);</a:t>
            </a:r>
          </a:p>
          <a:p>
            <a:r>
              <a:rPr lang="en-US" sz="1600" dirty="0"/>
              <a:t>	}</a:t>
            </a:r>
          </a:p>
          <a:p>
            <a:r>
              <a:rPr lang="en-US" sz="1600" dirty="0"/>
              <a:t>}</a:t>
            </a:r>
          </a:p>
          <a:p>
            <a:endParaRPr lang="en-US" dirty="0"/>
          </a:p>
        </p:txBody>
      </p:sp>
      <p:pic>
        <p:nvPicPr>
          <p:cNvPr id="4" name="Picture 3">
            <a:extLst>
              <a:ext uri="{FF2B5EF4-FFF2-40B4-BE49-F238E27FC236}">
                <a16:creationId xmlns:a16="http://schemas.microsoft.com/office/drawing/2014/main" id="{775C9ADD-45F1-41E9-9C92-93EE7D33A4DF}"/>
              </a:ext>
            </a:extLst>
          </p:cNvPr>
          <p:cNvPicPr>
            <a:picLocks noChangeAspect="1"/>
          </p:cNvPicPr>
          <p:nvPr/>
        </p:nvPicPr>
        <p:blipFill>
          <a:blip r:embed="rId2"/>
          <a:stretch>
            <a:fillRect/>
          </a:stretch>
        </p:blipFill>
        <p:spPr>
          <a:xfrm>
            <a:off x="7948402" y="2090519"/>
            <a:ext cx="3019846" cy="3134162"/>
          </a:xfrm>
          <a:prstGeom prst="rect">
            <a:avLst/>
          </a:prstGeom>
        </p:spPr>
      </p:pic>
    </p:spTree>
    <p:extLst>
      <p:ext uri="{BB962C8B-B14F-4D97-AF65-F5344CB8AC3E}">
        <p14:creationId xmlns:p14="http://schemas.microsoft.com/office/powerpoint/2010/main" val="2383261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E75BE-F093-4C00-9989-AAE42AA2F7B9}"/>
              </a:ext>
            </a:extLst>
          </p:cNvPr>
          <p:cNvSpPr txBox="1"/>
          <p:nvPr/>
        </p:nvSpPr>
        <p:spPr>
          <a:xfrm>
            <a:off x="85725" y="142875"/>
            <a:ext cx="11953875" cy="5909310"/>
          </a:xfrm>
          <a:prstGeom prst="rect">
            <a:avLst/>
          </a:prstGeom>
          <a:noFill/>
        </p:spPr>
        <p:txBody>
          <a:bodyPr wrap="square" rtlCol="0">
            <a:spAutoFit/>
          </a:bodyPr>
          <a:lstStyle/>
          <a:p>
            <a:r>
              <a:rPr lang="en-US" dirty="0"/>
              <a:t>Strictly speaking </a:t>
            </a:r>
            <a:r>
              <a:rPr lang="en-US" dirty="0" err="1"/>
              <a:t>java.lang.Object</a:t>
            </a:r>
            <a:r>
              <a:rPr lang="en-US" dirty="0"/>
              <a:t> class contains 12 methods </a:t>
            </a:r>
          </a:p>
          <a:p>
            <a:r>
              <a:rPr lang="en-US" dirty="0"/>
              <a:t> The extra method is </a:t>
            </a:r>
            <a:r>
              <a:rPr lang="en-US" dirty="0" err="1"/>
              <a:t>registerNatives</a:t>
            </a:r>
            <a:endParaRPr lang="en-US" dirty="0"/>
          </a:p>
          <a:p>
            <a:endParaRPr lang="en-US" dirty="0"/>
          </a:p>
          <a:p>
            <a:r>
              <a:rPr lang="en-US" dirty="0"/>
              <a:t>Private static  native void </a:t>
            </a:r>
            <a:r>
              <a:rPr lang="en-US" dirty="0" err="1"/>
              <a:t>registerNatives</a:t>
            </a:r>
            <a:r>
              <a:rPr lang="en-US" dirty="0"/>
              <a:t>();</a:t>
            </a:r>
          </a:p>
          <a:p>
            <a:endParaRPr lang="en-US" dirty="0"/>
          </a:p>
          <a:p>
            <a:r>
              <a:rPr lang="en-US" dirty="0"/>
              <a:t>Note : </a:t>
            </a:r>
          </a:p>
          <a:p>
            <a:r>
              <a:rPr lang="en-US" dirty="0"/>
              <a:t>This method internally required for Object class and not available to the child classes and Hence we are not required to consider this method . </a:t>
            </a:r>
          </a:p>
          <a:p>
            <a:endParaRPr lang="en-US" dirty="0"/>
          </a:p>
          <a:p>
            <a:pPr marL="342900" indent="-342900">
              <a:buAutoNum type="arabicPeriod"/>
            </a:pPr>
            <a:r>
              <a:rPr lang="en-US" dirty="0" err="1"/>
              <a:t>toString</a:t>
            </a:r>
            <a:r>
              <a:rPr lang="en-US" dirty="0"/>
              <a:t>() Method .</a:t>
            </a:r>
          </a:p>
          <a:p>
            <a:endParaRPr lang="en-US" dirty="0"/>
          </a:p>
          <a:p>
            <a:r>
              <a:rPr lang="en-US" dirty="0"/>
              <a:t>We can use </a:t>
            </a:r>
            <a:r>
              <a:rPr lang="en-US" dirty="0" err="1"/>
              <a:t>toString</a:t>
            </a:r>
            <a:r>
              <a:rPr lang="en-US" dirty="0"/>
              <a:t>() method to get String representation of an Object .</a:t>
            </a:r>
          </a:p>
          <a:p>
            <a:endParaRPr lang="en-US" dirty="0"/>
          </a:p>
          <a:p>
            <a:r>
              <a:rPr lang="en-US" dirty="0"/>
              <a:t>String s = </a:t>
            </a:r>
            <a:r>
              <a:rPr lang="en-US" dirty="0" err="1"/>
              <a:t>Obj.toString</a:t>
            </a:r>
            <a:r>
              <a:rPr lang="en-US" dirty="0"/>
              <a:t>();</a:t>
            </a:r>
          </a:p>
          <a:p>
            <a:r>
              <a:rPr lang="en-US" dirty="0"/>
              <a:t>Whenever we are trying to print object reference internally </a:t>
            </a:r>
            <a:r>
              <a:rPr lang="en-US" dirty="0" err="1"/>
              <a:t>toString</a:t>
            </a:r>
            <a:r>
              <a:rPr lang="en-US" dirty="0"/>
              <a:t>() method will be called .</a:t>
            </a:r>
          </a:p>
          <a:p>
            <a:endParaRPr lang="en-US" dirty="0"/>
          </a:p>
          <a:p>
            <a:r>
              <a:rPr lang="en-US" dirty="0"/>
              <a:t>Example</a:t>
            </a:r>
          </a:p>
          <a:p>
            <a:r>
              <a:rPr lang="en-US" dirty="0"/>
              <a:t>Student s = new Student();</a:t>
            </a:r>
          </a:p>
          <a:p>
            <a:r>
              <a:rPr lang="en-US" dirty="0"/>
              <a:t>Sop(s) ==</a:t>
            </a:r>
            <a:r>
              <a:rPr lang="en-US" dirty="0">
                <a:sym typeface="Wingdings" panose="05000000000000000000" pitchFamily="2" charset="2"/>
              </a:rPr>
              <a:t> sop(</a:t>
            </a:r>
            <a:r>
              <a:rPr lang="en-US" dirty="0" err="1">
                <a:sym typeface="Wingdings" panose="05000000000000000000" pitchFamily="2" charset="2"/>
              </a:rPr>
              <a:t>s.toString</a:t>
            </a:r>
            <a:r>
              <a:rPr lang="en-US" dirty="0">
                <a:sym typeface="Wingdings" panose="05000000000000000000" pitchFamily="2" charset="2"/>
              </a:rPr>
              <a:t>());</a:t>
            </a:r>
          </a:p>
          <a:p>
            <a:endParaRPr lang="en-US" dirty="0">
              <a:sym typeface="Wingdings" panose="05000000000000000000" pitchFamily="2" charset="2"/>
            </a:endParaRPr>
          </a:p>
          <a:p>
            <a:r>
              <a:rPr lang="en-US" dirty="0"/>
              <a:t>If our class doesn’t contains </a:t>
            </a:r>
            <a:r>
              <a:rPr lang="en-US" dirty="0" err="1"/>
              <a:t>toString</a:t>
            </a:r>
            <a:r>
              <a:rPr lang="en-US" dirty="0"/>
              <a:t> Method then Object class </a:t>
            </a:r>
            <a:r>
              <a:rPr lang="en-US" dirty="0" err="1"/>
              <a:t>toString</a:t>
            </a:r>
            <a:r>
              <a:rPr lang="en-US" dirty="0"/>
              <a:t>() method will be executed </a:t>
            </a:r>
          </a:p>
        </p:txBody>
      </p:sp>
    </p:spTree>
    <p:extLst>
      <p:ext uri="{BB962C8B-B14F-4D97-AF65-F5344CB8AC3E}">
        <p14:creationId xmlns:p14="http://schemas.microsoft.com/office/powerpoint/2010/main" val="92598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A64FF3-176A-406F-8702-8F1CCC349EF3}"/>
              </a:ext>
            </a:extLst>
          </p:cNvPr>
          <p:cNvSpPr txBox="1"/>
          <p:nvPr/>
        </p:nvSpPr>
        <p:spPr>
          <a:xfrm>
            <a:off x="133350" y="123825"/>
            <a:ext cx="11887200" cy="7263527"/>
          </a:xfrm>
          <a:prstGeom prst="rect">
            <a:avLst/>
          </a:prstGeom>
          <a:noFill/>
        </p:spPr>
        <p:txBody>
          <a:bodyPr wrap="square" rtlCol="0">
            <a:spAutoFit/>
          </a:bodyPr>
          <a:lstStyle/>
          <a:p>
            <a:r>
              <a:rPr lang="en-US" dirty="0"/>
              <a:t>Example: </a:t>
            </a:r>
          </a:p>
          <a:p>
            <a:r>
              <a:rPr lang="en-US" sz="1600" dirty="0"/>
              <a:t>class Student{</a:t>
            </a:r>
          </a:p>
          <a:p>
            <a:r>
              <a:rPr lang="en-US" sz="1600" dirty="0"/>
              <a:t>String name;</a:t>
            </a:r>
          </a:p>
          <a:p>
            <a:r>
              <a:rPr lang="en-US" sz="1600" dirty="0"/>
              <a:t>int </a:t>
            </a:r>
            <a:r>
              <a:rPr lang="en-US" sz="1600" dirty="0" err="1"/>
              <a:t>rollno</a:t>
            </a:r>
            <a:r>
              <a:rPr lang="en-US" sz="1600" dirty="0"/>
              <a:t>;</a:t>
            </a:r>
          </a:p>
          <a:p>
            <a:r>
              <a:rPr lang="en-US" sz="1600" dirty="0"/>
              <a:t>	Student(String </a:t>
            </a:r>
            <a:r>
              <a:rPr lang="en-US" sz="1600" dirty="0" err="1"/>
              <a:t>name,int</a:t>
            </a:r>
            <a:r>
              <a:rPr lang="en-US" sz="1600" dirty="0"/>
              <a:t> </a:t>
            </a:r>
            <a:r>
              <a:rPr lang="en-US" sz="1600" dirty="0" err="1"/>
              <a:t>rollno</a:t>
            </a:r>
            <a:r>
              <a:rPr lang="en-US" sz="1600" dirty="0"/>
              <a:t>){</a:t>
            </a:r>
          </a:p>
          <a:p>
            <a:r>
              <a:rPr lang="en-US" sz="1600" dirty="0"/>
              <a:t>		this.name = name;</a:t>
            </a:r>
          </a:p>
          <a:p>
            <a:r>
              <a:rPr lang="en-US" sz="1600" dirty="0"/>
              <a:t>		</a:t>
            </a:r>
            <a:r>
              <a:rPr lang="en-US" sz="1600" dirty="0" err="1"/>
              <a:t>this.rollno</a:t>
            </a:r>
            <a:r>
              <a:rPr lang="en-US" sz="1600" dirty="0"/>
              <a:t> = </a:t>
            </a:r>
            <a:r>
              <a:rPr lang="en-US" sz="1600" dirty="0" err="1"/>
              <a:t>rollno</a:t>
            </a:r>
            <a:r>
              <a:rPr lang="en-US" sz="1600" dirty="0"/>
              <a:t>;</a:t>
            </a:r>
          </a:p>
          <a:p>
            <a:r>
              <a:rPr lang="en-US" sz="1600" dirty="0"/>
              <a:t>	}</a:t>
            </a:r>
          </a:p>
          <a:p>
            <a:r>
              <a:rPr lang="en-US" sz="1600" dirty="0"/>
              <a:t>	public static void main(String[] </a:t>
            </a:r>
            <a:r>
              <a:rPr lang="en-US" sz="1600" dirty="0" err="1"/>
              <a:t>args</a:t>
            </a:r>
            <a:r>
              <a:rPr lang="en-US" sz="1600" dirty="0"/>
              <a:t>){</a:t>
            </a:r>
          </a:p>
          <a:p>
            <a:r>
              <a:rPr lang="en-US" sz="1600" dirty="0"/>
              <a:t>		Student s1 = new Student("Akhil",10);</a:t>
            </a:r>
          </a:p>
          <a:p>
            <a:r>
              <a:rPr lang="en-US" sz="1600" dirty="0"/>
              <a:t>		Student s2 = new Student("Manoj Kumar",20);</a:t>
            </a:r>
          </a:p>
          <a:p>
            <a:r>
              <a:rPr lang="en-US" sz="1600" dirty="0"/>
              <a:t>		</a:t>
            </a:r>
          </a:p>
          <a:p>
            <a:r>
              <a:rPr lang="en-US" sz="1600" dirty="0"/>
              <a:t>		</a:t>
            </a:r>
            <a:r>
              <a:rPr lang="en-US" sz="1600" dirty="0" err="1"/>
              <a:t>System.out.println</a:t>
            </a:r>
            <a:r>
              <a:rPr lang="en-US" sz="1600" dirty="0"/>
              <a:t>(s1);</a:t>
            </a:r>
          </a:p>
          <a:p>
            <a:r>
              <a:rPr lang="en-US" sz="1600" dirty="0"/>
              <a:t>		</a:t>
            </a:r>
            <a:r>
              <a:rPr lang="en-US" sz="1600" dirty="0" err="1"/>
              <a:t>System.out.println</a:t>
            </a:r>
            <a:r>
              <a:rPr lang="en-US" sz="1600" dirty="0"/>
              <a:t>(s2);</a:t>
            </a:r>
          </a:p>
          <a:p>
            <a:r>
              <a:rPr lang="en-US" sz="1600" dirty="0"/>
              <a:t>	}</a:t>
            </a:r>
          </a:p>
          <a:p>
            <a:r>
              <a:rPr lang="en-US" sz="1600" dirty="0"/>
              <a:t>}</a:t>
            </a:r>
          </a:p>
          <a:p>
            <a:endParaRPr lang="en-US" dirty="0"/>
          </a:p>
          <a:p>
            <a:endParaRPr lang="en-US" dirty="0"/>
          </a:p>
          <a:p>
            <a:endParaRPr lang="en-US" dirty="0"/>
          </a:p>
          <a:p>
            <a:r>
              <a:rPr lang="en-US" dirty="0"/>
              <a:t>public String </a:t>
            </a:r>
            <a:r>
              <a:rPr lang="en-US" dirty="0" err="1"/>
              <a:t>toString</a:t>
            </a:r>
            <a:r>
              <a:rPr lang="en-US" dirty="0"/>
              <a:t>(){</a:t>
            </a:r>
          </a:p>
          <a:p>
            <a:r>
              <a:rPr lang="en-US" dirty="0"/>
              <a:t>	return </a:t>
            </a:r>
            <a:r>
              <a:rPr lang="en-US" dirty="0" err="1"/>
              <a:t>getClass</a:t>
            </a:r>
            <a:r>
              <a:rPr lang="en-US" dirty="0"/>
              <a:t>().</a:t>
            </a:r>
            <a:r>
              <a:rPr lang="en-US" dirty="0" err="1"/>
              <a:t>getName</a:t>
            </a:r>
            <a:r>
              <a:rPr lang="en-US" dirty="0"/>
              <a:t>()+”@”+</a:t>
            </a:r>
            <a:r>
              <a:rPr lang="en-US" dirty="0" err="1"/>
              <a:t>Integer.toHexString</a:t>
            </a:r>
            <a:r>
              <a:rPr lang="en-US" dirty="0"/>
              <a:t>(</a:t>
            </a:r>
            <a:r>
              <a:rPr lang="en-US" dirty="0" err="1"/>
              <a:t>hashCode</a:t>
            </a:r>
            <a:r>
              <a:rPr lang="en-US" dirty="0"/>
              <a:t>());</a:t>
            </a:r>
          </a:p>
          <a:p>
            <a:r>
              <a:rPr lang="en-US" dirty="0"/>
              <a:t>}</a:t>
            </a:r>
          </a:p>
          <a:p>
            <a:r>
              <a:rPr lang="en-US" dirty="0"/>
              <a:t>In the above example Object class </a:t>
            </a:r>
            <a:r>
              <a:rPr lang="en-US" dirty="0" err="1"/>
              <a:t>toString</a:t>
            </a:r>
            <a:r>
              <a:rPr lang="en-US" dirty="0"/>
              <a:t> method is executed which implemented as follows :</a:t>
            </a:r>
          </a:p>
          <a:p>
            <a:r>
              <a:rPr lang="en-US" sz="1600" dirty="0"/>
              <a:t>public String </a:t>
            </a:r>
            <a:r>
              <a:rPr lang="en-US" sz="1600" dirty="0" err="1"/>
              <a:t>toString</a:t>
            </a:r>
            <a:r>
              <a:rPr lang="en-US" sz="1600" dirty="0"/>
              <a:t>() {</a:t>
            </a:r>
          </a:p>
          <a:p>
            <a:r>
              <a:rPr lang="en-US" sz="1600" dirty="0"/>
              <a:t>        return </a:t>
            </a:r>
            <a:r>
              <a:rPr lang="en-US" sz="1600" dirty="0" err="1"/>
              <a:t>getClass</a:t>
            </a:r>
            <a:r>
              <a:rPr lang="en-US" sz="1600" dirty="0"/>
              <a:t>().</a:t>
            </a:r>
            <a:r>
              <a:rPr lang="en-US" sz="1600" dirty="0" err="1"/>
              <a:t>getName</a:t>
            </a:r>
            <a:r>
              <a:rPr lang="en-US" sz="1600" dirty="0"/>
              <a:t>() + "@" + </a:t>
            </a:r>
            <a:r>
              <a:rPr lang="en-US" sz="1600" dirty="0" err="1"/>
              <a:t>Integer.toHexString</a:t>
            </a:r>
            <a:r>
              <a:rPr lang="en-US" sz="1600" dirty="0"/>
              <a:t>(</a:t>
            </a:r>
            <a:r>
              <a:rPr lang="en-US" sz="1600" dirty="0" err="1"/>
              <a:t>hashCode</a:t>
            </a:r>
            <a:r>
              <a:rPr lang="en-US" sz="1600" dirty="0"/>
              <a:t>());</a:t>
            </a:r>
          </a:p>
          <a:p>
            <a:r>
              <a:rPr lang="en-US" sz="1600" dirty="0"/>
              <a:t>    } // </a:t>
            </a:r>
            <a:r>
              <a:rPr lang="en-US" sz="1600" dirty="0" err="1"/>
              <a:t>ClassName@HashCode</a:t>
            </a:r>
            <a:r>
              <a:rPr lang="en-US" sz="1600" dirty="0"/>
              <a:t> in hexadecimal form  </a:t>
            </a:r>
          </a:p>
          <a:p>
            <a:endParaRPr lang="en-US" sz="1600" dirty="0"/>
          </a:p>
          <a:p>
            <a:endParaRPr lang="en-US" dirty="0"/>
          </a:p>
        </p:txBody>
      </p:sp>
      <p:pic>
        <p:nvPicPr>
          <p:cNvPr id="5" name="Picture 4">
            <a:extLst>
              <a:ext uri="{FF2B5EF4-FFF2-40B4-BE49-F238E27FC236}">
                <a16:creationId xmlns:a16="http://schemas.microsoft.com/office/drawing/2014/main" id="{DB77A6E4-546B-4B67-9EB5-9FFBF810E9A6}"/>
              </a:ext>
            </a:extLst>
          </p:cNvPr>
          <p:cNvPicPr>
            <a:picLocks noChangeAspect="1"/>
          </p:cNvPicPr>
          <p:nvPr/>
        </p:nvPicPr>
        <p:blipFill>
          <a:blip r:embed="rId2"/>
          <a:stretch>
            <a:fillRect/>
          </a:stretch>
        </p:blipFill>
        <p:spPr>
          <a:xfrm>
            <a:off x="9901743" y="3429000"/>
            <a:ext cx="1857634" cy="552527"/>
          </a:xfrm>
          <a:prstGeom prst="rect">
            <a:avLst/>
          </a:prstGeom>
        </p:spPr>
      </p:pic>
    </p:spTree>
    <p:extLst>
      <p:ext uri="{BB962C8B-B14F-4D97-AF65-F5344CB8AC3E}">
        <p14:creationId xmlns:p14="http://schemas.microsoft.com/office/powerpoint/2010/main" val="276875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84943E-6BCF-4CEB-A27D-2BAA4321BB0C}"/>
              </a:ext>
            </a:extLst>
          </p:cNvPr>
          <p:cNvSpPr txBox="1"/>
          <p:nvPr/>
        </p:nvSpPr>
        <p:spPr>
          <a:xfrm>
            <a:off x="200025" y="171450"/>
            <a:ext cx="11820525" cy="5355312"/>
          </a:xfrm>
          <a:prstGeom prst="rect">
            <a:avLst/>
          </a:prstGeom>
          <a:noFill/>
        </p:spPr>
        <p:txBody>
          <a:bodyPr wrap="square" rtlCol="0">
            <a:spAutoFit/>
          </a:bodyPr>
          <a:lstStyle/>
          <a:p>
            <a:r>
              <a:rPr lang="en-US" dirty="0"/>
              <a:t>Based on our requirement we can override </a:t>
            </a:r>
            <a:r>
              <a:rPr lang="en-US" dirty="0" err="1"/>
              <a:t>toString</a:t>
            </a:r>
            <a:r>
              <a:rPr lang="en-US" dirty="0"/>
              <a:t>() Method to provide our own String representation </a:t>
            </a:r>
          </a:p>
          <a:p>
            <a:r>
              <a:rPr lang="en-US" dirty="0"/>
              <a:t>For example : </a:t>
            </a:r>
          </a:p>
          <a:p>
            <a:r>
              <a:rPr lang="en-US" dirty="0"/>
              <a:t>Whenever we are trying to print Student Object reference to print his name and roll no we have to override </a:t>
            </a:r>
            <a:r>
              <a:rPr lang="en-US" dirty="0" err="1"/>
              <a:t>toString</a:t>
            </a:r>
            <a:r>
              <a:rPr lang="en-US" dirty="0"/>
              <a:t>() method as follows . </a:t>
            </a:r>
          </a:p>
          <a:p>
            <a:endParaRPr lang="en-US" dirty="0"/>
          </a:p>
          <a:p>
            <a:r>
              <a:rPr lang="en-US" dirty="0"/>
              <a:t>public String </a:t>
            </a:r>
            <a:r>
              <a:rPr lang="en-US" dirty="0" err="1"/>
              <a:t>toString</a:t>
            </a:r>
            <a:r>
              <a:rPr lang="en-US" dirty="0"/>
              <a:t>(){</a:t>
            </a:r>
          </a:p>
          <a:p>
            <a:r>
              <a:rPr lang="en-US" dirty="0"/>
              <a:t>		//return name+"--"+</a:t>
            </a:r>
            <a:r>
              <a:rPr lang="en-US" dirty="0" err="1"/>
              <a:t>rollno</a:t>
            </a:r>
            <a:r>
              <a:rPr lang="en-US" dirty="0"/>
              <a:t>;</a:t>
            </a:r>
          </a:p>
          <a:p>
            <a:r>
              <a:rPr lang="en-US" dirty="0"/>
              <a:t>		return "This is Student with name : "+name+" and </a:t>
            </a:r>
            <a:r>
              <a:rPr lang="en-US" dirty="0" err="1"/>
              <a:t>RollNo</a:t>
            </a:r>
            <a:r>
              <a:rPr lang="en-US" dirty="0"/>
              <a:t> : "+</a:t>
            </a:r>
            <a:r>
              <a:rPr lang="en-US" dirty="0" err="1"/>
              <a:t>rollno</a:t>
            </a:r>
            <a:r>
              <a:rPr lang="en-US" dirty="0"/>
              <a:t>;</a:t>
            </a:r>
          </a:p>
          <a:p>
            <a:r>
              <a:rPr lang="en-US" dirty="0"/>
              <a:t>	}</a:t>
            </a:r>
          </a:p>
          <a:p>
            <a:endParaRPr lang="en-US" dirty="0"/>
          </a:p>
          <a:p>
            <a:endParaRPr lang="en-US" dirty="0"/>
          </a:p>
          <a:p>
            <a:endParaRPr lang="en-US" dirty="0"/>
          </a:p>
          <a:p>
            <a:endParaRPr lang="en-US" dirty="0"/>
          </a:p>
          <a:p>
            <a:r>
              <a:rPr lang="en-US" dirty="0"/>
              <a:t>Note:</a:t>
            </a:r>
          </a:p>
          <a:p>
            <a:endParaRPr lang="en-US" dirty="0"/>
          </a:p>
          <a:p>
            <a:pPr marL="342900" indent="-342900">
              <a:buAutoNum type="arabicPeriod"/>
            </a:pPr>
            <a:r>
              <a:rPr lang="en-US" dirty="0"/>
              <a:t>In all wrapper </a:t>
            </a:r>
            <a:r>
              <a:rPr lang="en-US" dirty="0" err="1"/>
              <a:t>classes,Collection</a:t>
            </a:r>
            <a:r>
              <a:rPr lang="en-US" dirty="0"/>
              <a:t> classes , String class, </a:t>
            </a:r>
            <a:r>
              <a:rPr lang="en-US" dirty="0" err="1"/>
              <a:t>StringBuffer</a:t>
            </a:r>
            <a:r>
              <a:rPr lang="en-US" dirty="0"/>
              <a:t> and StringBuilder classes </a:t>
            </a:r>
            <a:r>
              <a:rPr lang="en-US" dirty="0" err="1"/>
              <a:t>toString</a:t>
            </a:r>
            <a:r>
              <a:rPr lang="en-US" dirty="0"/>
              <a:t> is overridden for meaningful String representation . Hence it is highly recommended to override in our class also .</a:t>
            </a:r>
          </a:p>
          <a:p>
            <a:endParaRPr lang="en-US" dirty="0"/>
          </a:p>
          <a:p>
            <a:endParaRPr lang="en-US" dirty="0"/>
          </a:p>
        </p:txBody>
      </p:sp>
      <p:pic>
        <p:nvPicPr>
          <p:cNvPr id="4" name="Picture 3">
            <a:extLst>
              <a:ext uri="{FF2B5EF4-FFF2-40B4-BE49-F238E27FC236}">
                <a16:creationId xmlns:a16="http://schemas.microsoft.com/office/drawing/2014/main" id="{F74C0575-6E1A-4BDF-8C75-28189A4302A7}"/>
              </a:ext>
            </a:extLst>
          </p:cNvPr>
          <p:cNvPicPr>
            <a:picLocks noChangeAspect="1"/>
          </p:cNvPicPr>
          <p:nvPr/>
        </p:nvPicPr>
        <p:blipFill>
          <a:blip r:embed="rId2"/>
          <a:stretch>
            <a:fillRect/>
          </a:stretch>
        </p:blipFill>
        <p:spPr>
          <a:xfrm>
            <a:off x="4562069" y="2687636"/>
            <a:ext cx="5811061" cy="581106"/>
          </a:xfrm>
          <a:prstGeom prst="rect">
            <a:avLst/>
          </a:prstGeom>
        </p:spPr>
      </p:pic>
    </p:spTree>
    <p:extLst>
      <p:ext uri="{BB962C8B-B14F-4D97-AF65-F5344CB8AC3E}">
        <p14:creationId xmlns:p14="http://schemas.microsoft.com/office/powerpoint/2010/main" val="410984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26CB5-C3B5-4936-B1B0-D0810A722BA9}"/>
              </a:ext>
            </a:extLst>
          </p:cNvPr>
          <p:cNvSpPr txBox="1"/>
          <p:nvPr/>
        </p:nvSpPr>
        <p:spPr>
          <a:xfrm>
            <a:off x="1686560" y="612845"/>
            <a:ext cx="8219440" cy="5632311"/>
          </a:xfrm>
          <a:prstGeom prst="rect">
            <a:avLst/>
          </a:prstGeom>
          <a:noFill/>
        </p:spPr>
        <p:txBody>
          <a:bodyPr wrap="square">
            <a:spAutoFit/>
          </a:bodyPr>
          <a:lstStyle/>
          <a:p>
            <a:r>
              <a:rPr lang="en-US" dirty="0"/>
              <a:t>import </a:t>
            </a:r>
            <a:r>
              <a:rPr lang="en-US" dirty="0" err="1"/>
              <a:t>java.util.ArrayList</a:t>
            </a:r>
            <a:r>
              <a:rPr lang="en-US" dirty="0"/>
              <a:t>;</a:t>
            </a:r>
          </a:p>
          <a:p>
            <a:r>
              <a:rPr lang="en-US" dirty="0"/>
              <a:t>class Demo{</a:t>
            </a:r>
          </a:p>
          <a:p>
            <a:r>
              <a:rPr lang="en-US" dirty="0"/>
              <a:t>	</a:t>
            </a:r>
          </a:p>
          <a:p>
            <a:r>
              <a:rPr lang="en-US" dirty="0"/>
              <a:t>	public String </a:t>
            </a:r>
            <a:r>
              <a:rPr lang="en-US" dirty="0" err="1"/>
              <a:t>toString</a:t>
            </a:r>
            <a:r>
              <a:rPr lang="en-US" dirty="0"/>
              <a:t>(){</a:t>
            </a:r>
          </a:p>
          <a:p>
            <a:r>
              <a:rPr lang="en-US" dirty="0"/>
              <a:t>		return "test";</a:t>
            </a:r>
          </a:p>
          <a:p>
            <a:r>
              <a:rPr lang="en-US" dirty="0"/>
              <a:t>	}</a:t>
            </a:r>
          </a:p>
          <a:p>
            <a:r>
              <a:rPr lang="en-US" dirty="0"/>
              <a:t>	public static void main(String[] </a:t>
            </a:r>
            <a:r>
              <a:rPr lang="en-US" dirty="0" err="1"/>
              <a:t>args</a:t>
            </a:r>
            <a:r>
              <a:rPr lang="en-US" dirty="0"/>
              <a:t>){</a:t>
            </a:r>
          </a:p>
          <a:p>
            <a:r>
              <a:rPr lang="en-US" dirty="0"/>
              <a:t>	 String s = new String("Akhil Kumar");</a:t>
            </a:r>
          </a:p>
          <a:p>
            <a:r>
              <a:rPr lang="en-US" dirty="0"/>
              <a:t>	 </a:t>
            </a:r>
            <a:r>
              <a:rPr lang="en-US" dirty="0" err="1"/>
              <a:t>System.out.println</a:t>
            </a:r>
            <a:r>
              <a:rPr lang="en-US" dirty="0"/>
              <a:t>(s);</a:t>
            </a:r>
          </a:p>
          <a:p>
            <a:r>
              <a:rPr lang="en-US" dirty="0"/>
              <a:t>	 Integer </a:t>
            </a:r>
            <a:r>
              <a:rPr lang="en-US" dirty="0" err="1"/>
              <a:t>i</a:t>
            </a:r>
            <a:r>
              <a:rPr lang="en-US" dirty="0"/>
              <a:t> = new Integer(10);</a:t>
            </a:r>
          </a:p>
          <a:p>
            <a:r>
              <a:rPr lang="en-US" dirty="0"/>
              <a:t>	 </a:t>
            </a:r>
            <a:r>
              <a:rPr lang="en-US" dirty="0" err="1"/>
              <a:t>System.out.println</a:t>
            </a:r>
            <a:r>
              <a:rPr lang="en-US" dirty="0"/>
              <a:t>(</a:t>
            </a:r>
            <a:r>
              <a:rPr lang="en-US" dirty="0" err="1"/>
              <a:t>i</a:t>
            </a:r>
            <a:r>
              <a:rPr lang="en-US" dirty="0"/>
              <a:t>);</a:t>
            </a:r>
          </a:p>
          <a:p>
            <a:r>
              <a:rPr lang="en-US" dirty="0"/>
              <a:t>	 </a:t>
            </a:r>
            <a:r>
              <a:rPr lang="en-US" dirty="0" err="1"/>
              <a:t>ArrayList</a:t>
            </a:r>
            <a:r>
              <a:rPr lang="en-US" dirty="0"/>
              <a:t> l  = new </a:t>
            </a:r>
            <a:r>
              <a:rPr lang="en-US" dirty="0" err="1"/>
              <a:t>ArrayList</a:t>
            </a:r>
            <a:r>
              <a:rPr lang="en-US" dirty="0"/>
              <a:t>();</a:t>
            </a:r>
          </a:p>
          <a:p>
            <a:r>
              <a:rPr lang="en-US" dirty="0"/>
              <a:t>	 </a:t>
            </a:r>
            <a:r>
              <a:rPr lang="en-US" dirty="0" err="1"/>
              <a:t>l.add</a:t>
            </a:r>
            <a:r>
              <a:rPr lang="en-US" dirty="0"/>
              <a:t>("A");</a:t>
            </a:r>
          </a:p>
          <a:p>
            <a:r>
              <a:rPr lang="en-US" dirty="0"/>
              <a:t>	 </a:t>
            </a:r>
            <a:r>
              <a:rPr lang="en-US" dirty="0" err="1"/>
              <a:t>l.add</a:t>
            </a:r>
            <a:r>
              <a:rPr lang="en-US" dirty="0"/>
              <a:t>("B");</a:t>
            </a:r>
          </a:p>
          <a:p>
            <a:r>
              <a:rPr lang="en-US" dirty="0"/>
              <a:t>	 </a:t>
            </a:r>
            <a:r>
              <a:rPr lang="en-US" dirty="0" err="1"/>
              <a:t>System.out.println</a:t>
            </a:r>
            <a:r>
              <a:rPr lang="en-US" dirty="0"/>
              <a:t>(l);</a:t>
            </a:r>
          </a:p>
          <a:p>
            <a:r>
              <a:rPr lang="en-US" dirty="0"/>
              <a:t>	 </a:t>
            </a:r>
          </a:p>
          <a:p>
            <a:r>
              <a:rPr lang="en-US" dirty="0"/>
              <a:t>	Demo d = new Demo();</a:t>
            </a:r>
          </a:p>
          <a:p>
            <a:r>
              <a:rPr lang="en-US" dirty="0"/>
              <a:t>	</a:t>
            </a:r>
            <a:r>
              <a:rPr lang="en-US" dirty="0" err="1"/>
              <a:t>System.out.println</a:t>
            </a:r>
            <a:r>
              <a:rPr lang="en-US" dirty="0"/>
              <a:t>(d);</a:t>
            </a:r>
          </a:p>
          <a:p>
            <a:r>
              <a:rPr lang="en-US" dirty="0"/>
              <a:t>	}</a:t>
            </a:r>
          </a:p>
          <a:p>
            <a:r>
              <a:rPr lang="en-US" dirty="0"/>
              <a:t>}</a:t>
            </a:r>
          </a:p>
        </p:txBody>
      </p:sp>
    </p:spTree>
    <p:extLst>
      <p:ext uri="{BB962C8B-B14F-4D97-AF65-F5344CB8AC3E}">
        <p14:creationId xmlns:p14="http://schemas.microsoft.com/office/powerpoint/2010/main" val="305199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11023-A776-45E2-B4B5-85B64922C43E}"/>
              </a:ext>
            </a:extLst>
          </p:cNvPr>
          <p:cNvSpPr txBox="1"/>
          <p:nvPr/>
        </p:nvSpPr>
        <p:spPr>
          <a:xfrm>
            <a:off x="123825" y="66675"/>
            <a:ext cx="11934825" cy="4524315"/>
          </a:xfrm>
          <a:prstGeom prst="rect">
            <a:avLst/>
          </a:prstGeom>
          <a:noFill/>
        </p:spPr>
        <p:txBody>
          <a:bodyPr wrap="square" rtlCol="0">
            <a:spAutoFit/>
          </a:bodyPr>
          <a:lstStyle/>
          <a:p>
            <a:r>
              <a:rPr lang="en-US" dirty="0"/>
              <a:t>2 .  </a:t>
            </a:r>
            <a:r>
              <a:rPr lang="en-US" dirty="0" err="1"/>
              <a:t>hashCode</a:t>
            </a:r>
            <a:r>
              <a:rPr lang="en-US" dirty="0"/>
              <a:t>() Method :</a:t>
            </a:r>
          </a:p>
          <a:p>
            <a:pPr marL="342900" indent="-342900">
              <a:buAutoNum type="arabicPeriod"/>
            </a:pPr>
            <a:r>
              <a:rPr lang="en-US" dirty="0"/>
              <a:t>For every Object a unique number generated by </a:t>
            </a:r>
            <a:r>
              <a:rPr lang="en-US" dirty="0" err="1"/>
              <a:t>jvm</a:t>
            </a:r>
            <a:r>
              <a:rPr lang="en-US" dirty="0"/>
              <a:t> which is nothing but </a:t>
            </a:r>
            <a:r>
              <a:rPr lang="en-US" dirty="0" err="1"/>
              <a:t>hashcode</a:t>
            </a:r>
            <a:r>
              <a:rPr lang="en-US" dirty="0"/>
              <a:t>. </a:t>
            </a:r>
            <a:r>
              <a:rPr lang="en-US" dirty="0" err="1"/>
              <a:t>hashCode</a:t>
            </a:r>
            <a:r>
              <a:rPr lang="en-US" dirty="0"/>
              <a:t> won’t represent address of object </a:t>
            </a:r>
            <a:r>
              <a:rPr lang="en-US" dirty="0" err="1"/>
              <a:t>jvm</a:t>
            </a:r>
            <a:r>
              <a:rPr lang="en-US" dirty="0"/>
              <a:t> will use </a:t>
            </a:r>
            <a:r>
              <a:rPr lang="en-US" dirty="0" err="1"/>
              <a:t>hashCode</a:t>
            </a:r>
            <a:r>
              <a:rPr lang="en-US" dirty="0"/>
              <a:t> while saving object into hashing related data structures like </a:t>
            </a:r>
            <a:r>
              <a:rPr lang="en-US" dirty="0" err="1"/>
              <a:t>hashtable</a:t>
            </a:r>
            <a:r>
              <a:rPr lang="en-US" dirty="0"/>
              <a:t> , </a:t>
            </a:r>
            <a:r>
              <a:rPr lang="en-US" dirty="0" err="1"/>
              <a:t>HashMap,HashSet</a:t>
            </a:r>
            <a:r>
              <a:rPr lang="en-US" dirty="0"/>
              <a:t> etc.. The main advantage of saving objects based on </a:t>
            </a:r>
            <a:r>
              <a:rPr lang="en-US" dirty="0" err="1"/>
              <a:t>hashCode</a:t>
            </a:r>
            <a:r>
              <a:rPr lang="en-US" dirty="0"/>
              <a:t> is search operation will become easy . The most powerful search algorithm </a:t>
            </a:r>
            <a:r>
              <a:rPr lang="en-US" dirty="0" err="1"/>
              <a:t>upto</a:t>
            </a:r>
            <a:r>
              <a:rPr lang="en-US" dirty="0"/>
              <a:t> today is Hashing . </a:t>
            </a:r>
          </a:p>
          <a:p>
            <a:pPr marL="342900" indent="-342900">
              <a:buAutoNum type="arabicPeriod"/>
            </a:pPr>
            <a:endParaRPr lang="en-US" dirty="0"/>
          </a:p>
          <a:p>
            <a:pPr marL="342900" indent="-342900">
              <a:buAutoNum type="arabicPeriod"/>
            </a:pPr>
            <a:r>
              <a:rPr lang="en-US" dirty="0"/>
              <a:t>Public native int </a:t>
            </a:r>
            <a:r>
              <a:rPr lang="en-US" dirty="0" err="1"/>
              <a:t>hashCode</a:t>
            </a:r>
            <a:r>
              <a:rPr lang="en-US" dirty="0"/>
              <a:t>();  :  If you are giving the chance to object class </a:t>
            </a:r>
            <a:r>
              <a:rPr lang="en-US" dirty="0" err="1"/>
              <a:t>hashCode</a:t>
            </a:r>
            <a:r>
              <a:rPr lang="en-US" dirty="0"/>
              <a:t> method It will generate </a:t>
            </a:r>
            <a:r>
              <a:rPr lang="en-US" dirty="0" err="1"/>
              <a:t>hashCode</a:t>
            </a:r>
            <a:r>
              <a:rPr lang="en-US" dirty="0"/>
              <a:t> based on address of the object . It doesn’t mean </a:t>
            </a:r>
            <a:r>
              <a:rPr lang="en-US" dirty="0" err="1"/>
              <a:t>hashCode</a:t>
            </a:r>
            <a:r>
              <a:rPr lang="en-US" dirty="0"/>
              <a:t> represents address of the object . Based on our requirement we can override </a:t>
            </a:r>
            <a:r>
              <a:rPr lang="en-US" dirty="0" err="1"/>
              <a:t>hashCode</a:t>
            </a:r>
            <a:r>
              <a:rPr lang="en-US" dirty="0"/>
              <a:t>() method  in our class to </a:t>
            </a:r>
            <a:r>
              <a:rPr lang="en-US" dirty="0" err="1"/>
              <a:t>genearate</a:t>
            </a:r>
            <a:r>
              <a:rPr lang="en-US" dirty="0"/>
              <a:t> our own  </a:t>
            </a:r>
            <a:r>
              <a:rPr lang="en-US" dirty="0" err="1"/>
              <a:t>hashCode</a:t>
            </a:r>
            <a:endParaRPr lang="en-US" dirty="0"/>
          </a:p>
          <a:p>
            <a:pPr marL="342900" indent="-342900">
              <a:buAutoNum type="arabicPeriod"/>
            </a:pPr>
            <a:endParaRPr lang="en-US" dirty="0"/>
          </a:p>
          <a:p>
            <a:pPr marL="342900" indent="-342900">
              <a:buAutoNum type="arabicPeriod"/>
            </a:pPr>
            <a:r>
              <a:rPr lang="en-US" dirty="0"/>
              <a:t>Overriding </a:t>
            </a:r>
            <a:r>
              <a:rPr lang="en-US" dirty="0" err="1"/>
              <a:t>hashCode</a:t>
            </a:r>
            <a:r>
              <a:rPr lang="en-US" dirty="0"/>
              <a:t>() method is said to be proper if and only if for every object we have to generate a unique number as </a:t>
            </a:r>
            <a:r>
              <a:rPr lang="en-US" dirty="0" err="1"/>
              <a:t>hashCode</a:t>
            </a:r>
            <a:r>
              <a:rPr lang="en-US" dirty="0"/>
              <a:t>().</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p:txBody>
      </p:sp>
      <p:graphicFrame>
        <p:nvGraphicFramePr>
          <p:cNvPr id="3" name="Table 3">
            <a:extLst>
              <a:ext uri="{FF2B5EF4-FFF2-40B4-BE49-F238E27FC236}">
                <a16:creationId xmlns:a16="http://schemas.microsoft.com/office/drawing/2014/main" id="{D21E381C-5811-46B9-AB49-02A552AF2047}"/>
              </a:ext>
            </a:extLst>
          </p:cNvPr>
          <p:cNvGraphicFramePr>
            <a:graphicFrameLocks noGrp="1"/>
          </p:cNvGraphicFramePr>
          <p:nvPr>
            <p:extLst>
              <p:ext uri="{D42A27DB-BD31-4B8C-83A1-F6EECF244321}">
                <p14:modId xmlns:p14="http://schemas.microsoft.com/office/powerpoint/2010/main" val="742922956"/>
              </p:ext>
            </p:extLst>
          </p:nvPr>
        </p:nvGraphicFramePr>
        <p:xfrm>
          <a:off x="2660650" y="3178369"/>
          <a:ext cx="8128000" cy="3851081"/>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68975341"/>
                    </a:ext>
                  </a:extLst>
                </a:gridCol>
                <a:gridCol w="4064000">
                  <a:extLst>
                    <a:ext uri="{9D8B030D-6E8A-4147-A177-3AD203B41FA5}">
                      <a16:colId xmlns:a16="http://schemas.microsoft.com/office/drawing/2014/main" val="925904883"/>
                    </a:ext>
                  </a:extLst>
                </a:gridCol>
              </a:tblGrid>
              <a:tr h="338864">
                <a:tc>
                  <a:txBody>
                    <a:bodyPr/>
                    <a:lstStyle/>
                    <a:p>
                      <a:r>
                        <a:rPr lang="en-US" dirty="0"/>
                        <a:t>Improper way</a:t>
                      </a:r>
                    </a:p>
                  </a:txBody>
                  <a:tcPr/>
                </a:tc>
                <a:tc>
                  <a:txBody>
                    <a:bodyPr/>
                    <a:lstStyle/>
                    <a:p>
                      <a:r>
                        <a:rPr lang="en-US" dirty="0"/>
                        <a:t>Proper way </a:t>
                      </a:r>
                    </a:p>
                  </a:txBody>
                  <a:tcPr/>
                </a:tc>
                <a:extLst>
                  <a:ext uri="{0D108BD9-81ED-4DB2-BD59-A6C34878D82A}">
                    <a16:rowId xmlns:a16="http://schemas.microsoft.com/office/drawing/2014/main" val="3511829933"/>
                  </a:ext>
                </a:extLst>
              </a:tr>
              <a:tr h="3485321">
                <a:tc>
                  <a:txBody>
                    <a:bodyPr/>
                    <a:lstStyle/>
                    <a:p>
                      <a:pPr marL="0" indent="0">
                        <a:buNone/>
                      </a:pPr>
                      <a:r>
                        <a:rPr lang="en-US" sz="1400" dirty="0"/>
                        <a:t>class Student{</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public int </a:t>
                      </a:r>
                      <a:r>
                        <a:rPr lang="en-US" sz="1400" dirty="0" err="1"/>
                        <a:t>hashCode</a:t>
                      </a:r>
                      <a:r>
                        <a:rPr lang="en-US" sz="1400" dirty="0"/>
                        <a:t>(){</a:t>
                      </a:r>
                    </a:p>
                    <a:p>
                      <a:pPr marL="0" indent="0">
                        <a:buNone/>
                      </a:pPr>
                      <a:r>
                        <a:rPr lang="en-US" sz="1400" dirty="0"/>
                        <a:t>		return 100;</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a:t>
                      </a:r>
                    </a:p>
                    <a:p>
                      <a:pPr marL="0" indent="0">
                        <a:buNone/>
                      </a:pPr>
                      <a:r>
                        <a:rPr lang="en-US" sz="1400" dirty="0"/>
                        <a:t>} : It is improper way of overriding </a:t>
                      </a:r>
                      <a:r>
                        <a:rPr lang="en-US" sz="1400" dirty="0" err="1"/>
                        <a:t>hashCode</a:t>
                      </a:r>
                      <a:r>
                        <a:rPr lang="en-US" sz="1400" dirty="0"/>
                        <a:t>() method because for all students Objects we are generating same number as </a:t>
                      </a:r>
                      <a:r>
                        <a:rPr lang="en-US" sz="1400" dirty="0" err="1"/>
                        <a:t>hashCode</a:t>
                      </a:r>
                      <a:r>
                        <a:rPr lang="en-US" sz="1400" dirty="0"/>
                        <a:t>()</a:t>
                      </a:r>
                    </a:p>
                  </a:txBody>
                  <a:tcPr/>
                </a:tc>
                <a:tc>
                  <a:txBody>
                    <a:bodyPr/>
                    <a:lstStyle/>
                    <a:p>
                      <a:r>
                        <a:rPr lang="en-US" sz="1400" dirty="0"/>
                        <a:t>class Student{</a:t>
                      </a:r>
                    </a:p>
                    <a:p>
                      <a:r>
                        <a:rPr lang="en-US" sz="1400" dirty="0"/>
                        <a:t>	/*</a:t>
                      </a:r>
                    </a:p>
                    <a:p>
                      <a:r>
                        <a:rPr lang="en-US" sz="1400" dirty="0"/>
                        <a:t>	--</a:t>
                      </a:r>
                    </a:p>
                    <a:p>
                      <a:r>
                        <a:rPr lang="en-US" sz="1400" dirty="0"/>
                        <a:t>	--</a:t>
                      </a:r>
                    </a:p>
                    <a:p>
                      <a:r>
                        <a:rPr lang="en-US" sz="1400" dirty="0"/>
                        <a:t>	*/</a:t>
                      </a:r>
                    </a:p>
                    <a:p>
                      <a:r>
                        <a:rPr lang="en-US" sz="1400" dirty="0"/>
                        <a:t>	public int </a:t>
                      </a:r>
                      <a:r>
                        <a:rPr lang="en-US" sz="1400" dirty="0" err="1"/>
                        <a:t>hashCode</a:t>
                      </a:r>
                      <a:r>
                        <a:rPr lang="en-US" sz="1400" dirty="0"/>
                        <a:t>(){</a:t>
                      </a:r>
                    </a:p>
                    <a:p>
                      <a:r>
                        <a:rPr lang="en-US" sz="1400" dirty="0"/>
                        <a:t>		return </a:t>
                      </a:r>
                      <a:r>
                        <a:rPr lang="en-US" sz="1400" dirty="0" err="1"/>
                        <a:t>rollno</a:t>
                      </a:r>
                      <a:r>
                        <a:rPr lang="en-US" sz="1400" dirty="0"/>
                        <a:t>;</a:t>
                      </a:r>
                    </a:p>
                    <a:p>
                      <a:r>
                        <a:rPr lang="en-US" sz="1400" dirty="0"/>
                        <a:t>	}</a:t>
                      </a:r>
                    </a:p>
                    <a:p>
                      <a:r>
                        <a:rPr lang="en-US" sz="1400" dirty="0"/>
                        <a:t>		/*</a:t>
                      </a:r>
                    </a:p>
                    <a:p>
                      <a:r>
                        <a:rPr lang="en-US" sz="1400" dirty="0"/>
                        <a:t>	--</a:t>
                      </a:r>
                    </a:p>
                    <a:p>
                      <a:r>
                        <a:rPr lang="en-US" sz="1400" dirty="0"/>
                        <a:t>	--</a:t>
                      </a:r>
                    </a:p>
                    <a:p>
                      <a:r>
                        <a:rPr lang="en-US" sz="1400" dirty="0"/>
                        <a:t>	*/</a:t>
                      </a:r>
                    </a:p>
                    <a:p>
                      <a:r>
                        <a:rPr lang="en-US" sz="1400" dirty="0"/>
                        <a:t>}  : This is proper way of overriding </a:t>
                      </a:r>
                      <a:r>
                        <a:rPr lang="en-US" sz="1400" dirty="0" err="1"/>
                        <a:t>hashCode</a:t>
                      </a:r>
                      <a:r>
                        <a:rPr lang="en-US" sz="1400" dirty="0"/>
                        <a:t>()  method because we are generating a different number (</a:t>
                      </a:r>
                      <a:r>
                        <a:rPr lang="en-US" sz="1400" dirty="0" err="1"/>
                        <a:t>hashCode</a:t>
                      </a:r>
                      <a:r>
                        <a:rPr lang="en-US" sz="1400" dirty="0"/>
                        <a:t>) for every Object </a:t>
                      </a:r>
                    </a:p>
                  </a:txBody>
                  <a:tcPr/>
                </a:tc>
                <a:extLst>
                  <a:ext uri="{0D108BD9-81ED-4DB2-BD59-A6C34878D82A}">
                    <a16:rowId xmlns:a16="http://schemas.microsoft.com/office/drawing/2014/main" val="2796998233"/>
                  </a:ext>
                </a:extLst>
              </a:tr>
            </a:tbl>
          </a:graphicData>
        </a:graphic>
      </p:graphicFrame>
    </p:spTree>
    <p:extLst>
      <p:ext uri="{BB962C8B-B14F-4D97-AF65-F5344CB8AC3E}">
        <p14:creationId xmlns:p14="http://schemas.microsoft.com/office/powerpoint/2010/main" val="2871814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54CC2-7B64-44E1-94C6-B623EDFDB0F7}"/>
              </a:ext>
            </a:extLst>
          </p:cNvPr>
          <p:cNvSpPr txBox="1"/>
          <p:nvPr/>
        </p:nvSpPr>
        <p:spPr>
          <a:xfrm>
            <a:off x="123825" y="104775"/>
            <a:ext cx="12068175" cy="1754326"/>
          </a:xfrm>
          <a:prstGeom prst="rect">
            <a:avLst/>
          </a:prstGeom>
          <a:noFill/>
        </p:spPr>
        <p:txBody>
          <a:bodyPr wrap="square" rtlCol="0">
            <a:spAutoFit/>
          </a:bodyPr>
          <a:lstStyle/>
          <a:p>
            <a:r>
              <a:rPr lang="en-US" b="1" dirty="0" err="1"/>
              <a:t>toString</a:t>
            </a:r>
            <a:r>
              <a:rPr lang="en-US" b="1" dirty="0"/>
              <a:t>() vs </a:t>
            </a:r>
            <a:r>
              <a:rPr lang="en-US" b="1" dirty="0" err="1"/>
              <a:t>hashCode</a:t>
            </a:r>
            <a:r>
              <a:rPr lang="en-US" b="1" dirty="0"/>
              <a:t>()</a:t>
            </a:r>
          </a:p>
          <a:p>
            <a:endParaRPr lang="en-US" dirty="0"/>
          </a:p>
          <a:p>
            <a:r>
              <a:rPr lang="en-US" dirty="0"/>
              <a:t>If we are giving the chance to object class </a:t>
            </a:r>
            <a:r>
              <a:rPr lang="en-US" dirty="0" err="1"/>
              <a:t>toString</a:t>
            </a:r>
            <a:r>
              <a:rPr lang="en-US" dirty="0"/>
              <a:t>() method it will internally calls </a:t>
            </a:r>
            <a:r>
              <a:rPr lang="en-US" dirty="0" err="1"/>
              <a:t>hashCode</a:t>
            </a:r>
            <a:r>
              <a:rPr lang="en-US" dirty="0"/>
              <a:t> method . If we are overriding </a:t>
            </a:r>
            <a:r>
              <a:rPr lang="en-US" dirty="0" err="1"/>
              <a:t>toString</a:t>
            </a:r>
            <a:r>
              <a:rPr lang="en-US" dirty="0"/>
              <a:t> method. Then our </a:t>
            </a:r>
            <a:r>
              <a:rPr lang="en-US" dirty="0" err="1"/>
              <a:t>toString</a:t>
            </a:r>
            <a:r>
              <a:rPr lang="en-US" dirty="0"/>
              <a:t>() method may not call </a:t>
            </a:r>
            <a:r>
              <a:rPr lang="en-US" dirty="0" err="1"/>
              <a:t>hashCode</a:t>
            </a:r>
            <a:r>
              <a:rPr lang="en-US" dirty="0"/>
              <a:t>() method</a:t>
            </a:r>
          </a:p>
          <a:p>
            <a:endParaRPr lang="en-US" dirty="0"/>
          </a:p>
          <a:p>
            <a:r>
              <a:rPr lang="en-US" dirty="0"/>
              <a:t> </a:t>
            </a:r>
          </a:p>
        </p:txBody>
      </p:sp>
      <p:graphicFrame>
        <p:nvGraphicFramePr>
          <p:cNvPr id="3" name="Table 3">
            <a:extLst>
              <a:ext uri="{FF2B5EF4-FFF2-40B4-BE49-F238E27FC236}">
                <a16:creationId xmlns:a16="http://schemas.microsoft.com/office/drawing/2014/main" id="{51132C53-31D2-4999-8E03-67F3224E7CEE}"/>
              </a:ext>
            </a:extLst>
          </p:cNvPr>
          <p:cNvGraphicFramePr>
            <a:graphicFrameLocks noGrp="1"/>
          </p:cNvGraphicFramePr>
          <p:nvPr>
            <p:extLst>
              <p:ext uri="{D42A27DB-BD31-4B8C-83A1-F6EECF244321}">
                <p14:modId xmlns:p14="http://schemas.microsoft.com/office/powerpoint/2010/main" val="142456213"/>
              </p:ext>
            </p:extLst>
          </p:nvPr>
        </p:nvGraphicFramePr>
        <p:xfrm>
          <a:off x="285751" y="1316298"/>
          <a:ext cx="11782425" cy="5486400"/>
        </p:xfrm>
        <a:graphic>
          <a:graphicData uri="http://schemas.openxmlformats.org/drawingml/2006/table">
            <a:tbl>
              <a:tblPr firstRow="1" bandRow="1">
                <a:tableStyleId>{5C22544A-7EE6-4342-B048-85BDC9FD1C3A}</a:tableStyleId>
              </a:tblPr>
              <a:tblGrid>
                <a:gridCol w="3927475">
                  <a:extLst>
                    <a:ext uri="{9D8B030D-6E8A-4147-A177-3AD203B41FA5}">
                      <a16:colId xmlns:a16="http://schemas.microsoft.com/office/drawing/2014/main" val="733529097"/>
                    </a:ext>
                  </a:extLst>
                </a:gridCol>
                <a:gridCol w="3927475">
                  <a:extLst>
                    <a:ext uri="{9D8B030D-6E8A-4147-A177-3AD203B41FA5}">
                      <a16:colId xmlns:a16="http://schemas.microsoft.com/office/drawing/2014/main" val="2273087555"/>
                    </a:ext>
                  </a:extLst>
                </a:gridCol>
                <a:gridCol w="3927475">
                  <a:extLst>
                    <a:ext uri="{9D8B030D-6E8A-4147-A177-3AD203B41FA5}">
                      <a16:colId xmlns:a16="http://schemas.microsoft.com/office/drawing/2014/main" val="4282898018"/>
                    </a:ext>
                  </a:extLst>
                </a:gridCol>
              </a:tblGrid>
              <a:tr h="283902">
                <a:tc>
                  <a:txBody>
                    <a:bodyPr/>
                    <a:lstStyle/>
                    <a:p>
                      <a:r>
                        <a:rPr lang="en-US" dirty="0"/>
                        <a:t>Default </a:t>
                      </a:r>
                      <a:r>
                        <a:rPr lang="en-US" dirty="0" err="1"/>
                        <a:t>toString</a:t>
                      </a:r>
                      <a:r>
                        <a:rPr lang="en-US" dirty="0"/>
                        <a:t> of Object class </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676487627"/>
                  </a:ext>
                </a:extLst>
              </a:tr>
              <a:tr h="3737667">
                <a:tc>
                  <a:txBody>
                    <a:bodyPr/>
                    <a:lstStyle/>
                    <a:p>
                      <a:r>
                        <a:rPr lang="en-US" sz="1400" dirty="0"/>
                        <a:t>class Demo{</a:t>
                      </a:r>
                    </a:p>
                    <a:p>
                      <a:r>
                        <a:rPr lang="en-US" sz="1400" dirty="0"/>
                        <a:t>	int </a:t>
                      </a:r>
                      <a:r>
                        <a:rPr lang="en-US" sz="1400" dirty="0" err="1"/>
                        <a:t>i</a:t>
                      </a:r>
                      <a:r>
                        <a:rPr lang="en-US" sz="1400" dirty="0"/>
                        <a:t>;</a:t>
                      </a:r>
                    </a:p>
                    <a:p>
                      <a:r>
                        <a:rPr lang="en-US" sz="1400" dirty="0"/>
                        <a:t>	Demo(int </a:t>
                      </a:r>
                      <a:r>
                        <a:rPr lang="en-US" sz="1400" dirty="0" err="1"/>
                        <a:t>i</a:t>
                      </a:r>
                      <a:r>
                        <a:rPr lang="en-US" sz="1400" dirty="0"/>
                        <a:t>){</a:t>
                      </a:r>
                    </a:p>
                    <a:p>
                      <a:r>
                        <a:rPr lang="en-US" sz="1400" dirty="0"/>
                        <a:t>		</a:t>
                      </a:r>
                      <a:r>
                        <a:rPr lang="en-US" sz="1400" dirty="0" err="1"/>
                        <a:t>this.i</a:t>
                      </a:r>
                      <a:r>
                        <a:rPr lang="en-US" sz="1400" dirty="0"/>
                        <a:t> = </a:t>
                      </a:r>
                      <a:r>
                        <a:rPr lang="en-US" sz="1400" dirty="0" err="1"/>
                        <a:t>i</a:t>
                      </a:r>
                      <a:r>
                        <a:rPr lang="en-US" sz="1400" dirty="0"/>
                        <a:t>;</a:t>
                      </a:r>
                    </a:p>
                    <a:p>
                      <a:r>
                        <a:rPr lang="en-US" sz="1400" dirty="0"/>
                        <a:t>	}</a:t>
                      </a:r>
                    </a:p>
                    <a:p>
                      <a:r>
                        <a:rPr lang="en-US" sz="1400" dirty="0"/>
                        <a:t>	public static void main(String[] </a:t>
                      </a:r>
                      <a:r>
                        <a:rPr lang="en-US" sz="1400" dirty="0" err="1"/>
                        <a:t>args</a:t>
                      </a:r>
                      <a:r>
                        <a:rPr lang="en-US" sz="1400" dirty="0"/>
                        <a:t>){</a:t>
                      </a:r>
                    </a:p>
                    <a:p>
                      <a:r>
                        <a:rPr lang="en-US" sz="1400" dirty="0"/>
                        <a:t>	Demo d1 = new Demo(10);</a:t>
                      </a:r>
                    </a:p>
                    <a:p>
                      <a:r>
                        <a:rPr lang="en-US" sz="1400" dirty="0"/>
                        <a:t>	Demo d2 = new Demo(20);</a:t>
                      </a:r>
                    </a:p>
                    <a:p>
                      <a:r>
                        <a:rPr lang="en-US" sz="1400" dirty="0"/>
                        <a:t>	</a:t>
                      </a:r>
                      <a:r>
                        <a:rPr lang="en-US" sz="1400" dirty="0" err="1"/>
                        <a:t>System.out.println</a:t>
                      </a:r>
                      <a:r>
                        <a:rPr lang="en-US" sz="1400" dirty="0"/>
                        <a:t>(d1);</a:t>
                      </a:r>
                    </a:p>
                    <a:p>
                      <a:r>
                        <a:rPr lang="en-US" sz="1400" dirty="0"/>
                        <a:t>	</a:t>
                      </a:r>
                      <a:r>
                        <a:rPr lang="en-US" sz="1400" dirty="0" err="1"/>
                        <a:t>System.out.println</a:t>
                      </a:r>
                      <a:r>
                        <a:rPr lang="en-US" sz="1400" dirty="0"/>
                        <a:t>(d2);</a:t>
                      </a:r>
                    </a:p>
                    <a:p>
                      <a:r>
                        <a:rPr lang="en-US" sz="1400" dirty="0"/>
                        <a:t>	}</a:t>
                      </a:r>
                    </a:p>
                    <a:p>
                      <a:r>
                        <a:rPr lang="en-US" sz="1400" dirty="0"/>
                        <a:t>}</a:t>
                      </a:r>
                    </a:p>
                  </a:txBody>
                  <a:tcPr/>
                </a:tc>
                <a:tc>
                  <a:txBody>
                    <a:bodyPr/>
                    <a:lstStyle/>
                    <a:p>
                      <a:r>
                        <a:rPr lang="en-US" sz="1400" dirty="0"/>
                        <a:t>class Demo{</a:t>
                      </a:r>
                    </a:p>
                    <a:p>
                      <a:r>
                        <a:rPr lang="en-US" sz="1400" dirty="0"/>
                        <a:t>	int </a:t>
                      </a:r>
                      <a:r>
                        <a:rPr lang="en-US" sz="1400" dirty="0" err="1"/>
                        <a:t>i</a:t>
                      </a:r>
                      <a:r>
                        <a:rPr lang="en-US" sz="1400" dirty="0"/>
                        <a:t>;</a:t>
                      </a:r>
                    </a:p>
                    <a:p>
                      <a:r>
                        <a:rPr lang="en-US" sz="1400" dirty="0"/>
                        <a:t>	Demo(int </a:t>
                      </a:r>
                      <a:r>
                        <a:rPr lang="en-US" sz="1400" dirty="0" err="1"/>
                        <a:t>i</a:t>
                      </a:r>
                      <a:r>
                        <a:rPr lang="en-US" sz="1400" dirty="0"/>
                        <a:t>){</a:t>
                      </a:r>
                    </a:p>
                    <a:p>
                      <a:r>
                        <a:rPr lang="en-US" sz="1400" dirty="0"/>
                        <a:t>		</a:t>
                      </a:r>
                      <a:r>
                        <a:rPr lang="en-US" sz="1400" dirty="0" err="1"/>
                        <a:t>this.i</a:t>
                      </a:r>
                      <a:r>
                        <a:rPr lang="en-US" sz="1400" dirty="0"/>
                        <a:t> = </a:t>
                      </a:r>
                      <a:r>
                        <a:rPr lang="en-US" sz="1400" dirty="0" err="1"/>
                        <a:t>i</a:t>
                      </a:r>
                      <a:r>
                        <a:rPr lang="en-US" sz="1400" dirty="0"/>
                        <a:t>;</a:t>
                      </a:r>
                    </a:p>
                    <a:p>
                      <a:r>
                        <a:rPr lang="en-US" sz="1400" dirty="0"/>
                        <a:t>	}</a:t>
                      </a:r>
                    </a:p>
                    <a:p>
                      <a:r>
                        <a:rPr lang="en-US" sz="1400" dirty="0"/>
                        <a:t>	public int </a:t>
                      </a:r>
                      <a:r>
                        <a:rPr lang="en-US" sz="1400" dirty="0" err="1"/>
                        <a:t>hashCode</a:t>
                      </a:r>
                      <a:r>
                        <a:rPr lang="en-US" sz="1400" dirty="0"/>
                        <a:t>(){</a:t>
                      </a:r>
                    </a:p>
                    <a:p>
                      <a:r>
                        <a:rPr lang="en-US" sz="1400" dirty="0"/>
                        <a:t>		return </a:t>
                      </a:r>
                      <a:r>
                        <a:rPr lang="en-US" sz="1400" dirty="0" err="1"/>
                        <a:t>i</a:t>
                      </a:r>
                      <a:r>
                        <a:rPr lang="en-US" sz="1400" dirty="0"/>
                        <a:t>;</a:t>
                      </a:r>
                    </a:p>
                    <a:p>
                      <a:r>
                        <a:rPr lang="en-US" sz="1400" dirty="0"/>
                        <a:t>	}</a:t>
                      </a:r>
                    </a:p>
                    <a:p>
                      <a:r>
                        <a:rPr lang="en-US" sz="1400" dirty="0"/>
                        <a:t>	public static void main(String[] </a:t>
                      </a:r>
                      <a:r>
                        <a:rPr lang="en-US" sz="1400" dirty="0" err="1"/>
                        <a:t>args</a:t>
                      </a:r>
                      <a:r>
                        <a:rPr lang="en-US" sz="1400" dirty="0"/>
                        <a:t>){</a:t>
                      </a:r>
                    </a:p>
                    <a:p>
                      <a:r>
                        <a:rPr lang="en-US" sz="1400" dirty="0"/>
                        <a:t>	Demo d1 = new Demo(10);</a:t>
                      </a:r>
                    </a:p>
                    <a:p>
                      <a:r>
                        <a:rPr lang="en-US" sz="1400" dirty="0"/>
                        <a:t>	Demo d2 = new Demo(100);</a:t>
                      </a:r>
                    </a:p>
                    <a:p>
                      <a:r>
                        <a:rPr lang="en-US" sz="1400" dirty="0"/>
                        <a:t>	</a:t>
                      </a:r>
                      <a:r>
                        <a:rPr lang="en-US" sz="1400" dirty="0" err="1"/>
                        <a:t>System.out.println</a:t>
                      </a:r>
                      <a:r>
                        <a:rPr lang="en-US" sz="1400" dirty="0"/>
                        <a:t>(d1);</a:t>
                      </a:r>
                    </a:p>
                    <a:p>
                      <a:r>
                        <a:rPr lang="en-US" sz="1400" dirty="0"/>
                        <a:t>	</a:t>
                      </a:r>
                      <a:r>
                        <a:rPr lang="en-US" sz="1400" dirty="0" err="1"/>
                        <a:t>System.out.println</a:t>
                      </a:r>
                      <a:r>
                        <a:rPr lang="en-US" sz="1400" dirty="0"/>
                        <a:t>(d2);</a:t>
                      </a:r>
                    </a:p>
                    <a:p>
                      <a:r>
                        <a:rPr lang="en-US" sz="1400" dirty="0"/>
                        <a:t>	}</a:t>
                      </a:r>
                    </a:p>
                    <a:p>
                      <a:r>
                        <a:rPr lang="en-US" sz="1400" dirty="0"/>
                        <a:t>}</a:t>
                      </a:r>
                    </a:p>
                  </a:txBody>
                  <a:tcPr/>
                </a:tc>
                <a:tc>
                  <a:txBody>
                    <a:bodyPr/>
                    <a:lstStyle/>
                    <a:p>
                      <a:r>
                        <a:rPr lang="en-US" sz="1400" dirty="0"/>
                        <a:t>class Demo{</a:t>
                      </a:r>
                    </a:p>
                    <a:p>
                      <a:r>
                        <a:rPr lang="en-US" sz="1400" dirty="0"/>
                        <a:t>	int </a:t>
                      </a:r>
                      <a:r>
                        <a:rPr lang="en-US" sz="1400" dirty="0" err="1"/>
                        <a:t>i</a:t>
                      </a:r>
                      <a:r>
                        <a:rPr lang="en-US" sz="1400" dirty="0"/>
                        <a:t>;</a:t>
                      </a:r>
                    </a:p>
                    <a:p>
                      <a:r>
                        <a:rPr lang="en-US" sz="1400" dirty="0"/>
                        <a:t>	Demo(int </a:t>
                      </a:r>
                      <a:r>
                        <a:rPr lang="en-US" sz="1400" dirty="0" err="1"/>
                        <a:t>i</a:t>
                      </a:r>
                      <a:r>
                        <a:rPr lang="en-US" sz="1400" dirty="0"/>
                        <a:t>){</a:t>
                      </a:r>
                    </a:p>
                    <a:p>
                      <a:r>
                        <a:rPr lang="en-US" sz="1400" dirty="0"/>
                        <a:t>		</a:t>
                      </a:r>
                      <a:r>
                        <a:rPr lang="en-US" sz="1400" dirty="0" err="1"/>
                        <a:t>this.i</a:t>
                      </a:r>
                      <a:r>
                        <a:rPr lang="en-US" sz="1400" dirty="0"/>
                        <a:t> = </a:t>
                      </a:r>
                      <a:r>
                        <a:rPr lang="en-US" sz="1400" dirty="0" err="1"/>
                        <a:t>i</a:t>
                      </a:r>
                      <a:r>
                        <a:rPr lang="en-US" sz="1400" dirty="0"/>
                        <a:t>;</a:t>
                      </a:r>
                    </a:p>
                    <a:p>
                      <a:r>
                        <a:rPr lang="en-US" sz="1400" dirty="0"/>
                        <a:t>	}</a:t>
                      </a:r>
                    </a:p>
                    <a:p>
                      <a:r>
                        <a:rPr lang="en-US" sz="1400" dirty="0"/>
                        <a:t>	public String </a:t>
                      </a:r>
                      <a:r>
                        <a:rPr lang="en-US" sz="1400" dirty="0" err="1"/>
                        <a:t>toString</a:t>
                      </a:r>
                      <a:r>
                        <a:rPr lang="en-US" sz="1400" dirty="0"/>
                        <a:t>(){</a:t>
                      </a:r>
                    </a:p>
                    <a:p>
                      <a:r>
                        <a:rPr lang="en-US" sz="1400" dirty="0"/>
                        <a:t>		return </a:t>
                      </a:r>
                      <a:r>
                        <a:rPr lang="en-US" sz="1400" dirty="0" err="1"/>
                        <a:t>i</a:t>
                      </a:r>
                      <a:r>
                        <a:rPr lang="en-US" sz="1400" dirty="0"/>
                        <a:t>+" ";</a:t>
                      </a:r>
                    </a:p>
                    <a:p>
                      <a:r>
                        <a:rPr lang="en-US" sz="1400" dirty="0"/>
                        <a:t>	}</a:t>
                      </a:r>
                    </a:p>
                    <a:p>
                      <a:r>
                        <a:rPr lang="en-US" sz="1400" dirty="0"/>
                        <a:t>	public int </a:t>
                      </a:r>
                      <a:r>
                        <a:rPr lang="en-US" sz="1400" dirty="0" err="1"/>
                        <a:t>hashCode</a:t>
                      </a:r>
                      <a:r>
                        <a:rPr lang="en-US" sz="1400" dirty="0"/>
                        <a:t>(){</a:t>
                      </a:r>
                    </a:p>
                    <a:p>
                      <a:r>
                        <a:rPr lang="en-US" sz="1400" dirty="0"/>
                        <a:t>		return </a:t>
                      </a:r>
                      <a:r>
                        <a:rPr lang="en-US" sz="1400" dirty="0" err="1"/>
                        <a:t>i</a:t>
                      </a:r>
                      <a:r>
                        <a:rPr lang="en-US" sz="1400" dirty="0"/>
                        <a:t>;</a:t>
                      </a:r>
                    </a:p>
                    <a:p>
                      <a:r>
                        <a:rPr lang="en-US" sz="1400" dirty="0"/>
                        <a:t>	}</a:t>
                      </a:r>
                    </a:p>
                    <a:p>
                      <a:r>
                        <a:rPr lang="en-US" sz="1400" dirty="0"/>
                        <a:t>	public static void main(String[] </a:t>
                      </a:r>
                      <a:r>
                        <a:rPr lang="en-US" sz="1400" dirty="0" err="1"/>
                        <a:t>args</a:t>
                      </a:r>
                      <a:r>
                        <a:rPr lang="en-US" sz="1400" dirty="0"/>
                        <a:t>){</a:t>
                      </a:r>
                    </a:p>
                    <a:p>
                      <a:r>
                        <a:rPr lang="en-US" sz="1400" dirty="0"/>
                        <a:t>	Demo d1 = new Demo(10);</a:t>
                      </a:r>
                    </a:p>
                    <a:p>
                      <a:r>
                        <a:rPr lang="en-US" sz="1400" dirty="0"/>
                        <a:t>	Demo d2 = new Demo(100);</a:t>
                      </a:r>
                    </a:p>
                    <a:p>
                      <a:r>
                        <a:rPr lang="en-US" sz="1400" dirty="0"/>
                        <a:t>	</a:t>
                      </a:r>
                      <a:r>
                        <a:rPr lang="en-US" sz="1400" dirty="0" err="1"/>
                        <a:t>System.out.println</a:t>
                      </a:r>
                      <a:r>
                        <a:rPr lang="en-US" sz="1400" dirty="0"/>
                        <a:t>(d1);</a:t>
                      </a:r>
                    </a:p>
                    <a:p>
                      <a:r>
                        <a:rPr lang="en-US" sz="1400" dirty="0"/>
                        <a:t>	</a:t>
                      </a:r>
                      <a:r>
                        <a:rPr lang="en-US" sz="1400" dirty="0" err="1"/>
                        <a:t>System.out.println</a:t>
                      </a:r>
                      <a:r>
                        <a:rPr lang="en-US" sz="1400" dirty="0"/>
                        <a:t>(d2);</a:t>
                      </a:r>
                    </a:p>
                    <a:p>
                      <a:r>
                        <a:rPr lang="en-US" sz="1400" dirty="0"/>
                        <a:t>	}</a:t>
                      </a:r>
                    </a:p>
                    <a:p>
                      <a:r>
                        <a:rPr lang="en-US" sz="1400" dirty="0"/>
                        <a:t>}</a:t>
                      </a:r>
                    </a:p>
                  </a:txBody>
                  <a:tcPr/>
                </a:tc>
                <a:extLst>
                  <a:ext uri="{0D108BD9-81ED-4DB2-BD59-A6C34878D82A}">
                    <a16:rowId xmlns:a16="http://schemas.microsoft.com/office/drawing/2014/main" val="4126223924"/>
                  </a:ext>
                </a:extLst>
              </a:tr>
              <a:tr h="1139247">
                <a:tc>
                  <a:txBody>
                    <a:bodyPr/>
                    <a:lstStyle/>
                    <a:p>
                      <a:r>
                        <a:rPr lang="en-US" dirty="0"/>
                        <a:t>Object    </a:t>
                      </a:r>
                      <a:r>
                        <a:rPr lang="en-US" dirty="0" err="1"/>
                        <a:t>toString</a:t>
                      </a:r>
                      <a:r>
                        <a:rPr lang="en-US" dirty="0"/>
                        <a:t>()</a:t>
                      </a:r>
                    </a:p>
                    <a:p>
                      <a:endParaRPr lang="en-US" dirty="0"/>
                    </a:p>
                    <a:p>
                      <a:endParaRPr lang="en-US" dirty="0"/>
                    </a:p>
                    <a:p>
                      <a:r>
                        <a:rPr lang="en-US" dirty="0"/>
                        <a:t>Object     </a:t>
                      </a:r>
                      <a:r>
                        <a:rPr lang="en-US" dirty="0" err="1"/>
                        <a:t>hashCode</a:t>
                      </a:r>
                      <a:r>
                        <a:rPr lang="en-US" dirty="0"/>
                        <a:t>()</a:t>
                      </a:r>
                    </a:p>
                  </a:txBody>
                  <a:tcPr/>
                </a:tc>
                <a:tc>
                  <a:txBody>
                    <a:bodyPr/>
                    <a:lstStyle/>
                    <a:p>
                      <a:r>
                        <a:rPr lang="en-US" dirty="0"/>
                        <a:t>Object      </a:t>
                      </a:r>
                      <a:r>
                        <a:rPr lang="en-US" dirty="0" err="1"/>
                        <a:t>toString</a:t>
                      </a:r>
                      <a:r>
                        <a:rPr lang="en-US" dirty="0"/>
                        <a:t>()</a:t>
                      </a:r>
                    </a:p>
                    <a:p>
                      <a:endParaRPr lang="en-US" dirty="0"/>
                    </a:p>
                    <a:p>
                      <a:r>
                        <a:rPr lang="en-US" dirty="0"/>
                        <a:t>Demo        </a:t>
                      </a:r>
                      <a:r>
                        <a:rPr lang="en-US" dirty="0" err="1"/>
                        <a:t>hashCode</a:t>
                      </a:r>
                      <a:r>
                        <a:rPr lang="en-US" dirty="0"/>
                        <a:t>()</a:t>
                      </a:r>
                    </a:p>
                  </a:txBody>
                  <a:tcPr/>
                </a:tc>
                <a:tc>
                  <a:txBody>
                    <a:bodyPr/>
                    <a:lstStyle/>
                    <a:p>
                      <a:r>
                        <a:rPr lang="en-US" dirty="0"/>
                        <a:t>Demo      </a:t>
                      </a:r>
                      <a:r>
                        <a:rPr lang="en-US" dirty="0" err="1"/>
                        <a:t>toString</a:t>
                      </a:r>
                      <a:r>
                        <a:rPr lang="en-US" dirty="0"/>
                        <a:t>()</a:t>
                      </a:r>
                    </a:p>
                  </a:txBody>
                  <a:tcPr/>
                </a:tc>
                <a:extLst>
                  <a:ext uri="{0D108BD9-81ED-4DB2-BD59-A6C34878D82A}">
                    <a16:rowId xmlns:a16="http://schemas.microsoft.com/office/drawing/2014/main" val="1643896170"/>
                  </a:ext>
                </a:extLst>
              </a:tr>
            </a:tbl>
          </a:graphicData>
        </a:graphic>
      </p:graphicFrame>
      <p:pic>
        <p:nvPicPr>
          <p:cNvPr id="5" name="Picture 4">
            <a:extLst>
              <a:ext uri="{FF2B5EF4-FFF2-40B4-BE49-F238E27FC236}">
                <a16:creationId xmlns:a16="http://schemas.microsoft.com/office/drawing/2014/main" id="{A1FB9FA5-CECA-4AF4-8AF7-29123C8CD3B2}"/>
              </a:ext>
            </a:extLst>
          </p:cNvPr>
          <p:cNvPicPr>
            <a:picLocks noChangeAspect="1"/>
          </p:cNvPicPr>
          <p:nvPr/>
        </p:nvPicPr>
        <p:blipFill>
          <a:blip r:embed="rId2"/>
          <a:stretch>
            <a:fillRect/>
          </a:stretch>
        </p:blipFill>
        <p:spPr>
          <a:xfrm>
            <a:off x="1423868" y="4157614"/>
            <a:ext cx="1705213" cy="695422"/>
          </a:xfrm>
          <a:prstGeom prst="rect">
            <a:avLst/>
          </a:prstGeom>
        </p:spPr>
      </p:pic>
      <p:pic>
        <p:nvPicPr>
          <p:cNvPr id="7" name="Picture 6">
            <a:extLst>
              <a:ext uri="{FF2B5EF4-FFF2-40B4-BE49-F238E27FC236}">
                <a16:creationId xmlns:a16="http://schemas.microsoft.com/office/drawing/2014/main" id="{ED9056BB-C575-456D-84B9-9DCDE8A08B25}"/>
              </a:ext>
            </a:extLst>
          </p:cNvPr>
          <p:cNvPicPr>
            <a:picLocks noChangeAspect="1"/>
          </p:cNvPicPr>
          <p:nvPr/>
        </p:nvPicPr>
        <p:blipFill>
          <a:blip r:embed="rId3"/>
          <a:stretch>
            <a:fillRect/>
          </a:stretch>
        </p:blipFill>
        <p:spPr>
          <a:xfrm>
            <a:off x="5624446" y="4736926"/>
            <a:ext cx="943107" cy="523948"/>
          </a:xfrm>
          <a:prstGeom prst="rect">
            <a:avLst/>
          </a:prstGeom>
        </p:spPr>
      </p:pic>
      <p:pic>
        <p:nvPicPr>
          <p:cNvPr id="9" name="Picture 8">
            <a:extLst>
              <a:ext uri="{FF2B5EF4-FFF2-40B4-BE49-F238E27FC236}">
                <a16:creationId xmlns:a16="http://schemas.microsoft.com/office/drawing/2014/main" id="{69836809-1E61-4CE1-99EF-54CA9B2C1182}"/>
              </a:ext>
            </a:extLst>
          </p:cNvPr>
          <p:cNvPicPr>
            <a:picLocks noChangeAspect="1"/>
          </p:cNvPicPr>
          <p:nvPr/>
        </p:nvPicPr>
        <p:blipFill>
          <a:blip r:embed="rId4"/>
          <a:stretch>
            <a:fillRect/>
          </a:stretch>
        </p:blipFill>
        <p:spPr>
          <a:xfrm>
            <a:off x="11215561" y="4736926"/>
            <a:ext cx="609685" cy="657317"/>
          </a:xfrm>
          <a:prstGeom prst="rect">
            <a:avLst/>
          </a:prstGeom>
        </p:spPr>
      </p:pic>
      <p:cxnSp>
        <p:nvCxnSpPr>
          <p:cNvPr id="11" name="Straight Arrow Connector 10">
            <a:extLst>
              <a:ext uri="{FF2B5EF4-FFF2-40B4-BE49-F238E27FC236}">
                <a16:creationId xmlns:a16="http://schemas.microsoft.com/office/drawing/2014/main" id="{73BFD51C-9804-4B80-B2F2-3ECEFA1E9AAA}"/>
              </a:ext>
            </a:extLst>
          </p:cNvPr>
          <p:cNvCxnSpPr/>
          <p:nvPr/>
        </p:nvCxnSpPr>
        <p:spPr>
          <a:xfrm>
            <a:off x="962025" y="5791200"/>
            <a:ext cx="247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59B3F4F-742C-450E-9461-A33738B2CCCC}"/>
              </a:ext>
            </a:extLst>
          </p:cNvPr>
          <p:cNvCxnSpPr/>
          <p:nvPr/>
        </p:nvCxnSpPr>
        <p:spPr>
          <a:xfrm>
            <a:off x="1581150" y="5953125"/>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4F340-F19B-475D-B757-99202F64B1BC}"/>
              </a:ext>
            </a:extLst>
          </p:cNvPr>
          <p:cNvCxnSpPr/>
          <p:nvPr/>
        </p:nvCxnSpPr>
        <p:spPr>
          <a:xfrm>
            <a:off x="962025" y="662940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2AB4914-1B37-41BC-87F7-092437EC2248}"/>
              </a:ext>
            </a:extLst>
          </p:cNvPr>
          <p:cNvCxnSpPr/>
          <p:nvPr/>
        </p:nvCxnSpPr>
        <p:spPr>
          <a:xfrm>
            <a:off x="4867275" y="5791200"/>
            <a:ext cx="36195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0CB8B681-EF57-4A44-A4D6-1AB179B7874D}"/>
              </a:ext>
            </a:extLst>
          </p:cNvPr>
          <p:cNvCxnSpPr/>
          <p:nvPr/>
        </p:nvCxnSpPr>
        <p:spPr>
          <a:xfrm>
            <a:off x="5624446" y="5953125"/>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5E655F7-9AB2-4327-B659-9ED71B8A4EEF}"/>
              </a:ext>
            </a:extLst>
          </p:cNvPr>
          <p:cNvCxnSpPr/>
          <p:nvPr/>
        </p:nvCxnSpPr>
        <p:spPr>
          <a:xfrm>
            <a:off x="4867275" y="6334125"/>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6DE0A62-3661-4A16-97AB-24E04684C57C}"/>
              </a:ext>
            </a:extLst>
          </p:cNvPr>
          <p:cNvCxnSpPr/>
          <p:nvPr/>
        </p:nvCxnSpPr>
        <p:spPr>
          <a:xfrm>
            <a:off x="8791575" y="5791200"/>
            <a:ext cx="352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7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2901</Words>
  <Application>Microsoft Office PowerPoint</Application>
  <PresentationFormat>Widescreen</PresentationFormat>
  <Paragraphs>406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Kumar</dc:creator>
  <cp:lastModifiedBy>Kumar, Akhil</cp:lastModifiedBy>
  <cp:revision>30</cp:revision>
  <dcterms:created xsi:type="dcterms:W3CDTF">2022-09-08T06:19:46Z</dcterms:created>
  <dcterms:modified xsi:type="dcterms:W3CDTF">2022-09-28T05:35:47Z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cf6d023-13e7-4aba-b100-dca886180fc1_Enabled">
    <vt:lpwstr>true</vt:lpwstr>
  </property>
  <property fmtid="{D5CDD505-2E9C-101B-9397-08002B2CF9AE}" pid="3" name="MSIP_Label_fcf6d023-13e7-4aba-b100-dca886180fc1_SetDate">
    <vt:lpwstr>2022-09-26T17:24:17Z</vt:lpwstr>
  </property>
  <property fmtid="{D5CDD505-2E9C-101B-9397-08002B2CF9AE}" pid="4" name="MSIP_Label_fcf6d023-13e7-4aba-b100-dca886180fc1_Method">
    <vt:lpwstr>Privileged</vt:lpwstr>
  </property>
  <property fmtid="{D5CDD505-2E9C-101B-9397-08002B2CF9AE}" pid="5" name="MSIP_Label_fcf6d023-13e7-4aba-b100-dca886180fc1_Name">
    <vt:lpwstr>Confidential Information</vt:lpwstr>
  </property>
  <property fmtid="{D5CDD505-2E9C-101B-9397-08002B2CF9AE}" pid="6" name="MSIP_Label_fcf6d023-13e7-4aba-b100-dca886180fc1_SiteId">
    <vt:lpwstr>db05faca-c82a-4b9d-b9c5-0f64b6755421</vt:lpwstr>
  </property>
  <property fmtid="{D5CDD505-2E9C-101B-9397-08002B2CF9AE}" pid="7" name="MSIP_Label_fcf6d023-13e7-4aba-b100-dca886180fc1_ActionId">
    <vt:lpwstr>05b62329-1567-41d0-835a-885753a00c52</vt:lpwstr>
  </property>
  <property fmtid="{D5CDD505-2E9C-101B-9397-08002B2CF9AE}" pid="8" name="MSIP_Label_fcf6d023-13e7-4aba-b100-dca886180fc1_ContentBits">
    <vt:lpwstr>0</vt:lpwstr>
  </property>
</Properties>
</file>