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9BBF0C-D021-4626-ABF9-7C612F1B96DC}">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 name="Untitled Section" id="{13DB1A32-FCF0-4C29-8F01-8E7AFDE47E35}">
          <p14:sldIdLst>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1E192-2F75-4C9B-936A-CFB66568B7F2}"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50DFC-909A-4F1D-97D1-852A4A914357}" type="slidenum">
              <a:rPr lang="en-US" smtClean="0"/>
              <a:t>‹#›</a:t>
            </a:fld>
            <a:endParaRPr lang="en-US"/>
          </a:p>
        </p:txBody>
      </p:sp>
    </p:spTree>
    <p:extLst>
      <p:ext uri="{BB962C8B-B14F-4D97-AF65-F5344CB8AC3E}">
        <p14:creationId xmlns:p14="http://schemas.microsoft.com/office/powerpoint/2010/main" val="1666736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026C-48CA-4679-99D5-7632CCD12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49F2C1-C51E-4345-A544-BDBB90FB0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013564-EB2C-4466-B3B0-E62A3C3A65FB}"/>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5" name="Footer Placeholder 4">
            <a:extLst>
              <a:ext uri="{FF2B5EF4-FFF2-40B4-BE49-F238E27FC236}">
                <a16:creationId xmlns:a16="http://schemas.microsoft.com/office/drawing/2014/main" id="{2D721A55-A605-4979-B42B-1AF44673E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A33B7-D8DC-4A30-BD25-DE56DD3C7A37}"/>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60853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B88D-73FD-4173-B18F-4DED0046C1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D22580-9B57-4A2C-99E8-51135E28B7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776E1-6304-4430-876E-17EA448B5E68}"/>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5" name="Footer Placeholder 4">
            <a:extLst>
              <a:ext uri="{FF2B5EF4-FFF2-40B4-BE49-F238E27FC236}">
                <a16:creationId xmlns:a16="http://schemas.microsoft.com/office/drawing/2014/main" id="{070FFA14-9C47-44C9-B787-7896A570B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A57D4-5FCD-4205-A564-2F632A3DDF2A}"/>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280853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B532C-15D4-40D5-9070-D83554F0B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E354C4-0B7D-412A-9EE8-00955CEAE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C2C9A-7AC8-4EC4-856F-ECD2FE10CF7E}"/>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5" name="Footer Placeholder 4">
            <a:extLst>
              <a:ext uri="{FF2B5EF4-FFF2-40B4-BE49-F238E27FC236}">
                <a16:creationId xmlns:a16="http://schemas.microsoft.com/office/drawing/2014/main" id="{FD2C7707-835D-4C49-B276-16A730B3A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13800-CA91-476D-B2DA-C02AB9ED419A}"/>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266658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82DB-2F56-4E7C-B23E-DC6B99EE1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41326-5C00-4EF0-9744-720EA205A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A1147-FFDE-4643-8C4D-A2E2EF168173}"/>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5" name="Footer Placeholder 4">
            <a:extLst>
              <a:ext uri="{FF2B5EF4-FFF2-40B4-BE49-F238E27FC236}">
                <a16:creationId xmlns:a16="http://schemas.microsoft.com/office/drawing/2014/main" id="{CD2D668E-7E90-41FF-8D6B-F8DBA328A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9B0F9-7EAA-474B-8C6F-1266393A9F0F}"/>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320783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045B-C371-47F9-8B1C-9AC64989D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84184-8837-4374-B8A9-7AD6564A2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0C3EF-6F69-4D7E-B0A0-88DCC81E13A6}"/>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5" name="Footer Placeholder 4">
            <a:extLst>
              <a:ext uri="{FF2B5EF4-FFF2-40B4-BE49-F238E27FC236}">
                <a16:creationId xmlns:a16="http://schemas.microsoft.com/office/drawing/2014/main" id="{D709416A-0332-4179-9229-4B5DB5001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5143E-87EE-48EF-B21E-B8BBC95DE18D}"/>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111233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AED6-CD9A-4725-8539-F37CF7ECF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CB16F-DD35-4CF7-A825-33DE5BA18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8BF6E2-3F1E-442B-A93E-18F8777FB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58BC28-AAD1-40A0-ACA1-FA19666CFF78}"/>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6" name="Footer Placeholder 5">
            <a:extLst>
              <a:ext uri="{FF2B5EF4-FFF2-40B4-BE49-F238E27FC236}">
                <a16:creationId xmlns:a16="http://schemas.microsoft.com/office/drawing/2014/main" id="{6C124E48-C9C3-42C0-8E2E-E98BED56E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C2E12-3D3E-4182-B42A-862C99968D19}"/>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35886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06F-D942-4922-A857-796E20D2C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AF3F89-25C5-49B2-A53A-1D054BB88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6BC3E-2A20-4587-9E12-EC003C94D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042990-DAFA-4198-ADE2-37C797899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7E72D8-BF54-4738-A511-CB42498D2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32E716-4960-40D5-867C-1C71C844C015}"/>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8" name="Footer Placeholder 7">
            <a:extLst>
              <a:ext uri="{FF2B5EF4-FFF2-40B4-BE49-F238E27FC236}">
                <a16:creationId xmlns:a16="http://schemas.microsoft.com/office/drawing/2014/main" id="{F7CF9FFB-1641-4B7E-9754-3E6BDE655F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4186A2-1854-4C39-9C05-223F5889CBBD}"/>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77894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EE43-F8D4-4298-8B45-E550D376E0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392EE-23C6-43FB-8F31-E91BDFCBCF68}"/>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4" name="Footer Placeholder 3">
            <a:extLst>
              <a:ext uri="{FF2B5EF4-FFF2-40B4-BE49-F238E27FC236}">
                <a16:creationId xmlns:a16="http://schemas.microsoft.com/office/drawing/2014/main" id="{72E416DE-8A73-4FD5-992A-A48106B793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824DB9-D45C-40E7-B381-7D06A3BA3B1A}"/>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89592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3C97F-4A90-4507-98A6-6F0FD3242B5A}"/>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3" name="Footer Placeholder 2">
            <a:extLst>
              <a:ext uri="{FF2B5EF4-FFF2-40B4-BE49-F238E27FC236}">
                <a16:creationId xmlns:a16="http://schemas.microsoft.com/office/drawing/2014/main" id="{D1191695-8D12-4E53-894B-176E43FF4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28695B-AC1E-4A1C-9F5B-8C714A490020}"/>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251214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04AC-B14B-410D-BFAA-FC57309C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1719BF-91AA-4ED1-92A6-334E82FF3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FA73CC-81F3-4A39-A62F-6E43DF5F8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9BD59-4D59-4268-842A-82F901CA888D}"/>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6" name="Footer Placeholder 5">
            <a:extLst>
              <a:ext uri="{FF2B5EF4-FFF2-40B4-BE49-F238E27FC236}">
                <a16:creationId xmlns:a16="http://schemas.microsoft.com/office/drawing/2014/main" id="{4802AB47-1541-4989-BD2F-12D09C29F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9B2F5-6C7F-423E-9ED4-A54EDBF2AD6B}"/>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341602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B020-C8D8-43E1-BA52-D1D3C04AD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2173B7-B0A2-4906-B400-FF066B63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3D5869-A5E3-4C10-A7E2-240B9D049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AB008-A3A9-444B-8690-1B70CA58643B}"/>
              </a:ext>
            </a:extLst>
          </p:cNvPr>
          <p:cNvSpPr>
            <a:spLocks noGrp="1"/>
          </p:cNvSpPr>
          <p:nvPr>
            <p:ph type="dt" sz="half" idx="10"/>
          </p:nvPr>
        </p:nvSpPr>
        <p:spPr/>
        <p:txBody>
          <a:bodyPr/>
          <a:lstStyle/>
          <a:p>
            <a:fld id="{1847054C-FCA2-4591-881F-86EBFE9214DC}" type="datetimeFigureOut">
              <a:rPr lang="en-US" smtClean="0"/>
              <a:t>9/25/2022</a:t>
            </a:fld>
            <a:endParaRPr lang="en-US"/>
          </a:p>
        </p:txBody>
      </p:sp>
      <p:sp>
        <p:nvSpPr>
          <p:cNvPr id="6" name="Footer Placeholder 5">
            <a:extLst>
              <a:ext uri="{FF2B5EF4-FFF2-40B4-BE49-F238E27FC236}">
                <a16:creationId xmlns:a16="http://schemas.microsoft.com/office/drawing/2014/main" id="{708EB565-8BF4-49EA-BAB6-A85C7A866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4E52C-7DF0-46DA-AD6D-DBC90B32BD62}"/>
              </a:ext>
            </a:extLst>
          </p:cNvPr>
          <p:cNvSpPr>
            <a:spLocks noGrp="1"/>
          </p:cNvSpPr>
          <p:nvPr>
            <p:ph type="sldNum" sz="quarter" idx="12"/>
          </p:nvPr>
        </p:nvSpPr>
        <p:spPr/>
        <p:txBody>
          <a:bodyPr/>
          <a:lstStyle/>
          <a:p>
            <a:fld id="{FE982269-58BF-41B4-B328-1FCBA0BB32EC}" type="slidenum">
              <a:rPr lang="en-US" smtClean="0"/>
              <a:t>‹#›</a:t>
            </a:fld>
            <a:endParaRPr lang="en-US"/>
          </a:p>
        </p:txBody>
      </p:sp>
    </p:spTree>
    <p:extLst>
      <p:ext uri="{BB962C8B-B14F-4D97-AF65-F5344CB8AC3E}">
        <p14:creationId xmlns:p14="http://schemas.microsoft.com/office/powerpoint/2010/main" val="157230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85AC7-0B7D-43C8-9F8B-20144CA6BD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3E5FB0-B61A-46DF-B8F6-C0C7E249A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97AA6-1612-4E88-A3D7-7352F7D02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7054C-FCA2-4591-881F-86EBFE9214DC}" type="datetimeFigureOut">
              <a:rPr lang="en-US" smtClean="0"/>
              <a:t>9/25/2022</a:t>
            </a:fld>
            <a:endParaRPr lang="en-US"/>
          </a:p>
        </p:txBody>
      </p:sp>
      <p:sp>
        <p:nvSpPr>
          <p:cNvPr id="5" name="Footer Placeholder 4">
            <a:extLst>
              <a:ext uri="{FF2B5EF4-FFF2-40B4-BE49-F238E27FC236}">
                <a16:creationId xmlns:a16="http://schemas.microsoft.com/office/drawing/2014/main" id="{B2881712-1613-4446-B047-AFC70B50D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D8244D-6DCA-43AE-8AA0-BB0789467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82269-58BF-41B4-B328-1FCBA0BB32EC}" type="slidenum">
              <a:rPr lang="en-US" smtClean="0"/>
              <a:t>‹#›</a:t>
            </a:fld>
            <a:endParaRPr lang="en-US"/>
          </a:p>
        </p:txBody>
      </p:sp>
    </p:spTree>
    <p:extLst>
      <p:ext uri="{BB962C8B-B14F-4D97-AF65-F5344CB8AC3E}">
        <p14:creationId xmlns:p14="http://schemas.microsoft.com/office/powerpoint/2010/main" val="1315465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AF540-EDD2-4ABE-BB45-25956E8210A4}"/>
              </a:ext>
            </a:extLst>
          </p:cNvPr>
          <p:cNvSpPr txBox="1"/>
          <p:nvPr/>
        </p:nvSpPr>
        <p:spPr>
          <a:xfrm>
            <a:off x="133350" y="114300"/>
            <a:ext cx="11887200" cy="6581775"/>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37A0B4AD-0172-41A9-9031-C71F15B5B938}"/>
              </a:ext>
            </a:extLst>
          </p:cNvPr>
          <p:cNvSpPr txBox="1"/>
          <p:nvPr/>
        </p:nvSpPr>
        <p:spPr>
          <a:xfrm>
            <a:off x="133350" y="114300"/>
            <a:ext cx="11887200" cy="6801862"/>
          </a:xfrm>
          <a:prstGeom prst="rect">
            <a:avLst/>
          </a:prstGeom>
          <a:noFill/>
        </p:spPr>
        <p:txBody>
          <a:bodyPr wrap="square" rtlCol="0">
            <a:spAutoFit/>
          </a:bodyPr>
          <a:lstStyle/>
          <a:p>
            <a:r>
              <a:rPr lang="en-US" sz="3200" b="1" dirty="0"/>
              <a:t>Introduction:</a:t>
            </a:r>
            <a:endParaRPr lang="en-US" dirty="0"/>
          </a:p>
          <a:p>
            <a:r>
              <a:rPr lang="en-US" sz="2400" b="1" dirty="0"/>
              <a:t>Multitasking:</a:t>
            </a:r>
          </a:p>
          <a:p>
            <a:r>
              <a:rPr lang="en-US" dirty="0"/>
              <a:t>Executing several tasks simultaneously is the concept of multitasking.</a:t>
            </a:r>
          </a:p>
          <a:p>
            <a:endParaRPr lang="en-US" dirty="0"/>
          </a:p>
          <a:p>
            <a:r>
              <a:rPr lang="en-US" dirty="0"/>
              <a:t>There are two types of multitasking . </a:t>
            </a:r>
          </a:p>
          <a:p>
            <a:pPr marL="342900" indent="-342900">
              <a:buAutoNum type="arabicPeriod"/>
            </a:pPr>
            <a:r>
              <a:rPr lang="en-US" dirty="0"/>
              <a:t>Process based multitasking </a:t>
            </a:r>
          </a:p>
          <a:p>
            <a:pPr marL="342900" indent="-342900">
              <a:buAutoNum type="arabicPeriod"/>
            </a:pPr>
            <a:r>
              <a:rPr lang="en-US" dirty="0"/>
              <a:t>Thread based Multitasking </a:t>
            </a:r>
          </a:p>
          <a:p>
            <a:pPr marL="342900" indent="-342900">
              <a:buAutoNum type="arabicPeriod"/>
            </a:pPr>
            <a:endParaRPr lang="en-US" dirty="0"/>
          </a:p>
          <a:p>
            <a:pPr marL="400050" indent="-400050">
              <a:buAutoNum type="romanUcPeriod"/>
            </a:pPr>
            <a:r>
              <a:rPr lang="en-US" sz="2000" b="1" dirty="0"/>
              <a:t>Process based multitasking : </a:t>
            </a:r>
          </a:p>
          <a:p>
            <a:r>
              <a:rPr lang="en-US" dirty="0"/>
              <a:t>Executing several task simultaneously where each task is separate independent program(Process) is called process based multitasking </a:t>
            </a:r>
          </a:p>
          <a:p>
            <a:r>
              <a:rPr lang="en-US" dirty="0"/>
              <a:t>e.g. while typing java program in the editor we can listen audio songs from same system at the same time we  can download a file from net . All these tasks will be executed simultaneously and independent of each other . Hence , it is process based multitasking . </a:t>
            </a:r>
          </a:p>
          <a:p>
            <a:endParaRPr lang="en-US" dirty="0"/>
          </a:p>
          <a:p>
            <a:r>
              <a:rPr lang="en-US" dirty="0"/>
              <a:t>Process based multitasking is best suitable at </a:t>
            </a:r>
            <a:r>
              <a:rPr lang="en-US" dirty="0" err="1"/>
              <a:t>os</a:t>
            </a:r>
            <a:r>
              <a:rPr lang="en-US" dirty="0"/>
              <a:t> level .</a:t>
            </a:r>
          </a:p>
          <a:p>
            <a:endParaRPr lang="en-US" b="1" dirty="0"/>
          </a:p>
          <a:p>
            <a:r>
              <a:rPr lang="en-US" b="1" dirty="0"/>
              <a:t>II .Thread based multitasking :</a:t>
            </a:r>
          </a:p>
          <a:p>
            <a:r>
              <a:rPr lang="en-US" dirty="0"/>
              <a:t>Executing several task simultaneously where each task is a separate independent part of the same program is called  thread based multitasking and each independent part is called a thread . </a:t>
            </a:r>
          </a:p>
          <a:p>
            <a:endParaRPr lang="en-US" dirty="0"/>
          </a:p>
          <a:p>
            <a:r>
              <a:rPr lang="en-US" dirty="0"/>
              <a:t>Thread based multitasking is best suitable at programmatic level . </a:t>
            </a:r>
          </a:p>
          <a:p>
            <a:endParaRPr lang="en-US" dirty="0"/>
          </a:p>
        </p:txBody>
      </p:sp>
    </p:spTree>
    <p:extLst>
      <p:ext uri="{BB962C8B-B14F-4D97-AF65-F5344CB8AC3E}">
        <p14:creationId xmlns:p14="http://schemas.microsoft.com/office/powerpoint/2010/main" val="375906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FC1A8-AC17-4933-A17C-A464EE7EED11}"/>
              </a:ext>
            </a:extLst>
          </p:cNvPr>
          <p:cNvSpPr txBox="1"/>
          <p:nvPr/>
        </p:nvSpPr>
        <p:spPr>
          <a:xfrm>
            <a:off x="190500" y="219075"/>
            <a:ext cx="11906250" cy="6740307"/>
          </a:xfrm>
          <a:prstGeom prst="rect">
            <a:avLst/>
          </a:prstGeom>
          <a:noFill/>
        </p:spPr>
        <p:txBody>
          <a:bodyPr wrap="square" rtlCol="0">
            <a:spAutoFit/>
          </a:bodyPr>
          <a:lstStyle/>
          <a:p>
            <a:r>
              <a:rPr lang="en-US" dirty="0"/>
              <a:t>Case#5 </a:t>
            </a:r>
          </a:p>
          <a:p>
            <a:r>
              <a:rPr lang="en-US" dirty="0"/>
              <a:t>If  we are not overriding run() method :</a:t>
            </a:r>
          </a:p>
          <a:p>
            <a:endParaRPr lang="en-US" dirty="0"/>
          </a:p>
          <a:p>
            <a:r>
              <a:rPr lang="en-US" dirty="0"/>
              <a:t>Then Thread class run method will be executed which has empty implementation Hence we won’t get any output . </a:t>
            </a:r>
          </a:p>
          <a:p>
            <a:endParaRPr lang="en-US" dirty="0"/>
          </a:p>
          <a:p>
            <a:r>
              <a:rPr lang="en-US" dirty="0"/>
              <a:t>Example : </a:t>
            </a:r>
          </a:p>
          <a:p>
            <a:r>
              <a:rPr lang="en-US" dirty="0"/>
              <a:t>class </a:t>
            </a:r>
            <a:r>
              <a:rPr lang="en-US" dirty="0" err="1"/>
              <a:t>MyThread</a:t>
            </a:r>
            <a:r>
              <a:rPr lang="en-US" dirty="0"/>
              <a:t> extends Thread{</a:t>
            </a:r>
          </a:p>
          <a:p>
            <a:endParaRPr lang="en-US" dirty="0"/>
          </a:p>
          <a:p>
            <a:r>
              <a:rPr lang="en-US" dirty="0"/>
              <a:t>}</a:t>
            </a:r>
          </a:p>
          <a:p>
            <a:endParaRPr lang="en-US" dirty="0"/>
          </a:p>
          <a:p>
            <a:r>
              <a:rPr lang="en-US" dirty="0"/>
              <a:t>class Test{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  // Thread Instantiation </a:t>
            </a:r>
          </a:p>
          <a:p>
            <a:r>
              <a:rPr lang="en-US" dirty="0"/>
              <a:t>		</a:t>
            </a:r>
            <a:r>
              <a:rPr lang="en-US" dirty="0" err="1"/>
              <a:t>t.start</a:t>
            </a:r>
            <a:r>
              <a:rPr lang="en-US" dirty="0"/>
              <a:t>();   // Starting of a thread </a:t>
            </a:r>
          </a:p>
          <a:p>
            <a:r>
              <a:rPr lang="en-US" dirty="0"/>
              <a:t>		</a:t>
            </a:r>
          </a:p>
          <a:p>
            <a:r>
              <a:rPr lang="en-US" dirty="0"/>
              <a:t>	}</a:t>
            </a:r>
          </a:p>
          <a:p>
            <a:r>
              <a:rPr lang="en-US" dirty="0"/>
              <a:t>	</a:t>
            </a:r>
          </a:p>
          <a:p>
            <a:r>
              <a:rPr lang="en-US" dirty="0"/>
              <a:t>}</a:t>
            </a:r>
          </a:p>
          <a:p>
            <a:endParaRPr lang="en-US" dirty="0"/>
          </a:p>
          <a:p>
            <a:r>
              <a:rPr lang="en-US" dirty="0"/>
              <a:t>Output : no output </a:t>
            </a:r>
          </a:p>
          <a:p>
            <a:r>
              <a:rPr lang="en-US" dirty="0">
                <a:solidFill>
                  <a:srgbClr val="FF0000"/>
                </a:solidFill>
              </a:rPr>
              <a:t>Note </a:t>
            </a:r>
          </a:p>
          <a:p>
            <a:r>
              <a:rPr lang="en-US" dirty="0">
                <a:solidFill>
                  <a:srgbClr val="FF0000"/>
                </a:solidFill>
              </a:rPr>
              <a:t>It is highly recommended to override run method otherwise don’t go for multithreading concept .</a:t>
            </a:r>
          </a:p>
          <a:p>
            <a:endParaRPr lang="en-US" dirty="0"/>
          </a:p>
          <a:p>
            <a:endParaRPr lang="en-US" dirty="0"/>
          </a:p>
        </p:txBody>
      </p:sp>
    </p:spTree>
    <p:extLst>
      <p:ext uri="{BB962C8B-B14F-4D97-AF65-F5344CB8AC3E}">
        <p14:creationId xmlns:p14="http://schemas.microsoft.com/office/powerpoint/2010/main" val="314731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BF5D0-F582-4A34-8433-5576439D2CB5}"/>
              </a:ext>
            </a:extLst>
          </p:cNvPr>
          <p:cNvSpPr txBox="1"/>
          <p:nvPr/>
        </p:nvSpPr>
        <p:spPr>
          <a:xfrm>
            <a:off x="133350" y="104775"/>
            <a:ext cx="11972925" cy="7109639"/>
          </a:xfrm>
          <a:prstGeom prst="rect">
            <a:avLst/>
          </a:prstGeom>
          <a:noFill/>
        </p:spPr>
        <p:txBody>
          <a:bodyPr wrap="square" rtlCol="0">
            <a:spAutoFit/>
          </a:bodyPr>
          <a:lstStyle/>
          <a:p>
            <a:r>
              <a:rPr lang="en-US" sz="2400" b="1" dirty="0"/>
              <a:t>Case# 6  Overriding of start() method :</a:t>
            </a:r>
          </a:p>
          <a:p>
            <a:r>
              <a:rPr lang="en-US" dirty="0"/>
              <a:t>If we override start() method then our start method will be executed just like a normal method call and new thread won’t be created. </a:t>
            </a:r>
          </a:p>
          <a:p>
            <a:endParaRPr lang="en-US" dirty="0"/>
          </a:p>
          <a:p>
            <a:r>
              <a:rPr lang="en-US" dirty="0"/>
              <a:t>Example : </a:t>
            </a:r>
          </a:p>
          <a:p>
            <a:r>
              <a:rPr lang="en-US" dirty="0"/>
              <a:t>class </a:t>
            </a:r>
            <a:r>
              <a:rPr lang="en-US" dirty="0" err="1"/>
              <a:t>MyThread</a:t>
            </a:r>
            <a:r>
              <a:rPr lang="en-US" dirty="0"/>
              <a:t> extends Thread{</a:t>
            </a:r>
          </a:p>
          <a:p>
            <a:r>
              <a:rPr lang="en-US" dirty="0"/>
              <a:t>	public void start(){</a:t>
            </a:r>
          </a:p>
          <a:p>
            <a:r>
              <a:rPr lang="en-US" dirty="0"/>
              <a:t>		</a:t>
            </a:r>
            <a:r>
              <a:rPr lang="en-US" dirty="0" err="1"/>
              <a:t>System.out.println</a:t>
            </a:r>
            <a:r>
              <a:rPr lang="en-US" dirty="0"/>
              <a:t>("Start Method: ");</a:t>
            </a:r>
          </a:p>
          <a:p>
            <a:r>
              <a:rPr lang="en-US" dirty="0"/>
              <a:t>	}</a:t>
            </a:r>
          </a:p>
          <a:p>
            <a:r>
              <a:rPr lang="en-US" dirty="0"/>
              <a:t>	public void run(){</a:t>
            </a:r>
          </a:p>
          <a:p>
            <a:r>
              <a:rPr lang="en-US" dirty="0"/>
              <a:t>		</a:t>
            </a:r>
            <a:r>
              <a:rPr lang="en-US" dirty="0" err="1"/>
              <a:t>System.out.println</a:t>
            </a:r>
            <a:r>
              <a:rPr lang="en-US" dirty="0"/>
              <a:t>("run Method");</a:t>
            </a:r>
          </a:p>
          <a:p>
            <a:r>
              <a:rPr lang="en-US" dirty="0"/>
              <a:t>	}</a:t>
            </a:r>
          </a:p>
          <a:p>
            <a:r>
              <a:rPr lang="en-US" dirty="0"/>
              <a:t>}</a:t>
            </a:r>
          </a:p>
          <a:p>
            <a:r>
              <a:rPr lang="en-US" dirty="0"/>
              <a:t>class Test{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  // Thread Instantiation </a:t>
            </a:r>
          </a:p>
          <a:p>
            <a:r>
              <a:rPr lang="en-US" dirty="0"/>
              <a:t>		</a:t>
            </a:r>
            <a:r>
              <a:rPr lang="en-US" dirty="0" err="1"/>
              <a:t>t.start</a:t>
            </a:r>
            <a:r>
              <a:rPr lang="en-US" dirty="0"/>
              <a:t>();   // Starting of a thread </a:t>
            </a:r>
          </a:p>
          <a:p>
            <a:r>
              <a:rPr lang="en-US" dirty="0"/>
              <a:t>		</a:t>
            </a:r>
            <a:r>
              <a:rPr lang="en-US" dirty="0" err="1"/>
              <a:t>System.out.println</a:t>
            </a:r>
            <a:r>
              <a:rPr lang="en-US" dirty="0"/>
              <a:t>("Main Method");	</a:t>
            </a:r>
          </a:p>
          <a:p>
            <a:r>
              <a:rPr lang="en-US" dirty="0"/>
              <a:t>	}</a:t>
            </a:r>
          </a:p>
          <a:p>
            <a:r>
              <a:rPr lang="en-US" dirty="0"/>
              <a:t>	</a:t>
            </a:r>
          </a:p>
          <a:p>
            <a:r>
              <a:rPr lang="en-US" dirty="0"/>
              <a:t>}</a:t>
            </a:r>
          </a:p>
          <a:p>
            <a:r>
              <a:rPr lang="en-US" dirty="0"/>
              <a:t> This output is produced by only main thread . </a:t>
            </a:r>
          </a:p>
          <a:p>
            <a:r>
              <a:rPr lang="en-US" dirty="0"/>
              <a:t>Output :  start Method </a:t>
            </a:r>
          </a:p>
          <a:p>
            <a:r>
              <a:rPr lang="en-US" dirty="0"/>
              <a:t>	Main Method </a:t>
            </a:r>
          </a:p>
          <a:p>
            <a:endParaRPr lang="en-US" dirty="0"/>
          </a:p>
        </p:txBody>
      </p:sp>
    </p:spTree>
    <p:extLst>
      <p:ext uri="{BB962C8B-B14F-4D97-AF65-F5344CB8AC3E}">
        <p14:creationId xmlns:p14="http://schemas.microsoft.com/office/powerpoint/2010/main" val="250631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15A99-A01E-4DBD-B4B2-7BF816BC0487}"/>
              </a:ext>
            </a:extLst>
          </p:cNvPr>
          <p:cNvSpPr txBox="1"/>
          <p:nvPr/>
        </p:nvSpPr>
        <p:spPr>
          <a:xfrm>
            <a:off x="123825" y="85725"/>
            <a:ext cx="11944350" cy="11449288"/>
          </a:xfrm>
          <a:prstGeom prst="rect">
            <a:avLst/>
          </a:prstGeom>
          <a:noFill/>
        </p:spPr>
        <p:txBody>
          <a:bodyPr wrap="square" rtlCol="0">
            <a:spAutoFit/>
          </a:bodyPr>
          <a:lstStyle/>
          <a:p>
            <a:r>
              <a:rPr lang="en-US" dirty="0"/>
              <a:t>It is not recommended to override start method otherwise don’t go for multithreading concept.</a:t>
            </a:r>
          </a:p>
          <a:p>
            <a:r>
              <a:rPr lang="en-US" dirty="0"/>
              <a:t>Case#7</a:t>
            </a:r>
          </a:p>
          <a:p>
            <a:r>
              <a:rPr lang="en-US" dirty="0"/>
              <a:t>Output : class </a:t>
            </a:r>
            <a:r>
              <a:rPr lang="en-US" dirty="0" err="1"/>
              <a:t>MyThread</a:t>
            </a:r>
            <a:r>
              <a:rPr lang="en-US" dirty="0"/>
              <a:t> extends Thread{</a:t>
            </a:r>
          </a:p>
          <a:p>
            <a:r>
              <a:rPr lang="en-US" dirty="0"/>
              <a:t>	public void start(){</a:t>
            </a:r>
          </a:p>
          <a:p>
            <a:r>
              <a:rPr lang="en-US" dirty="0"/>
              <a:t>		</a:t>
            </a:r>
            <a:r>
              <a:rPr lang="en-US" dirty="0" err="1"/>
              <a:t>super.start</a:t>
            </a:r>
            <a:r>
              <a:rPr lang="en-US" dirty="0"/>
              <a:t>();</a:t>
            </a:r>
          </a:p>
          <a:p>
            <a:r>
              <a:rPr lang="en-US" dirty="0"/>
              <a:t>		</a:t>
            </a:r>
            <a:r>
              <a:rPr lang="en-US" dirty="0" err="1"/>
              <a:t>System.out.println</a:t>
            </a:r>
            <a:r>
              <a:rPr lang="en-US" dirty="0"/>
              <a:t>("Start Method: ");</a:t>
            </a:r>
          </a:p>
          <a:p>
            <a:r>
              <a:rPr lang="en-US" dirty="0"/>
              <a:t>	}</a:t>
            </a:r>
          </a:p>
          <a:p>
            <a:r>
              <a:rPr lang="en-US" dirty="0"/>
              <a:t>	public void run(){</a:t>
            </a:r>
          </a:p>
          <a:p>
            <a:r>
              <a:rPr lang="en-US" dirty="0"/>
              <a:t>		</a:t>
            </a:r>
            <a:r>
              <a:rPr lang="en-US" dirty="0" err="1"/>
              <a:t>System.out.println</a:t>
            </a:r>
            <a:r>
              <a:rPr lang="en-US" dirty="0"/>
              <a:t>("run Method");</a:t>
            </a:r>
          </a:p>
          <a:p>
            <a:r>
              <a:rPr lang="en-US" dirty="0"/>
              <a:t>	}</a:t>
            </a:r>
          </a:p>
          <a:p>
            <a:r>
              <a:rPr lang="en-US" dirty="0"/>
              <a:t>}</a:t>
            </a:r>
          </a:p>
          <a:p>
            <a:r>
              <a:rPr lang="en-US" dirty="0"/>
              <a:t>class Test{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  // Thread Instantiation </a:t>
            </a:r>
          </a:p>
          <a:p>
            <a:r>
              <a:rPr lang="en-US" dirty="0"/>
              <a:t>		</a:t>
            </a:r>
            <a:r>
              <a:rPr lang="en-US" dirty="0" err="1"/>
              <a:t>t.start</a:t>
            </a:r>
            <a:r>
              <a:rPr lang="en-US" dirty="0"/>
              <a:t>();   // Starting of a thread </a:t>
            </a:r>
          </a:p>
          <a:p>
            <a:r>
              <a:rPr lang="en-US" dirty="0"/>
              <a:t>		</a:t>
            </a:r>
            <a:r>
              <a:rPr lang="en-US" dirty="0" err="1"/>
              <a:t>System.out.println</a:t>
            </a:r>
            <a:r>
              <a:rPr lang="en-US" dirty="0"/>
              <a:t>("Main Method");	</a:t>
            </a:r>
          </a:p>
          <a:p>
            <a:r>
              <a:rPr lang="en-US" dirty="0"/>
              <a:t>	}</a:t>
            </a:r>
          </a:p>
          <a:p>
            <a:r>
              <a:rPr lang="en-US" dirty="0"/>
              <a:t>	</a:t>
            </a:r>
          </a:p>
          <a:p>
            <a:r>
              <a:rPr lang="en-US" dirty="0"/>
              <a:t>}</a:t>
            </a:r>
          </a:p>
          <a:p>
            <a:r>
              <a:rPr lang="en-US" dirty="0"/>
              <a:t>Possible output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Table 3">
            <a:extLst>
              <a:ext uri="{FF2B5EF4-FFF2-40B4-BE49-F238E27FC236}">
                <a16:creationId xmlns:a16="http://schemas.microsoft.com/office/drawing/2014/main" id="{0B07EDB3-9014-4DE4-B8E8-656BD6650AC8}"/>
              </a:ext>
            </a:extLst>
          </p:cNvPr>
          <p:cNvGraphicFramePr>
            <a:graphicFrameLocks noGrp="1"/>
          </p:cNvGraphicFramePr>
          <p:nvPr>
            <p:extLst>
              <p:ext uri="{D42A27DB-BD31-4B8C-83A1-F6EECF244321}">
                <p14:modId xmlns:p14="http://schemas.microsoft.com/office/powerpoint/2010/main" val="2485262418"/>
              </p:ext>
            </p:extLst>
          </p:nvPr>
        </p:nvGraphicFramePr>
        <p:xfrm>
          <a:off x="3225801" y="5272616"/>
          <a:ext cx="8127999" cy="1404409"/>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989584221"/>
                    </a:ext>
                  </a:extLst>
                </a:gridCol>
                <a:gridCol w="2709333">
                  <a:extLst>
                    <a:ext uri="{9D8B030D-6E8A-4147-A177-3AD203B41FA5}">
                      <a16:colId xmlns:a16="http://schemas.microsoft.com/office/drawing/2014/main" val="2687603937"/>
                    </a:ext>
                  </a:extLst>
                </a:gridCol>
                <a:gridCol w="2709333">
                  <a:extLst>
                    <a:ext uri="{9D8B030D-6E8A-4147-A177-3AD203B41FA5}">
                      <a16:colId xmlns:a16="http://schemas.microsoft.com/office/drawing/2014/main" val="2842318585"/>
                    </a:ext>
                  </a:extLst>
                </a:gridCol>
              </a:tblGrid>
              <a:tr h="1404409">
                <a:tc>
                  <a:txBody>
                    <a:bodyPr/>
                    <a:lstStyle/>
                    <a:p>
                      <a:r>
                        <a:rPr lang="en-US" dirty="0"/>
                        <a:t>P1</a:t>
                      </a:r>
                    </a:p>
                    <a:p>
                      <a:r>
                        <a:rPr lang="en-US" dirty="0"/>
                        <a:t>Run method</a:t>
                      </a:r>
                    </a:p>
                    <a:p>
                      <a:r>
                        <a:rPr lang="en-US" dirty="0"/>
                        <a:t>Start method </a:t>
                      </a:r>
                    </a:p>
                    <a:p>
                      <a:r>
                        <a:rPr lang="en-US" dirty="0"/>
                        <a:t>Main method </a:t>
                      </a:r>
                    </a:p>
                  </a:txBody>
                  <a:tcPr/>
                </a:tc>
                <a:tc>
                  <a:txBody>
                    <a:bodyPr/>
                    <a:lstStyle/>
                    <a:p>
                      <a:r>
                        <a:rPr lang="en-US" dirty="0"/>
                        <a:t>P2</a:t>
                      </a:r>
                    </a:p>
                    <a:p>
                      <a:r>
                        <a:rPr lang="en-US" dirty="0"/>
                        <a:t>Start method </a:t>
                      </a:r>
                    </a:p>
                    <a:p>
                      <a:r>
                        <a:rPr lang="en-US" dirty="0"/>
                        <a:t>Main method </a:t>
                      </a:r>
                    </a:p>
                    <a:p>
                      <a:r>
                        <a:rPr lang="en-US" dirty="0"/>
                        <a:t>Run method</a:t>
                      </a:r>
                    </a:p>
                  </a:txBody>
                  <a:tcPr/>
                </a:tc>
                <a:tc>
                  <a:txBody>
                    <a:bodyPr/>
                    <a:lstStyle/>
                    <a:p>
                      <a:r>
                        <a:rPr lang="en-US" dirty="0"/>
                        <a:t>P3</a:t>
                      </a:r>
                    </a:p>
                    <a:p>
                      <a:r>
                        <a:rPr lang="en-US" dirty="0"/>
                        <a:t>Start method </a:t>
                      </a:r>
                    </a:p>
                    <a:p>
                      <a:r>
                        <a:rPr lang="en-US" dirty="0"/>
                        <a:t>Run method</a:t>
                      </a:r>
                    </a:p>
                    <a:p>
                      <a:r>
                        <a:rPr lang="en-US" dirty="0"/>
                        <a:t>Main method </a:t>
                      </a:r>
                    </a:p>
                  </a:txBody>
                  <a:tcPr/>
                </a:tc>
                <a:extLst>
                  <a:ext uri="{0D108BD9-81ED-4DB2-BD59-A6C34878D82A}">
                    <a16:rowId xmlns:a16="http://schemas.microsoft.com/office/drawing/2014/main" val="1612444705"/>
                  </a:ext>
                </a:extLst>
              </a:tr>
            </a:tbl>
          </a:graphicData>
        </a:graphic>
      </p:graphicFrame>
    </p:spTree>
    <p:extLst>
      <p:ext uri="{BB962C8B-B14F-4D97-AF65-F5344CB8AC3E}">
        <p14:creationId xmlns:p14="http://schemas.microsoft.com/office/powerpoint/2010/main" val="406568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5B1C85-EEE5-43B9-BA4E-485AE6B86987}"/>
              </a:ext>
            </a:extLst>
          </p:cNvPr>
          <p:cNvSpPr txBox="1"/>
          <p:nvPr/>
        </p:nvSpPr>
        <p:spPr>
          <a:xfrm>
            <a:off x="114300" y="104775"/>
            <a:ext cx="11925300" cy="5447645"/>
          </a:xfrm>
          <a:prstGeom prst="rect">
            <a:avLst/>
          </a:prstGeom>
          <a:noFill/>
        </p:spPr>
        <p:txBody>
          <a:bodyPr wrap="square" rtlCol="0">
            <a:spAutoFit/>
          </a:bodyPr>
          <a:lstStyle/>
          <a:p>
            <a:r>
              <a:rPr lang="en-US" sz="2400" b="1" dirty="0"/>
              <a:t>Case#8 Thread Lifecycle:</a:t>
            </a:r>
          </a:p>
          <a:p>
            <a:endParaRPr lang="en-US" dirty="0"/>
          </a:p>
          <a:p>
            <a:endParaRPr lang="en-US" dirty="0"/>
          </a:p>
          <a:p>
            <a:endParaRPr lang="en-US" dirty="0"/>
          </a:p>
          <a:p>
            <a:endParaRPr lang="en-US" dirty="0"/>
          </a:p>
          <a:p>
            <a:endParaRPr lang="en-US" dirty="0"/>
          </a:p>
          <a:p>
            <a:endParaRPr lang="en-US" dirty="0"/>
          </a:p>
          <a:p>
            <a:r>
              <a:rPr lang="en-US" dirty="0"/>
              <a:t>Case#9 </a:t>
            </a:r>
          </a:p>
          <a:p>
            <a:r>
              <a:rPr lang="en-US" dirty="0"/>
              <a:t>After starting a thread if we are trying to restart the same thread then we will get Runtime Exception saying Illegal Thread State Exception . </a:t>
            </a:r>
          </a:p>
          <a:p>
            <a:endParaRPr lang="en-US" dirty="0"/>
          </a:p>
          <a:p>
            <a:r>
              <a:rPr lang="en-US" dirty="0" err="1"/>
              <a:t>Thred</a:t>
            </a:r>
            <a:r>
              <a:rPr lang="en-US" dirty="0"/>
              <a:t> t = new Thread();</a:t>
            </a:r>
          </a:p>
          <a:p>
            <a:r>
              <a:rPr lang="en-US" dirty="0" err="1"/>
              <a:t>t.start</a:t>
            </a:r>
            <a:r>
              <a:rPr lang="en-US" dirty="0"/>
              <a:t>();</a:t>
            </a:r>
          </a:p>
          <a:p>
            <a:r>
              <a:rPr lang="en-US" dirty="0"/>
              <a:t>-</a:t>
            </a:r>
          </a:p>
          <a:p>
            <a:r>
              <a:rPr lang="en-US" dirty="0"/>
              <a:t>-</a:t>
            </a:r>
          </a:p>
          <a:p>
            <a:r>
              <a:rPr lang="en-US" dirty="0"/>
              <a:t>-</a:t>
            </a:r>
          </a:p>
          <a:p>
            <a:r>
              <a:rPr lang="en-US" dirty="0" err="1"/>
              <a:t>t.start</a:t>
            </a:r>
            <a:r>
              <a:rPr lang="en-US" dirty="0"/>
              <a:t>();</a:t>
            </a:r>
          </a:p>
          <a:p>
            <a:r>
              <a:rPr lang="en-US" dirty="0"/>
              <a:t>RE: </a:t>
            </a:r>
            <a:r>
              <a:rPr lang="en-US" dirty="0" err="1"/>
              <a:t>IllegalThreadStateException</a:t>
            </a:r>
            <a:endParaRPr lang="en-US" dirty="0"/>
          </a:p>
          <a:p>
            <a:endParaRPr lang="en-US" dirty="0"/>
          </a:p>
        </p:txBody>
      </p:sp>
      <p:pic>
        <p:nvPicPr>
          <p:cNvPr id="4" name="Picture 3">
            <a:extLst>
              <a:ext uri="{FF2B5EF4-FFF2-40B4-BE49-F238E27FC236}">
                <a16:creationId xmlns:a16="http://schemas.microsoft.com/office/drawing/2014/main" id="{821D8375-8F04-40C2-9170-22510A607FB4}"/>
              </a:ext>
            </a:extLst>
          </p:cNvPr>
          <p:cNvPicPr>
            <a:picLocks noChangeAspect="1"/>
          </p:cNvPicPr>
          <p:nvPr/>
        </p:nvPicPr>
        <p:blipFill>
          <a:blip r:embed="rId2"/>
          <a:stretch>
            <a:fillRect/>
          </a:stretch>
        </p:blipFill>
        <p:spPr>
          <a:xfrm>
            <a:off x="1123949" y="722431"/>
            <a:ext cx="7086601" cy="1449269"/>
          </a:xfrm>
          <a:prstGeom prst="rect">
            <a:avLst/>
          </a:prstGeom>
        </p:spPr>
      </p:pic>
    </p:spTree>
    <p:extLst>
      <p:ext uri="{BB962C8B-B14F-4D97-AF65-F5344CB8AC3E}">
        <p14:creationId xmlns:p14="http://schemas.microsoft.com/office/powerpoint/2010/main" val="425855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96CB3-C7A6-47F5-9C4A-20B715704730}"/>
              </a:ext>
            </a:extLst>
          </p:cNvPr>
          <p:cNvSpPr txBox="1"/>
          <p:nvPr/>
        </p:nvSpPr>
        <p:spPr>
          <a:xfrm>
            <a:off x="114300" y="95250"/>
            <a:ext cx="11925300" cy="7386638"/>
          </a:xfrm>
          <a:prstGeom prst="rect">
            <a:avLst/>
          </a:prstGeom>
          <a:noFill/>
        </p:spPr>
        <p:txBody>
          <a:bodyPr wrap="square" rtlCol="0">
            <a:spAutoFit/>
          </a:bodyPr>
          <a:lstStyle/>
          <a:p>
            <a:r>
              <a:rPr lang="en-US" sz="2400" b="1" dirty="0"/>
              <a:t>Defining a thread by implementing Runnable Interface:</a:t>
            </a:r>
          </a:p>
          <a:p>
            <a:r>
              <a:rPr lang="en-US" dirty="0"/>
              <a:t>We can define a thread by implementing Runnable Interface : </a:t>
            </a:r>
          </a:p>
          <a:p>
            <a:endParaRPr lang="en-US" dirty="0"/>
          </a:p>
          <a:p>
            <a:endParaRPr lang="en-US" dirty="0"/>
          </a:p>
          <a:p>
            <a:endParaRPr lang="en-US" dirty="0"/>
          </a:p>
          <a:p>
            <a:r>
              <a:rPr lang="en-US" dirty="0"/>
              <a:t>Runnable interface present in </a:t>
            </a:r>
            <a:r>
              <a:rPr lang="en-US" dirty="0" err="1"/>
              <a:t>java.lang</a:t>
            </a:r>
            <a:r>
              <a:rPr lang="en-US" dirty="0"/>
              <a:t> package and it contains only one method </a:t>
            </a:r>
            <a:r>
              <a:rPr lang="en-US" dirty="0" err="1"/>
              <a:t>ie</a:t>
            </a:r>
            <a:r>
              <a:rPr lang="en-US" dirty="0"/>
              <a:t>. Run() method </a:t>
            </a:r>
          </a:p>
          <a:p>
            <a:r>
              <a:rPr lang="en-US" dirty="0"/>
              <a:t>Example : </a:t>
            </a:r>
          </a:p>
          <a:p>
            <a:r>
              <a:rPr lang="en-US" dirty="0"/>
              <a:t>class </a:t>
            </a:r>
            <a:r>
              <a:rPr lang="en-US" dirty="0" err="1"/>
              <a:t>MyRunnable</a:t>
            </a:r>
            <a:r>
              <a:rPr lang="en-US" dirty="0"/>
              <a:t> implements Runnable{</a:t>
            </a:r>
          </a:p>
          <a:p>
            <a:r>
              <a:rPr lang="en-US" dirty="0"/>
              <a:t>	public void run(){</a:t>
            </a:r>
          </a:p>
          <a:p>
            <a:r>
              <a:rPr lang="en-US" dirty="0"/>
              <a:t>		for(int </a:t>
            </a:r>
            <a:r>
              <a:rPr lang="en-US" dirty="0" err="1"/>
              <a:t>i</a:t>
            </a:r>
            <a:r>
              <a:rPr lang="en-US" dirty="0"/>
              <a:t> = 0; </a:t>
            </a:r>
            <a:r>
              <a:rPr lang="en-US" dirty="0" err="1"/>
              <a:t>i</a:t>
            </a:r>
            <a:r>
              <a:rPr lang="en-US" dirty="0"/>
              <a:t>&lt;10;i++){</a:t>
            </a:r>
          </a:p>
          <a:p>
            <a:r>
              <a:rPr lang="en-US" dirty="0"/>
              <a:t>		</a:t>
            </a:r>
            <a:r>
              <a:rPr lang="en-US" dirty="0" err="1"/>
              <a:t>System.out.println</a:t>
            </a:r>
            <a:r>
              <a:rPr lang="en-US" dirty="0"/>
              <a:t>("Child Thread");           Executed by child thread // job of thread </a:t>
            </a:r>
          </a:p>
          <a:p>
            <a:r>
              <a:rPr lang="en-US" dirty="0"/>
              <a:t>		}</a:t>
            </a:r>
          </a:p>
          <a:p>
            <a:r>
              <a:rPr lang="en-US" dirty="0"/>
              <a:t>	}</a:t>
            </a:r>
          </a:p>
          <a:p>
            <a:r>
              <a:rPr lang="en-US" dirty="0"/>
              <a:t>}</a:t>
            </a:r>
          </a:p>
          <a:p>
            <a:r>
              <a:rPr lang="en-US" dirty="0"/>
              <a:t>class </a:t>
            </a:r>
            <a:r>
              <a:rPr lang="en-US" dirty="0" err="1"/>
              <a:t>ThreadDemo</a:t>
            </a:r>
            <a:r>
              <a:rPr lang="en-US" dirty="0"/>
              <a:t> {</a:t>
            </a:r>
          </a:p>
          <a:p>
            <a:r>
              <a:rPr lang="en-US" dirty="0"/>
              <a:t>	public static void main(String[] </a:t>
            </a:r>
            <a:r>
              <a:rPr lang="en-US" dirty="0" err="1"/>
              <a:t>args</a:t>
            </a:r>
            <a:r>
              <a:rPr lang="en-US" dirty="0"/>
              <a:t>){</a:t>
            </a:r>
          </a:p>
          <a:p>
            <a:r>
              <a:rPr lang="en-US" dirty="0"/>
              <a:t>			</a:t>
            </a:r>
            <a:r>
              <a:rPr lang="en-US" dirty="0" err="1"/>
              <a:t>MyRunnable</a:t>
            </a:r>
            <a:r>
              <a:rPr lang="en-US" dirty="0"/>
              <a:t> r =  new </a:t>
            </a:r>
            <a:r>
              <a:rPr lang="en-US" dirty="0" err="1"/>
              <a:t>MyRunnable</a:t>
            </a:r>
            <a:r>
              <a:rPr lang="en-US" dirty="0"/>
              <a:t>();</a:t>
            </a:r>
          </a:p>
          <a:p>
            <a:r>
              <a:rPr lang="en-US" dirty="0"/>
              <a:t>			Thread t = new Thread(r);   // r: Target Runnable</a:t>
            </a:r>
          </a:p>
          <a:p>
            <a:r>
              <a:rPr lang="en-US" dirty="0"/>
              <a:t>			</a:t>
            </a:r>
            <a:r>
              <a:rPr lang="en-US" dirty="0" err="1"/>
              <a:t>t.start</a:t>
            </a:r>
            <a:r>
              <a:rPr lang="en-US" dirty="0"/>
              <a:t>();</a:t>
            </a:r>
          </a:p>
          <a:p>
            <a:r>
              <a:rPr lang="en-US" dirty="0"/>
              <a:t>			for(int </a:t>
            </a:r>
            <a:r>
              <a:rPr lang="en-US" dirty="0" err="1"/>
              <a:t>i</a:t>
            </a:r>
            <a:r>
              <a:rPr lang="en-US" dirty="0"/>
              <a:t> = 0;i&lt;10;i++){</a:t>
            </a:r>
          </a:p>
          <a:p>
            <a:r>
              <a:rPr lang="en-US" dirty="0"/>
              <a:t>				</a:t>
            </a:r>
            <a:r>
              <a:rPr lang="en-US" dirty="0" err="1"/>
              <a:t>System.out.println</a:t>
            </a:r>
            <a:r>
              <a:rPr lang="en-US" dirty="0"/>
              <a:t>("Main Thread");           Executed by main thread</a:t>
            </a:r>
          </a:p>
          <a:p>
            <a:r>
              <a:rPr lang="en-US" dirty="0"/>
              <a:t>			}</a:t>
            </a:r>
          </a:p>
          <a:p>
            <a:r>
              <a:rPr lang="en-US" dirty="0"/>
              <a:t>	}</a:t>
            </a:r>
          </a:p>
          <a:p>
            <a:r>
              <a:rPr lang="en-US" dirty="0"/>
              <a:t>}</a:t>
            </a:r>
          </a:p>
          <a:p>
            <a:endParaRPr lang="en-US" dirty="0"/>
          </a:p>
        </p:txBody>
      </p:sp>
      <p:pic>
        <p:nvPicPr>
          <p:cNvPr id="4" name="Picture 3">
            <a:extLst>
              <a:ext uri="{FF2B5EF4-FFF2-40B4-BE49-F238E27FC236}">
                <a16:creationId xmlns:a16="http://schemas.microsoft.com/office/drawing/2014/main" id="{583D1451-D915-4AE9-B758-760CF922976E}"/>
              </a:ext>
            </a:extLst>
          </p:cNvPr>
          <p:cNvPicPr>
            <a:picLocks noChangeAspect="1"/>
          </p:cNvPicPr>
          <p:nvPr/>
        </p:nvPicPr>
        <p:blipFill>
          <a:blip r:embed="rId2"/>
          <a:stretch>
            <a:fillRect/>
          </a:stretch>
        </p:blipFill>
        <p:spPr>
          <a:xfrm>
            <a:off x="9141460" y="95250"/>
            <a:ext cx="2936240" cy="1694382"/>
          </a:xfrm>
          <a:prstGeom prst="rect">
            <a:avLst/>
          </a:prstGeom>
        </p:spPr>
      </p:pic>
      <p:sp>
        <p:nvSpPr>
          <p:cNvPr id="5" name="Right Brace 4">
            <a:extLst>
              <a:ext uri="{FF2B5EF4-FFF2-40B4-BE49-F238E27FC236}">
                <a16:creationId xmlns:a16="http://schemas.microsoft.com/office/drawing/2014/main" id="{9128FB3E-A5F8-4BDE-B804-AB7675CB663E}"/>
              </a:ext>
            </a:extLst>
          </p:cNvPr>
          <p:cNvSpPr/>
          <p:nvPr/>
        </p:nvSpPr>
        <p:spPr>
          <a:xfrm>
            <a:off x="5743575" y="2743200"/>
            <a:ext cx="45719"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FFC4C0F6-8BCA-4BCE-9A6F-327FD347775D}"/>
              </a:ext>
            </a:extLst>
          </p:cNvPr>
          <p:cNvSpPr/>
          <p:nvPr/>
        </p:nvSpPr>
        <p:spPr>
          <a:xfrm>
            <a:off x="7381875" y="5534025"/>
            <a:ext cx="180975"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2812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06106-D38C-4C77-BB4A-E5EAB71FE9AF}"/>
              </a:ext>
            </a:extLst>
          </p:cNvPr>
          <p:cNvSpPr txBox="1"/>
          <p:nvPr/>
        </p:nvSpPr>
        <p:spPr>
          <a:xfrm>
            <a:off x="114300" y="104775"/>
            <a:ext cx="11915775" cy="6801862"/>
          </a:xfrm>
          <a:prstGeom prst="rect">
            <a:avLst/>
          </a:prstGeom>
          <a:noFill/>
        </p:spPr>
        <p:txBody>
          <a:bodyPr wrap="square" rtlCol="0">
            <a:spAutoFit/>
          </a:bodyPr>
          <a:lstStyle/>
          <a:p>
            <a:r>
              <a:rPr lang="en-US" dirty="0"/>
              <a:t>We will get mixed output and we can’t tell exact output .</a:t>
            </a:r>
          </a:p>
          <a:p>
            <a:endParaRPr lang="en-US" dirty="0"/>
          </a:p>
          <a:p>
            <a:r>
              <a:rPr lang="en-US" sz="2400" b="1" dirty="0"/>
              <a:t>Case Study:</a:t>
            </a:r>
            <a:endParaRPr lang="en-US" sz="2400" dirty="0"/>
          </a:p>
          <a:p>
            <a:r>
              <a:rPr lang="en-US" dirty="0" err="1"/>
              <a:t>MyRunnable</a:t>
            </a:r>
            <a:r>
              <a:rPr lang="en-US" dirty="0"/>
              <a:t> r = new </a:t>
            </a:r>
            <a:r>
              <a:rPr lang="en-US" dirty="0" err="1"/>
              <a:t>MyRunnable</a:t>
            </a:r>
            <a:r>
              <a:rPr lang="en-US" dirty="0"/>
              <a:t>();</a:t>
            </a:r>
          </a:p>
          <a:p>
            <a:r>
              <a:rPr lang="en-US" dirty="0"/>
              <a:t>Thread t1 =  new Thread();</a:t>
            </a:r>
          </a:p>
          <a:p>
            <a:r>
              <a:rPr lang="en-US" dirty="0"/>
              <a:t>Thread t2 = new Thread(); </a:t>
            </a:r>
          </a:p>
          <a:p>
            <a:endParaRPr lang="en-US" dirty="0"/>
          </a:p>
          <a:p>
            <a:r>
              <a:rPr lang="en-US" sz="2000" b="1" dirty="0"/>
              <a:t>Case1:  t1.start()</a:t>
            </a:r>
          </a:p>
          <a:p>
            <a:r>
              <a:rPr lang="en-US" dirty="0"/>
              <a:t>A new thread will be created and which is responsible for the execution of thread class run method , which has empty implementation . </a:t>
            </a:r>
          </a:p>
          <a:p>
            <a:endParaRPr lang="en-US" dirty="0"/>
          </a:p>
          <a:p>
            <a:r>
              <a:rPr lang="en-US" sz="2400" b="1" dirty="0"/>
              <a:t>Case2: t1.run()</a:t>
            </a:r>
          </a:p>
          <a:p>
            <a:r>
              <a:rPr lang="en-US" dirty="0"/>
              <a:t>No new thread will be created and thread class run method will be </a:t>
            </a:r>
            <a:r>
              <a:rPr lang="en-US" dirty="0" err="1"/>
              <a:t>excuted</a:t>
            </a:r>
            <a:r>
              <a:rPr lang="en-US" dirty="0"/>
              <a:t> just like a normal method call </a:t>
            </a:r>
          </a:p>
          <a:p>
            <a:endParaRPr lang="en-US" sz="1600" dirty="0"/>
          </a:p>
          <a:p>
            <a:r>
              <a:rPr lang="en-US" sz="2800" b="1" dirty="0"/>
              <a:t>Case3: t2.start():</a:t>
            </a:r>
          </a:p>
          <a:p>
            <a:r>
              <a:rPr lang="en-US" dirty="0"/>
              <a:t>A new thread will be created which is responsible for the execution of </a:t>
            </a:r>
            <a:r>
              <a:rPr lang="en-US" dirty="0" err="1"/>
              <a:t>MyRunnable</a:t>
            </a:r>
            <a:r>
              <a:rPr lang="en-US" dirty="0"/>
              <a:t> class run method </a:t>
            </a:r>
          </a:p>
          <a:p>
            <a:endParaRPr lang="en-US" dirty="0"/>
          </a:p>
          <a:p>
            <a:r>
              <a:rPr lang="en-US" sz="2000" b="1" dirty="0"/>
              <a:t>Case 4 : t2.run()</a:t>
            </a:r>
          </a:p>
          <a:p>
            <a:r>
              <a:rPr lang="en-US" dirty="0"/>
              <a:t>A new thread won’t be created and </a:t>
            </a:r>
            <a:r>
              <a:rPr lang="en-US" dirty="0" err="1"/>
              <a:t>MyRunnable</a:t>
            </a:r>
            <a:r>
              <a:rPr lang="en-US" dirty="0"/>
              <a:t> run Method will be executed just like a normal method call .</a:t>
            </a:r>
          </a:p>
          <a:p>
            <a:endParaRPr lang="en-US" dirty="0"/>
          </a:p>
          <a:p>
            <a:r>
              <a:rPr lang="en-US" sz="2000" b="1" dirty="0"/>
              <a:t>Case5 : </a:t>
            </a:r>
            <a:r>
              <a:rPr lang="en-US" sz="2000" b="1" dirty="0" err="1"/>
              <a:t>r.start</a:t>
            </a:r>
            <a:r>
              <a:rPr lang="en-US" sz="2000" b="1" dirty="0"/>
              <a:t>()</a:t>
            </a:r>
          </a:p>
          <a:p>
            <a:r>
              <a:rPr lang="en-US" dirty="0"/>
              <a:t>We will get compile time error saying </a:t>
            </a:r>
            <a:r>
              <a:rPr lang="en-US" dirty="0" err="1"/>
              <a:t>MyRunnable</a:t>
            </a:r>
            <a:r>
              <a:rPr lang="en-US" dirty="0"/>
              <a:t> class doesn’t have start capability :  RE : can not find symbol : method start(), location </a:t>
            </a:r>
            <a:r>
              <a:rPr lang="en-US" dirty="0" err="1"/>
              <a:t>MyRunnable</a:t>
            </a:r>
            <a:r>
              <a:rPr lang="en-US" dirty="0"/>
              <a:t> </a:t>
            </a:r>
          </a:p>
        </p:txBody>
      </p:sp>
    </p:spTree>
    <p:extLst>
      <p:ext uri="{BB962C8B-B14F-4D97-AF65-F5344CB8AC3E}">
        <p14:creationId xmlns:p14="http://schemas.microsoft.com/office/powerpoint/2010/main" val="3912409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A6E43-BC49-4CC2-9FF3-98357B4014AE}"/>
              </a:ext>
            </a:extLst>
          </p:cNvPr>
          <p:cNvSpPr txBox="1"/>
          <p:nvPr/>
        </p:nvSpPr>
        <p:spPr>
          <a:xfrm>
            <a:off x="142875" y="133350"/>
            <a:ext cx="11915775" cy="4339650"/>
          </a:xfrm>
          <a:prstGeom prst="rect">
            <a:avLst/>
          </a:prstGeom>
          <a:noFill/>
        </p:spPr>
        <p:txBody>
          <a:bodyPr wrap="square" rtlCol="0">
            <a:spAutoFit/>
          </a:bodyPr>
          <a:lstStyle/>
          <a:p>
            <a:r>
              <a:rPr lang="en-US" sz="2400" b="1" dirty="0"/>
              <a:t>Case6: </a:t>
            </a:r>
            <a:r>
              <a:rPr lang="en-US" sz="2400" b="1" dirty="0" err="1"/>
              <a:t>r.run</a:t>
            </a:r>
            <a:r>
              <a:rPr lang="en-US" sz="2400" b="1" dirty="0"/>
              <a:t>():</a:t>
            </a:r>
          </a:p>
          <a:p>
            <a:r>
              <a:rPr lang="en-US" dirty="0"/>
              <a:t>No new thread will be created and </a:t>
            </a:r>
            <a:r>
              <a:rPr lang="en-US" dirty="0" err="1"/>
              <a:t>MyRunnable</a:t>
            </a:r>
            <a:r>
              <a:rPr lang="en-US" dirty="0"/>
              <a:t> run() method will be executed like normal method call .</a:t>
            </a:r>
          </a:p>
          <a:p>
            <a:endParaRPr lang="en-US" dirty="0"/>
          </a:p>
          <a:p>
            <a:endParaRPr lang="en-US" dirty="0"/>
          </a:p>
          <a:p>
            <a:r>
              <a:rPr lang="en-US" sz="2000" b="1" dirty="0"/>
              <a:t>Which approach is best to define a thread ?</a:t>
            </a:r>
          </a:p>
          <a:p>
            <a:endParaRPr lang="en-US" dirty="0"/>
          </a:p>
          <a:p>
            <a:r>
              <a:rPr lang="en-US" dirty="0"/>
              <a:t>Among two ways of defining a thread implements Runnable approach is recommended . </a:t>
            </a:r>
          </a:p>
          <a:p>
            <a:endParaRPr lang="en-US" dirty="0"/>
          </a:p>
          <a:p>
            <a:r>
              <a:rPr lang="en-US" dirty="0"/>
              <a:t>In the first approach our class always extends thread class, there is no chance of extending any other class Hence,  we are missing inheritance benefits . </a:t>
            </a:r>
          </a:p>
          <a:p>
            <a:r>
              <a:rPr lang="en-US" dirty="0"/>
              <a:t>But in the second approach while implementing Runnable interface we can extend any other class hence we won’t miss any inheritance benefits .</a:t>
            </a:r>
          </a:p>
          <a:p>
            <a:endParaRPr lang="en-US" dirty="0"/>
          </a:p>
          <a:p>
            <a:r>
              <a:rPr lang="en-US" dirty="0"/>
              <a:t>Because of above reason implementing runnable interface approach is recommended then extending thread class . </a:t>
            </a:r>
          </a:p>
          <a:p>
            <a:endParaRPr lang="en-US" dirty="0"/>
          </a:p>
        </p:txBody>
      </p:sp>
    </p:spTree>
    <p:extLst>
      <p:ext uri="{BB962C8B-B14F-4D97-AF65-F5344CB8AC3E}">
        <p14:creationId xmlns:p14="http://schemas.microsoft.com/office/powerpoint/2010/main" val="159991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311C5-1173-42A9-BCB5-36D94AD32AF1}"/>
              </a:ext>
            </a:extLst>
          </p:cNvPr>
          <p:cNvSpPr txBox="1"/>
          <p:nvPr/>
        </p:nvSpPr>
        <p:spPr>
          <a:xfrm>
            <a:off x="104775" y="76200"/>
            <a:ext cx="12087225" cy="6832640"/>
          </a:xfrm>
          <a:prstGeom prst="rect">
            <a:avLst/>
          </a:prstGeom>
          <a:noFill/>
        </p:spPr>
        <p:txBody>
          <a:bodyPr wrap="square" rtlCol="0">
            <a:spAutoFit/>
          </a:bodyPr>
          <a:lstStyle/>
          <a:p>
            <a:r>
              <a:rPr lang="en-US" sz="2400" b="1" dirty="0"/>
              <a:t>Thread class Constructors </a:t>
            </a:r>
          </a:p>
          <a:p>
            <a:r>
              <a:rPr lang="en-US" dirty="0"/>
              <a:t>1. Thread t = new Thread();</a:t>
            </a:r>
          </a:p>
          <a:p>
            <a:r>
              <a:rPr lang="en-US" dirty="0"/>
              <a:t>2. Thread t = new Thread(Runnable r);</a:t>
            </a:r>
          </a:p>
          <a:p>
            <a:r>
              <a:rPr lang="en-US" dirty="0"/>
              <a:t>3. Thread t = new Thread(String name);</a:t>
            </a:r>
          </a:p>
          <a:p>
            <a:r>
              <a:rPr lang="en-US" dirty="0"/>
              <a:t>4. Thread t = new Thread(Runnable r , String name);</a:t>
            </a:r>
          </a:p>
          <a:p>
            <a:r>
              <a:rPr lang="en-US" dirty="0"/>
              <a:t>5. Thread t = new Thread(</a:t>
            </a:r>
            <a:r>
              <a:rPr lang="en-US" dirty="0" err="1"/>
              <a:t>ThreadGroup</a:t>
            </a:r>
            <a:r>
              <a:rPr lang="en-US" dirty="0"/>
              <a:t> g, Runnable r);</a:t>
            </a:r>
          </a:p>
          <a:p>
            <a:r>
              <a:rPr lang="en-US" dirty="0"/>
              <a:t>6. Thread t = new Thread(</a:t>
            </a:r>
            <a:r>
              <a:rPr lang="en-US" dirty="0" err="1"/>
              <a:t>ThreadGroup</a:t>
            </a:r>
            <a:r>
              <a:rPr lang="en-US" dirty="0"/>
              <a:t> </a:t>
            </a:r>
            <a:r>
              <a:rPr lang="en-US" dirty="0" err="1"/>
              <a:t>g,String</a:t>
            </a:r>
            <a:r>
              <a:rPr lang="en-US" dirty="0"/>
              <a:t> name);</a:t>
            </a:r>
          </a:p>
          <a:p>
            <a:r>
              <a:rPr lang="en-US" dirty="0"/>
              <a:t>7. Thread t = new Thread(</a:t>
            </a:r>
            <a:r>
              <a:rPr lang="en-US" dirty="0" err="1"/>
              <a:t>ThreadGroup</a:t>
            </a:r>
            <a:r>
              <a:rPr lang="en-US" dirty="0"/>
              <a:t> g, Runnable r, String name);</a:t>
            </a:r>
          </a:p>
          <a:p>
            <a:r>
              <a:rPr lang="en-US" dirty="0"/>
              <a:t>8. Thread t =  new Thread(</a:t>
            </a:r>
            <a:r>
              <a:rPr lang="en-US" dirty="0" err="1"/>
              <a:t>ThreadGroup</a:t>
            </a:r>
            <a:r>
              <a:rPr lang="en-US" dirty="0"/>
              <a:t> g, Runnable r, String name, long </a:t>
            </a:r>
            <a:r>
              <a:rPr lang="en-US" dirty="0" err="1"/>
              <a:t>stacksize</a:t>
            </a:r>
            <a:r>
              <a:rPr lang="en-US" dirty="0"/>
              <a:t>);</a:t>
            </a:r>
          </a:p>
          <a:p>
            <a:endParaRPr lang="en-US" dirty="0"/>
          </a:p>
          <a:p>
            <a:r>
              <a:rPr lang="en-US" sz="2000" b="1" dirty="0"/>
              <a:t>Durga’s Approach to define a thread (not recommended to use):</a:t>
            </a:r>
          </a:p>
          <a:p>
            <a:r>
              <a:rPr lang="en-US" dirty="0"/>
              <a:t>class </a:t>
            </a:r>
            <a:r>
              <a:rPr lang="en-US" dirty="0" err="1"/>
              <a:t>MyThread</a:t>
            </a:r>
            <a:r>
              <a:rPr lang="en-US" dirty="0"/>
              <a:t> extends Thread{</a:t>
            </a:r>
          </a:p>
          <a:p>
            <a:r>
              <a:rPr lang="en-US" dirty="0"/>
              <a:t>	public void run(){</a:t>
            </a:r>
          </a:p>
          <a:p>
            <a:r>
              <a:rPr lang="en-US" dirty="0"/>
              <a:t>		</a:t>
            </a:r>
            <a:r>
              <a:rPr lang="en-US" dirty="0" err="1"/>
              <a:t>System.out.println</a:t>
            </a:r>
            <a:r>
              <a:rPr lang="en-US" dirty="0"/>
              <a:t>("Child Thread");	</a:t>
            </a:r>
          </a:p>
          <a:p>
            <a:r>
              <a:rPr lang="en-US" dirty="0"/>
              <a:t>	}</a:t>
            </a:r>
          </a:p>
          <a:p>
            <a:r>
              <a:rPr lang="en-US" dirty="0"/>
              <a:t>}</a:t>
            </a:r>
          </a:p>
          <a:p>
            <a:endParaRPr lang="en-US" dirty="0"/>
          </a:p>
          <a:p>
            <a:r>
              <a:rPr lang="en-US" dirty="0"/>
              <a:t>class </a:t>
            </a:r>
            <a:r>
              <a:rPr lang="en-US" dirty="0" err="1"/>
              <a:t>ThreadDemo</a:t>
            </a:r>
            <a:r>
              <a:rPr lang="en-US" dirty="0"/>
              <a:t> {</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a:t>
            </a:r>
          </a:p>
          <a:p>
            <a:r>
              <a:rPr lang="en-US" dirty="0"/>
              <a:t>			Thread t1 = new Thread(t);   // r: Target Runnable</a:t>
            </a:r>
          </a:p>
          <a:p>
            <a:r>
              <a:rPr lang="en-US" dirty="0"/>
              <a:t>			t1.start();		</a:t>
            </a:r>
          </a:p>
          <a:p>
            <a:r>
              <a:rPr lang="en-US" dirty="0"/>
              <a:t>	}</a:t>
            </a:r>
          </a:p>
          <a:p>
            <a:r>
              <a:rPr lang="en-US" dirty="0"/>
              <a:t>}</a:t>
            </a:r>
          </a:p>
        </p:txBody>
      </p:sp>
    </p:spTree>
    <p:extLst>
      <p:ext uri="{BB962C8B-B14F-4D97-AF65-F5344CB8AC3E}">
        <p14:creationId xmlns:p14="http://schemas.microsoft.com/office/powerpoint/2010/main" val="220276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FD75D-6E0D-4E5B-B4A5-D23F01DF099E}"/>
              </a:ext>
            </a:extLst>
          </p:cNvPr>
          <p:cNvSpPr txBox="1"/>
          <p:nvPr/>
        </p:nvSpPr>
        <p:spPr>
          <a:xfrm>
            <a:off x="190500" y="152400"/>
            <a:ext cx="11820525" cy="6832640"/>
          </a:xfrm>
          <a:prstGeom prst="rect">
            <a:avLst/>
          </a:prstGeom>
          <a:noFill/>
        </p:spPr>
        <p:txBody>
          <a:bodyPr wrap="square" rtlCol="0">
            <a:spAutoFit/>
          </a:bodyPr>
          <a:lstStyle/>
          <a:p>
            <a:r>
              <a:rPr lang="en-US" dirty="0"/>
              <a:t>Output : //child Thread </a:t>
            </a:r>
          </a:p>
          <a:p>
            <a:r>
              <a:rPr lang="en-US" dirty="0"/>
              <a:t>	Main Thread </a:t>
            </a:r>
          </a:p>
          <a:p>
            <a:endParaRPr lang="en-US" dirty="0"/>
          </a:p>
          <a:p>
            <a:r>
              <a:rPr lang="en-US" dirty="0"/>
              <a:t>	Main Thread</a:t>
            </a:r>
          </a:p>
          <a:p>
            <a:r>
              <a:rPr lang="en-US" dirty="0"/>
              <a:t>	Child Thread</a:t>
            </a:r>
          </a:p>
          <a:p>
            <a:endParaRPr lang="en-US" dirty="0"/>
          </a:p>
          <a:p>
            <a:r>
              <a:rPr lang="en-US" sz="2400" b="1" dirty="0"/>
              <a:t>Getting and setting name of a thread </a:t>
            </a:r>
          </a:p>
          <a:p>
            <a:r>
              <a:rPr lang="en-US" dirty="0"/>
              <a:t>Every thread in java has some name it may be default name generated by </a:t>
            </a:r>
            <a:r>
              <a:rPr lang="en-US" dirty="0" err="1"/>
              <a:t>jvm</a:t>
            </a:r>
            <a:r>
              <a:rPr lang="en-US" dirty="0"/>
              <a:t> or customized name provided by programmer . </a:t>
            </a:r>
          </a:p>
          <a:p>
            <a:r>
              <a:rPr lang="en-US" dirty="0"/>
              <a:t>We can get and set name of a thread by using the following two methods of thread class. </a:t>
            </a:r>
          </a:p>
          <a:p>
            <a:r>
              <a:rPr lang="en-US" dirty="0"/>
              <a:t>Public final String </a:t>
            </a:r>
            <a:r>
              <a:rPr lang="en-US" dirty="0" err="1"/>
              <a:t>getName</a:t>
            </a:r>
            <a:r>
              <a:rPr lang="en-US" dirty="0"/>
              <a:t>()</a:t>
            </a:r>
          </a:p>
          <a:p>
            <a:r>
              <a:rPr lang="en-US" dirty="0"/>
              <a:t>Public final void </a:t>
            </a:r>
            <a:r>
              <a:rPr lang="en-US" dirty="0" err="1"/>
              <a:t>setName</a:t>
            </a:r>
            <a:r>
              <a:rPr lang="en-US" dirty="0"/>
              <a:t>(String Name ):</a:t>
            </a:r>
          </a:p>
          <a:p>
            <a:r>
              <a:rPr lang="en-US" dirty="0"/>
              <a:t>Example: </a:t>
            </a:r>
          </a:p>
          <a:p>
            <a:r>
              <a:rPr lang="en-US" dirty="0"/>
              <a:t>class </a:t>
            </a:r>
            <a:r>
              <a:rPr lang="en-US" dirty="0" err="1"/>
              <a:t>MyThread</a:t>
            </a:r>
            <a:r>
              <a:rPr lang="en-US" dirty="0"/>
              <a:t> extends Thread{</a:t>
            </a:r>
          </a:p>
          <a:p>
            <a:r>
              <a:rPr lang="en-US" dirty="0"/>
              <a:t>}</a:t>
            </a:r>
          </a:p>
          <a:p>
            <a:r>
              <a:rPr lang="en-US" dirty="0"/>
              <a:t>class Test{</a:t>
            </a:r>
          </a:p>
          <a:p>
            <a:r>
              <a:rPr lang="en-US" dirty="0"/>
              <a:t>	public static void main(String[] </a:t>
            </a:r>
            <a:r>
              <a:rPr lang="en-US" dirty="0" err="1"/>
              <a:t>args</a:t>
            </a:r>
            <a:r>
              <a:rPr lang="en-US" dirty="0"/>
              <a:t>){</a:t>
            </a:r>
          </a:p>
          <a:p>
            <a:r>
              <a:rPr lang="en-US" dirty="0"/>
              <a:t>		</a:t>
            </a:r>
            <a:r>
              <a:rPr lang="en-US" dirty="0" err="1"/>
              <a:t>System.out.println</a:t>
            </a:r>
            <a:r>
              <a:rPr lang="en-US" dirty="0"/>
              <a:t>(</a:t>
            </a:r>
            <a:r>
              <a:rPr lang="en-US" dirty="0" err="1"/>
              <a:t>Thread.currentThread</a:t>
            </a:r>
            <a:r>
              <a:rPr lang="en-US" dirty="0"/>
              <a:t>().</a:t>
            </a:r>
            <a:r>
              <a:rPr lang="en-US" dirty="0" err="1"/>
              <a:t>getName</a:t>
            </a:r>
            <a:r>
              <a:rPr lang="en-US" dirty="0"/>
              <a:t>());</a:t>
            </a:r>
          </a:p>
          <a:p>
            <a:r>
              <a:rPr lang="en-US" dirty="0"/>
              <a:t>		</a:t>
            </a:r>
            <a:r>
              <a:rPr lang="en-US" dirty="0" err="1"/>
              <a:t>MyThread</a:t>
            </a:r>
            <a:r>
              <a:rPr lang="en-US" dirty="0"/>
              <a:t> t = new </a:t>
            </a:r>
            <a:r>
              <a:rPr lang="en-US" dirty="0" err="1"/>
              <a:t>MyThread</a:t>
            </a:r>
            <a:r>
              <a:rPr lang="en-US" dirty="0"/>
              <a:t>();</a:t>
            </a:r>
          </a:p>
          <a:p>
            <a:r>
              <a:rPr lang="en-US" dirty="0"/>
              <a:t>		</a:t>
            </a:r>
            <a:r>
              <a:rPr lang="en-US" dirty="0" err="1"/>
              <a:t>System.out.println</a:t>
            </a:r>
            <a:r>
              <a:rPr lang="en-US" dirty="0"/>
              <a:t>(</a:t>
            </a:r>
            <a:r>
              <a:rPr lang="en-US" dirty="0" err="1"/>
              <a:t>t.getName</a:t>
            </a:r>
            <a:r>
              <a:rPr lang="en-US" dirty="0"/>
              <a:t>());</a:t>
            </a:r>
          </a:p>
          <a:p>
            <a:r>
              <a:rPr lang="en-US" dirty="0"/>
              <a:t>		</a:t>
            </a:r>
            <a:r>
              <a:rPr lang="en-US" dirty="0" err="1"/>
              <a:t>Thread.currentThread</a:t>
            </a:r>
            <a:r>
              <a:rPr lang="en-US" dirty="0"/>
              <a:t>().</a:t>
            </a:r>
            <a:r>
              <a:rPr lang="en-US" dirty="0" err="1"/>
              <a:t>setName</a:t>
            </a:r>
            <a:r>
              <a:rPr lang="en-US" dirty="0"/>
              <a:t>("Akhil's Thread");</a:t>
            </a:r>
          </a:p>
          <a:p>
            <a:r>
              <a:rPr lang="en-US" dirty="0"/>
              <a:t>		</a:t>
            </a:r>
            <a:r>
              <a:rPr lang="en-US" dirty="0" err="1"/>
              <a:t>System.out.println</a:t>
            </a:r>
            <a:r>
              <a:rPr lang="en-US" dirty="0"/>
              <a:t>(</a:t>
            </a:r>
            <a:r>
              <a:rPr lang="en-US" dirty="0" err="1"/>
              <a:t>Thread.currentThread</a:t>
            </a:r>
            <a:r>
              <a:rPr lang="en-US" dirty="0"/>
              <a:t>().</a:t>
            </a:r>
            <a:r>
              <a:rPr lang="en-US" dirty="0" err="1"/>
              <a:t>getName</a:t>
            </a:r>
            <a:r>
              <a:rPr lang="en-US" dirty="0"/>
              <a:t>());</a:t>
            </a:r>
          </a:p>
          <a:p>
            <a:r>
              <a:rPr lang="en-US" dirty="0"/>
              <a:t>	}</a:t>
            </a:r>
          </a:p>
          <a:p>
            <a:r>
              <a:rPr lang="en-US" dirty="0"/>
              <a:t>}</a:t>
            </a:r>
          </a:p>
          <a:p>
            <a:endParaRPr lang="en-US" dirty="0"/>
          </a:p>
        </p:txBody>
      </p:sp>
      <p:pic>
        <p:nvPicPr>
          <p:cNvPr id="4" name="Picture 3">
            <a:extLst>
              <a:ext uri="{FF2B5EF4-FFF2-40B4-BE49-F238E27FC236}">
                <a16:creationId xmlns:a16="http://schemas.microsoft.com/office/drawing/2014/main" id="{FD66F3A2-F2E5-4958-B315-EE5A88BA8648}"/>
              </a:ext>
            </a:extLst>
          </p:cNvPr>
          <p:cNvPicPr>
            <a:picLocks noChangeAspect="1"/>
          </p:cNvPicPr>
          <p:nvPr/>
        </p:nvPicPr>
        <p:blipFill>
          <a:blip r:embed="rId2"/>
          <a:stretch>
            <a:fillRect/>
          </a:stretch>
        </p:blipFill>
        <p:spPr>
          <a:xfrm>
            <a:off x="9824917" y="5448241"/>
            <a:ext cx="1724266" cy="838317"/>
          </a:xfrm>
          <a:prstGeom prst="rect">
            <a:avLst/>
          </a:prstGeom>
        </p:spPr>
      </p:pic>
    </p:spTree>
    <p:extLst>
      <p:ext uri="{BB962C8B-B14F-4D97-AF65-F5344CB8AC3E}">
        <p14:creationId xmlns:p14="http://schemas.microsoft.com/office/powerpoint/2010/main" val="50819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230876-2BDA-4CF9-8881-C69A13B26778}"/>
              </a:ext>
            </a:extLst>
          </p:cNvPr>
          <p:cNvSpPr txBox="1"/>
          <p:nvPr/>
        </p:nvSpPr>
        <p:spPr>
          <a:xfrm>
            <a:off x="114300" y="58846"/>
            <a:ext cx="11830049" cy="5909310"/>
          </a:xfrm>
          <a:prstGeom prst="rect">
            <a:avLst/>
          </a:prstGeom>
          <a:noFill/>
        </p:spPr>
        <p:txBody>
          <a:bodyPr wrap="square" rtlCol="0">
            <a:spAutoFit/>
          </a:bodyPr>
          <a:lstStyle/>
          <a:p>
            <a:r>
              <a:rPr lang="en-US" dirty="0"/>
              <a:t>Example : </a:t>
            </a:r>
          </a:p>
          <a:p>
            <a:endParaRPr lang="en-US" dirty="0"/>
          </a:p>
          <a:p>
            <a:r>
              <a:rPr lang="en-US" dirty="0"/>
              <a:t>class </a:t>
            </a:r>
            <a:r>
              <a:rPr lang="en-US" dirty="0" err="1"/>
              <a:t>MyThread</a:t>
            </a:r>
            <a:r>
              <a:rPr lang="en-US" dirty="0"/>
              <a:t> extends Thread{</a:t>
            </a:r>
          </a:p>
          <a:p>
            <a:r>
              <a:rPr lang="en-US" dirty="0"/>
              <a:t>	public void run(){</a:t>
            </a:r>
          </a:p>
          <a:p>
            <a:r>
              <a:rPr lang="en-US" dirty="0"/>
              <a:t>		</a:t>
            </a:r>
            <a:r>
              <a:rPr lang="en-US" dirty="0" err="1"/>
              <a:t>System.out.println</a:t>
            </a:r>
            <a:r>
              <a:rPr lang="en-US" dirty="0"/>
              <a:t>(“run method  is executed by : "+</a:t>
            </a:r>
            <a:r>
              <a:rPr lang="en-US" dirty="0" err="1"/>
              <a:t>Thread.currentThread</a:t>
            </a:r>
            <a:r>
              <a:rPr lang="en-US" dirty="0"/>
              <a:t>().</a:t>
            </a:r>
            <a:r>
              <a:rPr lang="en-US" dirty="0" err="1"/>
              <a:t>getName</a:t>
            </a:r>
            <a:r>
              <a:rPr lang="en-US" dirty="0"/>
              <a:t>());</a:t>
            </a:r>
          </a:p>
          <a:p>
            <a:r>
              <a:rPr lang="en-US" dirty="0"/>
              <a:t>	}</a:t>
            </a:r>
          </a:p>
          <a:p>
            <a:r>
              <a:rPr lang="en-US" dirty="0"/>
              <a:t>}</a:t>
            </a:r>
          </a:p>
          <a:p>
            <a:r>
              <a:rPr lang="en-US" dirty="0"/>
              <a:t>class Test{</a:t>
            </a:r>
          </a:p>
          <a:p>
            <a:r>
              <a:rPr lang="en-US" dirty="0"/>
              <a:t>	public static void main(String[] </a:t>
            </a:r>
            <a:r>
              <a:rPr lang="en-US" dirty="0" err="1"/>
              <a:t>args</a:t>
            </a:r>
            <a:r>
              <a:rPr lang="en-US" dirty="0"/>
              <a:t>){</a:t>
            </a:r>
          </a:p>
          <a:p>
            <a:r>
              <a:rPr lang="en-US" dirty="0"/>
              <a:t>		</a:t>
            </a:r>
          </a:p>
          <a:p>
            <a:r>
              <a:rPr lang="en-US" dirty="0"/>
              <a:t>		</a:t>
            </a:r>
            <a:r>
              <a:rPr lang="en-US" dirty="0" err="1"/>
              <a:t>MyThread</a:t>
            </a:r>
            <a:r>
              <a:rPr lang="en-US" dirty="0"/>
              <a:t> t = new </a:t>
            </a:r>
            <a:r>
              <a:rPr lang="en-US" dirty="0" err="1"/>
              <a:t>MyThread</a:t>
            </a:r>
            <a:r>
              <a:rPr lang="en-US" dirty="0"/>
              <a:t>();</a:t>
            </a:r>
          </a:p>
          <a:p>
            <a:r>
              <a:rPr lang="en-US" dirty="0"/>
              <a:t>		</a:t>
            </a:r>
            <a:r>
              <a:rPr lang="en-US" dirty="0" err="1"/>
              <a:t>t.start</a:t>
            </a:r>
            <a:r>
              <a:rPr lang="en-US" dirty="0"/>
              <a:t>();</a:t>
            </a:r>
          </a:p>
          <a:p>
            <a:r>
              <a:rPr lang="en-US" dirty="0"/>
              <a:t>		</a:t>
            </a:r>
            <a:r>
              <a:rPr lang="en-US" dirty="0" err="1"/>
              <a:t>System.out.println</a:t>
            </a:r>
            <a:r>
              <a:rPr lang="en-US" dirty="0"/>
              <a:t>(“Main is executed by Thread : "+</a:t>
            </a:r>
            <a:r>
              <a:rPr lang="en-US" dirty="0" err="1"/>
              <a:t>Thread.currentThread</a:t>
            </a:r>
            <a:r>
              <a:rPr lang="en-US" dirty="0"/>
              <a:t>().</a:t>
            </a:r>
            <a:r>
              <a:rPr lang="en-US" dirty="0" err="1"/>
              <a:t>getName</a:t>
            </a:r>
            <a:r>
              <a:rPr lang="en-US" dirty="0"/>
              <a:t>());</a:t>
            </a:r>
          </a:p>
          <a:p>
            <a:r>
              <a:rPr lang="en-US" dirty="0"/>
              <a:t>	}</a:t>
            </a:r>
          </a:p>
          <a:p>
            <a:r>
              <a:rPr lang="en-US" dirty="0"/>
              <a:t>}</a:t>
            </a:r>
          </a:p>
          <a:p>
            <a:endParaRPr lang="en-US" dirty="0"/>
          </a:p>
          <a:p>
            <a:endParaRPr lang="en-US" dirty="0"/>
          </a:p>
          <a:p>
            <a:r>
              <a:rPr lang="en-US" dirty="0"/>
              <a:t>Note </a:t>
            </a:r>
          </a:p>
          <a:p>
            <a:r>
              <a:rPr lang="en-US" dirty="0"/>
              <a:t>We can get current executing thread object by using </a:t>
            </a:r>
            <a:r>
              <a:rPr lang="en-US" dirty="0" err="1"/>
              <a:t>Thread.currentThread</a:t>
            </a:r>
            <a:r>
              <a:rPr lang="en-US" dirty="0"/>
              <a:t>() method . </a:t>
            </a:r>
          </a:p>
          <a:p>
            <a:endParaRPr lang="en-US" dirty="0"/>
          </a:p>
          <a:p>
            <a:endParaRPr lang="en-US" dirty="0"/>
          </a:p>
        </p:txBody>
      </p:sp>
      <p:pic>
        <p:nvPicPr>
          <p:cNvPr id="6" name="Picture 5">
            <a:extLst>
              <a:ext uri="{FF2B5EF4-FFF2-40B4-BE49-F238E27FC236}">
                <a16:creationId xmlns:a16="http://schemas.microsoft.com/office/drawing/2014/main" id="{A550DF24-00D7-4BB8-AE92-8B70D4BE875F}"/>
              </a:ext>
            </a:extLst>
          </p:cNvPr>
          <p:cNvPicPr>
            <a:picLocks noChangeAspect="1"/>
          </p:cNvPicPr>
          <p:nvPr/>
        </p:nvPicPr>
        <p:blipFill>
          <a:blip r:embed="rId2"/>
          <a:stretch>
            <a:fillRect/>
          </a:stretch>
        </p:blipFill>
        <p:spPr>
          <a:xfrm>
            <a:off x="7524138" y="4415922"/>
            <a:ext cx="4200502" cy="506598"/>
          </a:xfrm>
          <a:prstGeom prst="rect">
            <a:avLst/>
          </a:prstGeom>
        </p:spPr>
      </p:pic>
    </p:spTree>
    <p:extLst>
      <p:ext uri="{BB962C8B-B14F-4D97-AF65-F5344CB8AC3E}">
        <p14:creationId xmlns:p14="http://schemas.microsoft.com/office/powerpoint/2010/main" val="166710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F04D8-D0C1-4CC7-9AC6-55F4AAB36F6A}"/>
              </a:ext>
            </a:extLst>
          </p:cNvPr>
          <p:cNvSpPr txBox="1"/>
          <p:nvPr/>
        </p:nvSpPr>
        <p:spPr>
          <a:xfrm>
            <a:off x="104775" y="85725"/>
            <a:ext cx="12011025" cy="5724644"/>
          </a:xfrm>
          <a:prstGeom prst="rect">
            <a:avLst/>
          </a:prstGeom>
          <a:noFill/>
        </p:spPr>
        <p:txBody>
          <a:bodyPr wrap="square" rtlCol="0">
            <a:spAutoFit/>
          </a:bodyPr>
          <a:lstStyle/>
          <a:p>
            <a:r>
              <a:rPr lang="en-US" sz="2400" b="1" dirty="0"/>
              <a:t>Main advantage of Multitasking : </a:t>
            </a:r>
          </a:p>
          <a:p>
            <a:r>
              <a:rPr lang="en-US" dirty="0"/>
              <a:t>Whether it is process based or thread based the main objective of multitasking is to reduce response time of the system to improve the performance .</a:t>
            </a:r>
          </a:p>
          <a:p>
            <a:endParaRPr lang="en-US" dirty="0"/>
          </a:p>
          <a:p>
            <a:r>
              <a:rPr lang="en-US" dirty="0"/>
              <a:t>The main important application areas of multithreading are :</a:t>
            </a:r>
          </a:p>
          <a:p>
            <a:pPr marL="342900" indent="-342900">
              <a:buAutoNum type="arabicPeriod"/>
            </a:pPr>
            <a:r>
              <a:rPr lang="en-US" dirty="0"/>
              <a:t>To develop multimedia graphics </a:t>
            </a:r>
          </a:p>
          <a:p>
            <a:pPr marL="342900" indent="-342900">
              <a:buAutoNum type="arabicPeriod"/>
            </a:pPr>
            <a:r>
              <a:rPr lang="en-US" dirty="0"/>
              <a:t>To develop animations.</a:t>
            </a:r>
          </a:p>
          <a:p>
            <a:pPr marL="342900" indent="-342900">
              <a:buAutoNum type="arabicPeriod"/>
            </a:pPr>
            <a:r>
              <a:rPr lang="en-US" dirty="0"/>
              <a:t>To develop videogames . </a:t>
            </a:r>
          </a:p>
          <a:p>
            <a:pPr marL="342900" indent="-342900">
              <a:buAutoNum type="arabicPeriod"/>
            </a:pPr>
            <a:r>
              <a:rPr lang="en-US" dirty="0"/>
              <a:t>To develop web servers and application servers etc.. </a:t>
            </a:r>
          </a:p>
          <a:p>
            <a:endParaRPr lang="en-US" dirty="0"/>
          </a:p>
          <a:p>
            <a:endParaRPr lang="en-US" dirty="0"/>
          </a:p>
          <a:p>
            <a:r>
              <a:rPr lang="en-US" dirty="0"/>
              <a:t>When compared with old languages developing multithreaded application in java is very easy because java provides inbuilt support for multithreading with rich API (Thread , Runnable , </a:t>
            </a:r>
            <a:r>
              <a:rPr lang="en-US" dirty="0" err="1"/>
              <a:t>ThreadGroup</a:t>
            </a:r>
            <a:r>
              <a:rPr lang="en-US" dirty="0"/>
              <a:t> …. )</a:t>
            </a:r>
          </a:p>
          <a:p>
            <a:endParaRPr lang="en-US" dirty="0"/>
          </a:p>
          <a:p>
            <a:endParaRPr lang="en-US" dirty="0"/>
          </a:p>
          <a:p>
            <a:r>
              <a:rPr lang="en-US" dirty="0"/>
              <a:t>A Thread is lightweight code and each thread has a separate flow of execution.  each threads has   a separate job to be </a:t>
            </a:r>
            <a:r>
              <a:rPr lang="en-US" dirty="0" err="1"/>
              <a:t>xecuted</a:t>
            </a:r>
            <a:r>
              <a:rPr lang="en-US" dirty="0"/>
              <a:t>.</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32703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119D9-7831-460C-A9DA-FEB1A0A71A04}"/>
              </a:ext>
            </a:extLst>
          </p:cNvPr>
          <p:cNvSpPr txBox="1"/>
          <p:nvPr/>
        </p:nvSpPr>
        <p:spPr>
          <a:xfrm>
            <a:off x="133350" y="114300"/>
            <a:ext cx="11906250" cy="7478970"/>
          </a:xfrm>
          <a:prstGeom prst="rect">
            <a:avLst/>
          </a:prstGeom>
          <a:noFill/>
        </p:spPr>
        <p:txBody>
          <a:bodyPr wrap="square" rtlCol="0">
            <a:spAutoFit/>
          </a:bodyPr>
          <a:lstStyle/>
          <a:p>
            <a:r>
              <a:rPr lang="en-US" sz="2400" b="1" dirty="0"/>
              <a:t>Thread Priorities :</a:t>
            </a:r>
          </a:p>
          <a:p>
            <a:r>
              <a:rPr lang="en-US" dirty="0"/>
              <a:t>Every thread in java has some priority it may be default priority generated by </a:t>
            </a:r>
            <a:r>
              <a:rPr lang="en-US" dirty="0" err="1"/>
              <a:t>jvm</a:t>
            </a:r>
            <a:r>
              <a:rPr lang="en-US" dirty="0"/>
              <a:t> or customized priority provided by programmer the valid range of thread priorities is (1 to 10 ) where 1 is min priority and 10 is max priority . Thread class defines the following constants to represent some standard priorities . </a:t>
            </a:r>
          </a:p>
          <a:p>
            <a:r>
              <a:rPr lang="en-US" dirty="0" err="1"/>
              <a:t>Thread.MIN_PRIORITY</a:t>
            </a:r>
            <a:r>
              <a:rPr lang="en-US" dirty="0"/>
              <a:t> ===  1</a:t>
            </a:r>
          </a:p>
          <a:p>
            <a:r>
              <a:rPr lang="en-US" dirty="0" err="1"/>
              <a:t>Thread.NORM_PRIORITY</a:t>
            </a:r>
            <a:r>
              <a:rPr lang="en-US" dirty="0"/>
              <a:t> ===  5</a:t>
            </a:r>
          </a:p>
          <a:p>
            <a:r>
              <a:rPr lang="en-US" dirty="0" err="1"/>
              <a:t>Thread.MAX_PRIORITY</a:t>
            </a:r>
            <a:r>
              <a:rPr lang="en-US" dirty="0"/>
              <a:t> ===  10</a:t>
            </a:r>
          </a:p>
          <a:p>
            <a:endParaRPr lang="en-US" dirty="0"/>
          </a:p>
          <a:p>
            <a:r>
              <a:rPr lang="en-US" dirty="0"/>
              <a:t>Thread Scheduler will use priorities while allocating the processor the thread which is having the highest priority will get the chance first. </a:t>
            </a:r>
          </a:p>
          <a:p>
            <a:endParaRPr lang="en-US" dirty="0"/>
          </a:p>
          <a:p>
            <a:r>
              <a:rPr lang="en-US" dirty="0"/>
              <a:t>If two threads having same priority then we can’t expect exact execution order. It depends on thread scheduler . </a:t>
            </a:r>
          </a:p>
          <a:p>
            <a:endParaRPr lang="en-US" dirty="0"/>
          </a:p>
          <a:p>
            <a:r>
              <a:rPr lang="en-US" sz="2400" b="1" dirty="0"/>
              <a:t>Setting and Getting thread Priority</a:t>
            </a:r>
          </a:p>
          <a:p>
            <a:r>
              <a:rPr lang="en-US" dirty="0"/>
              <a:t>Thread class defines the following methods to get and set priority of a thread.</a:t>
            </a:r>
          </a:p>
          <a:p>
            <a:endParaRPr lang="en-US" dirty="0"/>
          </a:p>
          <a:p>
            <a:pPr marL="342900" indent="-342900">
              <a:buAutoNum type="arabicPeriod"/>
            </a:pPr>
            <a:r>
              <a:rPr lang="en-US" dirty="0"/>
              <a:t>public final int </a:t>
            </a:r>
            <a:r>
              <a:rPr lang="en-US" dirty="0" err="1"/>
              <a:t>getPriority</a:t>
            </a:r>
            <a:r>
              <a:rPr lang="en-US" dirty="0"/>
              <a:t>();</a:t>
            </a:r>
          </a:p>
          <a:p>
            <a:pPr marL="342900" indent="-342900">
              <a:buAutoNum type="arabicPeriod"/>
            </a:pPr>
            <a:r>
              <a:rPr lang="en-US" dirty="0"/>
              <a:t>public final void </a:t>
            </a:r>
            <a:r>
              <a:rPr lang="en-US" dirty="0" err="1"/>
              <a:t>setPriority</a:t>
            </a:r>
            <a:r>
              <a:rPr lang="en-US" dirty="0"/>
              <a:t>(int p);</a:t>
            </a:r>
          </a:p>
          <a:p>
            <a:endParaRPr lang="en-US" dirty="0"/>
          </a:p>
          <a:p>
            <a:r>
              <a:rPr lang="en-US" dirty="0"/>
              <a:t>Allowed values range 1 to 10 otherwise </a:t>
            </a:r>
            <a:r>
              <a:rPr lang="en-US" dirty="0" err="1"/>
              <a:t>RuntimeException</a:t>
            </a:r>
            <a:r>
              <a:rPr lang="en-US" dirty="0"/>
              <a:t> :  </a:t>
            </a:r>
            <a:r>
              <a:rPr lang="en-US" dirty="0" err="1"/>
              <a:t>IllegalArgumentException</a:t>
            </a:r>
            <a:r>
              <a:rPr lang="en-US" dirty="0"/>
              <a:t>.</a:t>
            </a:r>
          </a:p>
          <a:p>
            <a:r>
              <a:rPr lang="en-US" dirty="0"/>
              <a:t>Example: </a:t>
            </a:r>
          </a:p>
          <a:p>
            <a:r>
              <a:rPr lang="en-US" dirty="0" err="1"/>
              <a:t>t.setPriority</a:t>
            </a:r>
            <a:r>
              <a:rPr lang="en-US" dirty="0"/>
              <a:t>(7);   // Valid</a:t>
            </a:r>
          </a:p>
          <a:p>
            <a:r>
              <a:rPr lang="en-US" dirty="0" err="1"/>
              <a:t>t.setPriority</a:t>
            </a:r>
            <a:r>
              <a:rPr lang="en-US" dirty="0"/>
              <a:t>(17);   </a:t>
            </a:r>
            <a:r>
              <a:rPr lang="en-US" dirty="0" err="1"/>
              <a:t>IllegalArgumentException</a:t>
            </a:r>
            <a:r>
              <a:rPr lang="en-US" dirty="0"/>
              <a:t> . </a:t>
            </a:r>
            <a:br>
              <a:rPr lang="en-US" dirty="0"/>
            </a:br>
            <a:endParaRPr lang="en-US" dirty="0"/>
          </a:p>
          <a:p>
            <a:endParaRPr lang="en-US" dirty="0"/>
          </a:p>
          <a:p>
            <a:endParaRPr lang="en-US" dirty="0"/>
          </a:p>
        </p:txBody>
      </p:sp>
    </p:spTree>
    <p:extLst>
      <p:ext uri="{BB962C8B-B14F-4D97-AF65-F5344CB8AC3E}">
        <p14:creationId xmlns:p14="http://schemas.microsoft.com/office/powerpoint/2010/main" val="231883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ECA445-A177-4E46-8DA8-CE4A4F69AF5D}"/>
              </a:ext>
            </a:extLst>
          </p:cNvPr>
          <p:cNvSpPr txBox="1"/>
          <p:nvPr/>
        </p:nvSpPr>
        <p:spPr>
          <a:xfrm>
            <a:off x="114300" y="66675"/>
            <a:ext cx="12077700" cy="6001643"/>
          </a:xfrm>
          <a:prstGeom prst="rect">
            <a:avLst/>
          </a:prstGeom>
          <a:noFill/>
        </p:spPr>
        <p:txBody>
          <a:bodyPr wrap="square" rtlCol="0">
            <a:spAutoFit/>
          </a:bodyPr>
          <a:lstStyle/>
          <a:p>
            <a:r>
              <a:rPr lang="en-US" sz="2400" b="1" dirty="0"/>
              <a:t>Default Priority</a:t>
            </a:r>
          </a:p>
          <a:p>
            <a:r>
              <a:rPr lang="en-US" dirty="0"/>
              <a:t>The default priority only for the  main thread  is 5 .But for all remaining thread default priority will be inherited from parent to child. </a:t>
            </a:r>
            <a:r>
              <a:rPr lang="en-US" dirty="0" err="1"/>
              <a:t>i.e</a:t>
            </a:r>
            <a:r>
              <a:rPr lang="en-US" dirty="0"/>
              <a:t> Whatever priority parent thread have the same priority will be there for the child thread. </a:t>
            </a:r>
          </a:p>
          <a:p>
            <a:endParaRPr lang="en-US" dirty="0"/>
          </a:p>
          <a:p>
            <a:r>
              <a:rPr lang="en-US" dirty="0"/>
              <a:t>For Example: </a:t>
            </a:r>
          </a:p>
          <a:p>
            <a:endParaRPr lang="en-US" dirty="0"/>
          </a:p>
          <a:p>
            <a:r>
              <a:rPr lang="en-US" dirty="0"/>
              <a:t>class </a:t>
            </a:r>
            <a:r>
              <a:rPr lang="en-US" dirty="0" err="1"/>
              <a:t>MyThread</a:t>
            </a:r>
            <a:r>
              <a:rPr lang="en-US" dirty="0"/>
              <a:t> extends Thread{</a:t>
            </a:r>
          </a:p>
          <a:p>
            <a:r>
              <a:rPr lang="en-US" dirty="0"/>
              <a:t>}</a:t>
            </a:r>
          </a:p>
          <a:p>
            <a:r>
              <a:rPr lang="en-US" dirty="0"/>
              <a:t>class Test{</a:t>
            </a:r>
          </a:p>
          <a:p>
            <a:r>
              <a:rPr lang="en-US" dirty="0"/>
              <a:t>	public static void main(String[] </a:t>
            </a:r>
            <a:r>
              <a:rPr lang="en-US" dirty="0" err="1"/>
              <a:t>args</a:t>
            </a:r>
            <a:r>
              <a:rPr lang="en-US" dirty="0"/>
              <a:t>){</a:t>
            </a:r>
          </a:p>
          <a:p>
            <a:r>
              <a:rPr lang="en-US" dirty="0"/>
              <a:t>		</a:t>
            </a:r>
            <a:r>
              <a:rPr lang="en-US" dirty="0" err="1"/>
              <a:t>System.out.println</a:t>
            </a:r>
            <a:r>
              <a:rPr lang="en-US" dirty="0"/>
              <a:t>(</a:t>
            </a:r>
            <a:r>
              <a:rPr lang="en-US" dirty="0" err="1"/>
              <a:t>Thread.currentThread</a:t>
            </a:r>
            <a:r>
              <a:rPr lang="en-US" dirty="0"/>
              <a:t>().</a:t>
            </a:r>
            <a:r>
              <a:rPr lang="en-US" dirty="0" err="1"/>
              <a:t>getPriority</a:t>
            </a:r>
            <a:r>
              <a:rPr lang="en-US" dirty="0"/>
              <a:t>());</a:t>
            </a:r>
          </a:p>
          <a:p>
            <a:r>
              <a:rPr lang="en-US" dirty="0"/>
              <a:t>		//</a:t>
            </a:r>
            <a:r>
              <a:rPr lang="en-US" dirty="0" err="1"/>
              <a:t>Thread.currentThread</a:t>
            </a:r>
            <a:r>
              <a:rPr lang="en-US" dirty="0"/>
              <a:t>().</a:t>
            </a:r>
            <a:r>
              <a:rPr lang="en-US" dirty="0" err="1"/>
              <a:t>setPriority</a:t>
            </a:r>
            <a:r>
              <a:rPr lang="en-US" dirty="0"/>
              <a:t>(15);</a:t>
            </a:r>
          </a:p>
          <a:p>
            <a:r>
              <a:rPr lang="en-US" dirty="0"/>
              <a:t>		//</a:t>
            </a:r>
            <a:r>
              <a:rPr lang="en-US" dirty="0" err="1"/>
              <a:t>Thread.currentThread</a:t>
            </a:r>
            <a:r>
              <a:rPr lang="en-US" dirty="0"/>
              <a:t>().</a:t>
            </a:r>
            <a:r>
              <a:rPr lang="en-US" dirty="0" err="1"/>
              <a:t>setPriority</a:t>
            </a:r>
            <a:r>
              <a:rPr lang="en-US" dirty="0"/>
              <a:t>(7);</a:t>
            </a:r>
          </a:p>
          <a:p>
            <a:r>
              <a:rPr lang="en-US" dirty="0"/>
              <a:t>		</a:t>
            </a:r>
            <a:r>
              <a:rPr lang="en-US" dirty="0" err="1"/>
              <a:t>MyThread</a:t>
            </a:r>
            <a:r>
              <a:rPr lang="en-US" dirty="0"/>
              <a:t> t = new </a:t>
            </a:r>
            <a:r>
              <a:rPr lang="en-US" dirty="0" err="1"/>
              <a:t>MyThread</a:t>
            </a:r>
            <a:r>
              <a:rPr lang="en-US" dirty="0"/>
              <a:t>();</a:t>
            </a:r>
          </a:p>
          <a:p>
            <a:r>
              <a:rPr lang="en-US" dirty="0"/>
              <a:t>		</a:t>
            </a:r>
            <a:r>
              <a:rPr lang="en-US" dirty="0" err="1"/>
              <a:t>System.out.println</a:t>
            </a:r>
            <a:r>
              <a:rPr lang="en-US" dirty="0"/>
              <a:t>(</a:t>
            </a:r>
            <a:r>
              <a:rPr lang="en-US" dirty="0" err="1"/>
              <a:t>t.getPriority</a:t>
            </a:r>
            <a:r>
              <a:rPr lang="en-US" dirty="0"/>
              <a:t>());</a:t>
            </a:r>
          </a:p>
          <a:p>
            <a:r>
              <a:rPr lang="en-US" dirty="0"/>
              <a:t>	}		</a:t>
            </a:r>
          </a:p>
          <a:p>
            <a:r>
              <a:rPr lang="en-US" dirty="0"/>
              <a:t>}  </a:t>
            </a:r>
          </a:p>
          <a:p>
            <a:endParaRPr lang="en-US" dirty="0"/>
          </a:p>
          <a:p>
            <a:r>
              <a:rPr lang="en-US" dirty="0"/>
              <a:t>If we comment line three then child thread priority will become 5 </a:t>
            </a:r>
          </a:p>
          <a:p>
            <a:endParaRPr lang="en-US" dirty="0"/>
          </a:p>
          <a:p>
            <a:r>
              <a:rPr lang="en-US" dirty="0"/>
              <a:t> </a:t>
            </a:r>
          </a:p>
        </p:txBody>
      </p:sp>
      <p:pic>
        <p:nvPicPr>
          <p:cNvPr id="4" name="Picture 3">
            <a:extLst>
              <a:ext uri="{FF2B5EF4-FFF2-40B4-BE49-F238E27FC236}">
                <a16:creationId xmlns:a16="http://schemas.microsoft.com/office/drawing/2014/main" id="{D3A567B4-C13D-4A0E-9C99-18926EFCB3AF}"/>
              </a:ext>
            </a:extLst>
          </p:cNvPr>
          <p:cNvPicPr>
            <a:picLocks noChangeAspect="1"/>
          </p:cNvPicPr>
          <p:nvPr/>
        </p:nvPicPr>
        <p:blipFill>
          <a:blip r:embed="rId2"/>
          <a:stretch>
            <a:fillRect/>
          </a:stretch>
        </p:blipFill>
        <p:spPr>
          <a:xfrm>
            <a:off x="8327312" y="2905769"/>
            <a:ext cx="2547063" cy="2164071"/>
          </a:xfrm>
          <a:prstGeom prst="rect">
            <a:avLst/>
          </a:prstGeom>
        </p:spPr>
      </p:pic>
    </p:spTree>
    <p:extLst>
      <p:ext uri="{BB962C8B-B14F-4D97-AF65-F5344CB8AC3E}">
        <p14:creationId xmlns:p14="http://schemas.microsoft.com/office/powerpoint/2010/main" val="350207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79DA1-0178-46B5-A6D6-1305232C328E}"/>
              </a:ext>
            </a:extLst>
          </p:cNvPr>
          <p:cNvSpPr txBox="1"/>
          <p:nvPr/>
        </p:nvSpPr>
        <p:spPr>
          <a:xfrm>
            <a:off x="142875" y="114300"/>
            <a:ext cx="11915775" cy="6463308"/>
          </a:xfrm>
          <a:prstGeom prst="rect">
            <a:avLst/>
          </a:prstGeom>
          <a:noFill/>
        </p:spPr>
        <p:txBody>
          <a:bodyPr wrap="square" rtlCol="0">
            <a:spAutoFit/>
          </a:bodyPr>
          <a:lstStyle/>
          <a:p>
            <a:r>
              <a:rPr lang="en-US" dirty="0"/>
              <a:t>class </a:t>
            </a:r>
            <a:r>
              <a:rPr lang="en-US" dirty="0" err="1"/>
              <a:t>MyThread</a:t>
            </a:r>
            <a:r>
              <a:rPr lang="en-US" dirty="0"/>
              <a:t> extends Thread{</a:t>
            </a:r>
          </a:p>
          <a:p>
            <a:r>
              <a:rPr lang="en-US" dirty="0"/>
              <a:t>	public void run(){</a:t>
            </a:r>
          </a:p>
          <a:p>
            <a:r>
              <a:rPr lang="en-US" dirty="0"/>
              <a:t>		for(int </a:t>
            </a:r>
            <a:r>
              <a:rPr lang="en-US" dirty="0" err="1"/>
              <a:t>i</a:t>
            </a:r>
            <a:r>
              <a:rPr lang="en-US" dirty="0"/>
              <a:t> = 0; </a:t>
            </a:r>
            <a:r>
              <a:rPr lang="en-US" dirty="0" err="1"/>
              <a:t>i</a:t>
            </a:r>
            <a:r>
              <a:rPr lang="en-US" dirty="0"/>
              <a:t>&lt;10;i++)</a:t>
            </a:r>
          </a:p>
          <a:p>
            <a:r>
              <a:rPr lang="en-US" dirty="0"/>
              <a:t>			</a:t>
            </a:r>
            <a:r>
              <a:rPr lang="en-US" dirty="0" err="1"/>
              <a:t>System.out.println</a:t>
            </a:r>
            <a:r>
              <a:rPr lang="en-US" dirty="0"/>
              <a:t>("child Thread");</a:t>
            </a:r>
          </a:p>
          <a:p>
            <a:r>
              <a:rPr lang="en-US" dirty="0"/>
              <a:t>	}</a:t>
            </a:r>
          </a:p>
          <a:p>
            <a:r>
              <a:rPr lang="en-US" dirty="0"/>
              <a:t>}</a:t>
            </a:r>
          </a:p>
          <a:p>
            <a:r>
              <a:rPr lang="en-US" dirty="0"/>
              <a:t>class </a:t>
            </a:r>
            <a:r>
              <a:rPr lang="en-US" dirty="0" err="1"/>
              <a:t>ThreadPriorityDemo</a:t>
            </a:r>
            <a:r>
              <a:rPr lang="en-US" dirty="0"/>
              <a: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a:t>
            </a:r>
          </a:p>
          <a:p>
            <a:r>
              <a:rPr lang="en-US" dirty="0"/>
              <a:t>		</a:t>
            </a:r>
            <a:r>
              <a:rPr lang="en-US" dirty="0" err="1"/>
              <a:t>t.setPriority</a:t>
            </a:r>
            <a:r>
              <a:rPr lang="en-US" dirty="0"/>
              <a:t>(10);  // 1</a:t>
            </a:r>
          </a:p>
          <a:p>
            <a:r>
              <a:rPr lang="en-US" dirty="0"/>
              <a:t>		</a:t>
            </a:r>
            <a:r>
              <a:rPr lang="en-US" dirty="0" err="1"/>
              <a:t>t.start</a:t>
            </a:r>
            <a:r>
              <a:rPr lang="en-US" dirty="0"/>
              <a:t>();</a:t>
            </a:r>
          </a:p>
          <a:p>
            <a:r>
              <a:rPr lang="en-US" dirty="0"/>
              <a:t>		for(int </a:t>
            </a:r>
            <a:r>
              <a:rPr lang="en-US" dirty="0" err="1"/>
              <a:t>i</a:t>
            </a:r>
            <a:r>
              <a:rPr lang="en-US" dirty="0"/>
              <a:t> = 0; </a:t>
            </a:r>
            <a:r>
              <a:rPr lang="en-US" dirty="0" err="1"/>
              <a:t>i</a:t>
            </a:r>
            <a:r>
              <a:rPr lang="en-US" dirty="0"/>
              <a:t>&lt;10;i++)</a:t>
            </a:r>
          </a:p>
          <a:p>
            <a:r>
              <a:rPr lang="en-US" dirty="0"/>
              <a:t>			</a:t>
            </a:r>
            <a:r>
              <a:rPr lang="en-US" dirty="0" err="1"/>
              <a:t>System.out.println</a:t>
            </a:r>
            <a:r>
              <a:rPr lang="en-US" dirty="0"/>
              <a:t>("Main Thread");</a:t>
            </a:r>
          </a:p>
          <a:p>
            <a:r>
              <a:rPr lang="en-US" dirty="0"/>
              <a:t>	}		</a:t>
            </a:r>
          </a:p>
          <a:p>
            <a:r>
              <a:rPr lang="en-US" dirty="0"/>
              <a:t>}</a:t>
            </a:r>
          </a:p>
          <a:p>
            <a:endParaRPr lang="en-US" dirty="0"/>
          </a:p>
          <a:p>
            <a:r>
              <a:rPr lang="en-US" dirty="0"/>
              <a:t>If we are commenting line 1 then both main and child thread have the same priority 5 and hence we can’t expect execution order and exact output . If we are not commenting line then main thread has a priority 5 . And Child thread has a priority 10 . Hence child thread will get the chance first followed by main thread . In this case output is </a:t>
            </a:r>
          </a:p>
          <a:p>
            <a:endParaRPr lang="en-US" dirty="0"/>
          </a:p>
          <a:p>
            <a:r>
              <a:rPr lang="en-US" dirty="0">
                <a:solidFill>
                  <a:srgbClr val="FF0000"/>
                </a:solidFill>
              </a:rPr>
              <a:t>Note : </a:t>
            </a:r>
          </a:p>
          <a:p>
            <a:r>
              <a:rPr lang="en-US" dirty="0">
                <a:solidFill>
                  <a:srgbClr val="FF0000"/>
                </a:solidFill>
              </a:rPr>
              <a:t>Some platforms won’t provide proper support for thread priorities.</a:t>
            </a:r>
          </a:p>
          <a:p>
            <a:endParaRPr lang="en-US" dirty="0"/>
          </a:p>
        </p:txBody>
      </p:sp>
    </p:spTree>
    <p:extLst>
      <p:ext uri="{BB962C8B-B14F-4D97-AF65-F5344CB8AC3E}">
        <p14:creationId xmlns:p14="http://schemas.microsoft.com/office/powerpoint/2010/main" val="3312533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8B2C63-41CA-4F3E-9EAF-CFD2F6BBB18B}"/>
              </a:ext>
            </a:extLst>
          </p:cNvPr>
          <p:cNvSpPr txBox="1"/>
          <p:nvPr/>
        </p:nvSpPr>
        <p:spPr>
          <a:xfrm>
            <a:off x="190500" y="133350"/>
            <a:ext cx="11820525" cy="5324535"/>
          </a:xfrm>
          <a:prstGeom prst="rect">
            <a:avLst/>
          </a:prstGeom>
          <a:noFill/>
        </p:spPr>
        <p:txBody>
          <a:bodyPr wrap="square" rtlCol="0">
            <a:spAutoFit/>
          </a:bodyPr>
          <a:lstStyle/>
          <a:p>
            <a:r>
              <a:rPr lang="en-US" sz="2800" b="1" dirty="0"/>
              <a:t>Prevent Thread Execution :</a:t>
            </a:r>
          </a:p>
          <a:p>
            <a:r>
              <a:rPr lang="en-US" dirty="0"/>
              <a:t>We can prevent a thread execution by following methods:</a:t>
            </a:r>
          </a:p>
          <a:p>
            <a:pPr marL="342900" indent="-342900">
              <a:buAutoNum type="arabicPeriod"/>
            </a:pPr>
            <a:r>
              <a:rPr lang="en-US" dirty="0"/>
              <a:t>Yield() method</a:t>
            </a:r>
          </a:p>
          <a:p>
            <a:pPr marL="342900" indent="-342900">
              <a:buAutoNum type="arabicPeriod"/>
            </a:pPr>
            <a:r>
              <a:rPr lang="en-US" dirty="0"/>
              <a:t>Join() method</a:t>
            </a:r>
          </a:p>
          <a:p>
            <a:pPr marL="342900" indent="-342900">
              <a:buAutoNum type="arabicPeriod"/>
            </a:pPr>
            <a:r>
              <a:rPr lang="en-US" dirty="0"/>
              <a:t>Sleep() method .</a:t>
            </a:r>
          </a:p>
          <a:p>
            <a:pPr marL="342900" indent="-342900">
              <a:buAutoNum type="arabicPeriod"/>
            </a:pPr>
            <a:endParaRPr lang="en-US" dirty="0"/>
          </a:p>
          <a:p>
            <a:r>
              <a:rPr lang="en-US" sz="2400" b="1" dirty="0"/>
              <a:t>Yield() Method : </a:t>
            </a:r>
          </a:p>
          <a:p>
            <a:r>
              <a:rPr lang="en-US" dirty="0"/>
              <a:t>Yield method causes to pause current executing thread to give the chance for waiting threads of same priority . </a:t>
            </a:r>
          </a:p>
          <a:p>
            <a:r>
              <a:rPr lang="en-US" dirty="0"/>
              <a:t>If there is no waiting thread or all waiting thread have low priority then same thread can continue its execution. </a:t>
            </a:r>
          </a:p>
          <a:p>
            <a:r>
              <a:rPr lang="en-US" dirty="0"/>
              <a:t>If multiple threads are waiting with the same priority . Then which waiting thread  will get the chance we can’t expect it depends on thread scheduler . </a:t>
            </a:r>
          </a:p>
          <a:p>
            <a:endParaRPr lang="en-US" dirty="0"/>
          </a:p>
          <a:p>
            <a:r>
              <a:rPr lang="en-US" dirty="0"/>
              <a:t>The Thread which is yielded , when it will get the chance again it depends on Thread Scheduler and we can’t expect exactly . </a:t>
            </a:r>
          </a:p>
          <a:p>
            <a:endParaRPr lang="en-US" dirty="0"/>
          </a:p>
          <a:p>
            <a:r>
              <a:rPr lang="en-US" dirty="0"/>
              <a:t>public static native void yield();</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35A2F7F-3922-48E2-8582-AEDEABD9CF41}"/>
              </a:ext>
            </a:extLst>
          </p:cNvPr>
          <p:cNvPicPr>
            <a:picLocks noChangeAspect="1"/>
          </p:cNvPicPr>
          <p:nvPr/>
        </p:nvPicPr>
        <p:blipFill>
          <a:blip r:embed="rId2"/>
          <a:stretch>
            <a:fillRect/>
          </a:stretch>
        </p:blipFill>
        <p:spPr>
          <a:xfrm>
            <a:off x="3209924" y="4763233"/>
            <a:ext cx="6324601" cy="1961417"/>
          </a:xfrm>
          <a:prstGeom prst="rect">
            <a:avLst/>
          </a:prstGeom>
        </p:spPr>
      </p:pic>
    </p:spTree>
    <p:extLst>
      <p:ext uri="{BB962C8B-B14F-4D97-AF65-F5344CB8AC3E}">
        <p14:creationId xmlns:p14="http://schemas.microsoft.com/office/powerpoint/2010/main" val="221072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94119-8BF3-404A-A15E-1ED07516D060}"/>
              </a:ext>
            </a:extLst>
          </p:cNvPr>
          <p:cNvSpPr txBox="1"/>
          <p:nvPr/>
        </p:nvSpPr>
        <p:spPr>
          <a:xfrm>
            <a:off x="114300" y="66675"/>
            <a:ext cx="11906250" cy="665797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D72886AD-D53F-4FD9-B619-B2917A7C49DB}"/>
              </a:ext>
            </a:extLst>
          </p:cNvPr>
          <p:cNvSpPr txBox="1"/>
          <p:nvPr/>
        </p:nvSpPr>
        <p:spPr>
          <a:xfrm>
            <a:off x="142875" y="-66675"/>
            <a:ext cx="11963400" cy="7294305"/>
          </a:xfrm>
          <a:prstGeom prst="rect">
            <a:avLst/>
          </a:prstGeom>
          <a:noFill/>
        </p:spPr>
        <p:txBody>
          <a:bodyPr wrap="square" rtlCol="0">
            <a:spAutoFit/>
          </a:bodyPr>
          <a:lstStyle/>
          <a:p>
            <a:r>
              <a:rPr lang="en-US" dirty="0"/>
              <a:t>class </a:t>
            </a:r>
            <a:r>
              <a:rPr lang="en-US" dirty="0" err="1"/>
              <a:t>MyThread</a:t>
            </a:r>
            <a:r>
              <a:rPr lang="en-US" dirty="0"/>
              <a:t> extends Thread{</a:t>
            </a:r>
          </a:p>
          <a:p>
            <a:r>
              <a:rPr lang="en-US" dirty="0"/>
              <a:t>	public void run(){</a:t>
            </a:r>
          </a:p>
          <a:p>
            <a:r>
              <a:rPr lang="en-US" dirty="0"/>
              <a:t>		for(int </a:t>
            </a:r>
            <a:r>
              <a:rPr lang="en-US" dirty="0" err="1"/>
              <a:t>i</a:t>
            </a:r>
            <a:r>
              <a:rPr lang="en-US" dirty="0"/>
              <a:t> = 0; </a:t>
            </a:r>
            <a:r>
              <a:rPr lang="en-US" dirty="0" err="1"/>
              <a:t>i</a:t>
            </a:r>
            <a:r>
              <a:rPr lang="en-US" dirty="0"/>
              <a:t>&lt;10;i++){</a:t>
            </a:r>
          </a:p>
          <a:p>
            <a:r>
              <a:rPr lang="en-US" dirty="0"/>
              <a:t>			</a:t>
            </a:r>
            <a:r>
              <a:rPr lang="en-US" dirty="0" err="1"/>
              <a:t>System.out.println</a:t>
            </a:r>
            <a:r>
              <a:rPr lang="en-US" dirty="0"/>
              <a:t>("child Thread");</a:t>
            </a:r>
          </a:p>
          <a:p>
            <a:r>
              <a:rPr lang="en-US" dirty="0"/>
              <a:t>			</a:t>
            </a:r>
            <a:r>
              <a:rPr lang="en-US" dirty="0" err="1"/>
              <a:t>Thread.yield</a:t>
            </a:r>
            <a:r>
              <a:rPr lang="en-US" dirty="0"/>
              <a:t>();   // 1</a:t>
            </a:r>
          </a:p>
          <a:p>
            <a:r>
              <a:rPr lang="en-US" dirty="0"/>
              <a:t>		}</a:t>
            </a:r>
          </a:p>
          <a:p>
            <a:r>
              <a:rPr lang="en-US" dirty="0"/>
              <a:t>	}</a:t>
            </a:r>
          </a:p>
          <a:p>
            <a:r>
              <a:rPr lang="en-US" dirty="0"/>
              <a:t>}</a:t>
            </a:r>
          </a:p>
          <a:p>
            <a:r>
              <a:rPr lang="en-US" dirty="0"/>
              <a:t>class </a:t>
            </a:r>
            <a:r>
              <a:rPr lang="en-US" dirty="0" err="1"/>
              <a:t>ThreadYieldDemo</a:t>
            </a:r>
            <a:r>
              <a:rPr lang="en-US" dirty="0"/>
              <a: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a:t>
            </a:r>
          </a:p>
          <a:p>
            <a:r>
              <a:rPr lang="en-US" dirty="0"/>
              <a:t>		</a:t>
            </a:r>
          </a:p>
          <a:p>
            <a:r>
              <a:rPr lang="en-US" dirty="0"/>
              <a:t>		</a:t>
            </a:r>
            <a:r>
              <a:rPr lang="en-US" dirty="0" err="1"/>
              <a:t>t.start</a:t>
            </a:r>
            <a:r>
              <a:rPr lang="en-US" dirty="0"/>
              <a:t>();</a:t>
            </a:r>
          </a:p>
          <a:p>
            <a:r>
              <a:rPr lang="en-US" dirty="0"/>
              <a:t>		for(int </a:t>
            </a:r>
            <a:r>
              <a:rPr lang="en-US" dirty="0" err="1"/>
              <a:t>i</a:t>
            </a:r>
            <a:r>
              <a:rPr lang="en-US" dirty="0"/>
              <a:t> = 0; </a:t>
            </a:r>
            <a:r>
              <a:rPr lang="en-US" dirty="0" err="1"/>
              <a:t>i</a:t>
            </a:r>
            <a:r>
              <a:rPr lang="en-US" dirty="0"/>
              <a:t>&lt;10;i++){</a:t>
            </a:r>
          </a:p>
          <a:p>
            <a:r>
              <a:rPr lang="en-US" dirty="0"/>
              <a:t>			</a:t>
            </a:r>
          </a:p>
          <a:p>
            <a:r>
              <a:rPr lang="en-US" dirty="0"/>
              <a:t>			</a:t>
            </a:r>
            <a:r>
              <a:rPr lang="en-US" dirty="0" err="1"/>
              <a:t>System.out.println</a:t>
            </a:r>
            <a:r>
              <a:rPr lang="en-US" dirty="0"/>
              <a:t>("Main Thread");</a:t>
            </a:r>
          </a:p>
          <a:p>
            <a:r>
              <a:rPr lang="en-US" dirty="0"/>
              <a:t>		}</a:t>
            </a:r>
          </a:p>
          <a:p>
            <a:r>
              <a:rPr lang="en-US" dirty="0"/>
              <a:t>	}		</a:t>
            </a:r>
          </a:p>
          <a:p>
            <a:r>
              <a:rPr lang="en-US" dirty="0"/>
              <a:t>}</a:t>
            </a:r>
          </a:p>
          <a:p>
            <a:endParaRPr lang="en-US" dirty="0"/>
          </a:p>
          <a:p>
            <a:r>
              <a:rPr lang="en-US" dirty="0"/>
              <a:t>In the above program if we are commenting line 1 then both threads will be executed simultaneously and we can’t expect which thread will complete first . </a:t>
            </a:r>
          </a:p>
          <a:p>
            <a:r>
              <a:rPr lang="en-US" dirty="0"/>
              <a:t>If we are not commenting line 1 then child thread always calls yield method because of that main thread will get chance more number of times and the chance of completing main thread first is  high . </a:t>
            </a:r>
          </a:p>
          <a:p>
            <a:endParaRPr lang="en-US" dirty="0"/>
          </a:p>
        </p:txBody>
      </p:sp>
    </p:spTree>
    <p:extLst>
      <p:ext uri="{BB962C8B-B14F-4D97-AF65-F5344CB8AC3E}">
        <p14:creationId xmlns:p14="http://schemas.microsoft.com/office/powerpoint/2010/main" val="418344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AE3FD-0E10-493C-8C1D-D14D15ABE063}"/>
              </a:ext>
            </a:extLst>
          </p:cNvPr>
          <p:cNvSpPr txBox="1"/>
          <p:nvPr/>
        </p:nvSpPr>
        <p:spPr>
          <a:xfrm>
            <a:off x="133350" y="114300"/>
            <a:ext cx="11915775" cy="6894195"/>
          </a:xfrm>
          <a:prstGeom prst="rect">
            <a:avLst/>
          </a:prstGeom>
          <a:noFill/>
        </p:spPr>
        <p:txBody>
          <a:bodyPr wrap="square" rtlCol="0">
            <a:spAutoFit/>
          </a:bodyPr>
          <a:lstStyle/>
          <a:p>
            <a:r>
              <a:rPr lang="en-US" dirty="0"/>
              <a:t>Some platforms won’t provide proper support for yield method. </a:t>
            </a:r>
          </a:p>
          <a:p>
            <a:endParaRPr lang="en-US" dirty="0"/>
          </a:p>
          <a:p>
            <a:r>
              <a:rPr lang="en-US" sz="2800" b="1" dirty="0"/>
              <a:t>Join Method:</a:t>
            </a:r>
            <a:endParaRPr lang="en-US" b="1" dirty="0"/>
          </a:p>
          <a:p>
            <a:r>
              <a:rPr lang="en-US" dirty="0"/>
              <a:t>If a thread wants to wait until completing some other thread then we should go for join method . For example if a thread t1 wants to wait until completing t2 then t1 has to call (t2.join())</a:t>
            </a:r>
          </a:p>
          <a:p>
            <a:endParaRPr lang="en-US" dirty="0"/>
          </a:p>
          <a:p>
            <a:r>
              <a:rPr lang="en-US" dirty="0"/>
              <a:t>If t1 executes t2.join(); then immediately t1 will be entered into waiting state until t2 completes . </a:t>
            </a:r>
          </a:p>
          <a:p>
            <a:endParaRPr lang="en-US" dirty="0"/>
          </a:p>
          <a:p>
            <a:r>
              <a:rPr lang="en-US" dirty="0"/>
              <a:t>Once t2 completes then t1 can continue its execution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Wedding cards printing thread(t2) has to wait until venue fixing thread completion Hence t2 has to call t1.join()</a:t>
            </a:r>
          </a:p>
          <a:p>
            <a:endParaRPr lang="en-US" dirty="0"/>
          </a:p>
          <a:p>
            <a:r>
              <a:rPr lang="en-US" dirty="0"/>
              <a:t>Wedding cards distribution thread(t3) has to wait until wedding cards printing thread(t2) completion Hence t3 has to call t2.join();</a:t>
            </a:r>
          </a:p>
          <a:p>
            <a:endParaRPr lang="en-US" dirty="0"/>
          </a:p>
          <a:p>
            <a:endParaRPr lang="en-US" dirty="0"/>
          </a:p>
        </p:txBody>
      </p:sp>
      <p:pic>
        <p:nvPicPr>
          <p:cNvPr id="4" name="Picture 3">
            <a:extLst>
              <a:ext uri="{FF2B5EF4-FFF2-40B4-BE49-F238E27FC236}">
                <a16:creationId xmlns:a16="http://schemas.microsoft.com/office/drawing/2014/main" id="{3ADF6AEF-D9E1-47E0-849B-EF8CE61590E5}"/>
              </a:ext>
            </a:extLst>
          </p:cNvPr>
          <p:cNvPicPr>
            <a:picLocks noChangeAspect="1"/>
          </p:cNvPicPr>
          <p:nvPr/>
        </p:nvPicPr>
        <p:blipFill>
          <a:blip r:embed="rId2"/>
          <a:stretch>
            <a:fillRect/>
          </a:stretch>
        </p:blipFill>
        <p:spPr>
          <a:xfrm>
            <a:off x="3169920" y="3278401"/>
            <a:ext cx="4354830" cy="1798423"/>
          </a:xfrm>
          <a:prstGeom prst="rect">
            <a:avLst/>
          </a:prstGeom>
        </p:spPr>
      </p:pic>
    </p:spTree>
    <p:extLst>
      <p:ext uri="{BB962C8B-B14F-4D97-AF65-F5344CB8AC3E}">
        <p14:creationId xmlns:p14="http://schemas.microsoft.com/office/powerpoint/2010/main" val="1304096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B7BEB4-62A1-4318-85D0-CB59F80116A8}"/>
              </a:ext>
            </a:extLst>
          </p:cNvPr>
          <p:cNvSpPr txBox="1"/>
          <p:nvPr/>
        </p:nvSpPr>
        <p:spPr>
          <a:xfrm>
            <a:off x="138112" y="104775"/>
            <a:ext cx="11915775" cy="2862322"/>
          </a:xfrm>
          <a:prstGeom prst="rect">
            <a:avLst/>
          </a:prstGeom>
          <a:noFill/>
        </p:spPr>
        <p:txBody>
          <a:bodyPr wrap="square" rtlCol="0">
            <a:spAutoFit/>
          </a:bodyPr>
          <a:lstStyle/>
          <a:p>
            <a:r>
              <a:rPr lang="en-US" dirty="0"/>
              <a:t>public final void join()throws </a:t>
            </a:r>
            <a:r>
              <a:rPr lang="en-US" dirty="0" err="1"/>
              <a:t>InterruptedException</a:t>
            </a:r>
            <a:r>
              <a:rPr lang="en-US" dirty="0"/>
              <a:t> ;</a:t>
            </a:r>
          </a:p>
          <a:p>
            <a:r>
              <a:rPr lang="en-US" dirty="0"/>
              <a:t>public final void join(long </a:t>
            </a:r>
            <a:r>
              <a:rPr lang="en-US" dirty="0" err="1"/>
              <a:t>ms</a:t>
            </a:r>
            <a:r>
              <a:rPr lang="en-US" dirty="0"/>
              <a:t>) throws </a:t>
            </a:r>
            <a:r>
              <a:rPr lang="en-US" dirty="0" err="1"/>
              <a:t>InterruptedException</a:t>
            </a:r>
            <a:r>
              <a:rPr lang="en-US" dirty="0"/>
              <a:t> ;</a:t>
            </a:r>
          </a:p>
          <a:p>
            <a:r>
              <a:rPr lang="en-US" dirty="0"/>
              <a:t>public final void join(long </a:t>
            </a:r>
            <a:r>
              <a:rPr lang="en-US" dirty="0" err="1"/>
              <a:t>ms</a:t>
            </a:r>
            <a:r>
              <a:rPr lang="en-US" dirty="0"/>
              <a:t>, int ns) throws </a:t>
            </a:r>
            <a:r>
              <a:rPr lang="en-US" dirty="0" err="1"/>
              <a:t>InterruptedException</a:t>
            </a:r>
            <a:r>
              <a:rPr lang="en-US" dirty="0"/>
              <a:t> ;</a:t>
            </a:r>
          </a:p>
          <a:p>
            <a:endParaRPr lang="en-US" dirty="0"/>
          </a:p>
          <a:p>
            <a:r>
              <a:rPr lang="en-US" b="1" dirty="0">
                <a:solidFill>
                  <a:srgbClr val="FF0000"/>
                </a:solidFill>
              </a:rPr>
              <a:t>Note</a:t>
            </a:r>
          </a:p>
          <a:p>
            <a:r>
              <a:rPr lang="en-US" dirty="0"/>
              <a:t>Every join method throws </a:t>
            </a:r>
            <a:r>
              <a:rPr lang="en-US" dirty="0" err="1"/>
              <a:t>IterruptedException</a:t>
            </a:r>
            <a:r>
              <a:rPr lang="en-US" dirty="0"/>
              <a:t> which is checked Exception Hence compulsory we should handle this exception either by using try catch or by using throws keyword otherwise we will get </a:t>
            </a:r>
            <a:r>
              <a:rPr lang="en-US" dirty="0" err="1"/>
              <a:t>compiletime</a:t>
            </a:r>
            <a:r>
              <a:rPr lang="en-US" dirty="0"/>
              <a:t> error</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DFFB41DD-3B87-4506-91C0-05A06C89641D}"/>
              </a:ext>
            </a:extLst>
          </p:cNvPr>
          <p:cNvPicPr>
            <a:picLocks noChangeAspect="1"/>
          </p:cNvPicPr>
          <p:nvPr/>
        </p:nvPicPr>
        <p:blipFill>
          <a:blip r:embed="rId2"/>
          <a:stretch>
            <a:fillRect/>
          </a:stretch>
        </p:blipFill>
        <p:spPr>
          <a:xfrm>
            <a:off x="800100" y="2565400"/>
            <a:ext cx="10067925" cy="3864295"/>
          </a:xfrm>
          <a:prstGeom prst="rect">
            <a:avLst/>
          </a:prstGeom>
        </p:spPr>
      </p:pic>
    </p:spTree>
    <p:extLst>
      <p:ext uri="{BB962C8B-B14F-4D97-AF65-F5344CB8AC3E}">
        <p14:creationId xmlns:p14="http://schemas.microsoft.com/office/powerpoint/2010/main" val="104778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676C5C-2696-4825-B2C8-EAC3CCEDD158}"/>
              </a:ext>
            </a:extLst>
          </p:cNvPr>
          <p:cNvSpPr txBox="1"/>
          <p:nvPr/>
        </p:nvSpPr>
        <p:spPr>
          <a:xfrm>
            <a:off x="85725" y="76200"/>
            <a:ext cx="11925300" cy="7017306"/>
          </a:xfrm>
          <a:prstGeom prst="rect">
            <a:avLst/>
          </a:prstGeom>
          <a:noFill/>
        </p:spPr>
        <p:txBody>
          <a:bodyPr wrap="square" rtlCol="0">
            <a:spAutoFit/>
          </a:bodyPr>
          <a:lstStyle/>
          <a:p>
            <a:r>
              <a:rPr lang="en-US" dirty="0"/>
              <a:t>class </a:t>
            </a:r>
            <a:r>
              <a:rPr lang="en-US" dirty="0" err="1"/>
              <a:t>MyThread</a:t>
            </a:r>
            <a:r>
              <a:rPr lang="en-US" dirty="0"/>
              <a:t> extends Thread{</a:t>
            </a:r>
          </a:p>
          <a:p>
            <a:r>
              <a:rPr lang="en-US" dirty="0"/>
              <a:t>	public void run(){</a:t>
            </a:r>
          </a:p>
          <a:p>
            <a:r>
              <a:rPr lang="en-US" dirty="0"/>
              <a:t>		for(int </a:t>
            </a:r>
            <a:r>
              <a:rPr lang="en-US" dirty="0" err="1"/>
              <a:t>i</a:t>
            </a:r>
            <a:r>
              <a:rPr lang="en-US" dirty="0"/>
              <a:t> = 0; </a:t>
            </a:r>
            <a:r>
              <a:rPr lang="en-US" dirty="0" err="1"/>
              <a:t>i</a:t>
            </a:r>
            <a:r>
              <a:rPr lang="en-US" dirty="0"/>
              <a:t>&lt;10;i++){</a:t>
            </a:r>
          </a:p>
          <a:p>
            <a:r>
              <a:rPr lang="en-US" dirty="0"/>
              <a:t>			</a:t>
            </a:r>
            <a:r>
              <a:rPr lang="en-US" dirty="0" err="1"/>
              <a:t>System.out.println</a:t>
            </a:r>
            <a:r>
              <a:rPr lang="en-US" dirty="0"/>
              <a:t>("Neelam Thread ");</a:t>
            </a:r>
          </a:p>
          <a:p>
            <a:r>
              <a:rPr lang="en-US" dirty="0"/>
              <a:t>			try{</a:t>
            </a:r>
          </a:p>
          <a:p>
            <a:r>
              <a:rPr lang="en-US" dirty="0"/>
              <a:t>				</a:t>
            </a:r>
            <a:r>
              <a:rPr lang="en-US" dirty="0" err="1"/>
              <a:t>Thread.sleep</a:t>
            </a:r>
            <a:r>
              <a:rPr lang="en-US" dirty="0"/>
              <a:t>(2000);</a:t>
            </a:r>
          </a:p>
          <a:p>
            <a:r>
              <a:rPr lang="en-US" dirty="0"/>
              <a:t>			}catch(</a:t>
            </a:r>
            <a:r>
              <a:rPr lang="en-US" dirty="0" err="1"/>
              <a:t>InterruptedException</a:t>
            </a:r>
            <a:r>
              <a:rPr lang="en-US" dirty="0"/>
              <a:t> e){</a:t>
            </a:r>
          </a:p>
          <a:p>
            <a:r>
              <a:rPr lang="en-US" dirty="0"/>
              <a:t>				</a:t>
            </a:r>
            <a:r>
              <a:rPr lang="en-US" dirty="0" err="1"/>
              <a:t>e.printStackTrace</a:t>
            </a:r>
            <a:r>
              <a:rPr lang="en-US" dirty="0"/>
              <a:t>();</a:t>
            </a:r>
          </a:p>
          <a:p>
            <a:r>
              <a:rPr lang="en-US" dirty="0"/>
              <a:t>			}</a:t>
            </a:r>
          </a:p>
          <a:p>
            <a:r>
              <a:rPr lang="en-US" dirty="0"/>
              <a:t>			</a:t>
            </a:r>
          </a:p>
          <a:p>
            <a:r>
              <a:rPr lang="en-US" dirty="0"/>
              <a:t>		}</a:t>
            </a:r>
          </a:p>
          <a:p>
            <a:r>
              <a:rPr lang="en-US" dirty="0"/>
              <a:t>	}</a:t>
            </a:r>
          </a:p>
          <a:p>
            <a:r>
              <a:rPr lang="en-US" dirty="0"/>
              <a:t>}</a:t>
            </a:r>
          </a:p>
          <a:p>
            <a:r>
              <a:rPr lang="en-US" dirty="0"/>
              <a:t>class </a:t>
            </a:r>
            <a:r>
              <a:rPr lang="en-US" dirty="0" err="1"/>
              <a:t>ThreadJoinDemo</a:t>
            </a:r>
            <a:r>
              <a:rPr lang="en-US" dirty="0"/>
              <a:t>{</a:t>
            </a:r>
          </a:p>
          <a:p>
            <a:r>
              <a:rPr lang="en-US" dirty="0"/>
              <a:t>	public static void main(String[] </a:t>
            </a:r>
            <a:r>
              <a:rPr lang="en-US" dirty="0" err="1"/>
              <a:t>args</a:t>
            </a:r>
            <a:r>
              <a:rPr lang="en-US" dirty="0"/>
              <a:t>)throws </a:t>
            </a:r>
            <a:r>
              <a:rPr lang="en-US" dirty="0" err="1"/>
              <a:t>InterruptedException</a:t>
            </a:r>
            <a:r>
              <a:rPr lang="en-US" dirty="0"/>
              <a:t>{</a:t>
            </a:r>
          </a:p>
          <a:p>
            <a:r>
              <a:rPr lang="en-US" dirty="0"/>
              <a:t>		</a:t>
            </a:r>
            <a:r>
              <a:rPr lang="en-US" dirty="0" err="1"/>
              <a:t>MyThread</a:t>
            </a:r>
            <a:r>
              <a:rPr lang="en-US" dirty="0"/>
              <a:t> t  = new </a:t>
            </a:r>
            <a:r>
              <a:rPr lang="en-US" dirty="0" err="1"/>
              <a:t>MyThread</a:t>
            </a:r>
            <a:r>
              <a:rPr lang="en-US" dirty="0"/>
              <a:t>();</a:t>
            </a:r>
          </a:p>
          <a:p>
            <a:r>
              <a:rPr lang="en-US" dirty="0"/>
              <a:t>		</a:t>
            </a:r>
          </a:p>
          <a:p>
            <a:r>
              <a:rPr lang="en-US" dirty="0"/>
              <a:t>		</a:t>
            </a:r>
            <a:r>
              <a:rPr lang="en-US" dirty="0" err="1"/>
              <a:t>t.start</a:t>
            </a:r>
            <a:r>
              <a:rPr lang="en-US" dirty="0"/>
              <a:t>();</a:t>
            </a:r>
          </a:p>
          <a:p>
            <a:r>
              <a:rPr lang="en-US" dirty="0"/>
              <a:t>		</a:t>
            </a:r>
            <a:r>
              <a:rPr lang="en-US" dirty="0" err="1"/>
              <a:t>t.join</a:t>
            </a:r>
            <a:r>
              <a:rPr lang="en-US" dirty="0"/>
              <a:t>(); // </a:t>
            </a:r>
            <a:r>
              <a:rPr lang="en-US" dirty="0" err="1"/>
              <a:t>t.join</a:t>
            </a:r>
            <a:r>
              <a:rPr lang="en-US" dirty="0"/>
              <a:t>(10000);   // line 1</a:t>
            </a:r>
          </a:p>
          <a:p>
            <a:r>
              <a:rPr lang="en-US" dirty="0"/>
              <a:t>		for(int </a:t>
            </a:r>
            <a:r>
              <a:rPr lang="en-US" dirty="0" err="1"/>
              <a:t>i</a:t>
            </a:r>
            <a:r>
              <a:rPr lang="en-US" dirty="0"/>
              <a:t> = 0; </a:t>
            </a:r>
            <a:r>
              <a:rPr lang="en-US" dirty="0" err="1"/>
              <a:t>i</a:t>
            </a:r>
            <a:r>
              <a:rPr lang="en-US" dirty="0"/>
              <a:t>&lt;10;i++){</a:t>
            </a:r>
          </a:p>
          <a:p>
            <a:r>
              <a:rPr lang="en-US" dirty="0"/>
              <a:t>			</a:t>
            </a:r>
            <a:r>
              <a:rPr lang="en-US" dirty="0" err="1"/>
              <a:t>System.out.println</a:t>
            </a:r>
            <a:r>
              <a:rPr lang="en-US" dirty="0"/>
              <a:t>("Ram Thread");</a:t>
            </a:r>
          </a:p>
          <a:p>
            <a:r>
              <a:rPr lang="en-US" dirty="0"/>
              <a:t>		}</a:t>
            </a:r>
          </a:p>
          <a:p>
            <a:r>
              <a:rPr lang="en-US" dirty="0"/>
              <a:t>	}		</a:t>
            </a:r>
          </a:p>
          <a:p>
            <a:r>
              <a:rPr lang="en-US" dirty="0"/>
              <a:t>}</a:t>
            </a:r>
          </a:p>
          <a:p>
            <a:endParaRPr lang="en-US" dirty="0"/>
          </a:p>
        </p:txBody>
      </p:sp>
    </p:spTree>
    <p:extLst>
      <p:ext uri="{BB962C8B-B14F-4D97-AF65-F5344CB8AC3E}">
        <p14:creationId xmlns:p14="http://schemas.microsoft.com/office/powerpoint/2010/main" val="1340225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4A86D4-688B-4BEB-933E-B96E797AE647}"/>
              </a:ext>
            </a:extLst>
          </p:cNvPr>
          <p:cNvSpPr txBox="1"/>
          <p:nvPr/>
        </p:nvSpPr>
        <p:spPr>
          <a:xfrm>
            <a:off x="66675" y="104775"/>
            <a:ext cx="11953875" cy="7201972"/>
          </a:xfrm>
          <a:prstGeom prst="rect">
            <a:avLst/>
          </a:prstGeom>
          <a:noFill/>
        </p:spPr>
        <p:txBody>
          <a:bodyPr wrap="square" rtlCol="0">
            <a:spAutoFit/>
          </a:bodyPr>
          <a:lstStyle/>
          <a:p>
            <a:r>
              <a:rPr lang="en-US" sz="2400" b="1" dirty="0"/>
              <a:t>Case I. </a:t>
            </a:r>
          </a:p>
          <a:p>
            <a:r>
              <a:rPr lang="en-US" dirty="0"/>
              <a:t>In above example we can see waiting of main Thread until completing child thread . </a:t>
            </a:r>
          </a:p>
          <a:p>
            <a:endParaRPr lang="en-US" dirty="0"/>
          </a:p>
          <a:p>
            <a:r>
              <a:rPr lang="en-US" dirty="0"/>
              <a:t>If we comment line 1 then both main and child threads will be executed simultaneously and we can’t expect exact output</a:t>
            </a:r>
          </a:p>
          <a:p>
            <a:r>
              <a:rPr lang="en-US" dirty="0"/>
              <a:t> </a:t>
            </a:r>
          </a:p>
          <a:p>
            <a:r>
              <a:rPr lang="en-US" dirty="0"/>
              <a:t>If we are not commenting line 1 then main thread calls join method on child thread object Hence main thread will wait until completion of child thread :</a:t>
            </a:r>
          </a:p>
          <a:p>
            <a:endParaRPr lang="en-US" dirty="0"/>
          </a:p>
          <a:p>
            <a:endParaRPr lang="en-US" dirty="0"/>
          </a:p>
          <a:p>
            <a:endParaRPr lang="en-US" dirty="0"/>
          </a:p>
          <a:p>
            <a:endParaRPr lang="en-US" sz="2000" b="1" dirty="0"/>
          </a:p>
          <a:p>
            <a:endParaRPr lang="en-US" sz="2000" b="1" dirty="0"/>
          </a:p>
          <a:p>
            <a:r>
              <a:rPr lang="en-US" sz="2000" b="1" dirty="0"/>
              <a:t>Case2 </a:t>
            </a:r>
          </a:p>
          <a:p>
            <a:r>
              <a:rPr lang="en-US" dirty="0"/>
              <a:t>Waiting of child Thread until completing main thread . </a:t>
            </a:r>
          </a:p>
          <a:p>
            <a:endParaRPr lang="en-US" dirty="0"/>
          </a:p>
          <a:p>
            <a:r>
              <a:rPr lang="en-US" dirty="0"/>
              <a:t>In the below example child thread calls join method on main thread object Hence child thread has to wait until </a:t>
            </a:r>
          </a:p>
          <a:p>
            <a:r>
              <a:rPr lang="en-US" dirty="0"/>
              <a:t>Completing main thread In this case the output is </a:t>
            </a:r>
          </a:p>
          <a:p>
            <a:r>
              <a:rPr lang="en-US" dirty="0"/>
              <a:t>Main Thread </a:t>
            </a:r>
          </a:p>
          <a:p>
            <a:r>
              <a:rPr lang="en-US" dirty="0"/>
              <a:t>--------</a:t>
            </a:r>
          </a:p>
          <a:p>
            <a:r>
              <a:rPr lang="en-US" dirty="0"/>
              <a:t>--- 10 times </a:t>
            </a:r>
          </a:p>
          <a:p>
            <a:r>
              <a:rPr lang="en-US" dirty="0"/>
              <a:t>Child Thread </a:t>
            </a:r>
          </a:p>
          <a:p>
            <a:r>
              <a:rPr lang="en-US" dirty="0"/>
              <a:t>--</a:t>
            </a:r>
          </a:p>
          <a:p>
            <a:r>
              <a:rPr lang="en-US" dirty="0"/>
              <a:t>----</a:t>
            </a:r>
          </a:p>
          <a:p>
            <a:r>
              <a:rPr lang="en-US" dirty="0"/>
              <a:t>10 times </a:t>
            </a:r>
          </a:p>
          <a:p>
            <a:endParaRPr lang="en-US" dirty="0"/>
          </a:p>
        </p:txBody>
      </p:sp>
      <p:pic>
        <p:nvPicPr>
          <p:cNvPr id="5" name="Picture 4">
            <a:extLst>
              <a:ext uri="{FF2B5EF4-FFF2-40B4-BE49-F238E27FC236}">
                <a16:creationId xmlns:a16="http://schemas.microsoft.com/office/drawing/2014/main" id="{A99D38A0-5E55-4782-819A-95B67C89F78F}"/>
              </a:ext>
            </a:extLst>
          </p:cNvPr>
          <p:cNvPicPr>
            <a:picLocks noChangeAspect="1"/>
          </p:cNvPicPr>
          <p:nvPr/>
        </p:nvPicPr>
        <p:blipFill>
          <a:blip r:embed="rId2"/>
          <a:stretch>
            <a:fillRect/>
          </a:stretch>
        </p:blipFill>
        <p:spPr>
          <a:xfrm>
            <a:off x="10543732" y="2265023"/>
            <a:ext cx="1394268" cy="4104028"/>
          </a:xfrm>
          <a:prstGeom prst="rect">
            <a:avLst/>
          </a:prstGeom>
        </p:spPr>
      </p:pic>
    </p:spTree>
    <p:extLst>
      <p:ext uri="{BB962C8B-B14F-4D97-AF65-F5344CB8AC3E}">
        <p14:creationId xmlns:p14="http://schemas.microsoft.com/office/powerpoint/2010/main" val="1916650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A5BCB-908B-4CDC-ACBF-7975D31C08DC}"/>
              </a:ext>
            </a:extLst>
          </p:cNvPr>
          <p:cNvSpPr txBox="1"/>
          <p:nvPr/>
        </p:nvSpPr>
        <p:spPr>
          <a:xfrm>
            <a:off x="104775" y="76200"/>
            <a:ext cx="11915775" cy="7017306"/>
          </a:xfrm>
          <a:prstGeom prst="rect">
            <a:avLst/>
          </a:prstGeom>
          <a:noFill/>
        </p:spPr>
        <p:txBody>
          <a:bodyPr wrap="square" rtlCol="0">
            <a:spAutoFit/>
          </a:bodyPr>
          <a:lstStyle/>
          <a:p>
            <a:r>
              <a:rPr lang="en-US" dirty="0"/>
              <a:t>class </a:t>
            </a:r>
            <a:r>
              <a:rPr lang="en-US" dirty="0" err="1"/>
              <a:t>MyThread</a:t>
            </a:r>
            <a:r>
              <a:rPr lang="en-US" dirty="0"/>
              <a:t> extends Thread{</a:t>
            </a:r>
          </a:p>
          <a:p>
            <a:r>
              <a:rPr lang="en-US" dirty="0"/>
              <a:t>	static Thread mt;</a:t>
            </a:r>
          </a:p>
          <a:p>
            <a:r>
              <a:rPr lang="en-US" dirty="0"/>
              <a:t>	public void run(){</a:t>
            </a:r>
          </a:p>
          <a:p>
            <a:r>
              <a:rPr lang="en-US" dirty="0"/>
              <a:t>		try{</a:t>
            </a:r>
          </a:p>
          <a:p>
            <a:r>
              <a:rPr lang="en-US" dirty="0"/>
              <a:t>			</a:t>
            </a:r>
            <a:r>
              <a:rPr lang="en-US" dirty="0" err="1"/>
              <a:t>mt.join</a:t>
            </a:r>
            <a:r>
              <a:rPr lang="en-US" dirty="0"/>
              <a:t>();</a:t>
            </a:r>
          </a:p>
          <a:p>
            <a:r>
              <a:rPr lang="en-US" dirty="0"/>
              <a:t>		}catch(</a:t>
            </a:r>
            <a:r>
              <a:rPr lang="en-US" dirty="0" err="1"/>
              <a:t>InterruptedException</a:t>
            </a:r>
            <a:r>
              <a:rPr lang="en-US" dirty="0"/>
              <a:t> e){</a:t>
            </a:r>
          </a:p>
          <a:p>
            <a:r>
              <a:rPr lang="en-US" dirty="0"/>
              <a:t>			</a:t>
            </a:r>
            <a:r>
              <a:rPr lang="en-US" dirty="0" err="1"/>
              <a:t>e.printStackTrace</a:t>
            </a:r>
            <a:r>
              <a:rPr lang="en-US" dirty="0"/>
              <a:t>();</a:t>
            </a:r>
          </a:p>
          <a:p>
            <a:r>
              <a:rPr lang="en-US" dirty="0"/>
              <a:t>		}</a:t>
            </a:r>
          </a:p>
          <a:p>
            <a:r>
              <a:rPr lang="en-US" dirty="0"/>
              <a:t>		for(int </a:t>
            </a:r>
            <a:r>
              <a:rPr lang="en-US" dirty="0" err="1"/>
              <a:t>i</a:t>
            </a:r>
            <a:r>
              <a:rPr lang="en-US" dirty="0"/>
              <a:t> = 0;i&lt;10;i++){</a:t>
            </a:r>
          </a:p>
          <a:p>
            <a:r>
              <a:rPr lang="en-US" dirty="0"/>
              <a:t>			</a:t>
            </a:r>
            <a:r>
              <a:rPr lang="en-US" dirty="0" err="1"/>
              <a:t>System.out.println</a:t>
            </a:r>
            <a:r>
              <a:rPr lang="en-US" dirty="0"/>
              <a:t>("Child Thread ");</a:t>
            </a:r>
          </a:p>
          <a:p>
            <a:r>
              <a:rPr lang="en-US" dirty="0"/>
              <a:t>		}</a:t>
            </a:r>
          </a:p>
          <a:p>
            <a:r>
              <a:rPr lang="en-US" dirty="0"/>
              <a:t>	}</a:t>
            </a:r>
          </a:p>
          <a:p>
            <a:r>
              <a:rPr lang="en-US" dirty="0"/>
              <a:t>}</a:t>
            </a:r>
          </a:p>
          <a:p>
            <a:r>
              <a:rPr lang="en-US" dirty="0"/>
              <a:t>class </a:t>
            </a:r>
            <a:r>
              <a:rPr lang="en-US" dirty="0" err="1"/>
              <a:t>ThreadJoinDemo</a:t>
            </a:r>
            <a:r>
              <a:rPr lang="en-US" dirty="0"/>
              <a:t>{</a:t>
            </a:r>
          </a:p>
          <a:p>
            <a:r>
              <a:rPr lang="en-US" dirty="0"/>
              <a:t>	public static void main(String[] </a:t>
            </a:r>
            <a:r>
              <a:rPr lang="en-US" dirty="0" err="1"/>
              <a:t>args</a:t>
            </a:r>
            <a:r>
              <a:rPr lang="en-US" dirty="0"/>
              <a:t>)throws </a:t>
            </a:r>
            <a:r>
              <a:rPr lang="en-US" dirty="0" err="1"/>
              <a:t>InterruptedException</a:t>
            </a:r>
            <a:r>
              <a:rPr lang="en-US" dirty="0"/>
              <a:t>{</a:t>
            </a:r>
          </a:p>
          <a:p>
            <a:r>
              <a:rPr lang="en-US" dirty="0"/>
              <a:t>		MyThread.mt = </a:t>
            </a:r>
            <a:r>
              <a:rPr lang="en-US" dirty="0" err="1"/>
              <a:t>Thread.currentThread</a:t>
            </a:r>
            <a:r>
              <a:rPr lang="en-US" dirty="0"/>
              <a:t>();</a:t>
            </a:r>
          </a:p>
          <a:p>
            <a:r>
              <a:rPr lang="en-US" dirty="0"/>
              <a:t>		</a:t>
            </a:r>
            <a:r>
              <a:rPr lang="en-US" dirty="0" err="1"/>
              <a:t>MyThread</a:t>
            </a:r>
            <a:r>
              <a:rPr lang="en-US" dirty="0"/>
              <a:t> t = new </a:t>
            </a:r>
            <a:r>
              <a:rPr lang="en-US" dirty="0" err="1"/>
              <a:t>MyThread</a:t>
            </a:r>
            <a:r>
              <a:rPr lang="en-US" dirty="0"/>
              <a:t>();</a:t>
            </a:r>
          </a:p>
          <a:p>
            <a:r>
              <a:rPr lang="en-US" dirty="0"/>
              <a:t>		</a:t>
            </a:r>
            <a:r>
              <a:rPr lang="en-US" dirty="0" err="1"/>
              <a:t>t.start</a:t>
            </a:r>
            <a:r>
              <a:rPr lang="en-US" dirty="0"/>
              <a:t>();</a:t>
            </a:r>
          </a:p>
          <a:p>
            <a:r>
              <a:rPr lang="en-US" dirty="0"/>
              <a:t>		for(int </a:t>
            </a:r>
            <a:r>
              <a:rPr lang="en-US" dirty="0" err="1"/>
              <a:t>i</a:t>
            </a:r>
            <a:r>
              <a:rPr lang="en-US" dirty="0"/>
              <a:t> = 0;i&lt;10;i++){</a:t>
            </a:r>
          </a:p>
          <a:p>
            <a:r>
              <a:rPr lang="en-US" dirty="0"/>
              <a:t>			</a:t>
            </a:r>
            <a:r>
              <a:rPr lang="en-US" dirty="0" err="1"/>
              <a:t>System.out.println</a:t>
            </a:r>
            <a:r>
              <a:rPr lang="en-US" dirty="0"/>
              <a:t>("Main Thread ");</a:t>
            </a:r>
          </a:p>
          <a:p>
            <a:r>
              <a:rPr lang="en-US" dirty="0"/>
              <a:t>			</a:t>
            </a:r>
            <a:r>
              <a:rPr lang="en-US" dirty="0" err="1"/>
              <a:t>Thread.sleep</a:t>
            </a:r>
            <a:r>
              <a:rPr lang="en-US" dirty="0"/>
              <a:t>(2000);</a:t>
            </a:r>
          </a:p>
          <a:p>
            <a:r>
              <a:rPr lang="en-US" dirty="0"/>
              <a:t>		}</a:t>
            </a:r>
          </a:p>
          <a:p>
            <a:r>
              <a:rPr lang="en-US" dirty="0"/>
              <a:t>	}</a:t>
            </a:r>
          </a:p>
          <a:p>
            <a:r>
              <a:rPr lang="en-US" dirty="0"/>
              <a:t>}</a:t>
            </a:r>
          </a:p>
          <a:p>
            <a:endParaRPr lang="en-US" dirty="0"/>
          </a:p>
        </p:txBody>
      </p:sp>
      <p:pic>
        <p:nvPicPr>
          <p:cNvPr id="4" name="Picture 3">
            <a:extLst>
              <a:ext uri="{FF2B5EF4-FFF2-40B4-BE49-F238E27FC236}">
                <a16:creationId xmlns:a16="http://schemas.microsoft.com/office/drawing/2014/main" id="{B028848F-6536-416A-A953-14EE13B679ED}"/>
              </a:ext>
            </a:extLst>
          </p:cNvPr>
          <p:cNvPicPr>
            <a:picLocks noChangeAspect="1"/>
          </p:cNvPicPr>
          <p:nvPr/>
        </p:nvPicPr>
        <p:blipFill>
          <a:blip r:embed="rId2"/>
          <a:stretch>
            <a:fillRect/>
          </a:stretch>
        </p:blipFill>
        <p:spPr>
          <a:xfrm>
            <a:off x="9901133" y="1718945"/>
            <a:ext cx="1495634" cy="4544059"/>
          </a:xfrm>
          <a:prstGeom prst="rect">
            <a:avLst/>
          </a:prstGeom>
        </p:spPr>
      </p:pic>
    </p:spTree>
    <p:extLst>
      <p:ext uri="{BB962C8B-B14F-4D97-AF65-F5344CB8AC3E}">
        <p14:creationId xmlns:p14="http://schemas.microsoft.com/office/powerpoint/2010/main" val="297070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A2061-8F42-4DBF-ABFA-9A534CB67DB0}"/>
              </a:ext>
            </a:extLst>
          </p:cNvPr>
          <p:cNvSpPr txBox="1"/>
          <p:nvPr/>
        </p:nvSpPr>
        <p:spPr>
          <a:xfrm>
            <a:off x="104775" y="95250"/>
            <a:ext cx="11991975" cy="2492990"/>
          </a:xfrm>
          <a:prstGeom prst="rect">
            <a:avLst/>
          </a:prstGeom>
          <a:noFill/>
        </p:spPr>
        <p:txBody>
          <a:bodyPr wrap="square" rtlCol="0">
            <a:spAutoFit/>
          </a:bodyPr>
          <a:lstStyle/>
          <a:p>
            <a:r>
              <a:rPr lang="en-US" sz="2400" b="1" dirty="0"/>
              <a:t>What is thread ? </a:t>
            </a:r>
          </a:p>
          <a:p>
            <a:r>
              <a:rPr lang="en-US" dirty="0"/>
              <a:t>We can define a thread in the following two ways : </a:t>
            </a:r>
          </a:p>
          <a:p>
            <a:pPr marL="342900" indent="-342900">
              <a:buAutoNum type="arabicPeriod"/>
            </a:pPr>
            <a:r>
              <a:rPr lang="en-US" dirty="0"/>
              <a:t>By extending thread class </a:t>
            </a:r>
          </a:p>
          <a:p>
            <a:pPr marL="342900" indent="-342900">
              <a:buAutoNum type="arabicPeriod"/>
            </a:pPr>
            <a:r>
              <a:rPr lang="en-US" dirty="0"/>
              <a:t>By implementing Runnable interface </a:t>
            </a:r>
          </a:p>
          <a:p>
            <a:pPr marL="342900" indent="-342900">
              <a:buAutoNum type="arabicPeriod"/>
            </a:pPr>
            <a:endParaRPr lang="en-US" dirty="0"/>
          </a:p>
          <a:p>
            <a:r>
              <a:rPr lang="en-US" sz="2400" b="1" dirty="0"/>
              <a:t>By Extending Thread Class:</a:t>
            </a:r>
            <a:endParaRPr lang="en-US" dirty="0"/>
          </a:p>
          <a:p>
            <a:endParaRPr lang="en-US" dirty="0"/>
          </a:p>
          <a:p>
            <a:endParaRPr lang="en-US" dirty="0"/>
          </a:p>
        </p:txBody>
      </p:sp>
    </p:spTree>
    <p:extLst>
      <p:ext uri="{BB962C8B-B14F-4D97-AF65-F5344CB8AC3E}">
        <p14:creationId xmlns:p14="http://schemas.microsoft.com/office/powerpoint/2010/main" val="3759295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F711E-664A-4B72-BB0F-F89CE09B0576}"/>
              </a:ext>
            </a:extLst>
          </p:cNvPr>
          <p:cNvSpPr txBox="1"/>
          <p:nvPr/>
        </p:nvSpPr>
        <p:spPr>
          <a:xfrm>
            <a:off x="104775" y="238125"/>
            <a:ext cx="11963400" cy="4216539"/>
          </a:xfrm>
          <a:prstGeom prst="rect">
            <a:avLst/>
          </a:prstGeom>
          <a:noFill/>
        </p:spPr>
        <p:txBody>
          <a:bodyPr wrap="square" rtlCol="0">
            <a:spAutoFit/>
          </a:bodyPr>
          <a:lstStyle/>
          <a:p>
            <a:r>
              <a:rPr lang="en-US" sz="2400" b="1" dirty="0"/>
              <a:t>Case 3</a:t>
            </a:r>
            <a:endParaRPr lang="en-US" b="1" dirty="0"/>
          </a:p>
          <a:p>
            <a:r>
              <a:rPr lang="en-US" dirty="0"/>
              <a:t>If main thread calls join method on child thread object and child thread calls join method on main thread object then both thread will wait forever . And the program will be </a:t>
            </a:r>
            <a:r>
              <a:rPr lang="en-US" dirty="0" err="1"/>
              <a:t>stucked</a:t>
            </a:r>
            <a:r>
              <a:rPr lang="en-US" dirty="0"/>
              <a:t> this is something like Deadlock </a:t>
            </a:r>
          </a:p>
          <a:p>
            <a:endParaRPr lang="en-US" dirty="0"/>
          </a:p>
          <a:p>
            <a:r>
              <a:rPr lang="en-US" sz="2800" b="1" dirty="0"/>
              <a:t>Case 4 </a:t>
            </a:r>
          </a:p>
          <a:p>
            <a:r>
              <a:rPr lang="en-US" dirty="0"/>
              <a:t>class Test{</a:t>
            </a:r>
          </a:p>
          <a:p>
            <a:r>
              <a:rPr lang="en-US" dirty="0"/>
              <a:t>	public static void main(String[] </a:t>
            </a:r>
            <a:r>
              <a:rPr lang="en-US" dirty="0" err="1"/>
              <a:t>args</a:t>
            </a:r>
            <a:r>
              <a:rPr lang="en-US" dirty="0"/>
              <a:t>)throws </a:t>
            </a:r>
            <a:r>
              <a:rPr lang="en-US" dirty="0" err="1"/>
              <a:t>InterruptedException</a:t>
            </a:r>
            <a:r>
              <a:rPr lang="en-US" dirty="0"/>
              <a:t>{</a:t>
            </a:r>
          </a:p>
          <a:p>
            <a:r>
              <a:rPr lang="en-US" dirty="0"/>
              <a:t>		</a:t>
            </a:r>
            <a:r>
              <a:rPr lang="en-US" dirty="0" err="1"/>
              <a:t>Thread.currentThread</a:t>
            </a:r>
            <a:r>
              <a:rPr lang="en-US" dirty="0"/>
              <a:t>().join();</a:t>
            </a:r>
          </a:p>
          <a:p>
            <a:r>
              <a:rPr lang="en-US" dirty="0"/>
              <a:t>	}</a:t>
            </a:r>
          </a:p>
          <a:p>
            <a:r>
              <a:rPr lang="en-US" dirty="0"/>
              <a:t>}</a:t>
            </a:r>
          </a:p>
          <a:p>
            <a:endParaRPr lang="en-US" dirty="0"/>
          </a:p>
          <a:p>
            <a:r>
              <a:rPr lang="en-US" dirty="0"/>
              <a:t>If a Thread calls  join method on the same thread itself then the program will be </a:t>
            </a:r>
            <a:r>
              <a:rPr lang="en-US" dirty="0" err="1"/>
              <a:t>stucked</a:t>
            </a:r>
            <a:r>
              <a:rPr lang="en-US" dirty="0"/>
              <a:t> this is something like deadlock. In this case thread has to wait infinite amount of time </a:t>
            </a:r>
          </a:p>
          <a:p>
            <a:endParaRPr lang="en-US" dirty="0"/>
          </a:p>
        </p:txBody>
      </p:sp>
    </p:spTree>
    <p:extLst>
      <p:ext uri="{BB962C8B-B14F-4D97-AF65-F5344CB8AC3E}">
        <p14:creationId xmlns:p14="http://schemas.microsoft.com/office/powerpoint/2010/main" val="343680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F58ACB-D845-486C-96CC-9C87229D5508}"/>
              </a:ext>
            </a:extLst>
          </p:cNvPr>
          <p:cNvSpPr txBox="1"/>
          <p:nvPr/>
        </p:nvSpPr>
        <p:spPr>
          <a:xfrm>
            <a:off x="114300" y="114300"/>
            <a:ext cx="11915775" cy="3016210"/>
          </a:xfrm>
          <a:prstGeom prst="rect">
            <a:avLst/>
          </a:prstGeom>
          <a:noFill/>
        </p:spPr>
        <p:txBody>
          <a:bodyPr wrap="square" rtlCol="0">
            <a:spAutoFit/>
          </a:bodyPr>
          <a:lstStyle/>
          <a:p>
            <a:r>
              <a:rPr lang="en-US" sz="2800" b="1" dirty="0"/>
              <a:t>Sleep() Method :</a:t>
            </a:r>
          </a:p>
          <a:p>
            <a:r>
              <a:rPr lang="en-US" dirty="0"/>
              <a:t>If a thread don’t want to perform any operation for a particular amount of time then we should go for sleep method </a:t>
            </a:r>
          </a:p>
          <a:p>
            <a:endParaRPr lang="en-US" dirty="0"/>
          </a:p>
          <a:p>
            <a:r>
              <a:rPr lang="en-US" dirty="0"/>
              <a:t>public static native void sleep(long </a:t>
            </a:r>
            <a:r>
              <a:rPr lang="en-US" dirty="0" err="1"/>
              <a:t>ms</a:t>
            </a:r>
            <a:r>
              <a:rPr lang="en-US" dirty="0"/>
              <a:t>) throws </a:t>
            </a:r>
            <a:r>
              <a:rPr lang="en-US" dirty="0" err="1"/>
              <a:t>InterruptedException</a:t>
            </a:r>
            <a:r>
              <a:rPr lang="en-US" dirty="0"/>
              <a:t>;</a:t>
            </a:r>
          </a:p>
          <a:p>
            <a:r>
              <a:rPr lang="en-US" dirty="0"/>
              <a:t>public static void sleep(long </a:t>
            </a:r>
            <a:r>
              <a:rPr lang="en-US" dirty="0" err="1"/>
              <a:t>ms</a:t>
            </a:r>
            <a:r>
              <a:rPr lang="en-US" dirty="0"/>
              <a:t>, int ns) throws </a:t>
            </a:r>
            <a:r>
              <a:rPr lang="en-US" dirty="0" err="1"/>
              <a:t>InterruptedException</a:t>
            </a:r>
            <a:r>
              <a:rPr lang="en-US" dirty="0"/>
              <a:t>;</a:t>
            </a:r>
          </a:p>
          <a:p>
            <a:endParaRPr lang="en-US" dirty="0"/>
          </a:p>
          <a:p>
            <a:r>
              <a:rPr lang="en-US" dirty="0"/>
              <a:t>Every sleep method throws </a:t>
            </a:r>
            <a:r>
              <a:rPr lang="en-US" dirty="0" err="1"/>
              <a:t>InterruptedException</a:t>
            </a:r>
            <a:r>
              <a:rPr lang="en-US" dirty="0"/>
              <a:t> , Which is checked </a:t>
            </a:r>
            <a:r>
              <a:rPr lang="en-US" dirty="0" err="1"/>
              <a:t>Exceptoin</a:t>
            </a:r>
            <a:r>
              <a:rPr lang="en-US" dirty="0"/>
              <a:t> Hence whenever we are using sleep() method compulsory we should handle </a:t>
            </a:r>
            <a:r>
              <a:rPr lang="en-US" dirty="0" err="1"/>
              <a:t>InterruptedException</a:t>
            </a:r>
            <a:r>
              <a:rPr lang="en-US" dirty="0"/>
              <a:t> either by try catch or by throws keyword . Otherwise we will get </a:t>
            </a:r>
            <a:r>
              <a:rPr lang="en-US" dirty="0" err="1"/>
              <a:t>compiletime</a:t>
            </a:r>
            <a:r>
              <a:rPr lang="en-US" dirty="0"/>
              <a:t> error. </a:t>
            </a:r>
          </a:p>
          <a:p>
            <a:endParaRPr lang="en-US" dirty="0"/>
          </a:p>
        </p:txBody>
      </p:sp>
      <p:pic>
        <p:nvPicPr>
          <p:cNvPr id="4" name="Picture 3">
            <a:extLst>
              <a:ext uri="{FF2B5EF4-FFF2-40B4-BE49-F238E27FC236}">
                <a16:creationId xmlns:a16="http://schemas.microsoft.com/office/drawing/2014/main" id="{13F988F7-440C-4713-B873-F6C2ED7300CB}"/>
              </a:ext>
            </a:extLst>
          </p:cNvPr>
          <p:cNvPicPr>
            <a:picLocks noChangeAspect="1"/>
          </p:cNvPicPr>
          <p:nvPr/>
        </p:nvPicPr>
        <p:blipFill>
          <a:blip r:embed="rId2"/>
          <a:stretch>
            <a:fillRect/>
          </a:stretch>
        </p:blipFill>
        <p:spPr>
          <a:xfrm>
            <a:off x="2000251" y="3341634"/>
            <a:ext cx="8029574" cy="2830566"/>
          </a:xfrm>
          <a:prstGeom prst="rect">
            <a:avLst/>
          </a:prstGeom>
        </p:spPr>
      </p:pic>
    </p:spTree>
    <p:extLst>
      <p:ext uri="{BB962C8B-B14F-4D97-AF65-F5344CB8AC3E}">
        <p14:creationId xmlns:p14="http://schemas.microsoft.com/office/powerpoint/2010/main" val="32276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DDB73-B6DF-4EAB-A635-F2A936B922CE}"/>
              </a:ext>
            </a:extLst>
          </p:cNvPr>
          <p:cNvSpPr txBox="1"/>
          <p:nvPr/>
        </p:nvSpPr>
        <p:spPr>
          <a:xfrm>
            <a:off x="152400" y="133350"/>
            <a:ext cx="11801475" cy="4678204"/>
          </a:xfrm>
          <a:prstGeom prst="rect">
            <a:avLst/>
          </a:prstGeom>
          <a:noFill/>
        </p:spPr>
        <p:txBody>
          <a:bodyPr wrap="square" rtlCol="0">
            <a:spAutoFit/>
          </a:bodyPr>
          <a:lstStyle/>
          <a:p>
            <a:r>
              <a:rPr lang="en-US" dirty="0"/>
              <a:t>class </a:t>
            </a:r>
            <a:r>
              <a:rPr lang="en-US" dirty="0" err="1"/>
              <a:t>SlideRotator</a:t>
            </a:r>
            <a:r>
              <a:rPr lang="en-US" dirty="0"/>
              <a:t>{</a:t>
            </a:r>
          </a:p>
          <a:p>
            <a:r>
              <a:rPr lang="en-US" dirty="0"/>
              <a:t>	public static void main(String[] </a:t>
            </a:r>
            <a:r>
              <a:rPr lang="en-US" dirty="0" err="1"/>
              <a:t>args</a:t>
            </a:r>
            <a:r>
              <a:rPr lang="en-US" dirty="0"/>
              <a:t>)throws </a:t>
            </a:r>
            <a:r>
              <a:rPr lang="en-US" dirty="0" err="1"/>
              <a:t>InterruptedException</a:t>
            </a:r>
            <a:r>
              <a:rPr lang="en-US" dirty="0"/>
              <a:t>{</a:t>
            </a:r>
          </a:p>
          <a:p>
            <a:r>
              <a:rPr lang="en-US" dirty="0"/>
              <a:t>		for(int </a:t>
            </a:r>
            <a:r>
              <a:rPr lang="en-US" dirty="0" err="1"/>
              <a:t>i</a:t>
            </a:r>
            <a:r>
              <a:rPr lang="en-US" dirty="0"/>
              <a:t> = 0;i&lt;10;i++){</a:t>
            </a:r>
          </a:p>
          <a:p>
            <a:r>
              <a:rPr lang="en-US" dirty="0"/>
              <a:t>			</a:t>
            </a:r>
            <a:r>
              <a:rPr lang="en-US" dirty="0" err="1"/>
              <a:t>System.out.println</a:t>
            </a:r>
            <a:r>
              <a:rPr lang="en-US" dirty="0"/>
              <a:t>("Slide-"+</a:t>
            </a:r>
            <a:r>
              <a:rPr lang="en-US" dirty="0" err="1"/>
              <a:t>i</a:t>
            </a:r>
            <a:r>
              <a:rPr lang="en-US" dirty="0"/>
              <a:t>);</a:t>
            </a:r>
          </a:p>
          <a:p>
            <a:r>
              <a:rPr lang="en-US" dirty="0"/>
              <a:t>			</a:t>
            </a:r>
            <a:r>
              <a:rPr lang="en-US" dirty="0" err="1"/>
              <a:t>Thread.sleep</a:t>
            </a:r>
            <a:r>
              <a:rPr lang="en-US" dirty="0"/>
              <a:t>(5000);</a:t>
            </a:r>
          </a:p>
          <a:p>
            <a:r>
              <a:rPr lang="en-US" dirty="0"/>
              <a:t>		}</a:t>
            </a:r>
          </a:p>
          <a:p>
            <a:r>
              <a:rPr lang="en-US" dirty="0"/>
              <a:t>	}</a:t>
            </a:r>
          </a:p>
          <a:p>
            <a:r>
              <a:rPr lang="en-US" dirty="0"/>
              <a:t>}</a:t>
            </a:r>
          </a:p>
          <a:p>
            <a:endParaRPr lang="en-US" dirty="0"/>
          </a:p>
          <a:p>
            <a:endParaRPr lang="en-US" dirty="0"/>
          </a:p>
          <a:p>
            <a:endParaRPr lang="en-US" dirty="0"/>
          </a:p>
          <a:p>
            <a:r>
              <a:rPr lang="en-US" sz="2800" b="1" dirty="0"/>
              <a:t>How a thread can Interrupt another Thread?</a:t>
            </a:r>
            <a:endParaRPr lang="en-US" b="1" dirty="0"/>
          </a:p>
          <a:p>
            <a:r>
              <a:rPr lang="en-US" dirty="0"/>
              <a:t>A thread can interrupt a sleeping thread or waiting thread by using interrupt method of thread class </a:t>
            </a:r>
          </a:p>
          <a:p>
            <a:r>
              <a:rPr lang="en-US" dirty="0"/>
              <a:t>public void interrupt();</a:t>
            </a:r>
          </a:p>
          <a:p>
            <a:endParaRPr lang="en-US" dirty="0"/>
          </a:p>
          <a:p>
            <a:endParaRPr lang="en-US" dirty="0"/>
          </a:p>
        </p:txBody>
      </p:sp>
    </p:spTree>
    <p:extLst>
      <p:ext uri="{BB962C8B-B14F-4D97-AF65-F5344CB8AC3E}">
        <p14:creationId xmlns:p14="http://schemas.microsoft.com/office/powerpoint/2010/main" val="74094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5EC19-FB4F-4412-BACD-CFE5AC7D4E5C}"/>
              </a:ext>
            </a:extLst>
          </p:cNvPr>
          <p:cNvSpPr txBox="1"/>
          <p:nvPr/>
        </p:nvSpPr>
        <p:spPr>
          <a:xfrm>
            <a:off x="228600" y="133350"/>
            <a:ext cx="11610975" cy="6740307"/>
          </a:xfrm>
          <a:prstGeom prst="rect">
            <a:avLst/>
          </a:prstGeom>
          <a:noFill/>
        </p:spPr>
        <p:txBody>
          <a:bodyPr wrap="square" rtlCol="0">
            <a:spAutoFit/>
          </a:bodyPr>
          <a:lstStyle/>
          <a:p>
            <a:r>
              <a:rPr lang="en-US" dirty="0"/>
              <a:t>class </a:t>
            </a:r>
            <a:r>
              <a:rPr lang="en-US" dirty="0" err="1"/>
              <a:t>MyThread</a:t>
            </a:r>
            <a:r>
              <a:rPr lang="en-US" dirty="0"/>
              <a:t> extends Thread{</a:t>
            </a:r>
          </a:p>
          <a:p>
            <a:r>
              <a:rPr lang="en-US" dirty="0"/>
              <a:t>	public void run(){</a:t>
            </a:r>
          </a:p>
          <a:p>
            <a:r>
              <a:rPr lang="en-US" dirty="0"/>
              <a:t>		try{</a:t>
            </a:r>
          </a:p>
          <a:p>
            <a:r>
              <a:rPr lang="en-US" dirty="0"/>
              <a:t>			for(int </a:t>
            </a:r>
            <a:r>
              <a:rPr lang="en-US" dirty="0" err="1"/>
              <a:t>i</a:t>
            </a:r>
            <a:r>
              <a:rPr lang="en-US" dirty="0"/>
              <a:t> = 0;i&lt;10;i++){</a:t>
            </a:r>
          </a:p>
          <a:p>
            <a:r>
              <a:rPr lang="en-US" dirty="0"/>
              <a:t>				</a:t>
            </a:r>
            <a:r>
              <a:rPr lang="en-US" dirty="0" err="1"/>
              <a:t>System.out.println</a:t>
            </a:r>
            <a:r>
              <a:rPr lang="en-US" dirty="0"/>
              <a:t>("I am Lazy Thread ");</a:t>
            </a:r>
          </a:p>
          <a:p>
            <a:r>
              <a:rPr lang="en-US" dirty="0"/>
              <a:t>				</a:t>
            </a:r>
            <a:r>
              <a:rPr lang="en-US" dirty="0" err="1"/>
              <a:t>Thread.sleep</a:t>
            </a:r>
            <a:r>
              <a:rPr lang="en-US" dirty="0"/>
              <a:t>(2000);</a:t>
            </a:r>
          </a:p>
          <a:p>
            <a:r>
              <a:rPr lang="en-US" dirty="0"/>
              <a:t>			}</a:t>
            </a:r>
          </a:p>
          <a:p>
            <a:r>
              <a:rPr lang="en-US" dirty="0"/>
              <a:t>		}catch(</a:t>
            </a:r>
            <a:r>
              <a:rPr lang="en-US" dirty="0" err="1"/>
              <a:t>InterruptedException</a:t>
            </a:r>
            <a:r>
              <a:rPr lang="en-US" dirty="0"/>
              <a:t> e){</a:t>
            </a:r>
          </a:p>
          <a:p>
            <a:r>
              <a:rPr lang="en-US" dirty="0"/>
              <a:t>			</a:t>
            </a:r>
            <a:r>
              <a:rPr lang="en-US" dirty="0" err="1"/>
              <a:t>System.out.println</a:t>
            </a:r>
            <a:r>
              <a:rPr lang="en-US" dirty="0"/>
              <a:t>("I got Interrupted !!");</a:t>
            </a:r>
          </a:p>
          <a:p>
            <a:r>
              <a:rPr lang="en-US" dirty="0"/>
              <a:t>		}</a:t>
            </a:r>
          </a:p>
          <a:p>
            <a:r>
              <a:rPr lang="en-US" dirty="0"/>
              <a:t>	}</a:t>
            </a:r>
          </a:p>
          <a:p>
            <a:r>
              <a:rPr lang="en-US" dirty="0"/>
              <a:t>}</a:t>
            </a:r>
          </a:p>
          <a:p>
            <a:r>
              <a:rPr lang="en-US" dirty="0"/>
              <a:t>class </a:t>
            </a:r>
            <a:r>
              <a:rPr lang="en-US" dirty="0" err="1"/>
              <a:t>ThreadInterruptDemo</a:t>
            </a:r>
            <a:r>
              <a:rPr lang="en-US" dirty="0"/>
              <a: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a:t>
            </a:r>
          </a:p>
          <a:p>
            <a:r>
              <a:rPr lang="en-US" dirty="0"/>
              <a:t>		</a:t>
            </a:r>
            <a:r>
              <a:rPr lang="en-US" dirty="0" err="1"/>
              <a:t>t.start</a:t>
            </a:r>
            <a:r>
              <a:rPr lang="en-US" dirty="0"/>
              <a:t>();</a:t>
            </a:r>
          </a:p>
          <a:p>
            <a:r>
              <a:rPr lang="en-US" dirty="0"/>
              <a:t>		</a:t>
            </a:r>
            <a:r>
              <a:rPr lang="en-US" dirty="0" err="1"/>
              <a:t>t.interrupt</a:t>
            </a:r>
            <a:r>
              <a:rPr lang="en-US" dirty="0"/>
              <a:t>();  // line 1</a:t>
            </a:r>
          </a:p>
          <a:p>
            <a:r>
              <a:rPr lang="en-US" dirty="0"/>
              <a:t>		</a:t>
            </a:r>
            <a:r>
              <a:rPr lang="en-US" dirty="0" err="1"/>
              <a:t>System.out.println</a:t>
            </a:r>
            <a:r>
              <a:rPr lang="en-US" dirty="0"/>
              <a:t>("End of Main");</a:t>
            </a:r>
          </a:p>
          <a:p>
            <a:r>
              <a:rPr lang="en-US" dirty="0"/>
              <a:t>	}</a:t>
            </a:r>
          </a:p>
          <a:p>
            <a:r>
              <a:rPr lang="en-US" dirty="0"/>
              <a:t>}</a:t>
            </a:r>
          </a:p>
          <a:p>
            <a:endParaRPr lang="en-US" dirty="0"/>
          </a:p>
          <a:p>
            <a:endParaRPr lang="en-US" dirty="0"/>
          </a:p>
          <a:p>
            <a:r>
              <a:rPr lang="en-US" dirty="0"/>
              <a:t>If we comment line then main thread won’t interrupt child thread .In this case child thread will execute for loop 10 times</a:t>
            </a:r>
          </a:p>
          <a:p>
            <a:r>
              <a:rPr lang="en-US" dirty="0"/>
              <a:t>If we are not commenting line then main thread interrupts child thread in this case the output Is </a:t>
            </a:r>
          </a:p>
        </p:txBody>
      </p:sp>
      <p:pic>
        <p:nvPicPr>
          <p:cNvPr id="4" name="Picture 3">
            <a:extLst>
              <a:ext uri="{FF2B5EF4-FFF2-40B4-BE49-F238E27FC236}">
                <a16:creationId xmlns:a16="http://schemas.microsoft.com/office/drawing/2014/main" id="{E09F4034-152D-461A-B9CE-AC4C4BCED399}"/>
              </a:ext>
            </a:extLst>
          </p:cNvPr>
          <p:cNvPicPr>
            <a:picLocks noChangeAspect="1"/>
          </p:cNvPicPr>
          <p:nvPr/>
        </p:nvPicPr>
        <p:blipFill>
          <a:blip r:embed="rId2"/>
          <a:stretch>
            <a:fillRect/>
          </a:stretch>
        </p:blipFill>
        <p:spPr>
          <a:xfrm>
            <a:off x="8991439" y="4048064"/>
            <a:ext cx="2305372" cy="876422"/>
          </a:xfrm>
          <a:prstGeom prst="rect">
            <a:avLst/>
          </a:prstGeom>
        </p:spPr>
      </p:pic>
    </p:spTree>
    <p:extLst>
      <p:ext uri="{BB962C8B-B14F-4D97-AF65-F5344CB8AC3E}">
        <p14:creationId xmlns:p14="http://schemas.microsoft.com/office/powerpoint/2010/main" val="418564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B1C7D3-DFCD-4E2E-A96C-504E1E4B6C70}"/>
              </a:ext>
            </a:extLst>
          </p:cNvPr>
          <p:cNvSpPr txBox="1"/>
          <p:nvPr/>
        </p:nvSpPr>
        <p:spPr>
          <a:xfrm>
            <a:off x="190500" y="85725"/>
            <a:ext cx="11877675" cy="3970318"/>
          </a:xfrm>
          <a:prstGeom prst="rect">
            <a:avLst/>
          </a:prstGeom>
          <a:noFill/>
        </p:spPr>
        <p:txBody>
          <a:bodyPr wrap="square" rtlCol="0">
            <a:spAutoFit/>
          </a:bodyPr>
          <a:lstStyle/>
          <a:p>
            <a:r>
              <a:rPr lang="en-US" dirty="0"/>
              <a:t>Note**</a:t>
            </a:r>
          </a:p>
          <a:p>
            <a:r>
              <a:rPr lang="en-US" dirty="0"/>
              <a:t>Whenever we are calling interrupt method if the target thread not in sleeping or waiting state then there is no impact of interrupt call immediately interrupt call will be waited until target thread entered into sleeping or waiting state .</a:t>
            </a:r>
          </a:p>
          <a:p>
            <a:endParaRPr lang="en-US" dirty="0"/>
          </a:p>
          <a:p>
            <a:r>
              <a:rPr lang="en-US" dirty="0"/>
              <a:t>If the target thread entered into sleeping or waiting state then immediately interrupt call will interrupt the target thread .</a:t>
            </a:r>
          </a:p>
          <a:p>
            <a:endParaRPr lang="en-US" dirty="0"/>
          </a:p>
          <a:p>
            <a:endParaRPr lang="en-US" dirty="0"/>
          </a:p>
          <a:p>
            <a:r>
              <a:rPr lang="en-US" dirty="0"/>
              <a:t>If the target thread never entered into sleeping or waiting state in its life time then there is no impact of interrupt call. This is the only case where interrupt call will be wasted </a:t>
            </a:r>
          </a:p>
          <a:p>
            <a:endParaRPr lang="en-US" dirty="0"/>
          </a:p>
          <a:p>
            <a:endParaRPr lang="en-US" dirty="0"/>
          </a:p>
          <a:p>
            <a:endParaRPr lang="en-US" dirty="0"/>
          </a:p>
          <a:p>
            <a:r>
              <a:rPr lang="en-US" dirty="0"/>
              <a:t>In the below example interrupt call waited until child thread completes for loop 1000 times </a:t>
            </a:r>
          </a:p>
          <a:p>
            <a:endParaRPr lang="en-US" dirty="0"/>
          </a:p>
        </p:txBody>
      </p:sp>
    </p:spTree>
    <p:extLst>
      <p:ext uri="{BB962C8B-B14F-4D97-AF65-F5344CB8AC3E}">
        <p14:creationId xmlns:p14="http://schemas.microsoft.com/office/powerpoint/2010/main" val="1327553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8524D-E37C-4D5D-9E4D-6D78E1DE6303}"/>
              </a:ext>
            </a:extLst>
          </p:cNvPr>
          <p:cNvSpPr txBox="1"/>
          <p:nvPr/>
        </p:nvSpPr>
        <p:spPr>
          <a:xfrm>
            <a:off x="142875" y="85725"/>
            <a:ext cx="11963400" cy="6686550"/>
          </a:xfrm>
          <a:prstGeom prst="rect">
            <a:avLst/>
          </a:prstGeom>
          <a:noFill/>
        </p:spPr>
        <p:txBody>
          <a:bodyPr wrap="square" rtlCol="0">
            <a:spAutoFit/>
          </a:bodyPr>
          <a:lstStyle/>
          <a:p>
            <a:r>
              <a:rPr lang="en-US" dirty="0"/>
              <a:t>class </a:t>
            </a:r>
            <a:r>
              <a:rPr lang="en-US" dirty="0" err="1"/>
              <a:t>MyThread</a:t>
            </a:r>
            <a:r>
              <a:rPr lang="en-US" dirty="0"/>
              <a:t> extends Thread{</a:t>
            </a:r>
          </a:p>
          <a:p>
            <a:r>
              <a:rPr lang="en-US" dirty="0"/>
              <a:t>	public void run(){</a:t>
            </a:r>
          </a:p>
          <a:p>
            <a:r>
              <a:rPr lang="en-US" dirty="0"/>
              <a:t>		</a:t>
            </a:r>
          </a:p>
          <a:p>
            <a:r>
              <a:rPr lang="en-US" dirty="0"/>
              <a:t>			for(int </a:t>
            </a:r>
            <a:r>
              <a:rPr lang="en-US" dirty="0" err="1"/>
              <a:t>i</a:t>
            </a:r>
            <a:r>
              <a:rPr lang="en-US" dirty="0"/>
              <a:t> = 0;i&lt;1000;i++){</a:t>
            </a:r>
          </a:p>
          <a:p>
            <a:r>
              <a:rPr lang="en-US" dirty="0"/>
              <a:t>				</a:t>
            </a:r>
            <a:r>
              <a:rPr lang="en-US" dirty="0" err="1"/>
              <a:t>System.out.println</a:t>
            </a:r>
            <a:r>
              <a:rPr lang="en-US" dirty="0"/>
              <a:t>("I am Lazy Thread- "+</a:t>
            </a:r>
            <a:r>
              <a:rPr lang="en-US" dirty="0" err="1"/>
              <a:t>i</a:t>
            </a:r>
            <a:r>
              <a:rPr lang="en-US" dirty="0"/>
              <a:t>);</a:t>
            </a:r>
          </a:p>
          <a:p>
            <a:r>
              <a:rPr lang="en-US" dirty="0"/>
              <a:t>			}</a:t>
            </a:r>
          </a:p>
          <a:p>
            <a:r>
              <a:rPr lang="en-US" dirty="0"/>
              <a:t>		</a:t>
            </a:r>
          </a:p>
          <a:p>
            <a:r>
              <a:rPr lang="en-US" dirty="0"/>
              <a:t>			</a:t>
            </a:r>
            <a:r>
              <a:rPr lang="en-US" dirty="0" err="1"/>
              <a:t>System.out.println</a:t>
            </a:r>
            <a:r>
              <a:rPr lang="en-US" dirty="0"/>
              <a:t>("I want to sleep ");</a:t>
            </a:r>
          </a:p>
          <a:p>
            <a:r>
              <a:rPr lang="en-US" dirty="0"/>
              <a:t>			try{</a:t>
            </a:r>
          </a:p>
          <a:p>
            <a:r>
              <a:rPr lang="en-US" dirty="0"/>
              <a:t>				</a:t>
            </a:r>
            <a:r>
              <a:rPr lang="en-US" dirty="0" err="1"/>
              <a:t>Thread.sleep</a:t>
            </a:r>
            <a:r>
              <a:rPr lang="en-US" dirty="0"/>
              <a:t>(1000);</a:t>
            </a:r>
          </a:p>
          <a:p>
            <a:r>
              <a:rPr lang="en-US" dirty="0"/>
              <a:t>		}catch(</a:t>
            </a:r>
            <a:r>
              <a:rPr lang="en-US" dirty="0" err="1"/>
              <a:t>InterruptedException</a:t>
            </a:r>
            <a:r>
              <a:rPr lang="en-US" dirty="0"/>
              <a:t> e){</a:t>
            </a:r>
          </a:p>
          <a:p>
            <a:r>
              <a:rPr lang="en-US" dirty="0"/>
              <a:t>			</a:t>
            </a:r>
            <a:r>
              <a:rPr lang="en-US" dirty="0" err="1"/>
              <a:t>System.out.println</a:t>
            </a:r>
            <a:r>
              <a:rPr lang="en-US" dirty="0"/>
              <a:t>("I got Interrupted !!");</a:t>
            </a:r>
          </a:p>
          <a:p>
            <a:r>
              <a:rPr lang="en-US" dirty="0"/>
              <a:t>		}</a:t>
            </a:r>
          </a:p>
          <a:p>
            <a:r>
              <a:rPr lang="en-US" dirty="0"/>
              <a:t>	}</a:t>
            </a:r>
          </a:p>
          <a:p>
            <a:r>
              <a:rPr lang="en-US" dirty="0"/>
              <a:t>}</a:t>
            </a:r>
          </a:p>
          <a:p>
            <a:r>
              <a:rPr lang="en-US" dirty="0"/>
              <a:t>class ThreadInterruptDemo1{</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a:t>
            </a:r>
          </a:p>
          <a:p>
            <a:r>
              <a:rPr lang="en-US" dirty="0"/>
              <a:t>		</a:t>
            </a:r>
            <a:r>
              <a:rPr lang="en-US" dirty="0" err="1"/>
              <a:t>t.start</a:t>
            </a:r>
            <a:r>
              <a:rPr lang="en-US" dirty="0"/>
              <a:t>();</a:t>
            </a:r>
          </a:p>
          <a:p>
            <a:r>
              <a:rPr lang="en-US" dirty="0"/>
              <a:t>		</a:t>
            </a:r>
            <a:r>
              <a:rPr lang="en-US" dirty="0" err="1"/>
              <a:t>t.interrupt</a:t>
            </a:r>
            <a:r>
              <a:rPr lang="en-US" dirty="0"/>
              <a:t>();</a:t>
            </a:r>
          </a:p>
          <a:p>
            <a:r>
              <a:rPr lang="en-US" dirty="0"/>
              <a:t>		</a:t>
            </a:r>
            <a:r>
              <a:rPr lang="en-US" dirty="0" err="1"/>
              <a:t>System.out.println</a:t>
            </a:r>
            <a:r>
              <a:rPr lang="en-US" dirty="0"/>
              <a:t>("End of Main");</a:t>
            </a:r>
          </a:p>
          <a:p>
            <a:r>
              <a:rPr lang="en-US" dirty="0"/>
              <a:t>	}</a:t>
            </a:r>
          </a:p>
          <a:p>
            <a:r>
              <a:rPr lang="en-US" dirty="0"/>
              <a:t>}</a:t>
            </a:r>
          </a:p>
          <a:p>
            <a:endParaRPr lang="en-US" dirty="0"/>
          </a:p>
        </p:txBody>
      </p:sp>
    </p:spTree>
    <p:extLst>
      <p:ext uri="{BB962C8B-B14F-4D97-AF65-F5344CB8AC3E}">
        <p14:creationId xmlns:p14="http://schemas.microsoft.com/office/powerpoint/2010/main" val="3625304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B8B58E-B44F-407D-ACD7-B0468986A0A2}"/>
              </a:ext>
            </a:extLst>
          </p:cNvPr>
          <p:cNvSpPr txBox="1"/>
          <p:nvPr/>
        </p:nvSpPr>
        <p:spPr>
          <a:xfrm>
            <a:off x="171450" y="95250"/>
            <a:ext cx="11887200" cy="738664"/>
          </a:xfrm>
          <a:prstGeom prst="rect">
            <a:avLst/>
          </a:prstGeom>
          <a:noFill/>
        </p:spPr>
        <p:txBody>
          <a:bodyPr wrap="square" rtlCol="0">
            <a:spAutoFit/>
          </a:bodyPr>
          <a:lstStyle/>
          <a:p>
            <a:r>
              <a:rPr lang="en-US" sz="2400" b="1" dirty="0"/>
              <a:t>Comparison table of yield() join() and sleep() method</a:t>
            </a:r>
          </a:p>
          <a:p>
            <a:endParaRPr lang="en-US" dirty="0"/>
          </a:p>
        </p:txBody>
      </p:sp>
      <p:graphicFrame>
        <p:nvGraphicFramePr>
          <p:cNvPr id="3" name="Table 3">
            <a:extLst>
              <a:ext uri="{FF2B5EF4-FFF2-40B4-BE49-F238E27FC236}">
                <a16:creationId xmlns:a16="http://schemas.microsoft.com/office/drawing/2014/main" id="{96524940-8F1E-415B-85BC-C639A0D37A39}"/>
              </a:ext>
            </a:extLst>
          </p:cNvPr>
          <p:cNvGraphicFramePr>
            <a:graphicFrameLocks noGrp="1"/>
          </p:cNvGraphicFramePr>
          <p:nvPr>
            <p:extLst>
              <p:ext uri="{D42A27DB-BD31-4B8C-83A1-F6EECF244321}">
                <p14:modId xmlns:p14="http://schemas.microsoft.com/office/powerpoint/2010/main" val="450887884"/>
              </p:ext>
            </p:extLst>
          </p:nvPr>
        </p:nvGraphicFramePr>
        <p:xfrm>
          <a:off x="419099" y="714375"/>
          <a:ext cx="11420476" cy="5553075"/>
        </p:xfrm>
        <a:graphic>
          <a:graphicData uri="http://schemas.openxmlformats.org/drawingml/2006/table">
            <a:tbl>
              <a:tblPr firstRow="1" bandRow="1">
                <a:tableStyleId>{5C22544A-7EE6-4342-B048-85BDC9FD1C3A}</a:tableStyleId>
              </a:tblPr>
              <a:tblGrid>
                <a:gridCol w="2076451">
                  <a:extLst>
                    <a:ext uri="{9D8B030D-6E8A-4147-A177-3AD203B41FA5}">
                      <a16:colId xmlns:a16="http://schemas.microsoft.com/office/drawing/2014/main" val="3266340003"/>
                    </a:ext>
                  </a:extLst>
                </a:gridCol>
                <a:gridCol w="3200400">
                  <a:extLst>
                    <a:ext uri="{9D8B030D-6E8A-4147-A177-3AD203B41FA5}">
                      <a16:colId xmlns:a16="http://schemas.microsoft.com/office/drawing/2014/main" val="4266177579"/>
                    </a:ext>
                  </a:extLst>
                </a:gridCol>
                <a:gridCol w="3288506">
                  <a:extLst>
                    <a:ext uri="{9D8B030D-6E8A-4147-A177-3AD203B41FA5}">
                      <a16:colId xmlns:a16="http://schemas.microsoft.com/office/drawing/2014/main" val="1038565086"/>
                    </a:ext>
                  </a:extLst>
                </a:gridCol>
                <a:gridCol w="2855119">
                  <a:extLst>
                    <a:ext uri="{9D8B030D-6E8A-4147-A177-3AD203B41FA5}">
                      <a16:colId xmlns:a16="http://schemas.microsoft.com/office/drawing/2014/main" val="1121319335"/>
                    </a:ext>
                  </a:extLst>
                </a:gridCol>
              </a:tblGrid>
              <a:tr h="523875">
                <a:tc>
                  <a:txBody>
                    <a:bodyPr/>
                    <a:lstStyle/>
                    <a:p>
                      <a:r>
                        <a:rPr lang="en-US" dirty="0"/>
                        <a:t>Property</a:t>
                      </a:r>
                    </a:p>
                  </a:txBody>
                  <a:tcPr/>
                </a:tc>
                <a:tc>
                  <a:txBody>
                    <a:bodyPr/>
                    <a:lstStyle/>
                    <a:p>
                      <a:r>
                        <a:rPr lang="en-US" dirty="0"/>
                        <a:t>Yield()</a:t>
                      </a:r>
                    </a:p>
                  </a:txBody>
                  <a:tcPr/>
                </a:tc>
                <a:tc>
                  <a:txBody>
                    <a:bodyPr/>
                    <a:lstStyle/>
                    <a:p>
                      <a:r>
                        <a:rPr lang="en-US" dirty="0"/>
                        <a:t>Join()</a:t>
                      </a:r>
                    </a:p>
                  </a:txBody>
                  <a:tcPr/>
                </a:tc>
                <a:tc>
                  <a:txBody>
                    <a:bodyPr/>
                    <a:lstStyle/>
                    <a:p>
                      <a:r>
                        <a:rPr lang="en-US" dirty="0"/>
                        <a:t>Sleep()</a:t>
                      </a:r>
                    </a:p>
                  </a:txBody>
                  <a:tcPr/>
                </a:tc>
                <a:extLst>
                  <a:ext uri="{0D108BD9-81ED-4DB2-BD59-A6C34878D82A}">
                    <a16:rowId xmlns:a16="http://schemas.microsoft.com/office/drawing/2014/main" val="2846420049"/>
                  </a:ext>
                </a:extLst>
              </a:tr>
              <a:tr h="962025">
                <a:tc>
                  <a:txBody>
                    <a:bodyPr/>
                    <a:lstStyle/>
                    <a:p>
                      <a:r>
                        <a:rPr lang="en-US" dirty="0"/>
                        <a:t>purpose</a:t>
                      </a:r>
                    </a:p>
                  </a:txBody>
                  <a:tcPr/>
                </a:tc>
                <a:tc>
                  <a:txBody>
                    <a:bodyPr/>
                    <a:lstStyle/>
                    <a:p>
                      <a:r>
                        <a:rPr lang="en-US" dirty="0"/>
                        <a:t>If a thread wants to pause its execution to give the chance for remaining threads of same priority then we should go for yield method </a:t>
                      </a:r>
                    </a:p>
                  </a:txBody>
                  <a:tcPr/>
                </a:tc>
                <a:tc>
                  <a:txBody>
                    <a:bodyPr/>
                    <a:lstStyle/>
                    <a:p>
                      <a:r>
                        <a:rPr lang="en-US" dirty="0"/>
                        <a:t>If a thread wants to wait until completing some other thread then we should go for join method</a:t>
                      </a:r>
                    </a:p>
                  </a:txBody>
                  <a:tcPr/>
                </a:tc>
                <a:tc>
                  <a:txBody>
                    <a:bodyPr/>
                    <a:lstStyle/>
                    <a:p>
                      <a:r>
                        <a:rPr lang="en-US" dirty="0"/>
                        <a:t>If a thread don’t want to perform any operation for a particular amount of time then we should go for sleep method </a:t>
                      </a:r>
                    </a:p>
                  </a:txBody>
                  <a:tcPr/>
                </a:tc>
                <a:extLst>
                  <a:ext uri="{0D108BD9-81ED-4DB2-BD59-A6C34878D82A}">
                    <a16:rowId xmlns:a16="http://schemas.microsoft.com/office/drawing/2014/main" val="3008514979"/>
                  </a:ext>
                </a:extLst>
              </a:tr>
              <a:tr h="584835">
                <a:tc>
                  <a:txBody>
                    <a:bodyPr/>
                    <a:lstStyle/>
                    <a:p>
                      <a:r>
                        <a:rPr lang="en-US" dirty="0"/>
                        <a:t>Is it overloaded</a:t>
                      </a:r>
                    </a:p>
                  </a:txBody>
                  <a:tcPr/>
                </a:tc>
                <a:tc>
                  <a:txBody>
                    <a:bodyPr/>
                    <a:lstStyle/>
                    <a:p>
                      <a:r>
                        <a:rPr lang="en-US" dirty="0"/>
                        <a:t>No </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838895533"/>
                  </a:ext>
                </a:extLst>
              </a:tr>
              <a:tr h="451485">
                <a:tc>
                  <a:txBody>
                    <a:bodyPr/>
                    <a:lstStyle/>
                    <a:p>
                      <a:r>
                        <a:rPr lang="en-US" dirty="0"/>
                        <a:t>Is it final</a:t>
                      </a:r>
                    </a:p>
                  </a:txBody>
                  <a:tcPr/>
                </a:tc>
                <a:tc>
                  <a:txBody>
                    <a:bodyPr/>
                    <a:lstStyle/>
                    <a:p>
                      <a:r>
                        <a:rPr lang="en-US" dirty="0"/>
                        <a:t>No </a:t>
                      </a:r>
                    </a:p>
                  </a:txBody>
                  <a:tcPr/>
                </a:tc>
                <a:tc>
                  <a:txBody>
                    <a:bodyPr/>
                    <a:lstStyle/>
                    <a:p>
                      <a:r>
                        <a:rPr lang="en-US" dirty="0"/>
                        <a:t>Yes</a:t>
                      </a:r>
                    </a:p>
                  </a:txBody>
                  <a:tcPr/>
                </a:tc>
                <a:tc>
                  <a:txBody>
                    <a:bodyPr/>
                    <a:lstStyle/>
                    <a:p>
                      <a:r>
                        <a:rPr lang="en-US" dirty="0"/>
                        <a:t>No</a:t>
                      </a:r>
                    </a:p>
                    <a:p>
                      <a:endParaRPr lang="en-US" dirty="0"/>
                    </a:p>
                  </a:txBody>
                  <a:tcPr/>
                </a:tc>
                <a:extLst>
                  <a:ext uri="{0D108BD9-81ED-4DB2-BD59-A6C34878D82A}">
                    <a16:rowId xmlns:a16="http://schemas.microsoft.com/office/drawing/2014/main" val="1722003093"/>
                  </a:ext>
                </a:extLst>
              </a:tr>
              <a:tr h="464820">
                <a:tc>
                  <a:txBody>
                    <a:bodyPr/>
                    <a:lstStyle/>
                    <a:p>
                      <a:r>
                        <a:rPr lang="en-US" dirty="0"/>
                        <a:t>Is it throws IE</a:t>
                      </a:r>
                    </a:p>
                  </a:txBody>
                  <a:tcPr/>
                </a:tc>
                <a:tc>
                  <a:txBody>
                    <a:bodyPr/>
                    <a:lstStyle/>
                    <a:p>
                      <a:r>
                        <a:rPr lang="en-US" dirty="0"/>
                        <a:t>No </a:t>
                      </a:r>
                    </a:p>
                  </a:txBody>
                  <a:tcPr/>
                </a:tc>
                <a:tc>
                  <a:txBody>
                    <a:bodyPr/>
                    <a:lstStyle/>
                    <a:p>
                      <a:r>
                        <a:rPr lang="en-US" dirty="0"/>
                        <a:t>Yes</a:t>
                      </a:r>
                    </a:p>
                  </a:txBody>
                  <a:tcPr/>
                </a:tc>
                <a:tc>
                  <a:txBody>
                    <a:bodyPr/>
                    <a:lstStyle/>
                    <a:p>
                      <a:r>
                        <a:rPr lang="en-US" dirty="0"/>
                        <a:t>Yes </a:t>
                      </a:r>
                    </a:p>
                  </a:txBody>
                  <a:tcPr/>
                </a:tc>
                <a:extLst>
                  <a:ext uri="{0D108BD9-81ED-4DB2-BD59-A6C34878D82A}">
                    <a16:rowId xmlns:a16="http://schemas.microsoft.com/office/drawing/2014/main" val="2476350823"/>
                  </a:ext>
                </a:extLst>
              </a:tr>
              <a:tr h="609600">
                <a:tc>
                  <a:txBody>
                    <a:bodyPr/>
                    <a:lstStyle/>
                    <a:p>
                      <a:r>
                        <a:rPr lang="en-US" dirty="0"/>
                        <a:t>Is it Native </a:t>
                      </a:r>
                    </a:p>
                  </a:txBody>
                  <a:tcPr/>
                </a:tc>
                <a:tc>
                  <a:txBody>
                    <a:bodyPr/>
                    <a:lstStyle/>
                    <a:p>
                      <a:r>
                        <a:rPr lang="en-US" dirty="0"/>
                        <a:t>yes</a:t>
                      </a:r>
                    </a:p>
                  </a:txBody>
                  <a:tcPr/>
                </a:tc>
                <a:tc>
                  <a:txBody>
                    <a:bodyPr/>
                    <a:lstStyle/>
                    <a:p>
                      <a:r>
                        <a:rPr lang="en-US" dirty="0"/>
                        <a:t>No</a:t>
                      </a:r>
                    </a:p>
                  </a:txBody>
                  <a:tcPr/>
                </a:tc>
                <a:tc>
                  <a:txBody>
                    <a:bodyPr/>
                    <a:lstStyle/>
                    <a:p>
                      <a:r>
                        <a:rPr lang="en-US" dirty="0"/>
                        <a:t>Sleep(long </a:t>
                      </a:r>
                      <a:r>
                        <a:rPr lang="en-US" dirty="0" err="1"/>
                        <a:t>ms</a:t>
                      </a:r>
                      <a:r>
                        <a:rPr lang="en-US" dirty="0"/>
                        <a:t>)== native</a:t>
                      </a:r>
                    </a:p>
                    <a:p>
                      <a:r>
                        <a:rPr lang="en-US" dirty="0"/>
                        <a:t>Sleep(long </a:t>
                      </a:r>
                      <a:r>
                        <a:rPr lang="en-US" dirty="0" err="1"/>
                        <a:t>ms,int</a:t>
                      </a:r>
                      <a:r>
                        <a:rPr lang="en-US" dirty="0"/>
                        <a:t> ns) == non-native </a:t>
                      </a:r>
                    </a:p>
                  </a:txBody>
                  <a:tcPr/>
                </a:tc>
                <a:extLst>
                  <a:ext uri="{0D108BD9-81ED-4DB2-BD59-A6C34878D82A}">
                    <a16:rowId xmlns:a16="http://schemas.microsoft.com/office/drawing/2014/main" val="3507685705"/>
                  </a:ext>
                </a:extLst>
              </a:tr>
              <a:tr h="962025">
                <a:tc>
                  <a:txBody>
                    <a:bodyPr/>
                    <a:lstStyle/>
                    <a:p>
                      <a:r>
                        <a:rPr lang="en-US" dirty="0"/>
                        <a:t>Is it static </a:t>
                      </a:r>
                    </a:p>
                  </a:txBody>
                  <a:tcPr/>
                </a:tc>
                <a:tc>
                  <a:txBody>
                    <a:bodyPr/>
                    <a:lstStyle/>
                    <a:p>
                      <a:r>
                        <a:rPr lang="en-US" dirty="0"/>
                        <a:t>Yes</a:t>
                      </a:r>
                    </a:p>
                  </a:txBody>
                  <a:tcPr/>
                </a:tc>
                <a:tc>
                  <a:txBody>
                    <a:bodyPr/>
                    <a:lstStyle/>
                    <a:p>
                      <a:r>
                        <a:rPr lang="en-US" dirty="0"/>
                        <a:t>No</a:t>
                      </a:r>
                    </a:p>
                  </a:txBody>
                  <a:tcPr/>
                </a:tc>
                <a:tc>
                  <a:txBody>
                    <a:bodyPr/>
                    <a:lstStyle/>
                    <a:p>
                      <a:r>
                        <a:rPr lang="en-US" dirty="0"/>
                        <a:t>Yes </a:t>
                      </a:r>
                    </a:p>
                  </a:txBody>
                  <a:tcPr/>
                </a:tc>
                <a:extLst>
                  <a:ext uri="{0D108BD9-81ED-4DB2-BD59-A6C34878D82A}">
                    <a16:rowId xmlns:a16="http://schemas.microsoft.com/office/drawing/2014/main" val="2774447913"/>
                  </a:ext>
                </a:extLst>
              </a:tr>
            </a:tbl>
          </a:graphicData>
        </a:graphic>
      </p:graphicFrame>
    </p:spTree>
    <p:extLst>
      <p:ext uri="{BB962C8B-B14F-4D97-AF65-F5344CB8AC3E}">
        <p14:creationId xmlns:p14="http://schemas.microsoft.com/office/powerpoint/2010/main" val="156408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3CCBF-1919-42FC-8A3B-5FE6E134C641}"/>
              </a:ext>
            </a:extLst>
          </p:cNvPr>
          <p:cNvSpPr txBox="1"/>
          <p:nvPr/>
        </p:nvSpPr>
        <p:spPr>
          <a:xfrm>
            <a:off x="123825" y="66675"/>
            <a:ext cx="11925300" cy="6740307"/>
          </a:xfrm>
          <a:prstGeom prst="rect">
            <a:avLst/>
          </a:prstGeom>
          <a:noFill/>
        </p:spPr>
        <p:txBody>
          <a:bodyPr wrap="square" rtlCol="0">
            <a:spAutoFit/>
          </a:bodyPr>
          <a:lstStyle/>
          <a:p>
            <a:r>
              <a:rPr lang="en-US" dirty="0"/>
              <a:t>Example : </a:t>
            </a:r>
          </a:p>
          <a:p>
            <a:r>
              <a:rPr lang="en-US" dirty="0"/>
              <a:t>class </a:t>
            </a:r>
            <a:r>
              <a:rPr lang="en-US" dirty="0" err="1"/>
              <a:t>MyThread</a:t>
            </a:r>
            <a:r>
              <a:rPr lang="en-US" dirty="0"/>
              <a:t> extends Thread{</a:t>
            </a:r>
          </a:p>
          <a:p>
            <a:r>
              <a:rPr lang="en-US" dirty="0"/>
              <a:t>	public void run(){</a:t>
            </a:r>
          </a:p>
          <a:p>
            <a:r>
              <a:rPr lang="en-US" dirty="0"/>
              <a:t>		for(int </a:t>
            </a:r>
            <a:r>
              <a:rPr lang="en-US" dirty="0" err="1"/>
              <a:t>i</a:t>
            </a:r>
            <a:r>
              <a:rPr lang="en-US" dirty="0"/>
              <a:t> = 0;i&lt;10;i++)</a:t>
            </a:r>
          </a:p>
          <a:p>
            <a:r>
              <a:rPr lang="en-US" dirty="0"/>
              <a:t>			</a:t>
            </a:r>
            <a:r>
              <a:rPr lang="en-US" dirty="0" err="1"/>
              <a:t>System.out.println</a:t>
            </a:r>
            <a:r>
              <a:rPr lang="en-US" dirty="0"/>
              <a:t>("Child Thread");	</a:t>
            </a:r>
          </a:p>
          <a:p>
            <a:r>
              <a:rPr lang="en-US" dirty="0"/>
              <a:t>		</a:t>
            </a:r>
          </a:p>
          <a:p>
            <a:r>
              <a:rPr lang="en-US" dirty="0"/>
              <a:t>		// Executed by child Thread == job of Thread</a:t>
            </a:r>
          </a:p>
          <a:p>
            <a:r>
              <a:rPr lang="en-US" dirty="0"/>
              <a:t>	}</a:t>
            </a:r>
          </a:p>
          <a:p>
            <a:endParaRPr lang="en-US" dirty="0"/>
          </a:p>
          <a:p>
            <a:r>
              <a:rPr lang="en-US" dirty="0"/>
              <a:t>}</a:t>
            </a:r>
          </a:p>
          <a:p>
            <a:endParaRPr lang="en-US" dirty="0"/>
          </a:p>
          <a:p>
            <a:r>
              <a:rPr lang="en-US" dirty="0"/>
              <a:t>class </a:t>
            </a:r>
            <a:r>
              <a:rPr lang="en-US" dirty="0" err="1"/>
              <a:t>ThreadDemo</a:t>
            </a:r>
            <a:r>
              <a:rPr lang="en-US" dirty="0"/>
              <a: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  // Thread Instantiation </a:t>
            </a:r>
          </a:p>
          <a:p>
            <a:r>
              <a:rPr lang="en-US" dirty="0"/>
              <a:t>		</a:t>
            </a:r>
            <a:r>
              <a:rPr lang="en-US" dirty="0" err="1"/>
              <a:t>t.start</a:t>
            </a:r>
            <a:r>
              <a:rPr lang="en-US" dirty="0"/>
              <a:t>();   // Starting of a thread </a:t>
            </a:r>
          </a:p>
          <a:p>
            <a:r>
              <a:rPr lang="en-US" dirty="0"/>
              <a:t>		</a:t>
            </a:r>
          </a:p>
          <a:p>
            <a:r>
              <a:rPr lang="en-US" dirty="0"/>
              <a:t>		for(int </a:t>
            </a:r>
            <a:r>
              <a:rPr lang="en-US" dirty="0" err="1"/>
              <a:t>i</a:t>
            </a:r>
            <a:r>
              <a:rPr lang="en-US" dirty="0"/>
              <a:t> = 0;i&lt;10;i++)</a:t>
            </a:r>
          </a:p>
          <a:p>
            <a:r>
              <a:rPr lang="en-US" dirty="0"/>
              <a:t>			</a:t>
            </a:r>
            <a:r>
              <a:rPr lang="en-US" dirty="0" err="1"/>
              <a:t>System.out.println</a:t>
            </a:r>
            <a:r>
              <a:rPr lang="en-US" dirty="0"/>
              <a:t>("Main Thread :");</a:t>
            </a:r>
          </a:p>
          <a:p>
            <a:r>
              <a:rPr lang="en-US" dirty="0"/>
              <a:t>		</a:t>
            </a:r>
          </a:p>
          <a:p>
            <a:r>
              <a:rPr lang="en-US" dirty="0"/>
              <a:t>		// Executed by main Thread </a:t>
            </a:r>
          </a:p>
          <a:p>
            <a:r>
              <a:rPr lang="en-US" dirty="0"/>
              <a:t>	}</a:t>
            </a:r>
          </a:p>
          <a:p>
            <a:r>
              <a:rPr lang="en-US" dirty="0"/>
              <a:t>	</a:t>
            </a:r>
          </a:p>
          <a:p>
            <a:r>
              <a:rPr lang="en-US" dirty="0"/>
              <a:t>}</a:t>
            </a:r>
          </a:p>
          <a:p>
            <a:endParaRPr lang="en-US" dirty="0"/>
          </a:p>
        </p:txBody>
      </p:sp>
      <p:sp>
        <p:nvSpPr>
          <p:cNvPr id="3" name="Right Brace 2">
            <a:extLst>
              <a:ext uri="{FF2B5EF4-FFF2-40B4-BE49-F238E27FC236}">
                <a16:creationId xmlns:a16="http://schemas.microsoft.com/office/drawing/2014/main" id="{C9145458-BF94-4A8E-9A45-26C26F8677A8}"/>
              </a:ext>
            </a:extLst>
          </p:cNvPr>
          <p:cNvSpPr/>
          <p:nvPr/>
        </p:nvSpPr>
        <p:spPr>
          <a:xfrm>
            <a:off x="6096000" y="4400550"/>
            <a:ext cx="295275" cy="952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4BE7FD5E-5489-484C-A3D5-D52141F4880E}"/>
              </a:ext>
            </a:extLst>
          </p:cNvPr>
          <p:cNvSpPr/>
          <p:nvPr/>
        </p:nvSpPr>
        <p:spPr>
          <a:xfrm>
            <a:off x="6391275" y="904875"/>
            <a:ext cx="45719" cy="800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7FCD9343-5094-4B73-A5F1-95E1E5BD01F5}"/>
              </a:ext>
            </a:extLst>
          </p:cNvPr>
          <p:cNvPicPr>
            <a:picLocks noChangeAspect="1"/>
          </p:cNvPicPr>
          <p:nvPr/>
        </p:nvPicPr>
        <p:blipFill>
          <a:blip r:embed="rId2"/>
          <a:stretch>
            <a:fillRect/>
          </a:stretch>
        </p:blipFill>
        <p:spPr>
          <a:xfrm>
            <a:off x="7786495" y="1304925"/>
            <a:ext cx="2753109" cy="2400635"/>
          </a:xfrm>
          <a:prstGeom prst="rect">
            <a:avLst/>
          </a:prstGeom>
        </p:spPr>
      </p:pic>
    </p:spTree>
    <p:extLst>
      <p:ext uri="{BB962C8B-B14F-4D97-AF65-F5344CB8AC3E}">
        <p14:creationId xmlns:p14="http://schemas.microsoft.com/office/powerpoint/2010/main" val="290401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D02C87-5656-4132-AD78-C81F34012DEA}"/>
              </a:ext>
            </a:extLst>
          </p:cNvPr>
          <p:cNvSpPr txBox="1"/>
          <p:nvPr/>
        </p:nvSpPr>
        <p:spPr>
          <a:xfrm>
            <a:off x="185737" y="76200"/>
            <a:ext cx="11820525" cy="2954655"/>
          </a:xfrm>
          <a:prstGeom prst="rect">
            <a:avLst/>
          </a:prstGeom>
          <a:noFill/>
        </p:spPr>
        <p:txBody>
          <a:bodyPr wrap="square" rtlCol="0">
            <a:spAutoFit/>
          </a:bodyPr>
          <a:lstStyle/>
          <a:p>
            <a:r>
              <a:rPr lang="en-US" sz="2400" b="1" dirty="0"/>
              <a:t>Thread Scheduler:</a:t>
            </a:r>
          </a:p>
          <a:p>
            <a:r>
              <a:rPr lang="en-US" dirty="0"/>
              <a:t>It is the part of JVM . It is responsible to schedule threads </a:t>
            </a:r>
            <a:r>
              <a:rPr lang="en-US" dirty="0" err="1"/>
              <a:t>ie</a:t>
            </a:r>
            <a:r>
              <a:rPr lang="en-US" dirty="0"/>
              <a:t>. If multiple threads are waiting to get the chance of execution then in which order threads will be executed is decided by thread scheduler . </a:t>
            </a:r>
          </a:p>
          <a:p>
            <a:endParaRPr lang="en-US" dirty="0"/>
          </a:p>
          <a:p>
            <a:r>
              <a:rPr lang="en-US" dirty="0"/>
              <a:t>We can’t expect exact algorithm followed by thread scheduler it is varied from </a:t>
            </a:r>
            <a:r>
              <a:rPr lang="en-US" dirty="0" err="1"/>
              <a:t>jvm</a:t>
            </a:r>
            <a:r>
              <a:rPr lang="en-US" dirty="0"/>
              <a:t> to </a:t>
            </a:r>
            <a:r>
              <a:rPr lang="en-US" dirty="0" err="1"/>
              <a:t>jvm</a:t>
            </a:r>
            <a:r>
              <a:rPr lang="en-US" dirty="0"/>
              <a:t> . Hence we can’t expect threads execution order and exact output . Hence whenever situation comes to multithreading there is no guarantee for exact output . But we can provide several possible outputs . </a:t>
            </a:r>
          </a:p>
          <a:p>
            <a:endParaRPr lang="en-US" dirty="0"/>
          </a:p>
          <a:p>
            <a:r>
              <a:rPr lang="en-US" dirty="0"/>
              <a:t>P-1 </a:t>
            </a:r>
          </a:p>
          <a:p>
            <a:endParaRPr lang="en-US" dirty="0"/>
          </a:p>
        </p:txBody>
      </p:sp>
    </p:spTree>
    <p:extLst>
      <p:ext uri="{BB962C8B-B14F-4D97-AF65-F5344CB8AC3E}">
        <p14:creationId xmlns:p14="http://schemas.microsoft.com/office/powerpoint/2010/main" val="235324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A87AC5-D50E-43D9-B7E6-04A4359C754F}"/>
              </a:ext>
            </a:extLst>
          </p:cNvPr>
          <p:cNvSpPr txBox="1"/>
          <p:nvPr/>
        </p:nvSpPr>
        <p:spPr>
          <a:xfrm>
            <a:off x="190500" y="0"/>
            <a:ext cx="11820525" cy="646331"/>
          </a:xfrm>
          <a:prstGeom prst="rect">
            <a:avLst/>
          </a:prstGeom>
          <a:noFill/>
        </p:spPr>
        <p:txBody>
          <a:bodyPr wrap="square" rtlCol="0">
            <a:spAutoFit/>
          </a:bodyPr>
          <a:lstStyle/>
          <a:p>
            <a:r>
              <a:rPr lang="en-US" dirty="0"/>
              <a:t>The Following are various possible output for the above program</a:t>
            </a:r>
          </a:p>
          <a:p>
            <a:endParaRPr lang="en-US" dirty="0"/>
          </a:p>
        </p:txBody>
      </p:sp>
      <p:graphicFrame>
        <p:nvGraphicFramePr>
          <p:cNvPr id="3" name="Table 6">
            <a:extLst>
              <a:ext uri="{FF2B5EF4-FFF2-40B4-BE49-F238E27FC236}">
                <a16:creationId xmlns:a16="http://schemas.microsoft.com/office/drawing/2014/main" id="{C3D2A576-252E-4236-9DB2-FBF2A70D9E65}"/>
              </a:ext>
            </a:extLst>
          </p:cNvPr>
          <p:cNvGraphicFramePr>
            <a:graphicFrameLocks noGrp="1"/>
          </p:cNvGraphicFramePr>
          <p:nvPr>
            <p:extLst>
              <p:ext uri="{D42A27DB-BD31-4B8C-83A1-F6EECF244321}">
                <p14:modId xmlns:p14="http://schemas.microsoft.com/office/powerpoint/2010/main" val="3612436948"/>
              </p:ext>
            </p:extLst>
          </p:nvPr>
        </p:nvGraphicFramePr>
        <p:xfrm>
          <a:off x="3298825" y="938740"/>
          <a:ext cx="8127999" cy="4754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61168051"/>
                    </a:ext>
                  </a:extLst>
                </a:gridCol>
                <a:gridCol w="2709333">
                  <a:extLst>
                    <a:ext uri="{9D8B030D-6E8A-4147-A177-3AD203B41FA5}">
                      <a16:colId xmlns:a16="http://schemas.microsoft.com/office/drawing/2014/main" val="3059217676"/>
                    </a:ext>
                  </a:extLst>
                </a:gridCol>
                <a:gridCol w="2709333">
                  <a:extLst>
                    <a:ext uri="{9D8B030D-6E8A-4147-A177-3AD203B41FA5}">
                      <a16:colId xmlns:a16="http://schemas.microsoft.com/office/drawing/2014/main" val="3783882803"/>
                    </a:ext>
                  </a:extLst>
                </a:gridCol>
              </a:tblGrid>
              <a:tr h="4071409">
                <a:tc>
                  <a:txBody>
                    <a:bodyPr/>
                    <a:lstStyle/>
                    <a:p>
                      <a:r>
                        <a:rPr lang="en-US" dirty="0"/>
                        <a:t>Child Thread </a:t>
                      </a:r>
                    </a:p>
                    <a:p>
                      <a:r>
                        <a:rPr lang="en-US" dirty="0"/>
                        <a:t>Child Thread </a:t>
                      </a:r>
                    </a:p>
                    <a:p>
                      <a:r>
                        <a:rPr lang="en-US" dirty="0"/>
                        <a:t>Child Thread</a:t>
                      </a:r>
                    </a:p>
                    <a:p>
                      <a:r>
                        <a:rPr lang="en-US" dirty="0"/>
                        <a:t>-</a:t>
                      </a:r>
                    </a:p>
                    <a:p>
                      <a:r>
                        <a:rPr lang="en-US" dirty="0"/>
                        <a:t>-</a:t>
                      </a:r>
                    </a:p>
                    <a:p>
                      <a:r>
                        <a:rPr lang="en-US" dirty="0"/>
                        <a:t>-</a:t>
                      </a:r>
                    </a:p>
                    <a:p>
                      <a:r>
                        <a:rPr lang="en-US" dirty="0"/>
                        <a:t>-</a:t>
                      </a:r>
                    </a:p>
                    <a:p>
                      <a:r>
                        <a:rPr lang="en-US" dirty="0"/>
                        <a:t>Main Thread</a:t>
                      </a:r>
                    </a:p>
                    <a:p>
                      <a:r>
                        <a:rPr lang="en-US" dirty="0"/>
                        <a:t>Main Thread</a:t>
                      </a:r>
                    </a:p>
                    <a:p>
                      <a:r>
                        <a:rPr lang="en-US" dirty="0"/>
                        <a:t>Main Thread</a:t>
                      </a:r>
                    </a:p>
                    <a:p>
                      <a:r>
                        <a:rPr lang="en-US" dirty="0"/>
                        <a:t>-</a:t>
                      </a:r>
                    </a:p>
                    <a:p>
                      <a:r>
                        <a:rPr lang="en-US" dirty="0"/>
                        <a:t>-</a:t>
                      </a:r>
                    </a:p>
                    <a:p>
                      <a:r>
                        <a:rPr lang="en-US" dirty="0"/>
                        <a:t>-</a:t>
                      </a:r>
                    </a:p>
                    <a:p>
                      <a:r>
                        <a:rPr lang="en-US" dirty="0"/>
                        <a:t>-</a:t>
                      </a:r>
                    </a:p>
                    <a:p>
                      <a:endParaRPr lang="en-US" dirty="0"/>
                    </a:p>
                  </a:txBody>
                  <a:tcPr/>
                </a:tc>
                <a:tc>
                  <a:txBody>
                    <a:bodyPr/>
                    <a:lstStyle/>
                    <a:p>
                      <a:r>
                        <a:rPr lang="en-US" dirty="0"/>
                        <a:t>Main Thread</a:t>
                      </a:r>
                    </a:p>
                    <a:p>
                      <a:r>
                        <a:rPr lang="en-US" dirty="0"/>
                        <a:t>Child Thread</a:t>
                      </a:r>
                    </a:p>
                    <a:p>
                      <a:r>
                        <a:rPr lang="en-US" dirty="0"/>
                        <a:t>Main Thread</a:t>
                      </a:r>
                    </a:p>
                    <a:p>
                      <a:r>
                        <a:rPr lang="en-US" dirty="0"/>
                        <a:t>Child Thread</a:t>
                      </a:r>
                    </a:p>
                    <a:p>
                      <a:endParaRPr lang="en-US" dirty="0"/>
                    </a:p>
                    <a:p>
                      <a:r>
                        <a:rPr lang="en-US" dirty="0"/>
                        <a:t>Main Thread</a:t>
                      </a:r>
                    </a:p>
                    <a:p>
                      <a:r>
                        <a:rPr lang="en-US" dirty="0"/>
                        <a:t>Child Thread</a:t>
                      </a:r>
                    </a:p>
                    <a:p>
                      <a:endParaRPr lang="en-US" dirty="0"/>
                    </a:p>
                    <a:p>
                      <a:r>
                        <a:rPr lang="en-US" dirty="0"/>
                        <a:t>Main Thread</a:t>
                      </a:r>
                    </a:p>
                    <a:p>
                      <a:r>
                        <a:rPr lang="en-US" dirty="0"/>
                        <a:t>Child Thread</a:t>
                      </a:r>
                    </a:p>
                    <a:p>
                      <a:endParaRPr lang="en-US" dirty="0"/>
                    </a:p>
                  </a:txBody>
                  <a:tcPr/>
                </a:tc>
                <a:tc>
                  <a:txBody>
                    <a:bodyPr/>
                    <a:lstStyle/>
                    <a:p>
                      <a:r>
                        <a:rPr lang="en-US" dirty="0"/>
                        <a:t>Child Thread</a:t>
                      </a:r>
                    </a:p>
                    <a:p>
                      <a:r>
                        <a:rPr lang="en-US" dirty="0"/>
                        <a:t>Main Thread </a:t>
                      </a:r>
                    </a:p>
                    <a:p>
                      <a:r>
                        <a:rPr lang="en-US" dirty="0"/>
                        <a:t>Child Thread </a:t>
                      </a:r>
                    </a:p>
                    <a:p>
                      <a:r>
                        <a:rPr lang="en-US" dirty="0"/>
                        <a:t>Main Thread</a:t>
                      </a:r>
                    </a:p>
                    <a:p>
                      <a:endParaRPr lang="en-US" dirty="0"/>
                    </a:p>
                    <a:p>
                      <a:r>
                        <a:rPr lang="en-US" dirty="0"/>
                        <a:t>--</a:t>
                      </a:r>
                    </a:p>
                    <a:p>
                      <a:r>
                        <a:rPr lang="en-US" dirty="0"/>
                        <a:t>--</a:t>
                      </a:r>
                    </a:p>
                    <a:p>
                      <a:r>
                        <a:rPr lang="en-US" dirty="0"/>
                        <a:t>-</a:t>
                      </a:r>
                    </a:p>
                    <a:p>
                      <a:endParaRPr lang="en-US" dirty="0"/>
                    </a:p>
                    <a:p>
                      <a:r>
                        <a:rPr lang="en-US" dirty="0"/>
                        <a:t>-</a:t>
                      </a:r>
                    </a:p>
                    <a:p>
                      <a:endParaRPr lang="en-US" dirty="0"/>
                    </a:p>
                    <a:p>
                      <a:r>
                        <a:rPr lang="en-US" dirty="0"/>
                        <a:t>-</a:t>
                      </a:r>
                    </a:p>
                    <a:p>
                      <a:r>
                        <a:rPr lang="en-US" dirty="0"/>
                        <a:t>Child Thread</a:t>
                      </a:r>
                    </a:p>
                    <a:p>
                      <a:r>
                        <a:rPr lang="en-US" dirty="0"/>
                        <a:t>Main Thread </a:t>
                      </a:r>
                    </a:p>
                    <a:p>
                      <a:r>
                        <a:rPr lang="en-US" dirty="0"/>
                        <a:t>Child Thread </a:t>
                      </a:r>
                    </a:p>
                    <a:p>
                      <a:r>
                        <a:rPr lang="en-US" dirty="0"/>
                        <a:t>Main Thread</a:t>
                      </a:r>
                    </a:p>
                    <a:p>
                      <a:endParaRPr lang="en-US" dirty="0"/>
                    </a:p>
                  </a:txBody>
                  <a:tcPr/>
                </a:tc>
                <a:extLst>
                  <a:ext uri="{0D108BD9-81ED-4DB2-BD59-A6C34878D82A}">
                    <a16:rowId xmlns:a16="http://schemas.microsoft.com/office/drawing/2014/main" val="4072455906"/>
                  </a:ext>
                </a:extLst>
              </a:tr>
            </a:tbl>
          </a:graphicData>
        </a:graphic>
      </p:graphicFrame>
      <p:pic>
        <p:nvPicPr>
          <p:cNvPr id="4" name="Picture 3">
            <a:extLst>
              <a:ext uri="{FF2B5EF4-FFF2-40B4-BE49-F238E27FC236}">
                <a16:creationId xmlns:a16="http://schemas.microsoft.com/office/drawing/2014/main" id="{ADEE7E70-8876-44F3-B06C-3029D975D255}"/>
              </a:ext>
            </a:extLst>
          </p:cNvPr>
          <p:cNvPicPr>
            <a:picLocks noChangeAspect="1"/>
          </p:cNvPicPr>
          <p:nvPr/>
        </p:nvPicPr>
        <p:blipFill>
          <a:blip r:embed="rId2"/>
          <a:stretch>
            <a:fillRect/>
          </a:stretch>
        </p:blipFill>
        <p:spPr>
          <a:xfrm>
            <a:off x="765176" y="993985"/>
            <a:ext cx="1410969" cy="4095750"/>
          </a:xfrm>
          <a:prstGeom prst="rect">
            <a:avLst/>
          </a:prstGeom>
        </p:spPr>
      </p:pic>
    </p:spTree>
    <p:extLst>
      <p:ext uri="{BB962C8B-B14F-4D97-AF65-F5344CB8AC3E}">
        <p14:creationId xmlns:p14="http://schemas.microsoft.com/office/powerpoint/2010/main" val="279122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2C4B33-DB03-4351-A3C7-2617D1B61618}"/>
              </a:ext>
            </a:extLst>
          </p:cNvPr>
          <p:cNvSpPr txBox="1"/>
          <p:nvPr/>
        </p:nvSpPr>
        <p:spPr>
          <a:xfrm>
            <a:off x="114300" y="142875"/>
            <a:ext cx="11849100" cy="5355312"/>
          </a:xfrm>
          <a:prstGeom prst="rect">
            <a:avLst/>
          </a:prstGeom>
          <a:noFill/>
        </p:spPr>
        <p:txBody>
          <a:bodyPr wrap="square" rtlCol="0">
            <a:spAutoFit/>
          </a:bodyPr>
          <a:lstStyle/>
          <a:p>
            <a:r>
              <a:rPr lang="en-US" dirty="0"/>
              <a:t>Difference between </a:t>
            </a:r>
            <a:r>
              <a:rPr lang="en-US" dirty="0" err="1"/>
              <a:t>t.start</a:t>
            </a:r>
            <a:r>
              <a:rPr lang="en-US" dirty="0"/>
              <a:t>() and </a:t>
            </a:r>
            <a:r>
              <a:rPr lang="en-US" dirty="0" err="1"/>
              <a:t>t.run</a:t>
            </a:r>
            <a:r>
              <a:rPr lang="en-US" dirty="0"/>
              <a:t>();</a:t>
            </a:r>
          </a:p>
          <a:p>
            <a:endParaRPr lang="en-US" dirty="0"/>
          </a:p>
          <a:p>
            <a:r>
              <a:rPr lang="en-US" dirty="0"/>
              <a:t>In the case of </a:t>
            </a:r>
            <a:r>
              <a:rPr lang="en-US" dirty="0" err="1"/>
              <a:t>t.start</a:t>
            </a:r>
            <a:r>
              <a:rPr lang="en-US" dirty="0"/>
              <a:t>() a new thread will be created  which is responsible for the execution of run method . But , In the case of </a:t>
            </a:r>
            <a:r>
              <a:rPr lang="en-US" dirty="0" err="1"/>
              <a:t>t.run</a:t>
            </a:r>
            <a:r>
              <a:rPr lang="en-US" dirty="0"/>
              <a:t>() a new thread won’t be created and run method will be executed just like a normal method by main thread Hence in the above program if we replace the </a:t>
            </a:r>
            <a:r>
              <a:rPr lang="en-US" dirty="0" err="1"/>
              <a:t>t.start</a:t>
            </a:r>
            <a:r>
              <a:rPr lang="en-US" dirty="0"/>
              <a:t> with </a:t>
            </a:r>
            <a:r>
              <a:rPr lang="en-US" dirty="0" err="1"/>
              <a:t>t.run</a:t>
            </a:r>
            <a:r>
              <a:rPr lang="en-US" dirty="0"/>
              <a:t> () then the output is :</a:t>
            </a:r>
          </a:p>
          <a:p>
            <a:endParaRPr lang="en-US" dirty="0"/>
          </a:p>
          <a:p>
            <a:endParaRPr lang="en-US" dirty="0"/>
          </a:p>
          <a:p>
            <a:r>
              <a:rPr lang="en-US" dirty="0"/>
              <a:t>Child Thread </a:t>
            </a:r>
          </a:p>
          <a:p>
            <a:r>
              <a:rPr lang="en-US" dirty="0"/>
              <a:t>Child Thread </a:t>
            </a:r>
          </a:p>
          <a:p>
            <a:r>
              <a:rPr lang="en-US" dirty="0"/>
              <a:t>Child Thread </a:t>
            </a:r>
          </a:p>
          <a:p>
            <a:r>
              <a:rPr lang="en-US" dirty="0"/>
              <a:t>== 10 times </a:t>
            </a:r>
          </a:p>
          <a:p>
            <a:r>
              <a:rPr lang="en-US" dirty="0"/>
              <a:t>Main Thread </a:t>
            </a:r>
          </a:p>
          <a:p>
            <a:r>
              <a:rPr lang="en-US" dirty="0"/>
              <a:t>Main Thread</a:t>
            </a:r>
          </a:p>
          <a:p>
            <a:endParaRPr lang="en-US" dirty="0"/>
          </a:p>
          <a:p>
            <a:r>
              <a:rPr lang="en-US" dirty="0"/>
              <a:t>--- 10 times </a:t>
            </a:r>
          </a:p>
          <a:p>
            <a:endParaRPr lang="en-US" dirty="0"/>
          </a:p>
          <a:p>
            <a:r>
              <a:rPr lang="en-US" dirty="0"/>
              <a:t>This total output produced by only main thread . </a:t>
            </a:r>
          </a:p>
          <a:p>
            <a:endParaRPr lang="en-US" dirty="0"/>
          </a:p>
          <a:p>
            <a:endParaRPr lang="en-US" dirty="0"/>
          </a:p>
        </p:txBody>
      </p:sp>
    </p:spTree>
    <p:extLst>
      <p:ext uri="{BB962C8B-B14F-4D97-AF65-F5344CB8AC3E}">
        <p14:creationId xmlns:p14="http://schemas.microsoft.com/office/powerpoint/2010/main" val="253076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51E41-528E-4957-A341-8B592059765E}"/>
              </a:ext>
            </a:extLst>
          </p:cNvPr>
          <p:cNvSpPr txBox="1"/>
          <p:nvPr/>
        </p:nvSpPr>
        <p:spPr>
          <a:xfrm>
            <a:off x="142875" y="123825"/>
            <a:ext cx="11801475" cy="5909310"/>
          </a:xfrm>
          <a:prstGeom prst="rect">
            <a:avLst/>
          </a:prstGeom>
          <a:noFill/>
        </p:spPr>
        <p:txBody>
          <a:bodyPr wrap="square" rtlCol="0">
            <a:spAutoFit/>
          </a:bodyPr>
          <a:lstStyle/>
          <a:p>
            <a:r>
              <a:rPr lang="en-US" dirty="0"/>
              <a:t>Case # 3 : </a:t>
            </a:r>
          </a:p>
          <a:p>
            <a:r>
              <a:rPr lang="en-US" dirty="0"/>
              <a:t>Importance of Thread class start method</a:t>
            </a:r>
          </a:p>
          <a:p>
            <a:endParaRPr lang="en-US" dirty="0"/>
          </a:p>
          <a:p>
            <a:r>
              <a:rPr lang="en-US" dirty="0"/>
              <a:t>Thread class method is responsible to register the thread with thread scheduler and all other mandatory activities . Hence, without executing thread class start() method there is no chance of starting a new thread in java . Due to This thread class method is considered as heart of multithreading . </a:t>
            </a:r>
          </a:p>
          <a:p>
            <a:endParaRPr lang="en-US" dirty="0"/>
          </a:p>
          <a:p>
            <a:endParaRPr lang="en-US" dirty="0"/>
          </a:p>
          <a:p>
            <a:r>
              <a:rPr lang="en-US" dirty="0"/>
              <a:t>Start(){</a:t>
            </a:r>
          </a:p>
          <a:p>
            <a:pPr marL="342900" indent="-342900">
              <a:buAutoNum type="arabicPeriod"/>
            </a:pPr>
            <a:r>
              <a:rPr lang="en-US" dirty="0"/>
              <a:t>Register this thread with thread scheduler. </a:t>
            </a:r>
          </a:p>
          <a:p>
            <a:pPr marL="342900" indent="-342900">
              <a:buAutoNum type="arabicPeriod"/>
            </a:pPr>
            <a:r>
              <a:rPr lang="en-US" dirty="0"/>
              <a:t>Perform all other mandatory activities.</a:t>
            </a:r>
          </a:p>
          <a:p>
            <a:pPr marL="342900" indent="-342900">
              <a:buAutoNum type="arabicPeriod"/>
            </a:pPr>
            <a:r>
              <a:rPr lang="en-US" dirty="0"/>
              <a:t>Invoke run() method . </a:t>
            </a:r>
          </a:p>
          <a:p>
            <a:r>
              <a:rPr lang="en-US" dirty="0"/>
              <a:t>}</a:t>
            </a:r>
          </a:p>
          <a:p>
            <a:r>
              <a:rPr lang="en-US" dirty="0"/>
              <a:t> </a:t>
            </a:r>
          </a:p>
          <a:p>
            <a:endParaRPr lang="en-US" dirty="0"/>
          </a:p>
          <a:p>
            <a:r>
              <a:rPr lang="en-US" dirty="0"/>
              <a:t>Case# 4 : </a:t>
            </a:r>
          </a:p>
          <a:p>
            <a:r>
              <a:rPr lang="en-US" dirty="0" err="1"/>
              <a:t>OverLoading</a:t>
            </a:r>
            <a:r>
              <a:rPr lang="en-US" dirty="0"/>
              <a:t> of run() method : </a:t>
            </a:r>
          </a:p>
          <a:p>
            <a:endParaRPr lang="en-US" dirty="0"/>
          </a:p>
          <a:p>
            <a:r>
              <a:rPr lang="en-US" dirty="0"/>
              <a:t>Overloading of run method is always possible .But, Thread class start() method can invoke no-</a:t>
            </a:r>
            <a:r>
              <a:rPr lang="en-US" dirty="0" err="1"/>
              <a:t>arg</a:t>
            </a:r>
            <a:r>
              <a:rPr lang="en-US" dirty="0"/>
              <a:t> run() method the other overloaded method we have to call explicitly like a normal method call . </a:t>
            </a:r>
          </a:p>
          <a:p>
            <a:endParaRPr lang="en-US" dirty="0"/>
          </a:p>
        </p:txBody>
      </p:sp>
    </p:spTree>
    <p:extLst>
      <p:ext uri="{BB962C8B-B14F-4D97-AF65-F5344CB8AC3E}">
        <p14:creationId xmlns:p14="http://schemas.microsoft.com/office/powerpoint/2010/main" val="310410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7A69D2-294E-4654-BA4C-5E9F0F91BB39}"/>
              </a:ext>
            </a:extLst>
          </p:cNvPr>
          <p:cNvSpPr txBox="1"/>
          <p:nvPr/>
        </p:nvSpPr>
        <p:spPr>
          <a:xfrm>
            <a:off x="200025" y="85725"/>
            <a:ext cx="11839575" cy="6463308"/>
          </a:xfrm>
          <a:prstGeom prst="rect">
            <a:avLst/>
          </a:prstGeom>
          <a:noFill/>
        </p:spPr>
        <p:txBody>
          <a:bodyPr wrap="square" rtlCol="0">
            <a:spAutoFit/>
          </a:bodyPr>
          <a:lstStyle/>
          <a:p>
            <a:r>
              <a:rPr lang="en-US" dirty="0"/>
              <a:t>Case#4 Example </a:t>
            </a:r>
          </a:p>
          <a:p>
            <a:endParaRPr lang="en-US" dirty="0"/>
          </a:p>
          <a:p>
            <a:r>
              <a:rPr lang="en-US" dirty="0"/>
              <a:t>class </a:t>
            </a:r>
            <a:r>
              <a:rPr lang="en-US" dirty="0" err="1"/>
              <a:t>MyThread</a:t>
            </a:r>
            <a:r>
              <a:rPr lang="en-US" dirty="0"/>
              <a:t> extends Thread{</a:t>
            </a:r>
          </a:p>
          <a:p>
            <a:r>
              <a:rPr lang="en-US" dirty="0"/>
              <a:t>	public void run(){</a:t>
            </a:r>
          </a:p>
          <a:p>
            <a:r>
              <a:rPr lang="en-US" dirty="0"/>
              <a:t>		</a:t>
            </a:r>
            <a:r>
              <a:rPr lang="en-US" dirty="0" err="1"/>
              <a:t>System.out.println</a:t>
            </a:r>
            <a:r>
              <a:rPr lang="en-US" dirty="0"/>
              <a:t>("no-</a:t>
            </a:r>
            <a:r>
              <a:rPr lang="en-US" dirty="0" err="1"/>
              <a:t>arg</a:t>
            </a:r>
            <a:r>
              <a:rPr lang="en-US" dirty="0"/>
              <a:t>- run");</a:t>
            </a:r>
          </a:p>
          <a:p>
            <a:r>
              <a:rPr lang="en-US" dirty="0"/>
              <a:t>		}</a:t>
            </a:r>
          </a:p>
          <a:p>
            <a:r>
              <a:rPr lang="en-US" dirty="0"/>
              <a:t>		</a:t>
            </a:r>
          </a:p>
          <a:p>
            <a:r>
              <a:rPr lang="en-US" dirty="0"/>
              <a:t>		public void run(int </a:t>
            </a:r>
            <a:r>
              <a:rPr lang="en-US" dirty="0" err="1"/>
              <a:t>i</a:t>
            </a:r>
            <a:r>
              <a:rPr lang="en-US" dirty="0"/>
              <a:t>){</a:t>
            </a:r>
          </a:p>
          <a:p>
            <a:r>
              <a:rPr lang="en-US" dirty="0"/>
              <a:t>			</a:t>
            </a:r>
            <a:r>
              <a:rPr lang="en-US" dirty="0" err="1"/>
              <a:t>System.out.println</a:t>
            </a:r>
            <a:r>
              <a:rPr lang="en-US" dirty="0"/>
              <a:t>("int-</a:t>
            </a:r>
            <a:r>
              <a:rPr lang="en-US" dirty="0" err="1"/>
              <a:t>arg</a:t>
            </a:r>
            <a:r>
              <a:rPr lang="en-US" dirty="0"/>
              <a:t>  run ");</a:t>
            </a:r>
          </a:p>
          <a:p>
            <a:r>
              <a:rPr lang="en-US" dirty="0"/>
              <a:t>		}</a:t>
            </a:r>
          </a:p>
          <a:p>
            <a:endParaRPr lang="en-US" dirty="0"/>
          </a:p>
          <a:p>
            <a:r>
              <a:rPr lang="en-US" dirty="0"/>
              <a:t>}</a:t>
            </a:r>
          </a:p>
          <a:p>
            <a:endParaRPr lang="en-US" dirty="0"/>
          </a:p>
          <a:p>
            <a:r>
              <a:rPr lang="en-US" dirty="0"/>
              <a:t>class Test{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  // Thread Instantiation </a:t>
            </a:r>
          </a:p>
          <a:p>
            <a:r>
              <a:rPr lang="en-US" dirty="0"/>
              <a:t>		</a:t>
            </a:r>
            <a:r>
              <a:rPr lang="en-US" dirty="0" err="1"/>
              <a:t>t.start</a:t>
            </a:r>
            <a:r>
              <a:rPr lang="en-US" dirty="0"/>
              <a:t>();   // Starting of a thread </a:t>
            </a:r>
          </a:p>
          <a:p>
            <a:r>
              <a:rPr lang="en-US" dirty="0"/>
              <a:t>		</a:t>
            </a:r>
          </a:p>
          <a:p>
            <a:r>
              <a:rPr lang="en-US" dirty="0"/>
              <a:t>	}</a:t>
            </a:r>
          </a:p>
          <a:p>
            <a:r>
              <a:rPr lang="en-US" dirty="0"/>
              <a:t>	</a:t>
            </a:r>
          </a:p>
          <a:p>
            <a:r>
              <a:rPr lang="en-US" dirty="0"/>
              <a:t>}</a:t>
            </a:r>
          </a:p>
          <a:p>
            <a:r>
              <a:rPr lang="en-US" dirty="0"/>
              <a:t>// output :  no-</a:t>
            </a:r>
            <a:r>
              <a:rPr lang="en-US" dirty="0" err="1"/>
              <a:t>arg</a:t>
            </a:r>
            <a:r>
              <a:rPr lang="en-US" dirty="0"/>
              <a:t> run  </a:t>
            </a:r>
          </a:p>
          <a:p>
            <a:endParaRPr lang="en-US" dirty="0"/>
          </a:p>
        </p:txBody>
      </p:sp>
    </p:spTree>
    <p:extLst>
      <p:ext uri="{BB962C8B-B14F-4D97-AF65-F5344CB8AC3E}">
        <p14:creationId xmlns:p14="http://schemas.microsoft.com/office/powerpoint/2010/main" val="4034445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5170</TotalTime>
  <Words>4635</Words>
  <Application>Microsoft Office PowerPoint</Application>
  <PresentationFormat>Widescreen</PresentationFormat>
  <Paragraphs>715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53</cp:revision>
  <dcterms:created xsi:type="dcterms:W3CDTF">2022-07-27T05:03:52Z</dcterms:created>
  <dcterms:modified xsi:type="dcterms:W3CDTF">2022-09-25T17:31:15Z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2022-09-25T17:31:10Z</vt:lpwstr>
  </property>
  <property fmtid="{D5CDD505-2E9C-101B-9397-08002B2CF9AE}" pid="4" name="MSIP_Label_a8a73c85-e524-44a6-bd58-7df7ef87be8f_Method">
    <vt:lpwstr>Privileged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1f5c092c-032f-458c-93b7-2232ee43f078</vt:lpwstr>
  </property>
  <property fmtid="{D5CDD505-2E9C-101B-9397-08002B2CF9AE}" pid="8" name="MSIP_Label_a8a73c85-e524-44a6-bd58-7df7ef87be8f_ContentBits">
    <vt:lpwstr>0</vt:lpwstr>
  </property>
</Properties>
</file>