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89" r:id="rId24"/>
    <p:sldId id="290" r:id="rId25"/>
    <p:sldId id="282" r:id="rId26"/>
    <p:sldId id="283" r:id="rId27"/>
    <p:sldId id="284" r:id="rId28"/>
    <p:sldId id="285" r:id="rId29"/>
    <p:sldId id="286" r:id="rId30"/>
    <p:sldId id="287" r:id="rId31"/>
    <p:sldId id="288" r:id="rId32"/>
    <p:sldId id="277" r:id="rId33"/>
    <p:sldId id="278" r:id="rId34"/>
    <p:sldId id="279"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C62F6-654B-4362-A7A8-AB7C9CD2C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397AC3-0202-4292-A1F7-6601FF9199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6378C6-2A7D-45D4-B218-32F5FCFB6CF7}"/>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5" name="Footer Placeholder 4">
            <a:extLst>
              <a:ext uri="{FF2B5EF4-FFF2-40B4-BE49-F238E27FC236}">
                <a16:creationId xmlns:a16="http://schemas.microsoft.com/office/drawing/2014/main" id="{CE26DD77-4714-44FF-81EB-004AFA117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79A76-3DA4-4D98-961F-59455F65A8B1}"/>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254600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CCED-1B18-490B-84CC-F786D441A0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F0E42-2384-40C3-9BC9-325D224CF6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C8C3D-CD40-4055-9E08-C3E7732A7597}"/>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5" name="Footer Placeholder 4">
            <a:extLst>
              <a:ext uri="{FF2B5EF4-FFF2-40B4-BE49-F238E27FC236}">
                <a16:creationId xmlns:a16="http://schemas.microsoft.com/office/drawing/2014/main" id="{614F1380-657E-467D-9906-8E715D953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BAF66-71B0-4588-84CC-16566C5C2392}"/>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371091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8EC7A-8433-4CE5-A9E8-EBAE72F30E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799A3-316C-4305-B071-4A5AA6327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8E5C3-1783-446C-9313-F9E53EE1EE12}"/>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5" name="Footer Placeholder 4">
            <a:extLst>
              <a:ext uri="{FF2B5EF4-FFF2-40B4-BE49-F238E27FC236}">
                <a16:creationId xmlns:a16="http://schemas.microsoft.com/office/drawing/2014/main" id="{C82B3F0B-F383-4274-8EE2-371351B93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5D353-F36A-4D60-BD14-7BF704D5C09E}"/>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34091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6BF9-3E33-4B70-A305-1950620AF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5749B-44E4-44E3-9C55-2DB605256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F353D-568A-457D-B04D-5B44A7901B43}"/>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5" name="Footer Placeholder 4">
            <a:extLst>
              <a:ext uri="{FF2B5EF4-FFF2-40B4-BE49-F238E27FC236}">
                <a16:creationId xmlns:a16="http://schemas.microsoft.com/office/drawing/2014/main" id="{F4224780-0A3F-4F61-BD49-62EAAE406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F65BF-5EEB-46FC-B560-CC4C5F698FEE}"/>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321953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510B-1179-42AC-9C0E-927D504D70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7EE34-67FE-42E5-80DB-E7E505FBD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A490C0-3CA5-422A-8E3D-C499A473BEAC}"/>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5" name="Footer Placeholder 4">
            <a:extLst>
              <a:ext uri="{FF2B5EF4-FFF2-40B4-BE49-F238E27FC236}">
                <a16:creationId xmlns:a16="http://schemas.microsoft.com/office/drawing/2014/main" id="{F9357AC2-9642-4F1D-9C49-B4E02EE2D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A1B3F-6B75-48E4-A1C6-E82B6B181E67}"/>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150656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EBBE-99FD-4D4A-82B7-607D77FFD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718D8-BA2B-4AB3-9186-FEC6CD11C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91A35F-7CBF-4F40-8E7A-87FCC483F4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BE1DDF-2B58-4D8F-A848-0445F62E52C2}"/>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6" name="Footer Placeholder 5">
            <a:extLst>
              <a:ext uri="{FF2B5EF4-FFF2-40B4-BE49-F238E27FC236}">
                <a16:creationId xmlns:a16="http://schemas.microsoft.com/office/drawing/2014/main" id="{D2C7DBF9-DA83-4DE5-8A3C-43BF0EB0B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FA6B2-F9F7-4680-83DA-060544D32D18}"/>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282722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649B-AE31-4CC9-9046-39FE0886AA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3DB01-D4F0-4B91-B979-F0E87B60E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36683C-0C1F-4134-A2E6-62D658A010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9B8C7-EAAF-4619-81B3-052FD9BC65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B1C0C0-2D51-4B4C-B8BE-C26515773C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948299-0CCA-46AC-AA1E-BD60E8943613}"/>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8" name="Footer Placeholder 7">
            <a:extLst>
              <a:ext uri="{FF2B5EF4-FFF2-40B4-BE49-F238E27FC236}">
                <a16:creationId xmlns:a16="http://schemas.microsoft.com/office/drawing/2014/main" id="{2F41D4B5-0120-453A-BA63-4FDED5917B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12DA4E-730F-4E81-BDA4-C146EE1195FC}"/>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260805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FD7B-42CD-4C90-9D31-CD3AB28C13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9B0C81-6B6B-4517-82DF-76D3E9421DD0}"/>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4" name="Footer Placeholder 3">
            <a:extLst>
              <a:ext uri="{FF2B5EF4-FFF2-40B4-BE49-F238E27FC236}">
                <a16:creationId xmlns:a16="http://schemas.microsoft.com/office/drawing/2014/main" id="{84BE075B-49E1-4DAD-A0B7-9568548D2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6DD3B8-5AD2-4B73-B497-9D75A05D47CB}"/>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81573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B4566A-6CEA-4061-B04B-61A0EB66664C}"/>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3" name="Footer Placeholder 2">
            <a:extLst>
              <a:ext uri="{FF2B5EF4-FFF2-40B4-BE49-F238E27FC236}">
                <a16:creationId xmlns:a16="http://schemas.microsoft.com/office/drawing/2014/main" id="{3F57FF83-4D0B-44EF-B77B-BC9B25BA6D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792D7C-D465-4142-8B70-492F9C0C2924}"/>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17084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1C84-A37F-4CE9-8247-52BE9936C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417A60-6431-4DFB-A3F0-D77B40EDAA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76AF56-AA93-41B7-8358-EE2D876D0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8CC11-3B70-4E20-B34F-54052B07578D}"/>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6" name="Footer Placeholder 5">
            <a:extLst>
              <a:ext uri="{FF2B5EF4-FFF2-40B4-BE49-F238E27FC236}">
                <a16:creationId xmlns:a16="http://schemas.microsoft.com/office/drawing/2014/main" id="{68E3C3AF-60F8-48FA-9527-F33EC6545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FEF77-7E56-4FF2-AEAC-0E120E22DB8F}"/>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402681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1D7C-91E6-462A-8605-4F89DF029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6E3E58-445E-4D26-B56E-748D99E75C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72974-0B53-471C-B380-16259A77C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9A025-3421-47D9-B683-771F28ADA969}"/>
              </a:ext>
            </a:extLst>
          </p:cNvPr>
          <p:cNvSpPr>
            <a:spLocks noGrp="1"/>
          </p:cNvSpPr>
          <p:nvPr>
            <p:ph type="dt" sz="half" idx="10"/>
          </p:nvPr>
        </p:nvSpPr>
        <p:spPr/>
        <p:txBody>
          <a:bodyPr/>
          <a:lstStyle/>
          <a:p>
            <a:fld id="{8B0AD890-70D9-4AB8-A444-396CF1CDCC69}" type="datetimeFigureOut">
              <a:rPr lang="en-US" smtClean="0"/>
              <a:t>8/22/2022</a:t>
            </a:fld>
            <a:endParaRPr lang="en-US"/>
          </a:p>
        </p:txBody>
      </p:sp>
      <p:sp>
        <p:nvSpPr>
          <p:cNvPr id="6" name="Footer Placeholder 5">
            <a:extLst>
              <a:ext uri="{FF2B5EF4-FFF2-40B4-BE49-F238E27FC236}">
                <a16:creationId xmlns:a16="http://schemas.microsoft.com/office/drawing/2014/main" id="{947F3A2C-40C9-4F4F-BE6C-4AE0929D6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92E05-78F4-407C-9434-53E3AF2954EC}"/>
              </a:ext>
            </a:extLst>
          </p:cNvPr>
          <p:cNvSpPr>
            <a:spLocks noGrp="1"/>
          </p:cNvSpPr>
          <p:nvPr>
            <p:ph type="sldNum" sz="quarter" idx="12"/>
          </p:nvPr>
        </p:nvSpPr>
        <p:spPr/>
        <p:txBody>
          <a:bodyPr/>
          <a:lstStyle/>
          <a:p>
            <a:fld id="{5EC084E1-C466-47DD-A4F8-633B37EB3989}" type="slidenum">
              <a:rPr lang="en-US" smtClean="0"/>
              <a:t>‹#›</a:t>
            </a:fld>
            <a:endParaRPr lang="en-US"/>
          </a:p>
        </p:txBody>
      </p:sp>
    </p:spTree>
    <p:extLst>
      <p:ext uri="{BB962C8B-B14F-4D97-AF65-F5344CB8AC3E}">
        <p14:creationId xmlns:p14="http://schemas.microsoft.com/office/powerpoint/2010/main" val="173871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72492-FB80-4A31-ADAD-9716AC477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09FD1F-3BAA-4AFA-9B03-C9253B966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CD37B-3A87-456E-8267-99AA5B1888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AD890-70D9-4AB8-A444-396CF1CDCC69}" type="datetimeFigureOut">
              <a:rPr lang="en-US" smtClean="0"/>
              <a:t>8/22/2022</a:t>
            </a:fld>
            <a:endParaRPr lang="en-US"/>
          </a:p>
        </p:txBody>
      </p:sp>
      <p:sp>
        <p:nvSpPr>
          <p:cNvPr id="5" name="Footer Placeholder 4">
            <a:extLst>
              <a:ext uri="{FF2B5EF4-FFF2-40B4-BE49-F238E27FC236}">
                <a16:creationId xmlns:a16="http://schemas.microsoft.com/office/drawing/2014/main" id="{B6E49C41-650C-4E4B-8572-5BB6AB87E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10F428-C27A-4C79-A966-5D85A8210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084E1-C466-47DD-A4F8-633B37EB3989}" type="slidenum">
              <a:rPr lang="en-US" smtClean="0"/>
              <a:t>‹#›</a:t>
            </a:fld>
            <a:endParaRPr lang="en-US"/>
          </a:p>
        </p:txBody>
      </p:sp>
    </p:spTree>
    <p:extLst>
      <p:ext uri="{BB962C8B-B14F-4D97-AF65-F5344CB8AC3E}">
        <p14:creationId xmlns:p14="http://schemas.microsoft.com/office/powerpoint/2010/main" val="779066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DFC30-4DB1-416E-BE27-BC20041F1352}"/>
              </a:ext>
            </a:extLst>
          </p:cNvPr>
          <p:cNvSpPr txBox="1"/>
          <p:nvPr/>
        </p:nvSpPr>
        <p:spPr>
          <a:xfrm>
            <a:off x="114300" y="66675"/>
            <a:ext cx="12001500" cy="7171194"/>
          </a:xfrm>
          <a:prstGeom prst="rect">
            <a:avLst/>
          </a:prstGeom>
          <a:noFill/>
        </p:spPr>
        <p:txBody>
          <a:bodyPr wrap="square" rtlCol="0">
            <a:spAutoFit/>
          </a:bodyPr>
          <a:lstStyle/>
          <a:p>
            <a:r>
              <a:rPr lang="en-US" sz="2800" b="1" dirty="0"/>
              <a:t>					Synchronization</a:t>
            </a:r>
          </a:p>
          <a:p>
            <a:r>
              <a:rPr lang="en-US" dirty="0"/>
              <a:t>I. </a:t>
            </a:r>
            <a:r>
              <a:rPr lang="en-US" dirty="0" err="1"/>
              <a:t>Synchronised</a:t>
            </a:r>
            <a:r>
              <a:rPr lang="en-US" dirty="0"/>
              <a:t> is a modifier applicable only for methods and blocks but not for classes and variables .</a:t>
            </a:r>
          </a:p>
          <a:p>
            <a:r>
              <a:rPr lang="en-US" dirty="0"/>
              <a:t>II. If multiple threads are trying to operate on the same java object then there may be a chance of data inconsistency problem </a:t>
            </a:r>
          </a:p>
          <a:p>
            <a:endParaRPr lang="en-US" dirty="0"/>
          </a:p>
          <a:p>
            <a:r>
              <a:rPr lang="en-US" dirty="0"/>
              <a:t>III. To overcome this problem we should go for synchronized keyword .If a method or block declared as synchronized then at a time only one thread is allowed to execute that method or block so that data inconsistency problem will be resolved. </a:t>
            </a:r>
          </a:p>
          <a:p>
            <a:endParaRPr lang="en-US" dirty="0"/>
          </a:p>
          <a:p>
            <a:r>
              <a:rPr lang="en-US" dirty="0"/>
              <a:t>The main advantage of synchronized keyword is we can resolve data inconsistency problem . But the main disadvantage of synchronized keyword is it increases waiting time of threads and creates performance problem . Hence if there is no specific requirements then it is not recommended to use synchronized keyword. </a:t>
            </a:r>
          </a:p>
          <a:p>
            <a:endParaRPr lang="en-US" dirty="0"/>
          </a:p>
          <a:p>
            <a:r>
              <a:rPr lang="en-US" dirty="0"/>
              <a:t>Internally synchronization concept is implemented by using lock .</a:t>
            </a:r>
          </a:p>
          <a:p>
            <a:r>
              <a:rPr lang="en-US" dirty="0"/>
              <a:t>Every object in java has a unique lock .</a:t>
            </a:r>
          </a:p>
          <a:p>
            <a:r>
              <a:rPr lang="en-US" dirty="0"/>
              <a:t>Whenever we  are using synchronized keyword then only lock concept will come into the picture. </a:t>
            </a:r>
          </a:p>
          <a:p>
            <a:endParaRPr lang="en-US" dirty="0"/>
          </a:p>
          <a:p>
            <a:r>
              <a:rPr lang="en-US" dirty="0"/>
              <a:t>If a thread wants to execute synchronized method on the given object first it has to get lock of that object once thread got the lock then it is allowed to execute any synchronized method on that object </a:t>
            </a:r>
          </a:p>
          <a:p>
            <a:r>
              <a:rPr lang="en-US" dirty="0"/>
              <a:t>Once method execution completes automatically thread releases lock .</a:t>
            </a:r>
          </a:p>
          <a:p>
            <a:endParaRPr lang="en-US" dirty="0"/>
          </a:p>
          <a:p>
            <a:r>
              <a:rPr lang="en-US" dirty="0"/>
              <a:t>Acquiring and releasing lock internally taken care by </a:t>
            </a:r>
            <a:r>
              <a:rPr lang="en-US" dirty="0" err="1"/>
              <a:t>jvm</a:t>
            </a:r>
            <a:r>
              <a:rPr lang="en-US" dirty="0"/>
              <a:t> and programmer not responsible for this activity. </a:t>
            </a:r>
          </a:p>
          <a:p>
            <a:endParaRPr lang="en-US" dirty="0"/>
          </a:p>
          <a:p>
            <a:r>
              <a:rPr lang="en-US" dirty="0"/>
              <a:t>While a thread executing synchronized method on the given object the remaining threads are not allowed to execute any synchronized method simultaneously on the same object but the remaining threads are allowed to execute non-synchronized method simultaneously . </a:t>
            </a:r>
          </a:p>
          <a:p>
            <a:endParaRPr lang="en-US" dirty="0"/>
          </a:p>
        </p:txBody>
      </p:sp>
    </p:spTree>
    <p:extLst>
      <p:ext uri="{BB962C8B-B14F-4D97-AF65-F5344CB8AC3E}">
        <p14:creationId xmlns:p14="http://schemas.microsoft.com/office/powerpoint/2010/main" val="294420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F23A1F-E3C9-4455-BC61-7D0B9175DB58}"/>
              </a:ext>
            </a:extLst>
          </p:cNvPr>
          <p:cNvSpPr txBox="1"/>
          <p:nvPr/>
        </p:nvSpPr>
        <p:spPr>
          <a:xfrm>
            <a:off x="85725" y="142875"/>
            <a:ext cx="11991975" cy="6740307"/>
          </a:xfrm>
          <a:prstGeom prst="rect">
            <a:avLst/>
          </a:prstGeom>
          <a:noFill/>
        </p:spPr>
        <p:txBody>
          <a:bodyPr wrap="square" rtlCol="0">
            <a:spAutoFit/>
          </a:bodyPr>
          <a:lstStyle/>
          <a:p>
            <a:r>
              <a:rPr lang="en-US" sz="1600" dirty="0"/>
              <a:t>class Display{</a:t>
            </a:r>
          </a:p>
          <a:p>
            <a:r>
              <a:rPr lang="en-US" sz="1600" dirty="0"/>
              <a:t>	public synchronized void </a:t>
            </a:r>
            <a:r>
              <a:rPr lang="en-US" sz="1600" dirty="0" err="1"/>
              <a:t>displayn</a:t>
            </a:r>
            <a:r>
              <a:rPr lang="en-US" sz="1600" dirty="0"/>
              <a:t>(){</a:t>
            </a:r>
          </a:p>
          <a:p>
            <a:r>
              <a:rPr lang="en-US" sz="1600" dirty="0"/>
              <a:t>		for(int </a:t>
            </a:r>
            <a:r>
              <a:rPr lang="en-US" sz="1600" dirty="0" err="1"/>
              <a:t>i</a:t>
            </a:r>
            <a:r>
              <a:rPr lang="en-US" sz="1600" dirty="0"/>
              <a:t> = 1;i&lt;=10;i++){</a:t>
            </a:r>
          </a:p>
          <a:p>
            <a:r>
              <a:rPr lang="en-US" sz="1600" dirty="0"/>
              <a:t>			</a:t>
            </a:r>
            <a:r>
              <a:rPr lang="en-US" sz="1600" dirty="0" err="1"/>
              <a:t>System.out.print</a:t>
            </a:r>
            <a:r>
              <a:rPr lang="en-US" sz="1600" dirty="0"/>
              <a:t>(</a:t>
            </a:r>
            <a:r>
              <a:rPr lang="en-US" sz="1600" dirty="0" err="1"/>
              <a:t>i</a:t>
            </a:r>
            <a:r>
              <a:rPr lang="en-US" sz="1600" dirty="0"/>
              <a:t>);</a:t>
            </a:r>
          </a:p>
          <a:p>
            <a:r>
              <a:rPr lang="en-US" sz="1600" dirty="0"/>
              <a:t>			try{</a:t>
            </a:r>
          </a:p>
          <a:p>
            <a:r>
              <a:rPr lang="en-US" sz="1600" dirty="0"/>
              <a:t>				</a:t>
            </a:r>
            <a:r>
              <a:rPr lang="en-US" sz="1600" dirty="0" err="1"/>
              <a:t>Thread.sleep</a:t>
            </a:r>
            <a:r>
              <a:rPr lang="en-US" sz="1600" dirty="0"/>
              <a:t>(2000);</a:t>
            </a:r>
          </a:p>
          <a:p>
            <a:r>
              <a:rPr lang="en-US" sz="1600" dirty="0"/>
              <a:t>			}catch(</a:t>
            </a:r>
            <a:r>
              <a:rPr lang="en-US" sz="1600" dirty="0" err="1"/>
              <a:t>InterruptedException</a:t>
            </a:r>
            <a:r>
              <a:rPr lang="en-US" sz="1600" dirty="0"/>
              <a:t> e){}</a:t>
            </a:r>
          </a:p>
          <a:p>
            <a:r>
              <a:rPr lang="en-US" sz="1600" dirty="0"/>
              <a:t>		}</a:t>
            </a:r>
          </a:p>
          <a:p>
            <a:r>
              <a:rPr lang="en-US" sz="1600" dirty="0"/>
              <a:t>	}</a:t>
            </a:r>
          </a:p>
          <a:p>
            <a:r>
              <a:rPr lang="en-US" sz="1600" dirty="0"/>
              <a:t>	public synchronized void </a:t>
            </a:r>
            <a:r>
              <a:rPr lang="en-US" sz="1600" dirty="0" err="1"/>
              <a:t>displayc</a:t>
            </a:r>
            <a:r>
              <a:rPr lang="en-US" sz="1600" dirty="0"/>
              <a:t>(){</a:t>
            </a:r>
          </a:p>
          <a:p>
            <a:r>
              <a:rPr lang="en-US" sz="1600" dirty="0"/>
              <a:t>		for(int </a:t>
            </a:r>
            <a:r>
              <a:rPr lang="en-US" sz="1600" dirty="0" err="1"/>
              <a:t>i</a:t>
            </a:r>
            <a:r>
              <a:rPr lang="en-US" sz="1600" dirty="0"/>
              <a:t> = 65;i&lt;=75;i++){</a:t>
            </a:r>
          </a:p>
          <a:p>
            <a:r>
              <a:rPr lang="en-US" sz="1600" dirty="0"/>
              <a:t>			</a:t>
            </a:r>
            <a:r>
              <a:rPr lang="en-US" sz="1600" dirty="0" err="1"/>
              <a:t>System.out.print</a:t>
            </a:r>
            <a:r>
              <a:rPr lang="en-US" sz="1600" dirty="0"/>
              <a:t>((char)</a:t>
            </a:r>
            <a:r>
              <a:rPr lang="en-US" sz="1600" dirty="0" err="1"/>
              <a:t>i</a:t>
            </a:r>
            <a:r>
              <a:rPr lang="en-US" sz="1600" dirty="0"/>
              <a:t>);</a:t>
            </a:r>
          </a:p>
          <a:p>
            <a:r>
              <a:rPr lang="en-US" sz="1600" dirty="0"/>
              <a:t>			try{</a:t>
            </a:r>
          </a:p>
          <a:p>
            <a:r>
              <a:rPr lang="en-US" sz="1600" dirty="0"/>
              <a:t>				</a:t>
            </a:r>
            <a:r>
              <a:rPr lang="en-US" sz="1600" dirty="0" err="1"/>
              <a:t>Thread.sleep</a:t>
            </a:r>
            <a:r>
              <a:rPr lang="en-US" sz="1600" dirty="0"/>
              <a:t>(2000);</a:t>
            </a:r>
          </a:p>
          <a:p>
            <a:r>
              <a:rPr lang="en-US" sz="1600" dirty="0"/>
              <a:t>			}catch(</a:t>
            </a:r>
            <a:r>
              <a:rPr lang="en-US" sz="1600" dirty="0" err="1"/>
              <a:t>InterruptedException</a:t>
            </a:r>
            <a:r>
              <a:rPr lang="en-US" sz="1600" dirty="0"/>
              <a:t> e){}</a:t>
            </a:r>
          </a:p>
          <a:p>
            <a:r>
              <a:rPr lang="en-US" sz="1600" dirty="0"/>
              <a:t>		}</a:t>
            </a:r>
          </a:p>
          <a:p>
            <a:r>
              <a:rPr lang="en-US" sz="1600" dirty="0"/>
              <a:t>	}</a:t>
            </a:r>
          </a:p>
          <a:p>
            <a:r>
              <a:rPr lang="en-US" sz="1600" dirty="0"/>
              <a:t>}</a:t>
            </a:r>
          </a:p>
          <a:p>
            <a:r>
              <a:rPr lang="en-US" sz="1600" dirty="0"/>
              <a:t>class MyThread1 extends Thread{</a:t>
            </a:r>
          </a:p>
          <a:p>
            <a:r>
              <a:rPr lang="en-US" sz="1600" dirty="0"/>
              <a:t>	Display d;</a:t>
            </a:r>
          </a:p>
          <a:p>
            <a:r>
              <a:rPr lang="en-US" sz="1600" dirty="0"/>
              <a:t>	MyThread1(Display d){</a:t>
            </a:r>
          </a:p>
          <a:p>
            <a:r>
              <a:rPr lang="en-US" sz="1600" dirty="0"/>
              <a:t>		</a:t>
            </a:r>
            <a:r>
              <a:rPr lang="en-US" sz="1600" dirty="0" err="1"/>
              <a:t>this.d</a:t>
            </a:r>
            <a:r>
              <a:rPr lang="en-US" sz="1600" dirty="0"/>
              <a:t> = d;</a:t>
            </a:r>
          </a:p>
          <a:p>
            <a:r>
              <a:rPr lang="en-US" sz="1600" dirty="0"/>
              <a:t>	}</a:t>
            </a:r>
          </a:p>
          <a:p>
            <a:r>
              <a:rPr lang="en-US" sz="1600" dirty="0"/>
              <a:t>	public void run(){</a:t>
            </a:r>
          </a:p>
          <a:p>
            <a:r>
              <a:rPr lang="en-US" sz="1600" dirty="0"/>
              <a:t>		</a:t>
            </a:r>
            <a:r>
              <a:rPr lang="en-US" sz="1600" dirty="0" err="1"/>
              <a:t>d.displayn</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70618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4E4579-8B58-4090-9B66-945E0AA6A0D2}"/>
              </a:ext>
            </a:extLst>
          </p:cNvPr>
          <p:cNvSpPr txBox="1"/>
          <p:nvPr/>
        </p:nvSpPr>
        <p:spPr>
          <a:xfrm>
            <a:off x="152400" y="142875"/>
            <a:ext cx="11668125" cy="5632311"/>
          </a:xfrm>
          <a:prstGeom prst="rect">
            <a:avLst/>
          </a:prstGeom>
          <a:noFill/>
        </p:spPr>
        <p:txBody>
          <a:bodyPr wrap="square" rtlCol="0">
            <a:spAutoFit/>
          </a:bodyPr>
          <a:lstStyle/>
          <a:p>
            <a:r>
              <a:rPr lang="en-US" dirty="0"/>
              <a:t>class MyThread2 extends Thread{</a:t>
            </a:r>
          </a:p>
          <a:p>
            <a:r>
              <a:rPr lang="en-US" dirty="0"/>
              <a:t>	Display d;</a:t>
            </a:r>
          </a:p>
          <a:p>
            <a:r>
              <a:rPr lang="en-US" dirty="0"/>
              <a:t>	MyThread2(Display d){</a:t>
            </a:r>
          </a:p>
          <a:p>
            <a:r>
              <a:rPr lang="en-US" dirty="0"/>
              <a:t>		</a:t>
            </a:r>
            <a:r>
              <a:rPr lang="en-US" dirty="0" err="1"/>
              <a:t>this.d</a:t>
            </a:r>
            <a:r>
              <a:rPr lang="en-US" dirty="0"/>
              <a:t> = d;</a:t>
            </a:r>
          </a:p>
          <a:p>
            <a:r>
              <a:rPr lang="en-US" dirty="0"/>
              <a:t>	}</a:t>
            </a:r>
          </a:p>
          <a:p>
            <a:r>
              <a:rPr lang="en-US" dirty="0"/>
              <a:t>	public void run(){</a:t>
            </a:r>
          </a:p>
          <a:p>
            <a:r>
              <a:rPr lang="en-US" dirty="0"/>
              <a:t>		</a:t>
            </a:r>
            <a:r>
              <a:rPr lang="en-US" dirty="0" err="1"/>
              <a:t>d.displayc</a:t>
            </a:r>
            <a:r>
              <a:rPr lang="en-US" dirty="0"/>
              <a:t>();</a:t>
            </a:r>
          </a:p>
          <a:p>
            <a:r>
              <a:rPr lang="en-US" dirty="0"/>
              <a:t>	}</a:t>
            </a:r>
          </a:p>
          <a:p>
            <a:r>
              <a:rPr lang="en-US" dirty="0"/>
              <a:t>}</a:t>
            </a:r>
          </a:p>
          <a:p>
            <a:endParaRPr lang="en-US" dirty="0"/>
          </a:p>
          <a:p>
            <a:r>
              <a:rPr lang="en-US" dirty="0"/>
              <a:t>class </a:t>
            </a:r>
            <a:r>
              <a:rPr lang="en-US" dirty="0" err="1"/>
              <a:t>SynchronizedDemoMultiThread</a:t>
            </a:r>
            <a:r>
              <a:rPr lang="en-US" dirty="0"/>
              <a:t>{</a:t>
            </a:r>
          </a:p>
          <a:p>
            <a:r>
              <a:rPr lang="en-US" dirty="0"/>
              <a:t>	public static void main(String[] </a:t>
            </a:r>
            <a:r>
              <a:rPr lang="en-US" dirty="0" err="1"/>
              <a:t>args</a:t>
            </a:r>
            <a:r>
              <a:rPr lang="en-US" dirty="0"/>
              <a:t>){</a:t>
            </a:r>
          </a:p>
          <a:p>
            <a:r>
              <a:rPr lang="en-US" dirty="0"/>
              <a:t>		Display d = new Display();</a:t>
            </a:r>
          </a:p>
          <a:p>
            <a:r>
              <a:rPr lang="en-US" dirty="0"/>
              <a:t>		</a:t>
            </a:r>
          </a:p>
          <a:p>
            <a:r>
              <a:rPr lang="en-US" dirty="0"/>
              <a:t>		MyThread1 t1 = new MyThread1(d);</a:t>
            </a:r>
          </a:p>
          <a:p>
            <a:r>
              <a:rPr lang="en-US" dirty="0"/>
              <a:t>		MyThread2 t2 = new MyThread2(d);</a:t>
            </a:r>
          </a:p>
          <a:p>
            <a:r>
              <a:rPr lang="en-US" dirty="0"/>
              <a:t>		t1.start();</a:t>
            </a:r>
          </a:p>
          <a:p>
            <a:r>
              <a:rPr lang="en-US" dirty="0"/>
              <a:t>		t2.start();</a:t>
            </a:r>
          </a:p>
          <a:p>
            <a:r>
              <a:rPr lang="en-US" dirty="0"/>
              <a:t>	}</a:t>
            </a:r>
          </a:p>
          <a:p>
            <a:r>
              <a:rPr lang="en-US" dirty="0"/>
              <a:t>}</a:t>
            </a:r>
          </a:p>
        </p:txBody>
      </p:sp>
      <p:pic>
        <p:nvPicPr>
          <p:cNvPr id="4" name="Picture 3">
            <a:extLst>
              <a:ext uri="{FF2B5EF4-FFF2-40B4-BE49-F238E27FC236}">
                <a16:creationId xmlns:a16="http://schemas.microsoft.com/office/drawing/2014/main" id="{BD0A5D15-2A05-4D4F-9704-E1A87057F05B}"/>
              </a:ext>
            </a:extLst>
          </p:cNvPr>
          <p:cNvPicPr>
            <a:picLocks noChangeAspect="1"/>
          </p:cNvPicPr>
          <p:nvPr/>
        </p:nvPicPr>
        <p:blipFill>
          <a:blip r:embed="rId2"/>
          <a:stretch>
            <a:fillRect/>
          </a:stretch>
        </p:blipFill>
        <p:spPr>
          <a:xfrm>
            <a:off x="6943520" y="1238036"/>
            <a:ext cx="2934109" cy="3067478"/>
          </a:xfrm>
          <a:prstGeom prst="rect">
            <a:avLst/>
          </a:prstGeom>
        </p:spPr>
      </p:pic>
    </p:spTree>
    <p:extLst>
      <p:ext uri="{BB962C8B-B14F-4D97-AF65-F5344CB8AC3E}">
        <p14:creationId xmlns:p14="http://schemas.microsoft.com/office/powerpoint/2010/main" val="337021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405C9-0B96-4A73-A10F-5E9F4DFF8E2D}"/>
              </a:ext>
            </a:extLst>
          </p:cNvPr>
          <p:cNvSpPr txBox="1"/>
          <p:nvPr/>
        </p:nvSpPr>
        <p:spPr>
          <a:xfrm>
            <a:off x="133350" y="114300"/>
            <a:ext cx="11934825" cy="2400657"/>
          </a:xfrm>
          <a:prstGeom prst="rect">
            <a:avLst/>
          </a:prstGeom>
          <a:noFill/>
        </p:spPr>
        <p:txBody>
          <a:bodyPr wrap="square" rtlCol="0">
            <a:spAutoFit/>
          </a:bodyPr>
          <a:lstStyle/>
          <a:p>
            <a:r>
              <a:rPr lang="en-US" sz="2400" b="1" dirty="0"/>
              <a:t>Synchronized Blocks</a:t>
            </a:r>
            <a:endParaRPr lang="en-US" b="1" dirty="0"/>
          </a:p>
          <a:p>
            <a:pPr marL="342900" indent="-342900">
              <a:buAutoNum type="arabicPeriod"/>
            </a:pPr>
            <a:r>
              <a:rPr lang="en-US" dirty="0"/>
              <a:t>If very few lines of the code required synchronization then it is not recommended to declare entire method as synchronized we have to enclose those few lines of the code by using synchronized block . </a:t>
            </a:r>
          </a:p>
          <a:p>
            <a:pPr marL="342900" indent="-342900">
              <a:buAutoNum type="arabicPeriod"/>
            </a:pPr>
            <a:r>
              <a:rPr lang="en-US" dirty="0"/>
              <a:t>The main advantage of synchronized block over synchronized method is it reduces waiting time of threads and improves the performance of the system . </a:t>
            </a:r>
          </a:p>
          <a:p>
            <a:pPr marL="342900" indent="-342900">
              <a:buAutoNum type="arabicPeriod"/>
            </a:pPr>
            <a:r>
              <a:rPr lang="en-US" dirty="0"/>
              <a:t>We can declare synchronized block as follows </a:t>
            </a:r>
          </a:p>
          <a:p>
            <a:endParaRPr lang="en-US" dirty="0"/>
          </a:p>
          <a:p>
            <a:endParaRPr lang="en-US" dirty="0"/>
          </a:p>
        </p:txBody>
      </p:sp>
      <p:graphicFrame>
        <p:nvGraphicFramePr>
          <p:cNvPr id="3" name="Table 3">
            <a:extLst>
              <a:ext uri="{FF2B5EF4-FFF2-40B4-BE49-F238E27FC236}">
                <a16:creationId xmlns:a16="http://schemas.microsoft.com/office/drawing/2014/main" id="{BDE17DB7-AAEC-4F49-9796-5033F53BC41D}"/>
              </a:ext>
            </a:extLst>
          </p:cNvPr>
          <p:cNvGraphicFramePr>
            <a:graphicFrameLocks noGrp="1"/>
          </p:cNvGraphicFramePr>
          <p:nvPr>
            <p:extLst>
              <p:ext uri="{D42A27DB-BD31-4B8C-83A1-F6EECF244321}">
                <p14:modId xmlns:p14="http://schemas.microsoft.com/office/powerpoint/2010/main" val="2158618859"/>
              </p:ext>
            </p:extLst>
          </p:nvPr>
        </p:nvGraphicFramePr>
        <p:xfrm>
          <a:off x="714374" y="2514957"/>
          <a:ext cx="10315575" cy="3931920"/>
        </p:xfrm>
        <a:graphic>
          <a:graphicData uri="http://schemas.openxmlformats.org/drawingml/2006/table">
            <a:tbl>
              <a:tblPr firstRow="1" bandRow="1">
                <a:tableStyleId>{5940675A-B579-460E-94D1-54222C63F5DA}</a:tableStyleId>
              </a:tblPr>
              <a:tblGrid>
                <a:gridCol w="3438525">
                  <a:extLst>
                    <a:ext uri="{9D8B030D-6E8A-4147-A177-3AD203B41FA5}">
                      <a16:colId xmlns:a16="http://schemas.microsoft.com/office/drawing/2014/main" val="792886820"/>
                    </a:ext>
                  </a:extLst>
                </a:gridCol>
                <a:gridCol w="3438525">
                  <a:extLst>
                    <a:ext uri="{9D8B030D-6E8A-4147-A177-3AD203B41FA5}">
                      <a16:colId xmlns:a16="http://schemas.microsoft.com/office/drawing/2014/main" val="3589310005"/>
                    </a:ext>
                  </a:extLst>
                </a:gridCol>
                <a:gridCol w="3438525">
                  <a:extLst>
                    <a:ext uri="{9D8B030D-6E8A-4147-A177-3AD203B41FA5}">
                      <a16:colId xmlns:a16="http://schemas.microsoft.com/office/drawing/2014/main" val="438601954"/>
                    </a:ext>
                  </a:extLst>
                </a:gridCol>
              </a:tblGrid>
              <a:tr h="0">
                <a:tc>
                  <a:txBody>
                    <a:bodyPr/>
                    <a:lstStyle/>
                    <a:p>
                      <a:pPr marL="342900" indent="-342900">
                        <a:buAutoNum type="arabicPeriod"/>
                      </a:pPr>
                      <a:r>
                        <a:rPr lang="en-US" dirty="0"/>
                        <a:t>To get lock of current object </a:t>
                      </a:r>
                    </a:p>
                    <a:p>
                      <a:pPr marL="0" indent="0">
                        <a:buNone/>
                      </a:pPr>
                      <a:endParaRPr lang="en-US" dirty="0"/>
                    </a:p>
                    <a:p>
                      <a:pPr marL="0" indent="0">
                        <a:buNone/>
                      </a:pPr>
                      <a:r>
                        <a:rPr lang="en-US" dirty="0" err="1"/>
                        <a:t>Sychronized</a:t>
                      </a:r>
                      <a:r>
                        <a:rPr lang="en-US" dirty="0"/>
                        <a:t>(this){</a:t>
                      </a:r>
                    </a:p>
                    <a:p>
                      <a:pPr marL="0" indent="0">
                        <a:buNone/>
                      </a:pPr>
                      <a:r>
                        <a:rPr lang="en-US" dirty="0"/>
                        <a:t>---</a:t>
                      </a:r>
                    </a:p>
                    <a:p>
                      <a:pPr marL="0" indent="0">
                        <a:buNone/>
                      </a:pPr>
                      <a:r>
                        <a:rPr lang="en-US" dirty="0"/>
                        <a:t>-----    }</a:t>
                      </a:r>
                    </a:p>
                    <a:p>
                      <a:endParaRPr lang="en-US" dirty="0"/>
                    </a:p>
                    <a:p>
                      <a:r>
                        <a:rPr lang="en-US" dirty="0"/>
                        <a:t>If a thread got lock of current object then only it is allowed to execute this Area.</a:t>
                      </a:r>
                    </a:p>
                    <a:p>
                      <a:endParaRPr lang="en-US" dirty="0"/>
                    </a:p>
                    <a:p>
                      <a:endParaRPr lang="en-US" dirty="0"/>
                    </a:p>
                    <a:p>
                      <a:endParaRPr lang="en-US" dirty="0"/>
                    </a:p>
                    <a:p>
                      <a:endParaRPr lang="en-US" dirty="0"/>
                    </a:p>
                    <a:p>
                      <a:endParaRPr lang="en-US" dirty="0"/>
                    </a:p>
                  </a:txBody>
                  <a:tcPr/>
                </a:tc>
                <a:tc>
                  <a:txBody>
                    <a:bodyPr/>
                    <a:lstStyle/>
                    <a:p>
                      <a:r>
                        <a:rPr lang="en-US" dirty="0"/>
                        <a:t>2.To get Lock of Particular </a:t>
                      </a:r>
                      <a:r>
                        <a:rPr lang="en-US" dirty="0" err="1"/>
                        <a:t>object‘b</a:t>
                      </a:r>
                      <a:r>
                        <a:rPr lang="en-US" dirty="0"/>
                        <a:t>’</a:t>
                      </a:r>
                    </a:p>
                    <a:p>
                      <a:endParaRPr lang="en-US" dirty="0"/>
                    </a:p>
                    <a:p>
                      <a:endParaRPr lang="en-US" dirty="0"/>
                    </a:p>
                    <a:p>
                      <a:r>
                        <a:rPr lang="en-US" dirty="0" err="1"/>
                        <a:t>Sychronized</a:t>
                      </a:r>
                      <a:r>
                        <a:rPr lang="en-US" dirty="0"/>
                        <a:t>(b){</a:t>
                      </a:r>
                    </a:p>
                    <a:p>
                      <a:r>
                        <a:rPr lang="en-US" dirty="0"/>
                        <a:t>------</a:t>
                      </a:r>
                    </a:p>
                    <a:p>
                      <a:r>
                        <a:rPr lang="en-US" dirty="0"/>
                        <a:t>-----</a:t>
                      </a:r>
                    </a:p>
                    <a:p>
                      <a:r>
                        <a:rPr lang="en-US" dirty="0"/>
                        <a:t>}</a:t>
                      </a:r>
                    </a:p>
                    <a:p>
                      <a:r>
                        <a:rPr lang="en-US" dirty="0"/>
                        <a:t>If a thread got the lock of particular Object ‘b’ then only it is allowed to execute this area.</a:t>
                      </a:r>
                    </a:p>
                  </a:txBody>
                  <a:tcPr/>
                </a:tc>
                <a:tc>
                  <a:txBody>
                    <a:bodyPr/>
                    <a:lstStyle/>
                    <a:p>
                      <a:r>
                        <a:rPr lang="en-US" dirty="0"/>
                        <a:t>3. To get the class Level lock</a:t>
                      </a:r>
                    </a:p>
                    <a:p>
                      <a:endParaRPr lang="en-US" dirty="0"/>
                    </a:p>
                    <a:p>
                      <a:endParaRPr lang="en-US" dirty="0"/>
                    </a:p>
                    <a:p>
                      <a:r>
                        <a:rPr lang="en-US" dirty="0"/>
                        <a:t>Synchronized(</a:t>
                      </a:r>
                      <a:r>
                        <a:rPr lang="en-US" dirty="0" err="1"/>
                        <a:t>Display.class</a:t>
                      </a:r>
                      <a:r>
                        <a:rPr lang="en-US" dirty="0"/>
                        <a:t>){</a:t>
                      </a:r>
                    </a:p>
                    <a:p>
                      <a:r>
                        <a:rPr lang="en-US" dirty="0"/>
                        <a:t>------</a:t>
                      </a:r>
                    </a:p>
                    <a:p>
                      <a:r>
                        <a:rPr lang="en-US" dirty="0"/>
                        <a:t>-----}</a:t>
                      </a:r>
                    </a:p>
                    <a:p>
                      <a:endParaRPr lang="en-US" dirty="0"/>
                    </a:p>
                    <a:p>
                      <a:endParaRPr lang="en-US" dirty="0"/>
                    </a:p>
                    <a:p>
                      <a:r>
                        <a:rPr lang="en-US" dirty="0"/>
                        <a:t>If a thread got class level lock </a:t>
                      </a:r>
                      <a:r>
                        <a:rPr lang="en-US" dirty="0" err="1"/>
                        <a:t>of“display</a:t>
                      </a:r>
                      <a:r>
                        <a:rPr lang="en-US" dirty="0"/>
                        <a:t>” class then only it is allowed to execute this area . </a:t>
                      </a:r>
                    </a:p>
                  </a:txBody>
                  <a:tcPr/>
                </a:tc>
                <a:extLst>
                  <a:ext uri="{0D108BD9-81ED-4DB2-BD59-A6C34878D82A}">
                    <a16:rowId xmlns:a16="http://schemas.microsoft.com/office/drawing/2014/main" val="2857619883"/>
                  </a:ext>
                </a:extLst>
              </a:tr>
            </a:tbl>
          </a:graphicData>
        </a:graphic>
      </p:graphicFrame>
    </p:spTree>
    <p:extLst>
      <p:ext uri="{BB962C8B-B14F-4D97-AF65-F5344CB8AC3E}">
        <p14:creationId xmlns:p14="http://schemas.microsoft.com/office/powerpoint/2010/main" val="211035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A9D47-2A4F-45CB-951D-36811EE08EA1}"/>
              </a:ext>
            </a:extLst>
          </p:cNvPr>
          <p:cNvSpPr txBox="1"/>
          <p:nvPr/>
        </p:nvSpPr>
        <p:spPr>
          <a:xfrm>
            <a:off x="104775" y="76200"/>
            <a:ext cx="11963400" cy="6694140"/>
          </a:xfrm>
          <a:prstGeom prst="rect">
            <a:avLst/>
          </a:prstGeom>
          <a:noFill/>
        </p:spPr>
        <p:txBody>
          <a:bodyPr wrap="square" rtlCol="0">
            <a:spAutoFit/>
          </a:bodyPr>
          <a:lstStyle/>
          <a:p>
            <a:r>
              <a:rPr lang="en-US" sz="1100" dirty="0"/>
              <a:t>class Display{</a:t>
            </a:r>
          </a:p>
          <a:p>
            <a:r>
              <a:rPr lang="en-US" sz="1100" dirty="0"/>
              <a:t>	public void wish(String name){</a:t>
            </a:r>
          </a:p>
          <a:p>
            <a:r>
              <a:rPr lang="en-US" sz="1100" dirty="0"/>
              <a:t>		;;;;;;;;;;;;;; // 1 lakh lines of code</a:t>
            </a:r>
          </a:p>
          <a:p>
            <a:r>
              <a:rPr lang="en-US" sz="1100" dirty="0"/>
              <a:t>		synchronized(this){</a:t>
            </a:r>
          </a:p>
          <a:p>
            <a:r>
              <a:rPr lang="en-US" sz="1100" dirty="0"/>
              <a:t>		for(int </a:t>
            </a:r>
            <a:r>
              <a:rPr lang="en-US" sz="1100" dirty="0" err="1"/>
              <a:t>i</a:t>
            </a:r>
            <a:r>
              <a:rPr lang="en-US" sz="1100" dirty="0"/>
              <a:t> = 1;i&lt;=10;i++){</a:t>
            </a:r>
          </a:p>
          <a:p>
            <a:r>
              <a:rPr lang="en-US" sz="1100" dirty="0"/>
              <a:t>			</a:t>
            </a:r>
            <a:r>
              <a:rPr lang="en-US" sz="1100" dirty="0" err="1"/>
              <a:t>System.out.print</a:t>
            </a:r>
            <a:r>
              <a:rPr lang="en-US" sz="1100" dirty="0"/>
              <a:t>("Good Morning : ");</a:t>
            </a:r>
          </a:p>
          <a:p>
            <a:r>
              <a:rPr lang="en-US" sz="1100" dirty="0"/>
              <a:t>			try{</a:t>
            </a:r>
          </a:p>
          <a:p>
            <a:r>
              <a:rPr lang="en-US" sz="1100" dirty="0"/>
              <a:t>				</a:t>
            </a:r>
            <a:r>
              <a:rPr lang="en-US" sz="1100" dirty="0" err="1"/>
              <a:t>Thread.sleep</a:t>
            </a:r>
            <a:r>
              <a:rPr lang="en-US" sz="1100" dirty="0"/>
              <a:t>(2000);</a:t>
            </a:r>
          </a:p>
          <a:p>
            <a:r>
              <a:rPr lang="en-US" sz="1100" dirty="0"/>
              <a:t>			}catch(</a:t>
            </a:r>
            <a:r>
              <a:rPr lang="en-US" sz="1100" dirty="0" err="1"/>
              <a:t>InterruptedException</a:t>
            </a:r>
            <a:r>
              <a:rPr lang="en-US" sz="1100" dirty="0"/>
              <a:t> e){</a:t>
            </a:r>
          </a:p>
          <a:p>
            <a:r>
              <a:rPr lang="en-US" sz="1100" dirty="0"/>
              <a:t>				</a:t>
            </a:r>
          </a:p>
          <a:p>
            <a:r>
              <a:rPr lang="en-US" sz="1100" dirty="0"/>
              <a:t>			}</a:t>
            </a:r>
          </a:p>
          <a:p>
            <a:r>
              <a:rPr lang="en-US" sz="1100" dirty="0"/>
              <a:t>			</a:t>
            </a:r>
            <a:r>
              <a:rPr lang="en-US" sz="1100" dirty="0" err="1"/>
              <a:t>System.out.println</a:t>
            </a:r>
            <a:r>
              <a:rPr lang="en-US" sz="1100" dirty="0"/>
              <a:t>(name);</a:t>
            </a:r>
          </a:p>
          <a:p>
            <a:r>
              <a:rPr lang="en-US" sz="1100" dirty="0"/>
              <a:t>		}</a:t>
            </a:r>
          </a:p>
          <a:p>
            <a:r>
              <a:rPr lang="en-US" sz="1100" dirty="0"/>
              <a:t>		};</a:t>
            </a:r>
          </a:p>
          <a:p>
            <a:r>
              <a:rPr lang="en-US" sz="1100" dirty="0"/>
              <a:t>		;;;;;;;;;;;;;; // 1 lakh lines of code</a:t>
            </a:r>
          </a:p>
          <a:p>
            <a:r>
              <a:rPr lang="en-US" sz="1100" dirty="0"/>
              <a:t>	}</a:t>
            </a:r>
          </a:p>
          <a:p>
            <a:r>
              <a:rPr lang="en-US" sz="1100" dirty="0"/>
              <a:t>	</a:t>
            </a:r>
          </a:p>
          <a:p>
            <a:r>
              <a:rPr lang="en-US" sz="1100" dirty="0"/>
              <a:t>}</a:t>
            </a:r>
          </a:p>
          <a:p>
            <a:r>
              <a:rPr lang="en-US" sz="1100" dirty="0"/>
              <a:t>class </a:t>
            </a:r>
            <a:r>
              <a:rPr lang="en-US" sz="1100" dirty="0" err="1"/>
              <a:t>MyThread</a:t>
            </a:r>
            <a:r>
              <a:rPr lang="en-US" sz="1100" dirty="0"/>
              <a:t> extends Thread{</a:t>
            </a:r>
          </a:p>
          <a:p>
            <a:r>
              <a:rPr lang="en-US" sz="1100" dirty="0"/>
              <a:t>	Display d;</a:t>
            </a:r>
          </a:p>
          <a:p>
            <a:r>
              <a:rPr lang="en-US" sz="1100" dirty="0"/>
              <a:t>	String name;</a:t>
            </a:r>
          </a:p>
          <a:p>
            <a:r>
              <a:rPr lang="en-US" sz="1100" dirty="0"/>
              <a:t>	</a:t>
            </a:r>
            <a:r>
              <a:rPr lang="en-US" sz="1100" dirty="0" err="1"/>
              <a:t>MyThread</a:t>
            </a:r>
            <a:r>
              <a:rPr lang="en-US" sz="1100" dirty="0"/>
              <a:t>(Display </a:t>
            </a:r>
            <a:r>
              <a:rPr lang="en-US" sz="1100" dirty="0" err="1"/>
              <a:t>d,String</a:t>
            </a:r>
            <a:r>
              <a:rPr lang="en-US" sz="1100" dirty="0"/>
              <a:t> name){</a:t>
            </a:r>
          </a:p>
          <a:p>
            <a:r>
              <a:rPr lang="en-US" sz="1100" dirty="0"/>
              <a:t>		</a:t>
            </a:r>
            <a:r>
              <a:rPr lang="en-US" sz="1100" dirty="0" err="1"/>
              <a:t>this.d</a:t>
            </a:r>
            <a:r>
              <a:rPr lang="en-US" sz="1100" dirty="0"/>
              <a:t> = d;</a:t>
            </a:r>
          </a:p>
          <a:p>
            <a:r>
              <a:rPr lang="en-US" sz="1100" dirty="0"/>
              <a:t>		this.name = name;</a:t>
            </a:r>
          </a:p>
          <a:p>
            <a:r>
              <a:rPr lang="en-US" sz="1100" dirty="0"/>
              <a:t>	}</a:t>
            </a:r>
          </a:p>
          <a:p>
            <a:r>
              <a:rPr lang="en-US" sz="1100" dirty="0"/>
              <a:t>	public void run(){</a:t>
            </a:r>
          </a:p>
          <a:p>
            <a:r>
              <a:rPr lang="en-US" sz="1100" dirty="0"/>
              <a:t>		</a:t>
            </a:r>
            <a:r>
              <a:rPr lang="en-US" sz="1100" dirty="0" err="1"/>
              <a:t>d.wish</a:t>
            </a:r>
            <a:r>
              <a:rPr lang="en-US" sz="1100" dirty="0"/>
              <a:t>(name);</a:t>
            </a:r>
          </a:p>
          <a:p>
            <a:r>
              <a:rPr lang="en-US" sz="1100" dirty="0"/>
              <a:t>	}</a:t>
            </a:r>
          </a:p>
          <a:p>
            <a:r>
              <a:rPr lang="en-US" sz="1100" dirty="0"/>
              <a:t>}</a:t>
            </a:r>
          </a:p>
          <a:p>
            <a:r>
              <a:rPr lang="en-US" sz="1100" dirty="0"/>
              <a:t>class </a:t>
            </a:r>
            <a:r>
              <a:rPr lang="en-US" sz="1100" dirty="0" err="1"/>
              <a:t>SynchronizedBlockDemo</a:t>
            </a:r>
            <a:r>
              <a:rPr lang="en-US" sz="1100" dirty="0"/>
              <a:t>{</a:t>
            </a:r>
          </a:p>
          <a:p>
            <a:r>
              <a:rPr lang="en-US" sz="1100" dirty="0"/>
              <a:t>	public static void main(String[] </a:t>
            </a:r>
            <a:r>
              <a:rPr lang="en-US" sz="1100" dirty="0" err="1"/>
              <a:t>args</a:t>
            </a:r>
            <a:r>
              <a:rPr lang="en-US" sz="1100" dirty="0"/>
              <a:t>){</a:t>
            </a:r>
          </a:p>
          <a:p>
            <a:r>
              <a:rPr lang="en-US" sz="1100" dirty="0"/>
              <a:t>		Display d = new Display();</a:t>
            </a:r>
          </a:p>
          <a:p>
            <a:r>
              <a:rPr lang="en-US" sz="1100" dirty="0"/>
              <a:t>		</a:t>
            </a:r>
          </a:p>
          <a:p>
            <a:r>
              <a:rPr lang="en-US" sz="1100" dirty="0"/>
              <a:t>		</a:t>
            </a:r>
            <a:r>
              <a:rPr lang="en-US" sz="1100" dirty="0" err="1"/>
              <a:t>MyThread</a:t>
            </a:r>
            <a:r>
              <a:rPr lang="en-US" sz="1100" dirty="0"/>
              <a:t> t1 = new </a:t>
            </a:r>
            <a:r>
              <a:rPr lang="en-US" sz="1100" dirty="0" err="1"/>
              <a:t>MyThread</a:t>
            </a:r>
            <a:r>
              <a:rPr lang="en-US" sz="1100" dirty="0"/>
              <a:t>(</a:t>
            </a:r>
            <a:r>
              <a:rPr lang="en-US" sz="1100" dirty="0" err="1"/>
              <a:t>d,"Dhoni</a:t>
            </a:r>
            <a:r>
              <a:rPr lang="en-US" sz="1100" dirty="0"/>
              <a:t>");</a:t>
            </a:r>
          </a:p>
          <a:p>
            <a:r>
              <a:rPr lang="en-US" sz="1100" dirty="0"/>
              <a:t>		</a:t>
            </a:r>
            <a:r>
              <a:rPr lang="en-US" sz="1100" dirty="0" err="1"/>
              <a:t>MyThread</a:t>
            </a:r>
            <a:r>
              <a:rPr lang="en-US" sz="1100" dirty="0"/>
              <a:t> t2 = new </a:t>
            </a:r>
            <a:r>
              <a:rPr lang="en-US" sz="1100" dirty="0" err="1"/>
              <a:t>MyThread</a:t>
            </a:r>
            <a:r>
              <a:rPr lang="en-US" sz="1100" dirty="0"/>
              <a:t>(</a:t>
            </a:r>
            <a:r>
              <a:rPr lang="en-US" sz="1100" dirty="0" err="1"/>
              <a:t>d,"Yuvraj</a:t>
            </a:r>
            <a:r>
              <a:rPr lang="en-US" sz="1100" dirty="0"/>
              <a:t>");</a:t>
            </a:r>
          </a:p>
          <a:p>
            <a:r>
              <a:rPr lang="en-US" sz="1100" dirty="0"/>
              <a:t>		t1.start();</a:t>
            </a:r>
          </a:p>
          <a:p>
            <a:r>
              <a:rPr lang="en-US" sz="1100" dirty="0"/>
              <a:t>		t2.start();</a:t>
            </a:r>
          </a:p>
          <a:p>
            <a:r>
              <a:rPr lang="en-US" sz="1100" dirty="0"/>
              <a:t>	}</a:t>
            </a:r>
          </a:p>
          <a:p>
            <a:r>
              <a:rPr lang="en-US" sz="1100" dirty="0"/>
              <a:t>}</a:t>
            </a:r>
          </a:p>
        </p:txBody>
      </p:sp>
      <p:pic>
        <p:nvPicPr>
          <p:cNvPr id="4" name="Picture 3">
            <a:extLst>
              <a:ext uri="{FF2B5EF4-FFF2-40B4-BE49-F238E27FC236}">
                <a16:creationId xmlns:a16="http://schemas.microsoft.com/office/drawing/2014/main" id="{06AA7982-98AA-4AE5-98DB-BB60D58CA815}"/>
              </a:ext>
            </a:extLst>
          </p:cNvPr>
          <p:cNvPicPr>
            <a:picLocks noChangeAspect="1"/>
          </p:cNvPicPr>
          <p:nvPr/>
        </p:nvPicPr>
        <p:blipFill>
          <a:blip r:embed="rId2"/>
          <a:stretch>
            <a:fillRect/>
          </a:stretch>
        </p:blipFill>
        <p:spPr>
          <a:xfrm>
            <a:off x="7610616" y="1251241"/>
            <a:ext cx="2524477" cy="4706007"/>
          </a:xfrm>
          <a:prstGeom prst="rect">
            <a:avLst/>
          </a:prstGeom>
        </p:spPr>
      </p:pic>
    </p:spTree>
    <p:extLst>
      <p:ext uri="{BB962C8B-B14F-4D97-AF65-F5344CB8AC3E}">
        <p14:creationId xmlns:p14="http://schemas.microsoft.com/office/powerpoint/2010/main" val="160777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7A4225-530B-4498-B920-81D02F74C06D}"/>
              </a:ext>
            </a:extLst>
          </p:cNvPr>
          <p:cNvSpPr txBox="1"/>
          <p:nvPr/>
        </p:nvSpPr>
        <p:spPr>
          <a:xfrm>
            <a:off x="104775" y="114300"/>
            <a:ext cx="11982450" cy="4339650"/>
          </a:xfrm>
          <a:prstGeom prst="rect">
            <a:avLst/>
          </a:prstGeom>
          <a:noFill/>
        </p:spPr>
        <p:txBody>
          <a:bodyPr wrap="square" rtlCol="0">
            <a:spAutoFit/>
          </a:bodyPr>
          <a:lstStyle/>
          <a:p>
            <a:r>
              <a:rPr lang="en-US" sz="2400" b="1" dirty="0"/>
              <a:t>Conclusion:</a:t>
            </a:r>
          </a:p>
          <a:p>
            <a:r>
              <a:rPr lang="en-US" dirty="0"/>
              <a:t>Lock concept applicable for object types and class types but not for primitives Hence we can’t pass primitive as argument to synchronized block otherwise we will get compile time error saying Unexpected type found : int required : reference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try to pass primitive in synchronized block </a:t>
            </a:r>
          </a:p>
          <a:p>
            <a:endParaRPr lang="en-US" dirty="0"/>
          </a:p>
          <a:p>
            <a:r>
              <a:rPr lang="en-US" dirty="0"/>
              <a:t>We can use class level lock by passing </a:t>
            </a:r>
            <a:r>
              <a:rPr lang="en-US" dirty="0" err="1"/>
              <a:t>Display.class</a:t>
            </a:r>
            <a:r>
              <a:rPr lang="en-US" dirty="0"/>
              <a:t> inside the synchronized method as parameter</a:t>
            </a:r>
          </a:p>
        </p:txBody>
      </p:sp>
      <p:pic>
        <p:nvPicPr>
          <p:cNvPr id="4" name="Picture 3">
            <a:extLst>
              <a:ext uri="{FF2B5EF4-FFF2-40B4-BE49-F238E27FC236}">
                <a16:creationId xmlns:a16="http://schemas.microsoft.com/office/drawing/2014/main" id="{2615096D-B3EE-4E96-B52B-45727FD4AD47}"/>
              </a:ext>
            </a:extLst>
          </p:cNvPr>
          <p:cNvPicPr>
            <a:picLocks noChangeAspect="1"/>
          </p:cNvPicPr>
          <p:nvPr/>
        </p:nvPicPr>
        <p:blipFill>
          <a:blip r:embed="rId2"/>
          <a:stretch>
            <a:fillRect/>
          </a:stretch>
        </p:blipFill>
        <p:spPr>
          <a:xfrm>
            <a:off x="1409280" y="1481044"/>
            <a:ext cx="6020640" cy="1343212"/>
          </a:xfrm>
          <a:prstGeom prst="rect">
            <a:avLst/>
          </a:prstGeom>
        </p:spPr>
      </p:pic>
    </p:spTree>
    <p:extLst>
      <p:ext uri="{BB962C8B-B14F-4D97-AF65-F5344CB8AC3E}">
        <p14:creationId xmlns:p14="http://schemas.microsoft.com/office/powerpoint/2010/main" val="396694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29771-039D-472D-A352-DB8CC2F4C794}"/>
              </a:ext>
            </a:extLst>
          </p:cNvPr>
          <p:cNvSpPr txBox="1"/>
          <p:nvPr/>
        </p:nvSpPr>
        <p:spPr>
          <a:xfrm>
            <a:off x="133350" y="133350"/>
            <a:ext cx="11963400" cy="6832640"/>
          </a:xfrm>
          <a:prstGeom prst="rect">
            <a:avLst/>
          </a:prstGeom>
          <a:noFill/>
        </p:spPr>
        <p:txBody>
          <a:bodyPr wrap="square" rtlCol="0">
            <a:spAutoFit/>
          </a:bodyPr>
          <a:lstStyle/>
          <a:p>
            <a:r>
              <a:rPr lang="en-US" sz="2400" b="1" dirty="0"/>
              <a:t>FAQ’s</a:t>
            </a:r>
          </a:p>
          <a:p>
            <a:r>
              <a:rPr lang="en-US" dirty="0"/>
              <a:t>Q1.  What is synchronized keyword where we can apply ?</a:t>
            </a:r>
          </a:p>
          <a:p>
            <a:r>
              <a:rPr lang="en-US" dirty="0"/>
              <a:t>	modifier applicable for method or blocks but not for variables and class </a:t>
            </a:r>
          </a:p>
          <a:p>
            <a:r>
              <a:rPr lang="en-US" dirty="0"/>
              <a:t>Q2. Explain advantage of synchronized keyword ? </a:t>
            </a:r>
          </a:p>
          <a:p>
            <a:r>
              <a:rPr lang="en-US" dirty="0"/>
              <a:t>	to resolve data inconsistency  problems</a:t>
            </a:r>
          </a:p>
          <a:p>
            <a:r>
              <a:rPr lang="en-US" dirty="0"/>
              <a:t>Q3.Explain disadvantage of synchronized keyword ?</a:t>
            </a:r>
          </a:p>
          <a:p>
            <a:r>
              <a:rPr lang="en-US" dirty="0"/>
              <a:t>	Only single thread is allowed to execute which causes performance problem </a:t>
            </a:r>
          </a:p>
          <a:p>
            <a:r>
              <a:rPr lang="en-US" dirty="0"/>
              <a:t>Q4. What is Race condition ? </a:t>
            </a:r>
          </a:p>
          <a:p>
            <a:r>
              <a:rPr lang="en-US" dirty="0"/>
              <a:t>	if multiple threads are operating simultaneously on same java object then there may be a chance of data 	inconsistency problem this called race condition . We can overcome this problem by using synchronized keyword.</a:t>
            </a:r>
          </a:p>
          <a:p>
            <a:endParaRPr lang="en-US" dirty="0"/>
          </a:p>
          <a:p>
            <a:r>
              <a:rPr lang="en-US" dirty="0"/>
              <a:t>Q5. What is object lock and when it is required ?</a:t>
            </a:r>
          </a:p>
          <a:p>
            <a:r>
              <a:rPr lang="en-US" dirty="0"/>
              <a:t>Q6. What is class level lock and when it is required ? </a:t>
            </a:r>
          </a:p>
          <a:p>
            <a:r>
              <a:rPr lang="en-US" dirty="0"/>
              <a:t>Q7. what is the difference between class level lock and object level lock ?</a:t>
            </a:r>
          </a:p>
          <a:p>
            <a:endParaRPr lang="en-US" dirty="0"/>
          </a:p>
          <a:p>
            <a:r>
              <a:rPr lang="en-US" dirty="0"/>
              <a:t>Q8. while a thread executing synchronized method on the given object is the remaining threads are allowed to execute any other synchronized method simultaneously  on the  same object . </a:t>
            </a:r>
          </a:p>
          <a:p>
            <a:r>
              <a:rPr lang="en-US" dirty="0"/>
              <a:t>No </a:t>
            </a:r>
          </a:p>
          <a:p>
            <a:r>
              <a:rPr lang="en-US" dirty="0"/>
              <a:t>Q9 what is synchronized block?</a:t>
            </a:r>
          </a:p>
          <a:p>
            <a:r>
              <a:rPr lang="en-US" dirty="0"/>
              <a:t>Q10.How to declare synchronized block to get a lock of current object ?</a:t>
            </a:r>
          </a:p>
          <a:p>
            <a:r>
              <a:rPr lang="en-US" dirty="0"/>
              <a:t>Q11.How to declare Synchronized block to get class level lock ?</a:t>
            </a:r>
          </a:p>
          <a:p>
            <a:r>
              <a:rPr lang="en-US" dirty="0"/>
              <a:t>Q12. What is the advantage of Synchronized block over synchronized method ?</a:t>
            </a:r>
          </a:p>
          <a:p>
            <a:r>
              <a:rPr lang="en-US" dirty="0"/>
              <a:t>Q13. Is a Thread can acquire multiple locks simultaneously? </a:t>
            </a:r>
          </a:p>
          <a:p>
            <a:endParaRPr lang="en-US" dirty="0"/>
          </a:p>
        </p:txBody>
      </p:sp>
    </p:spTree>
    <p:extLst>
      <p:ext uri="{BB962C8B-B14F-4D97-AF65-F5344CB8AC3E}">
        <p14:creationId xmlns:p14="http://schemas.microsoft.com/office/powerpoint/2010/main" val="349359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E18D0-1D0D-46D0-A25D-2602F8DAA6DD}"/>
              </a:ext>
            </a:extLst>
          </p:cNvPr>
          <p:cNvSpPr txBox="1"/>
          <p:nvPr/>
        </p:nvSpPr>
        <p:spPr>
          <a:xfrm>
            <a:off x="180975" y="161925"/>
            <a:ext cx="11725275" cy="5078313"/>
          </a:xfrm>
          <a:prstGeom prst="rect">
            <a:avLst/>
          </a:prstGeom>
          <a:noFill/>
        </p:spPr>
        <p:txBody>
          <a:bodyPr wrap="square" rtlCol="0">
            <a:spAutoFit/>
          </a:bodyPr>
          <a:lstStyle/>
          <a:p>
            <a:r>
              <a:rPr lang="en-US" dirty="0"/>
              <a:t>Ans 13 =  Yes of course from different object </a:t>
            </a:r>
          </a:p>
          <a:p>
            <a:r>
              <a:rPr lang="en-US" dirty="0"/>
              <a:t>Example </a:t>
            </a:r>
          </a:p>
          <a:p>
            <a:r>
              <a:rPr lang="en-US" dirty="0"/>
              <a:t>class x{</a:t>
            </a:r>
          </a:p>
          <a:p>
            <a:r>
              <a:rPr lang="en-US" dirty="0"/>
              <a:t>	public synchronized void m1(){</a:t>
            </a:r>
          </a:p>
          <a:p>
            <a:r>
              <a:rPr lang="en-US" dirty="0"/>
              <a:t>		// Here Thread has lock of 'X'</a:t>
            </a:r>
          </a:p>
          <a:p>
            <a:r>
              <a:rPr lang="en-US" dirty="0"/>
              <a:t>		Y </a:t>
            </a:r>
            <a:r>
              <a:rPr lang="en-US" dirty="0" err="1"/>
              <a:t>y</a:t>
            </a:r>
            <a:r>
              <a:rPr lang="en-US" dirty="0"/>
              <a:t> = new Y();</a:t>
            </a:r>
          </a:p>
          <a:p>
            <a:r>
              <a:rPr lang="en-US" dirty="0"/>
              <a:t>		synchronized(y){</a:t>
            </a:r>
          </a:p>
          <a:p>
            <a:r>
              <a:rPr lang="en-US" dirty="0"/>
              <a:t>			//Here Thread has the lock of 'X' and 'Y';</a:t>
            </a:r>
          </a:p>
          <a:p>
            <a:r>
              <a:rPr lang="en-US" dirty="0"/>
              <a:t>			Z </a:t>
            </a:r>
            <a:r>
              <a:rPr lang="en-US" dirty="0" err="1"/>
              <a:t>z</a:t>
            </a:r>
            <a:r>
              <a:rPr lang="en-US" dirty="0"/>
              <a:t> = new Z();</a:t>
            </a:r>
          </a:p>
          <a:p>
            <a:r>
              <a:rPr lang="en-US" dirty="0"/>
              <a:t>			synchronized(z){</a:t>
            </a:r>
          </a:p>
          <a:p>
            <a:r>
              <a:rPr lang="en-US" dirty="0"/>
              <a:t>				// Here Thread has the lock of 'X','Y' and 'Z'</a:t>
            </a:r>
          </a:p>
          <a:p>
            <a:r>
              <a:rPr lang="en-US" dirty="0"/>
              <a:t>			}</a:t>
            </a:r>
          </a:p>
          <a:p>
            <a:r>
              <a:rPr lang="en-US" dirty="0"/>
              <a:t>		}</a:t>
            </a:r>
          </a:p>
          <a:p>
            <a:r>
              <a:rPr lang="en-US" dirty="0"/>
              <a:t>	}</a:t>
            </a:r>
          </a:p>
          <a:p>
            <a:r>
              <a:rPr lang="en-US" dirty="0"/>
              <a:t>}</a:t>
            </a:r>
          </a:p>
          <a:p>
            <a:endParaRPr lang="en-US" dirty="0"/>
          </a:p>
          <a:p>
            <a:r>
              <a:rPr lang="en-US" dirty="0"/>
              <a:t>X </a:t>
            </a:r>
            <a:r>
              <a:rPr lang="en-US" dirty="0" err="1"/>
              <a:t>x</a:t>
            </a:r>
            <a:r>
              <a:rPr lang="en-US" dirty="0"/>
              <a:t> = new X();</a:t>
            </a:r>
          </a:p>
          <a:p>
            <a:r>
              <a:rPr lang="en-US" dirty="0"/>
              <a:t>x.m1();</a:t>
            </a:r>
          </a:p>
        </p:txBody>
      </p:sp>
    </p:spTree>
    <p:extLst>
      <p:ext uri="{BB962C8B-B14F-4D97-AF65-F5344CB8AC3E}">
        <p14:creationId xmlns:p14="http://schemas.microsoft.com/office/powerpoint/2010/main" val="1705065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D46AA-A583-4BAA-8863-D53C6B0514F9}"/>
              </a:ext>
            </a:extLst>
          </p:cNvPr>
          <p:cNvSpPr txBox="1"/>
          <p:nvPr/>
        </p:nvSpPr>
        <p:spPr>
          <a:xfrm>
            <a:off x="104775" y="85725"/>
            <a:ext cx="11877675" cy="923330"/>
          </a:xfrm>
          <a:prstGeom prst="rect">
            <a:avLst/>
          </a:prstGeom>
          <a:noFill/>
        </p:spPr>
        <p:txBody>
          <a:bodyPr wrap="square" rtlCol="0">
            <a:spAutoFit/>
          </a:bodyPr>
          <a:lstStyle/>
          <a:p>
            <a:r>
              <a:rPr lang="en-US" dirty="0"/>
              <a:t>Q . What is </a:t>
            </a:r>
            <a:r>
              <a:rPr lang="en-US" dirty="0" err="1"/>
              <a:t>Sychronized</a:t>
            </a:r>
            <a:r>
              <a:rPr lang="en-US" dirty="0"/>
              <a:t> statement ?</a:t>
            </a:r>
          </a:p>
          <a:p>
            <a:r>
              <a:rPr lang="en-US" dirty="0"/>
              <a:t>The statements present inside the synchronized block or synchronized method are called synchronized statements. </a:t>
            </a:r>
          </a:p>
          <a:p>
            <a:r>
              <a:rPr lang="en-US" dirty="0"/>
              <a:t> </a:t>
            </a:r>
          </a:p>
        </p:txBody>
      </p:sp>
    </p:spTree>
    <p:extLst>
      <p:ext uri="{BB962C8B-B14F-4D97-AF65-F5344CB8AC3E}">
        <p14:creationId xmlns:p14="http://schemas.microsoft.com/office/powerpoint/2010/main" val="71679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129C09-25D0-45A5-9662-C3189A64F4C0}"/>
              </a:ext>
            </a:extLst>
          </p:cNvPr>
          <p:cNvSpPr txBox="1"/>
          <p:nvPr/>
        </p:nvSpPr>
        <p:spPr>
          <a:xfrm>
            <a:off x="123825" y="0"/>
            <a:ext cx="11906250" cy="6340197"/>
          </a:xfrm>
          <a:prstGeom prst="rect">
            <a:avLst/>
          </a:prstGeom>
          <a:noFill/>
        </p:spPr>
        <p:txBody>
          <a:bodyPr wrap="square" rtlCol="0">
            <a:spAutoFit/>
          </a:bodyPr>
          <a:lstStyle/>
          <a:p>
            <a:r>
              <a:rPr lang="en-US" sz="2800" b="1" dirty="0"/>
              <a:t>Inter Thread Communication: </a:t>
            </a:r>
            <a:endParaRPr lang="en-US" b="1" dirty="0"/>
          </a:p>
          <a:p>
            <a:r>
              <a:rPr lang="en-US" dirty="0"/>
              <a:t>1. Two threads can communicate with each other by using wait(), notify() and </a:t>
            </a:r>
            <a:r>
              <a:rPr lang="en-US" dirty="0" err="1"/>
              <a:t>notifyAll</a:t>
            </a:r>
            <a:r>
              <a:rPr lang="en-US" dirty="0"/>
              <a:t>() method .</a:t>
            </a:r>
          </a:p>
          <a:p>
            <a:endParaRPr lang="en-US" dirty="0"/>
          </a:p>
          <a:p>
            <a:r>
              <a:rPr lang="en-US" dirty="0"/>
              <a:t>The thread which is expecting </a:t>
            </a:r>
            <a:r>
              <a:rPr lang="en-US" dirty="0" err="1"/>
              <a:t>updation</a:t>
            </a:r>
            <a:r>
              <a:rPr lang="en-US" dirty="0"/>
              <a:t> is responsible to call wait method then immediately the thread will enter into waiting state .</a:t>
            </a:r>
          </a:p>
          <a:p>
            <a:r>
              <a:rPr lang="en-US" dirty="0"/>
              <a:t>The thread which is responsible to perform </a:t>
            </a:r>
            <a:r>
              <a:rPr lang="en-US" dirty="0" err="1"/>
              <a:t>updation</a:t>
            </a:r>
            <a:r>
              <a:rPr lang="en-US" dirty="0"/>
              <a:t>, after performing </a:t>
            </a:r>
            <a:r>
              <a:rPr lang="en-US" dirty="0" err="1"/>
              <a:t>updation</a:t>
            </a:r>
            <a:r>
              <a:rPr lang="en-US" dirty="0"/>
              <a:t> it is responsible to call notify() method then waiting thread will get that notification and continue its execution with those updated items . </a:t>
            </a:r>
          </a:p>
          <a:p>
            <a:endParaRPr lang="en-US" dirty="0"/>
          </a:p>
          <a:p>
            <a:r>
              <a:rPr lang="en-US" dirty="0"/>
              <a:t>2. wait(), notify() and </a:t>
            </a:r>
            <a:r>
              <a:rPr lang="en-US" dirty="0" err="1"/>
              <a:t>notifyAll</a:t>
            </a:r>
            <a:r>
              <a:rPr lang="en-US" dirty="0"/>
              <a:t>() methods are present in Object class .</a:t>
            </a:r>
          </a:p>
          <a:p>
            <a:endParaRPr lang="en-US" dirty="0"/>
          </a:p>
          <a:p>
            <a:r>
              <a:rPr lang="en-US" dirty="0"/>
              <a:t>Why these methods are present in Object class but not in Thread class ?</a:t>
            </a:r>
          </a:p>
          <a:p>
            <a:r>
              <a:rPr lang="en-US" dirty="0"/>
              <a:t>Ans : Because thread can call these methods on any java object .</a:t>
            </a:r>
          </a:p>
          <a:p>
            <a:endParaRPr lang="en-US" dirty="0"/>
          </a:p>
          <a:p>
            <a:r>
              <a:rPr lang="en-US" dirty="0"/>
              <a:t>3.  To call wait or notify or </a:t>
            </a:r>
            <a:r>
              <a:rPr lang="en-US" dirty="0" err="1"/>
              <a:t>notifyAll</a:t>
            </a:r>
            <a:r>
              <a:rPr lang="en-US" dirty="0"/>
              <a:t> methods on any object thread should be owner of that object </a:t>
            </a:r>
            <a:r>
              <a:rPr lang="en-US" dirty="0" err="1"/>
              <a:t>i.e</a:t>
            </a:r>
            <a:r>
              <a:rPr lang="en-US" dirty="0"/>
              <a:t> . The thread should has lock of that object i.e. the thread should be inside synchronized area . Hence we can call wait() notify and </a:t>
            </a:r>
            <a:r>
              <a:rPr lang="en-US" dirty="0" err="1"/>
              <a:t>notifyAll</a:t>
            </a:r>
            <a:r>
              <a:rPr lang="en-US" dirty="0"/>
              <a:t>() methods only from synchronized area . Otherwise we will get runtime Exception saying </a:t>
            </a:r>
            <a:r>
              <a:rPr lang="en-US" dirty="0" err="1"/>
              <a:t>IllegalMonitorStateException</a:t>
            </a:r>
            <a:r>
              <a:rPr lang="en-US" dirty="0"/>
              <a:t>  </a:t>
            </a:r>
          </a:p>
          <a:p>
            <a:endParaRPr lang="en-US" dirty="0"/>
          </a:p>
          <a:p>
            <a:r>
              <a:rPr lang="en-US" dirty="0"/>
              <a:t>4. If a thread calls wait method on any object it immediately releases lock of that object and entered into waiting state . </a:t>
            </a:r>
          </a:p>
          <a:p>
            <a:r>
              <a:rPr lang="en-US" dirty="0"/>
              <a:t> </a:t>
            </a:r>
          </a:p>
          <a:p>
            <a:r>
              <a:rPr lang="en-US" dirty="0"/>
              <a:t>If a thread calls notify method on any object it releases lock of that object but may not immediately except wait notify() and </a:t>
            </a:r>
            <a:r>
              <a:rPr lang="en-US" dirty="0" err="1"/>
              <a:t>notifyAll</a:t>
            </a:r>
            <a:r>
              <a:rPr lang="en-US" dirty="0"/>
              <a:t>() . There is no other method where thread releases a lock . </a:t>
            </a:r>
          </a:p>
          <a:p>
            <a:endParaRPr lang="en-US" dirty="0"/>
          </a:p>
        </p:txBody>
      </p:sp>
    </p:spTree>
    <p:extLst>
      <p:ext uri="{BB962C8B-B14F-4D97-AF65-F5344CB8AC3E}">
        <p14:creationId xmlns:p14="http://schemas.microsoft.com/office/powerpoint/2010/main" val="3383103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AAFBEEE-9A62-4798-8194-4F016A2A8318}"/>
              </a:ext>
            </a:extLst>
          </p:cNvPr>
          <p:cNvGraphicFramePr>
            <a:graphicFrameLocks noGrp="1"/>
          </p:cNvGraphicFramePr>
          <p:nvPr>
            <p:extLst>
              <p:ext uri="{D42A27DB-BD31-4B8C-83A1-F6EECF244321}">
                <p14:modId xmlns:p14="http://schemas.microsoft.com/office/powerpoint/2010/main" val="2733368362"/>
              </p:ext>
            </p:extLst>
          </p:nvPr>
        </p:nvGraphicFramePr>
        <p:xfrm>
          <a:off x="2032000" y="719666"/>
          <a:ext cx="8128000" cy="25958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951320154"/>
                    </a:ext>
                  </a:extLst>
                </a:gridCol>
                <a:gridCol w="4064000">
                  <a:extLst>
                    <a:ext uri="{9D8B030D-6E8A-4147-A177-3AD203B41FA5}">
                      <a16:colId xmlns:a16="http://schemas.microsoft.com/office/drawing/2014/main" val="1204701987"/>
                    </a:ext>
                  </a:extLst>
                </a:gridCol>
              </a:tblGrid>
              <a:tr h="370840">
                <a:tc>
                  <a:txBody>
                    <a:bodyPr/>
                    <a:lstStyle/>
                    <a:p>
                      <a:r>
                        <a:rPr lang="en-US" dirty="0"/>
                        <a:t>Method </a:t>
                      </a:r>
                    </a:p>
                  </a:txBody>
                  <a:tcPr/>
                </a:tc>
                <a:tc>
                  <a:txBody>
                    <a:bodyPr/>
                    <a:lstStyle/>
                    <a:p>
                      <a:r>
                        <a:rPr lang="en-US" dirty="0"/>
                        <a:t>Is Thread releases a lock ?</a:t>
                      </a:r>
                    </a:p>
                  </a:txBody>
                  <a:tcPr/>
                </a:tc>
                <a:extLst>
                  <a:ext uri="{0D108BD9-81ED-4DB2-BD59-A6C34878D82A}">
                    <a16:rowId xmlns:a16="http://schemas.microsoft.com/office/drawing/2014/main" val="556601571"/>
                  </a:ext>
                </a:extLst>
              </a:tr>
              <a:tr h="370840">
                <a:tc>
                  <a:txBody>
                    <a:bodyPr/>
                    <a:lstStyle/>
                    <a:p>
                      <a:r>
                        <a:rPr lang="en-US" dirty="0"/>
                        <a:t>Yield()</a:t>
                      </a:r>
                    </a:p>
                  </a:txBody>
                  <a:tcPr/>
                </a:tc>
                <a:tc>
                  <a:txBody>
                    <a:bodyPr/>
                    <a:lstStyle/>
                    <a:p>
                      <a:r>
                        <a:rPr lang="en-US" dirty="0"/>
                        <a:t>No</a:t>
                      </a:r>
                    </a:p>
                  </a:txBody>
                  <a:tcPr/>
                </a:tc>
                <a:extLst>
                  <a:ext uri="{0D108BD9-81ED-4DB2-BD59-A6C34878D82A}">
                    <a16:rowId xmlns:a16="http://schemas.microsoft.com/office/drawing/2014/main" val="1190440385"/>
                  </a:ext>
                </a:extLst>
              </a:tr>
              <a:tr h="370840">
                <a:tc>
                  <a:txBody>
                    <a:bodyPr/>
                    <a:lstStyle/>
                    <a:p>
                      <a:r>
                        <a:rPr lang="en-US" dirty="0"/>
                        <a:t>Join()</a:t>
                      </a:r>
                    </a:p>
                  </a:txBody>
                  <a:tcPr/>
                </a:tc>
                <a:tc>
                  <a:txBody>
                    <a:bodyPr/>
                    <a:lstStyle/>
                    <a:p>
                      <a:r>
                        <a:rPr lang="en-US" dirty="0"/>
                        <a:t>No</a:t>
                      </a:r>
                    </a:p>
                  </a:txBody>
                  <a:tcPr/>
                </a:tc>
                <a:extLst>
                  <a:ext uri="{0D108BD9-81ED-4DB2-BD59-A6C34878D82A}">
                    <a16:rowId xmlns:a16="http://schemas.microsoft.com/office/drawing/2014/main" val="1876915870"/>
                  </a:ext>
                </a:extLst>
              </a:tr>
              <a:tr h="370840">
                <a:tc>
                  <a:txBody>
                    <a:bodyPr/>
                    <a:lstStyle/>
                    <a:p>
                      <a:r>
                        <a:rPr lang="en-US" dirty="0"/>
                        <a:t>Sleep()</a:t>
                      </a:r>
                    </a:p>
                  </a:txBody>
                  <a:tcPr/>
                </a:tc>
                <a:tc>
                  <a:txBody>
                    <a:bodyPr/>
                    <a:lstStyle/>
                    <a:p>
                      <a:r>
                        <a:rPr lang="en-US" dirty="0"/>
                        <a:t>No</a:t>
                      </a:r>
                    </a:p>
                  </a:txBody>
                  <a:tcPr/>
                </a:tc>
                <a:extLst>
                  <a:ext uri="{0D108BD9-81ED-4DB2-BD59-A6C34878D82A}">
                    <a16:rowId xmlns:a16="http://schemas.microsoft.com/office/drawing/2014/main" val="1148165897"/>
                  </a:ext>
                </a:extLst>
              </a:tr>
              <a:tr h="370840">
                <a:tc>
                  <a:txBody>
                    <a:bodyPr/>
                    <a:lstStyle/>
                    <a:p>
                      <a:r>
                        <a:rPr lang="en-US" dirty="0"/>
                        <a:t>Wait()</a:t>
                      </a:r>
                    </a:p>
                  </a:txBody>
                  <a:tcPr/>
                </a:tc>
                <a:tc>
                  <a:txBody>
                    <a:bodyPr/>
                    <a:lstStyle/>
                    <a:p>
                      <a:r>
                        <a:rPr lang="en-US" dirty="0"/>
                        <a:t>Yes</a:t>
                      </a:r>
                    </a:p>
                  </a:txBody>
                  <a:tcPr/>
                </a:tc>
                <a:extLst>
                  <a:ext uri="{0D108BD9-81ED-4DB2-BD59-A6C34878D82A}">
                    <a16:rowId xmlns:a16="http://schemas.microsoft.com/office/drawing/2014/main" val="1058400064"/>
                  </a:ext>
                </a:extLst>
              </a:tr>
              <a:tr h="370840">
                <a:tc>
                  <a:txBody>
                    <a:bodyPr/>
                    <a:lstStyle/>
                    <a:p>
                      <a:r>
                        <a:rPr lang="en-US" dirty="0"/>
                        <a:t>Notify()</a:t>
                      </a:r>
                    </a:p>
                  </a:txBody>
                  <a:tcPr/>
                </a:tc>
                <a:tc>
                  <a:txBody>
                    <a:bodyPr/>
                    <a:lstStyle/>
                    <a:p>
                      <a:r>
                        <a:rPr lang="en-US" dirty="0"/>
                        <a:t>Yes</a:t>
                      </a:r>
                    </a:p>
                  </a:txBody>
                  <a:tcPr/>
                </a:tc>
                <a:extLst>
                  <a:ext uri="{0D108BD9-81ED-4DB2-BD59-A6C34878D82A}">
                    <a16:rowId xmlns:a16="http://schemas.microsoft.com/office/drawing/2014/main" val="1238023583"/>
                  </a:ext>
                </a:extLst>
              </a:tr>
              <a:tr h="370840">
                <a:tc>
                  <a:txBody>
                    <a:bodyPr/>
                    <a:lstStyle/>
                    <a:p>
                      <a:r>
                        <a:rPr lang="en-US" dirty="0" err="1"/>
                        <a:t>notifyAll</a:t>
                      </a:r>
                      <a:r>
                        <a:rPr lang="en-US" dirty="0"/>
                        <a:t>()</a:t>
                      </a:r>
                    </a:p>
                  </a:txBody>
                  <a:tcPr/>
                </a:tc>
                <a:tc>
                  <a:txBody>
                    <a:bodyPr/>
                    <a:lstStyle/>
                    <a:p>
                      <a:r>
                        <a:rPr lang="en-US" dirty="0"/>
                        <a:t>Yes</a:t>
                      </a:r>
                    </a:p>
                  </a:txBody>
                  <a:tcPr/>
                </a:tc>
                <a:extLst>
                  <a:ext uri="{0D108BD9-81ED-4DB2-BD59-A6C34878D82A}">
                    <a16:rowId xmlns:a16="http://schemas.microsoft.com/office/drawing/2014/main" val="1856211305"/>
                  </a:ext>
                </a:extLst>
              </a:tr>
            </a:tbl>
          </a:graphicData>
        </a:graphic>
      </p:graphicFrame>
    </p:spTree>
    <p:extLst>
      <p:ext uri="{BB962C8B-B14F-4D97-AF65-F5344CB8AC3E}">
        <p14:creationId xmlns:p14="http://schemas.microsoft.com/office/powerpoint/2010/main" val="281070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8A883-AE9F-41DA-B379-DC96DE62FEF4}"/>
              </a:ext>
            </a:extLst>
          </p:cNvPr>
          <p:cNvSpPr txBox="1"/>
          <p:nvPr/>
        </p:nvSpPr>
        <p:spPr>
          <a:xfrm>
            <a:off x="95250" y="133350"/>
            <a:ext cx="12001500" cy="3970318"/>
          </a:xfrm>
          <a:prstGeom prst="rect">
            <a:avLst/>
          </a:prstGeom>
          <a:noFill/>
        </p:spPr>
        <p:txBody>
          <a:bodyPr wrap="square" rtlCol="0">
            <a:spAutoFit/>
          </a:bodyPr>
          <a:lstStyle/>
          <a:p>
            <a:r>
              <a:rPr lang="en-US" dirty="0"/>
              <a:t>For example : </a:t>
            </a:r>
          </a:p>
          <a:p>
            <a:r>
              <a:rPr lang="en-US" dirty="0"/>
              <a:t>class Test{</a:t>
            </a:r>
          </a:p>
          <a:p>
            <a:r>
              <a:rPr lang="en-US" dirty="0"/>
              <a:t>	synchronized m1(){</a:t>
            </a:r>
          </a:p>
          <a:p>
            <a:r>
              <a:rPr lang="en-US" dirty="0"/>
              <a:t>	}</a:t>
            </a:r>
          </a:p>
          <a:p>
            <a:r>
              <a:rPr lang="en-US" dirty="0"/>
              <a:t>	synchronized m2(){}</a:t>
            </a:r>
          </a:p>
          <a:p>
            <a:r>
              <a:rPr lang="en-US" dirty="0"/>
              <a:t>	</a:t>
            </a:r>
          </a:p>
          <a:p>
            <a:r>
              <a:rPr lang="en-US" dirty="0"/>
              <a:t>	m3()</a:t>
            </a:r>
          </a:p>
          <a:p>
            <a:r>
              <a:rPr lang="en-US" dirty="0"/>
              <a:t>}</a:t>
            </a:r>
          </a:p>
          <a:p>
            <a:endParaRPr lang="en-US" dirty="0"/>
          </a:p>
          <a:p>
            <a:endParaRPr lang="en-US" dirty="0"/>
          </a:p>
          <a:p>
            <a:r>
              <a:rPr lang="en-US" dirty="0"/>
              <a:t>Object level locking = synchronized</a:t>
            </a:r>
          </a:p>
          <a:p>
            <a:endParaRPr lang="en-US" dirty="0"/>
          </a:p>
          <a:p>
            <a:r>
              <a:rPr lang="en-US" dirty="0"/>
              <a:t>Lock concept is implemented based on object but</a:t>
            </a:r>
          </a:p>
          <a:p>
            <a:r>
              <a:rPr lang="en-US" dirty="0"/>
              <a:t>Not based on method </a:t>
            </a:r>
          </a:p>
        </p:txBody>
      </p:sp>
      <p:pic>
        <p:nvPicPr>
          <p:cNvPr id="4" name="Picture 3">
            <a:extLst>
              <a:ext uri="{FF2B5EF4-FFF2-40B4-BE49-F238E27FC236}">
                <a16:creationId xmlns:a16="http://schemas.microsoft.com/office/drawing/2014/main" id="{74E364D6-C1BA-47E8-A059-B58F3EDD0F0E}"/>
              </a:ext>
            </a:extLst>
          </p:cNvPr>
          <p:cNvPicPr>
            <a:picLocks noChangeAspect="1"/>
          </p:cNvPicPr>
          <p:nvPr/>
        </p:nvPicPr>
        <p:blipFill>
          <a:blip r:embed="rId2"/>
          <a:stretch>
            <a:fillRect/>
          </a:stretch>
        </p:blipFill>
        <p:spPr>
          <a:xfrm>
            <a:off x="4819649" y="3505200"/>
            <a:ext cx="5777231" cy="2473182"/>
          </a:xfrm>
          <a:prstGeom prst="rect">
            <a:avLst/>
          </a:prstGeom>
        </p:spPr>
      </p:pic>
      <p:cxnSp>
        <p:nvCxnSpPr>
          <p:cNvPr id="6" name="Straight Arrow Connector 5">
            <a:extLst>
              <a:ext uri="{FF2B5EF4-FFF2-40B4-BE49-F238E27FC236}">
                <a16:creationId xmlns:a16="http://schemas.microsoft.com/office/drawing/2014/main" id="{5DA7FEC4-AA32-4005-8084-C5AFD6D37BC3}"/>
              </a:ext>
            </a:extLst>
          </p:cNvPr>
          <p:cNvCxnSpPr/>
          <p:nvPr/>
        </p:nvCxnSpPr>
        <p:spPr>
          <a:xfrm flipH="1">
            <a:off x="5676900" y="3876675"/>
            <a:ext cx="685800" cy="9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DC403BC-D73A-47A6-BB92-DD8082489934}"/>
              </a:ext>
            </a:extLst>
          </p:cNvPr>
          <p:cNvCxnSpPr/>
          <p:nvPr/>
        </p:nvCxnSpPr>
        <p:spPr>
          <a:xfrm flipH="1" flipV="1">
            <a:off x="5819775" y="4133850"/>
            <a:ext cx="200025" cy="14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44837F-BE89-44B3-9C39-180B7497D82E}"/>
              </a:ext>
            </a:extLst>
          </p:cNvPr>
          <p:cNvCxnSpPr/>
          <p:nvPr/>
        </p:nvCxnSpPr>
        <p:spPr>
          <a:xfrm flipH="1">
            <a:off x="9096375" y="3971925"/>
            <a:ext cx="43815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75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5D054-BEEB-4F4D-B026-6791E0FC8A78}"/>
              </a:ext>
            </a:extLst>
          </p:cNvPr>
          <p:cNvSpPr txBox="1"/>
          <p:nvPr/>
        </p:nvSpPr>
        <p:spPr>
          <a:xfrm>
            <a:off x="190500" y="180975"/>
            <a:ext cx="11887200" cy="6186309"/>
          </a:xfrm>
          <a:prstGeom prst="rect">
            <a:avLst/>
          </a:prstGeom>
          <a:noFill/>
        </p:spPr>
        <p:txBody>
          <a:bodyPr wrap="square" rtlCol="0">
            <a:spAutoFit/>
          </a:bodyPr>
          <a:lstStyle/>
          <a:p>
            <a:r>
              <a:rPr lang="en-US" dirty="0"/>
              <a:t>Which of the following  is valid ?</a:t>
            </a:r>
          </a:p>
          <a:p>
            <a:pPr marL="342900" indent="-342900">
              <a:buAutoNum type="arabicPeriod"/>
            </a:pPr>
            <a:r>
              <a:rPr lang="en-US" dirty="0"/>
              <a:t>If a thread calls wait() method immediately it will enter into waiting state without releasing any lock .   == Invalid </a:t>
            </a:r>
          </a:p>
          <a:p>
            <a:pPr marL="342900" indent="-342900">
              <a:buAutoNum type="arabicPeriod"/>
            </a:pPr>
            <a:r>
              <a:rPr lang="en-US" dirty="0"/>
              <a:t>If a thread calls wait() method it releases lock of that object but may not immediately === Invalid </a:t>
            </a:r>
          </a:p>
          <a:p>
            <a:pPr marL="342900" indent="-342900">
              <a:buAutoNum type="arabicPeriod"/>
            </a:pPr>
            <a:r>
              <a:rPr lang="en-US" dirty="0"/>
              <a:t>If a thread calls wait() method on any object it releases all locks acquire by that thread and immediately entered into waiting state .  ==  invalid </a:t>
            </a:r>
          </a:p>
          <a:p>
            <a:pPr marL="342900" indent="-342900">
              <a:buAutoNum type="arabicPeriod"/>
            </a:pPr>
            <a:r>
              <a:rPr lang="en-US" dirty="0"/>
              <a:t>If a thread calls wait method on any object it immediately releases the lock of that particular object . And entered into waiting state . ===  Valid </a:t>
            </a:r>
          </a:p>
          <a:p>
            <a:pPr marL="342900" indent="-342900">
              <a:buAutoNum type="arabicPeriod"/>
            </a:pPr>
            <a:r>
              <a:rPr lang="en-US" dirty="0"/>
              <a:t>If a thread calls notify() method on any object it immediately releases the lock of that object . ==    invalid </a:t>
            </a:r>
          </a:p>
          <a:p>
            <a:pPr marL="342900" indent="-342900">
              <a:buAutoNum type="arabicPeriod"/>
            </a:pPr>
            <a:r>
              <a:rPr lang="en-US" dirty="0"/>
              <a:t>If a thread calls notify() method on any object it releases the lock of that object but my not immediately == Valid</a:t>
            </a:r>
          </a:p>
          <a:p>
            <a:pPr marL="342900" indent="-342900">
              <a:buAutoNum type="arabicPeriod"/>
            </a:pPr>
            <a:endParaRPr lang="en-US" dirty="0"/>
          </a:p>
          <a:p>
            <a:r>
              <a:rPr lang="en-US" dirty="0"/>
              <a:t>What are various methods present inside object class related to ITC ?</a:t>
            </a:r>
          </a:p>
          <a:p>
            <a:pPr marL="400050" indent="-400050">
              <a:buAutoNum type="romanUcPeriod"/>
            </a:pPr>
            <a:r>
              <a:rPr lang="en-US" dirty="0"/>
              <a:t>public final void wait()throws </a:t>
            </a:r>
            <a:r>
              <a:rPr lang="en-US" dirty="0" err="1"/>
              <a:t>InterruptedException</a:t>
            </a:r>
            <a:endParaRPr lang="en-US" dirty="0"/>
          </a:p>
          <a:p>
            <a:pPr marL="400050" indent="-400050">
              <a:buAutoNum type="romanUcPeriod"/>
            </a:pPr>
            <a:r>
              <a:rPr lang="en-US" dirty="0"/>
              <a:t>public final native void  wait(long </a:t>
            </a:r>
            <a:r>
              <a:rPr lang="en-US" dirty="0" err="1"/>
              <a:t>ms</a:t>
            </a:r>
            <a:r>
              <a:rPr lang="en-US" dirty="0"/>
              <a:t> )throws IE </a:t>
            </a:r>
          </a:p>
          <a:p>
            <a:pPr marL="400050" indent="-400050">
              <a:buAutoNum type="romanUcPeriod"/>
            </a:pPr>
            <a:r>
              <a:rPr lang="en-US" dirty="0"/>
              <a:t>public final void wait(long </a:t>
            </a:r>
            <a:r>
              <a:rPr lang="en-US" dirty="0" err="1"/>
              <a:t>ms,int</a:t>
            </a:r>
            <a:r>
              <a:rPr lang="en-US" dirty="0"/>
              <a:t> ns)throws IE</a:t>
            </a:r>
          </a:p>
          <a:p>
            <a:pPr marL="400050" indent="-400050">
              <a:buAutoNum type="romanUcPeriod"/>
            </a:pPr>
            <a:r>
              <a:rPr lang="en-US" dirty="0"/>
              <a:t>public final native void notify()</a:t>
            </a:r>
          </a:p>
          <a:p>
            <a:pPr marL="400050" indent="-400050">
              <a:buAutoNum type="romanUcPeriod"/>
            </a:pPr>
            <a:r>
              <a:rPr lang="en-US" dirty="0"/>
              <a:t>public final native void </a:t>
            </a:r>
            <a:r>
              <a:rPr lang="en-US" dirty="0" err="1"/>
              <a:t>notifyAll</a:t>
            </a:r>
            <a:r>
              <a:rPr lang="en-US" dirty="0"/>
              <a:t>()</a:t>
            </a:r>
          </a:p>
          <a:p>
            <a:pPr marL="400050" indent="-400050">
              <a:buAutoNum type="romanUcPeriod"/>
            </a:pPr>
            <a:endParaRPr lang="en-US" dirty="0"/>
          </a:p>
          <a:p>
            <a:r>
              <a:rPr lang="en-US" dirty="0"/>
              <a:t>Note : </a:t>
            </a:r>
          </a:p>
          <a:p>
            <a:endParaRPr lang="en-US" dirty="0"/>
          </a:p>
          <a:p>
            <a:r>
              <a:rPr lang="en-US" dirty="0"/>
              <a:t>Every wait method throws </a:t>
            </a:r>
            <a:r>
              <a:rPr lang="en-US" dirty="0" err="1"/>
              <a:t>InterruptedException</a:t>
            </a:r>
            <a:r>
              <a:rPr lang="en-US" dirty="0"/>
              <a:t> which is checked Exception Hence whenever we are using wait method compulsory we should handle this Exception either by try catch or by throws keyword otherwise we will get CE</a:t>
            </a:r>
          </a:p>
          <a:p>
            <a:endParaRPr lang="en-US" dirty="0"/>
          </a:p>
        </p:txBody>
      </p:sp>
    </p:spTree>
    <p:extLst>
      <p:ext uri="{BB962C8B-B14F-4D97-AF65-F5344CB8AC3E}">
        <p14:creationId xmlns:p14="http://schemas.microsoft.com/office/powerpoint/2010/main" val="1416728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4997CD-1AF1-47FE-816E-BDAD9686D39B}"/>
              </a:ext>
            </a:extLst>
          </p:cNvPr>
          <p:cNvPicPr>
            <a:picLocks noChangeAspect="1"/>
          </p:cNvPicPr>
          <p:nvPr/>
        </p:nvPicPr>
        <p:blipFill>
          <a:blip r:embed="rId2"/>
          <a:stretch>
            <a:fillRect/>
          </a:stretch>
        </p:blipFill>
        <p:spPr>
          <a:xfrm>
            <a:off x="1414462" y="372105"/>
            <a:ext cx="9363075" cy="3794305"/>
          </a:xfrm>
          <a:prstGeom prst="rect">
            <a:avLst/>
          </a:prstGeom>
        </p:spPr>
      </p:pic>
    </p:spTree>
    <p:extLst>
      <p:ext uri="{BB962C8B-B14F-4D97-AF65-F5344CB8AC3E}">
        <p14:creationId xmlns:p14="http://schemas.microsoft.com/office/powerpoint/2010/main" val="144128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9AD27-2D7D-4BE6-BB3B-E82E52D067C5}"/>
              </a:ext>
            </a:extLst>
          </p:cNvPr>
          <p:cNvSpPr txBox="1"/>
          <p:nvPr/>
        </p:nvSpPr>
        <p:spPr>
          <a:xfrm>
            <a:off x="66675" y="0"/>
            <a:ext cx="12001500" cy="7263527"/>
          </a:xfrm>
          <a:prstGeom prst="rect">
            <a:avLst/>
          </a:prstGeom>
          <a:noFill/>
        </p:spPr>
        <p:txBody>
          <a:bodyPr wrap="square" rtlCol="0">
            <a:spAutoFit/>
          </a:bodyPr>
          <a:lstStyle/>
          <a:p>
            <a:r>
              <a:rPr lang="en-US" sz="1600" dirty="0"/>
              <a:t>class </a:t>
            </a:r>
            <a:r>
              <a:rPr lang="en-US" sz="1600" dirty="0" err="1"/>
              <a:t>ThreadB</a:t>
            </a:r>
            <a:r>
              <a:rPr lang="en-US" sz="1600" dirty="0"/>
              <a:t> extends Thread{</a:t>
            </a:r>
          </a:p>
          <a:p>
            <a:r>
              <a:rPr lang="en-US" sz="1600" dirty="0"/>
              <a:t>	int total = 0;</a:t>
            </a:r>
          </a:p>
          <a:p>
            <a:r>
              <a:rPr lang="en-US" sz="1600" dirty="0"/>
              <a:t>	public void run(){</a:t>
            </a:r>
          </a:p>
          <a:p>
            <a:r>
              <a:rPr lang="en-US" sz="1600" dirty="0"/>
              <a:t>		synchronized(this){</a:t>
            </a:r>
          </a:p>
          <a:p>
            <a:r>
              <a:rPr lang="en-US" sz="1600" dirty="0"/>
              <a:t>			</a:t>
            </a:r>
            <a:r>
              <a:rPr lang="en-US" sz="1600" dirty="0" err="1"/>
              <a:t>System.out.println</a:t>
            </a:r>
            <a:r>
              <a:rPr lang="en-US" sz="1600" dirty="0"/>
              <a:t>("Child Thread Starts Execution : ");</a:t>
            </a:r>
          </a:p>
          <a:p>
            <a:r>
              <a:rPr lang="en-US" sz="1600" dirty="0"/>
              <a:t>		for(int </a:t>
            </a:r>
            <a:r>
              <a:rPr lang="en-US" sz="1600" dirty="0" err="1"/>
              <a:t>i</a:t>
            </a:r>
            <a:r>
              <a:rPr lang="en-US" sz="1600" dirty="0"/>
              <a:t> = 1;i&lt;=100;i++){</a:t>
            </a:r>
          </a:p>
          <a:p>
            <a:r>
              <a:rPr lang="en-US" sz="1600" dirty="0"/>
              <a:t>			total +=</a:t>
            </a:r>
            <a:r>
              <a:rPr lang="en-US" sz="1600" dirty="0" err="1"/>
              <a:t>i</a:t>
            </a:r>
            <a:r>
              <a:rPr lang="en-US" sz="1600" dirty="0"/>
              <a:t>;</a:t>
            </a:r>
          </a:p>
          <a:p>
            <a:r>
              <a:rPr lang="en-US" sz="1600" dirty="0"/>
              <a:t>		}</a:t>
            </a:r>
          </a:p>
          <a:p>
            <a:r>
              <a:rPr lang="en-US" sz="1600" dirty="0"/>
              <a:t>		</a:t>
            </a:r>
            <a:r>
              <a:rPr lang="en-US" sz="1600" dirty="0" err="1"/>
              <a:t>System.out.println</a:t>
            </a:r>
            <a:r>
              <a:rPr lang="en-US" sz="1600" dirty="0"/>
              <a:t>("child thread is trying to give notification!!  ");</a:t>
            </a:r>
          </a:p>
          <a:p>
            <a:r>
              <a:rPr lang="en-US" sz="1600" dirty="0"/>
              <a:t>		</a:t>
            </a:r>
            <a:r>
              <a:rPr lang="en-US" sz="1600" dirty="0" err="1"/>
              <a:t>this.notify</a:t>
            </a:r>
            <a:r>
              <a:rPr lang="en-US" sz="1600" dirty="0"/>
              <a:t>();</a:t>
            </a:r>
          </a:p>
          <a:p>
            <a:r>
              <a:rPr lang="en-US" sz="1600" dirty="0"/>
              <a:t>		</a:t>
            </a:r>
          </a:p>
          <a:p>
            <a:r>
              <a:rPr lang="en-US" sz="1600" dirty="0"/>
              <a:t>		}</a:t>
            </a:r>
          </a:p>
          <a:p>
            <a:r>
              <a:rPr lang="en-US" sz="1600" dirty="0"/>
              <a:t>		</a:t>
            </a:r>
          </a:p>
          <a:p>
            <a:r>
              <a:rPr lang="en-US" sz="1600" dirty="0"/>
              <a:t>	}</a:t>
            </a:r>
          </a:p>
          <a:p>
            <a:r>
              <a:rPr lang="en-US" sz="1600" dirty="0"/>
              <a:t>}</a:t>
            </a:r>
          </a:p>
          <a:p>
            <a:r>
              <a:rPr lang="en-US" sz="1600" dirty="0"/>
              <a:t>class </a:t>
            </a:r>
            <a:r>
              <a:rPr lang="en-US" sz="1600" dirty="0" err="1"/>
              <a:t>InterThreadCommDemo</a:t>
            </a:r>
            <a:r>
              <a:rPr lang="en-US" sz="1600" dirty="0"/>
              <a:t>{</a:t>
            </a:r>
          </a:p>
          <a:p>
            <a:r>
              <a:rPr lang="en-US" sz="1600" dirty="0"/>
              <a:t>	public static void main(String[] </a:t>
            </a:r>
            <a:r>
              <a:rPr lang="en-US" sz="1600" dirty="0" err="1"/>
              <a:t>args</a:t>
            </a:r>
            <a:r>
              <a:rPr lang="en-US" sz="1600" dirty="0"/>
              <a:t>) throws </a:t>
            </a:r>
            <a:r>
              <a:rPr lang="en-US" sz="1600" dirty="0" err="1"/>
              <a:t>InterruptedException</a:t>
            </a:r>
            <a:r>
              <a:rPr lang="en-US" sz="1600" dirty="0"/>
              <a:t>{</a:t>
            </a:r>
          </a:p>
          <a:p>
            <a:r>
              <a:rPr lang="en-US" sz="1600" dirty="0"/>
              <a:t>		</a:t>
            </a:r>
            <a:r>
              <a:rPr lang="en-US" sz="1600" dirty="0" err="1"/>
              <a:t>ThreadB</a:t>
            </a:r>
            <a:r>
              <a:rPr lang="en-US" sz="1600" dirty="0"/>
              <a:t> b = new </a:t>
            </a:r>
            <a:r>
              <a:rPr lang="en-US" sz="1600" dirty="0" err="1"/>
              <a:t>ThreadB</a:t>
            </a:r>
            <a:r>
              <a:rPr lang="en-US" sz="1600" dirty="0"/>
              <a:t>();</a:t>
            </a:r>
          </a:p>
          <a:p>
            <a:r>
              <a:rPr lang="en-US" sz="1600" dirty="0"/>
              <a:t>		</a:t>
            </a:r>
            <a:r>
              <a:rPr lang="en-US" sz="1600" dirty="0" err="1"/>
              <a:t>b.start</a:t>
            </a:r>
            <a:r>
              <a:rPr lang="en-US" sz="1600" dirty="0"/>
              <a:t>();</a:t>
            </a:r>
          </a:p>
          <a:p>
            <a:r>
              <a:rPr lang="en-US" sz="1600" dirty="0"/>
              <a:t>		synchronized(b){</a:t>
            </a:r>
          </a:p>
          <a:p>
            <a:r>
              <a:rPr lang="en-US" sz="1600" dirty="0"/>
              <a:t>			</a:t>
            </a:r>
            <a:r>
              <a:rPr lang="en-US" sz="1600" dirty="0" err="1"/>
              <a:t>System.out.println</a:t>
            </a:r>
            <a:r>
              <a:rPr lang="en-US" sz="1600" dirty="0"/>
              <a:t>("Main Thread trying to call wait() method");</a:t>
            </a:r>
          </a:p>
          <a:p>
            <a:r>
              <a:rPr lang="en-US" sz="1600" dirty="0"/>
              <a:t>			</a:t>
            </a:r>
            <a:r>
              <a:rPr lang="en-US" sz="1600" dirty="0" err="1"/>
              <a:t>b.wait</a:t>
            </a:r>
            <a:r>
              <a:rPr lang="en-US" sz="1600" dirty="0"/>
              <a:t>();</a:t>
            </a:r>
          </a:p>
          <a:p>
            <a:r>
              <a:rPr lang="en-US" sz="1600" dirty="0"/>
              <a:t>			</a:t>
            </a:r>
            <a:r>
              <a:rPr lang="en-US" sz="1600" dirty="0" err="1"/>
              <a:t>System.out.println</a:t>
            </a:r>
            <a:r>
              <a:rPr lang="en-US" sz="1600" dirty="0"/>
              <a:t>("Main Thread got the notification");</a:t>
            </a:r>
          </a:p>
          <a:p>
            <a:r>
              <a:rPr lang="en-US" sz="1600" dirty="0"/>
              <a:t>			</a:t>
            </a:r>
            <a:r>
              <a:rPr lang="en-US" sz="1600" dirty="0" err="1"/>
              <a:t>System.out.println</a:t>
            </a:r>
            <a:r>
              <a:rPr lang="en-US" sz="1600" dirty="0"/>
              <a:t>(</a:t>
            </a:r>
            <a:r>
              <a:rPr lang="en-US" sz="1600" dirty="0" err="1"/>
              <a:t>b.total</a:t>
            </a:r>
            <a:r>
              <a:rPr lang="en-US" sz="1600" dirty="0"/>
              <a:t>);</a:t>
            </a:r>
          </a:p>
          <a:p>
            <a:r>
              <a:rPr lang="en-US" sz="1600" dirty="0"/>
              <a:t>		}</a:t>
            </a:r>
          </a:p>
          <a:p>
            <a:r>
              <a:rPr lang="en-US" sz="1600" dirty="0"/>
              <a:t>		</a:t>
            </a:r>
          </a:p>
          <a:p>
            <a:r>
              <a:rPr lang="en-US" sz="1600" dirty="0"/>
              <a:t>	}</a:t>
            </a:r>
          </a:p>
          <a:p>
            <a:r>
              <a:rPr lang="en-US" sz="1600" dirty="0"/>
              <a:t>}</a:t>
            </a:r>
          </a:p>
          <a:p>
            <a:endParaRPr lang="en-US" dirty="0"/>
          </a:p>
        </p:txBody>
      </p:sp>
      <p:pic>
        <p:nvPicPr>
          <p:cNvPr id="4" name="Picture 3">
            <a:extLst>
              <a:ext uri="{FF2B5EF4-FFF2-40B4-BE49-F238E27FC236}">
                <a16:creationId xmlns:a16="http://schemas.microsoft.com/office/drawing/2014/main" id="{0012403F-E843-460E-AE61-6F010E2042BD}"/>
              </a:ext>
            </a:extLst>
          </p:cNvPr>
          <p:cNvPicPr>
            <a:picLocks noChangeAspect="1"/>
          </p:cNvPicPr>
          <p:nvPr/>
        </p:nvPicPr>
        <p:blipFill>
          <a:blip r:embed="rId2"/>
          <a:stretch>
            <a:fillRect/>
          </a:stretch>
        </p:blipFill>
        <p:spPr>
          <a:xfrm>
            <a:off x="7248525" y="2390678"/>
            <a:ext cx="4514850" cy="1390844"/>
          </a:xfrm>
          <a:prstGeom prst="rect">
            <a:avLst/>
          </a:prstGeom>
        </p:spPr>
      </p:pic>
    </p:spTree>
    <p:extLst>
      <p:ext uri="{BB962C8B-B14F-4D97-AF65-F5344CB8AC3E}">
        <p14:creationId xmlns:p14="http://schemas.microsoft.com/office/powerpoint/2010/main" val="3968407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4E01BF-DF9B-4E6B-A192-6FDF0C02B02C}"/>
              </a:ext>
            </a:extLst>
          </p:cNvPr>
          <p:cNvSpPr txBox="1"/>
          <p:nvPr/>
        </p:nvSpPr>
        <p:spPr>
          <a:xfrm>
            <a:off x="76200" y="152400"/>
            <a:ext cx="12020550" cy="2677656"/>
          </a:xfrm>
          <a:prstGeom prst="rect">
            <a:avLst/>
          </a:prstGeom>
          <a:noFill/>
        </p:spPr>
        <p:txBody>
          <a:bodyPr wrap="square" rtlCol="0">
            <a:spAutoFit/>
          </a:bodyPr>
          <a:lstStyle/>
          <a:p>
            <a:r>
              <a:rPr lang="en-US" sz="2400" b="1" dirty="0"/>
              <a:t>Producer  Consumer Problem </a:t>
            </a:r>
          </a:p>
          <a:p>
            <a:pPr marL="342900" indent="-342900">
              <a:buAutoNum type="arabicPeriod"/>
            </a:pPr>
            <a:r>
              <a:rPr lang="en-US" dirty="0"/>
              <a:t>Producer thread is responsible to produce items to the queue and consumer thread is responsible to consume items from  the queue .</a:t>
            </a:r>
          </a:p>
          <a:p>
            <a:pPr marL="342900" indent="-342900">
              <a:buAutoNum type="arabicPeriod"/>
            </a:pPr>
            <a:r>
              <a:rPr lang="en-US" dirty="0"/>
              <a:t>If queue is empty then consumer thread will call wait method and entered into waiting state</a:t>
            </a:r>
          </a:p>
          <a:p>
            <a:pPr marL="342900" indent="-342900">
              <a:buAutoNum type="arabicPeriod"/>
            </a:pPr>
            <a:endParaRPr lang="en-US" dirty="0"/>
          </a:p>
          <a:p>
            <a:pPr marL="342900" indent="-342900">
              <a:buAutoNum type="arabicPeriod"/>
            </a:pPr>
            <a:r>
              <a:rPr lang="en-US" dirty="0"/>
              <a:t>After producing items to the queue producer thread is responsible to call notify() method then waiting consumer will get that notification and continue its execution with updated items . </a:t>
            </a:r>
          </a:p>
          <a:p>
            <a:pPr marL="342900" indent="-342900">
              <a:buAutoNum type="arabicPeriod"/>
            </a:pPr>
            <a:endParaRPr lang="en-US" dirty="0"/>
          </a:p>
          <a:p>
            <a:pPr marL="342900" indent="-342900">
              <a:buAutoNum type="arabicPeriod"/>
            </a:pPr>
            <a:r>
              <a:rPr lang="en-US" dirty="0"/>
              <a:t> </a:t>
            </a:r>
          </a:p>
        </p:txBody>
      </p:sp>
      <p:pic>
        <p:nvPicPr>
          <p:cNvPr id="4" name="Picture 3">
            <a:extLst>
              <a:ext uri="{FF2B5EF4-FFF2-40B4-BE49-F238E27FC236}">
                <a16:creationId xmlns:a16="http://schemas.microsoft.com/office/drawing/2014/main" id="{1AE07260-7C38-44C4-87B9-666B75192701}"/>
              </a:ext>
            </a:extLst>
          </p:cNvPr>
          <p:cNvPicPr>
            <a:picLocks noChangeAspect="1"/>
          </p:cNvPicPr>
          <p:nvPr/>
        </p:nvPicPr>
        <p:blipFill>
          <a:blip r:embed="rId2"/>
          <a:stretch>
            <a:fillRect/>
          </a:stretch>
        </p:blipFill>
        <p:spPr>
          <a:xfrm>
            <a:off x="1847850" y="2695316"/>
            <a:ext cx="8172450" cy="2665258"/>
          </a:xfrm>
          <a:prstGeom prst="rect">
            <a:avLst/>
          </a:prstGeom>
        </p:spPr>
      </p:pic>
    </p:spTree>
    <p:extLst>
      <p:ext uri="{BB962C8B-B14F-4D97-AF65-F5344CB8AC3E}">
        <p14:creationId xmlns:p14="http://schemas.microsoft.com/office/powerpoint/2010/main" val="4246583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77BE9-2209-48EF-A32A-1BD32B24D616}"/>
              </a:ext>
            </a:extLst>
          </p:cNvPr>
          <p:cNvSpPr txBox="1"/>
          <p:nvPr/>
        </p:nvSpPr>
        <p:spPr>
          <a:xfrm>
            <a:off x="104775" y="142875"/>
            <a:ext cx="11953875" cy="3139321"/>
          </a:xfrm>
          <a:prstGeom prst="rect">
            <a:avLst/>
          </a:prstGeom>
          <a:noFill/>
        </p:spPr>
        <p:txBody>
          <a:bodyPr wrap="square" rtlCol="0">
            <a:spAutoFit/>
          </a:bodyPr>
          <a:lstStyle/>
          <a:p>
            <a:r>
              <a:rPr lang="en-US" dirty="0"/>
              <a:t>What is the difference  between notify() and </a:t>
            </a:r>
            <a:r>
              <a:rPr lang="en-US" dirty="0" err="1"/>
              <a:t>notifyAll</a:t>
            </a:r>
            <a:r>
              <a:rPr lang="en-US" dirty="0"/>
              <a:t>() ?</a:t>
            </a:r>
          </a:p>
          <a:p>
            <a:pPr marL="342900" indent="-342900">
              <a:buAutoNum type="arabicPeriod"/>
            </a:pPr>
            <a:r>
              <a:rPr lang="en-US" dirty="0"/>
              <a:t>We can use the notify() method to give the notification for only one waiting thread . If multiple threads are waiting then only one thread will be notify and the remaining threads have to wait for further notifications. Which thread will be notify() we can’t expect . It depends on JVM .</a:t>
            </a:r>
          </a:p>
          <a:p>
            <a:pPr marL="342900" indent="-342900">
              <a:buAutoNum type="arabicPeriod"/>
            </a:pPr>
            <a:endParaRPr lang="en-US" dirty="0"/>
          </a:p>
          <a:p>
            <a:pPr marL="342900" indent="-342900">
              <a:buAutoNum type="arabicPeriod"/>
            </a:pPr>
            <a:r>
              <a:rPr lang="en-US" dirty="0"/>
              <a:t>We can use </a:t>
            </a:r>
            <a:r>
              <a:rPr lang="en-US" dirty="0" err="1"/>
              <a:t>notifyAll</a:t>
            </a:r>
            <a:r>
              <a:rPr lang="en-US" dirty="0"/>
              <a:t>() to give the notification for all waiting threads of particular object </a:t>
            </a:r>
            <a:r>
              <a:rPr lang="en-US" dirty="0" err="1"/>
              <a:t>eventhough</a:t>
            </a:r>
            <a:r>
              <a:rPr lang="en-US" dirty="0"/>
              <a:t> multiple threads notified but execution will be performed one by one because threads require lock and only one lock is available .</a:t>
            </a:r>
          </a:p>
          <a:p>
            <a:pPr marL="342900" indent="-342900">
              <a:buAutoNum type="arabicPeriod"/>
            </a:pPr>
            <a:endParaRPr lang="en-US" dirty="0"/>
          </a:p>
          <a:p>
            <a:pPr marL="342900" indent="-342900">
              <a:buAutoNum type="arabicPeriod"/>
            </a:pPr>
            <a:r>
              <a:rPr lang="en-US" dirty="0"/>
              <a:t>On which object we are calling wait method thread required the lock of that particular object for example if we are calling wait method on s1 then we have to get lock of s1object  but not s2  object </a:t>
            </a:r>
          </a:p>
          <a:p>
            <a:pPr marL="342900" indent="-342900">
              <a:buAutoNum type="arabicPeriod"/>
            </a:pPr>
            <a:r>
              <a:rPr lang="en-US" dirty="0"/>
              <a:t> </a:t>
            </a:r>
          </a:p>
        </p:txBody>
      </p:sp>
      <p:pic>
        <p:nvPicPr>
          <p:cNvPr id="4" name="Picture 3">
            <a:extLst>
              <a:ext uri="{FF2B5EF4-FFF2-40B4-BE49-F238E27FC236}">
                <a16:creationId xmlns:a16="http://schemas.microsoft.com/office/drawing/2014/main" id="{7C6A2955-7999-462E-88E7-2FFB10E0B8A6}"/>
              </a:ext>
            </a:extLst>
          </p:cNvPr>
          <p:cNvPicPr>
            <a:picLocks noChangeAspect="1"/>
          </p:cNvPicPr>
          <p:nvPr/>
        </p:nvPicPr>
        <p:blipFill>
          <a:blip r:embed="rId2"/>
          <a:stretch>
            <a:fillRect/>
          </a:stretch>
        </p:blipFill>
        <p:spPr>
          <a:xfrm>
            <a:off x="3911144" y="3282195"/>
            <a:ext cx="5219150" cy="2975729"/>
          </a:xfrm>
          <a:prstGeom prst="rect">
            <a:avLst/>
          </a:prstGeom>
        </p:spPr>
      </p:pic>
    </p:spTree>
    <p:extLst>
      <p:ext uri="{BB962C8B-B14F-4D97-AF65-F5344CB8AC3E}">
        <p14:creationId xmlns:p14="http://schemas.microsoft.com/office/powerpoint/2010/main" val="3326784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942F34-E0A2-4DDF-B713-F135676B87EB}"/>
              </a:ext>
            </a:extLst>
          </p:cNvPr>
          <p:cNvSpPr txBox="1"/>
          <p:nvPr/>
        </p:nvSpPr>
        <p:spPr>
          <a:xfrm>
            <a:off x="104775" y="95250"/>
            <a:ext cx="11944350" cy="7448193"/>
          </a:xfrm>
          <a:prstGeom prst="rect">
            <a:avLst/>
          </a:prstGeom>
          <a:noFill/>
        </p:spPr>
        <p:txBody>
          <a:bodyPr wrap="square" rtlCol="0">
            <a:spAutoFit/>
          </a:bodyPr>
          <a:lstStyle/>
          <a:p>
            <a:r>
              <a:rPr lang="en-US" sz="2800" b="1" dirty="0"/>
              <a:t>Deadlock:</a:t>
            </a:r>
          </a:p>
          <a:p>
            <a:pPr marL="342900" indent="-342900">
              <a:buAutoNum type="arabicPeriod"/>
            </a:pPr>
            <a:r>
              <a:rPr lang="en-US" dirty="0"/>
              <a:t>If two threads are waiting for each other forever such type of infinite waiting is called deadlock.</a:t>
            </a:r>
          </a:p>
          <a:p>
            <a:pPr marL="342900" indent="-342900">
              <a:buAutoNum type="arabicPeriod"/>
            </a:pPr>
            <a:r>
              <a:rPr lang="en-US" dirty="0"/>
              <a:t>Synchronized keyword is the only reason for deadlock situation Hence while using synchronized keyword we have to take special care . </a:t>
            </a:r>
          </a:p>
          <a:p>
            <a:pPr marL="342900" indent="-342900">
              <a:buAutoNum type="arabicPeriod"/>
            </a:pPr>
            <a:r>
              <a:rPr lang="en-US" dirty="0"/>
              <a:t>There are no resolution techniques for deadlock but several prevention techniques are available .</a:t>
            </a:r>
          </a:p>
          <a:p>
            <a:endParaRPr lang="en-US" dirty="0"/>
          </a:p>
          <a:p>
            <a:r>
              <a:rPr lang="en-US" dirty="0" err="1"/>
              <a:t>DeadLock</a:t>
            </a:r>
            <a:r>
              <a:rPr lang="en-US" dirty="0"/>
              <a:t> Example  : </a:t>
            </a:r>
          </a:p>
          <a:p>
            <a:endParaRPr lang="en-US" dirty="0"/>
          </a:p>
          <a:p>
            <a:r>
              <a:rPr lang="en-US" sz="1800" dirty="0"/>
              <a:t>class </a:t>
            </a:r>
            <a:r>
              <a:rPr lang="en-US" sz="1800" dirty="0" err="1"/>
              <a:t>DeadLockDemo</a:t>
            </a:r>
            <a:r>
              <a:rPr lang="en-US" sz="1800" dirty="0"/>
              <a:t> extends Thread {</a:t>
            </a:r>
          </a:p>
          <a:p>
            <a:r>
              <a:rPr lang="en-US" sz="1800" dirty="0"/>
              <a:t>	A </a:t>
            </a:r>
            <a:r>
              <a:rPr lang="en-US" sz="1800" dirty="0" err="1"/>
              <a:t>a</a:t>
            </a:r>
            <a:r>
              <a:rPr lang="en-US" sz="1800" dirty="0"/>
              <a:t> = new A();</a:t>
            </a:r>
          </a:p>
          <a:p>
            <a:r>
              <a:rPr lang="en-US" sz="1800" dirty="0"/>
              <a:t>	B </a:t>
            </a:r>
            <a:r>
              <a:rPr lang="en-US" sz="1800" dirty="0" err="1"/>
              <a:t>b</a:t>
            </a:r>
            <a:r>
              <a:rPr lang="en-US" sz="1800" dirty="0"/>
              <a:t>  = new B();</a:t>
            </a:r>
          </a:p>
          <a:p>
            <a:r>
              <a:rPr lang="en-US" sz="1800" dirty="0"/>
              <a:t>	</a:t>
            </a:r>
          </a:p>
          <a:p>
            <a:r>
              <a:rPr lang="en-US" sz="1800" dirty="0"/>
              <a:t>	public void m1(){</a:t>
            </a:r>
          </a:p>
          <a:p>
            <a:r>
              <a:rPr lang="en-US" sz="1800" dirty="0"/>
              <a:t>		</a:t>
            </a:r>
            <a:r>
              <a:rPr lang="en-US" sz="1800" dirty="0" err="1"/>
              <a:t>this.start</a:t>
            </a:r>
            <a:r>
              <a:rPr lang="en-US" sz="1800" dirty="0"/>
              <a:t>();</a:t>
            </a:r>
          </a:p>
          <a:p>
            <a:r>
              <a:rPr lang="en-US" sz="1800" dirty="0"/>
              <a:t>		a.d1(b);</a:t>
            </a:r>
          </a:p>
          <a:p>
            <a:r>
              <a:rPr lang="en-US" sz="1800" dirty="0"/>
              <a:t>	}</a:t>
            </a:r>
          </a:p>
          <a:p>
            <a:r>
              <a:rPr lang="en-US" sz="1800" dirty="0"/>
              <a:t>	public void run(){</a:t>
            </a:r>
          </a:p>
          <a:p>
            <a:r>
              <a:rPr lang="en-US" sz="1800" dirty="0"/>
              <a:t>		b.d2(a);</a:t>
            </a:r>
          </a:p>
          <a:p>
            <a:r>
              <a:rPr lang="en-US" sz="1800" dirty="0"/>
              <a:t>	}</a:t>
            </a:r>
          </a:p>
          <a:p>
            <a:r>
              <a:rPr lang="en-US" sz="1800" dirty="0"/>
              <a:t>	public static void main(String[] </a:t>
            </a:r>
            <a:r>
              <a:rPr lang="en-US" sz="1800" dirty="0" err="1"/>
              <a:t>args</a:t>
            </a:r>
            <a:r>
              <a:rPr lang="en-US" sz="1800" dirty="0"/>
              <a:t>){</a:t>
            </a:r>
          </a:p>
          <a:p>
            <a:r>
              <a:rPr lang="en-US" sz="1800" dirty="0"/>
              <a:t>		</a:t>
            </a:r>
            <a:r>
              <a:rPr lang="en-US" sz="1800" dirty="0" err="1"/>
              <a:t>DeadLockDemo</a:t>
            </a:r>
            <a:r>
              <a:rPr lang="en-US" sz="1800" dirty="0"/>
              <a:t> t = new </a:t>
            </a:r>
            <a:r>
              <a:rPr lang="en-US" sz="1800" dirty="0" err="1"/>
              <a:t>DeadLockDemo</a:t>
            </a:r>
            <a:r>
              <a:rPr lang="en-US" sz="1800" dirty="0"/>
              <a:t>();</a:t>
            </a:r>
          </a:p>
          <a:p>
            <a:r>
              <a:rPr lang="en-US" sz="1800" dirty="0"/>
              <a:t>		t.m1();</a:t>
            </a:r>
          </a:p>
          <a:p>
            <a:r>
              <a:rPr lang="en-US" sz="1800" dirty="0"/>
              <a:t>	}</a:t>
            </a:r>
          </a:p>
          <a:p>
            <a:r>
              <a:rPr lang="en-US" sz="1800" dirty="0"/>
              <a:t>}</a:t>
            </a:r>
          </a:p>
          <a:p>
            <a:endParaRPr lang="en-US" dirty="0"/>
          </a:p>
          <a:p>
            <a:r>
              <a:rPr lang="en-US" dirty="0"/>
              <a:t> </a:t>
            </a:r>
          </a:p>
        </p:txBody>
      </p:sp>
    </p:spTree>
    <p:extLst>
      <p:ext uri="{BB962C8B-B14F-4D97-AF65-F5344CB8AC3E}">
        <p14:creationId xmlns:p14="http://schemas.microsoft.com/office/powerpoint/2010/main" val="836725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12B0D-71C5-4551-8372-711F98A4763C}"/>
              </a:ext>
            </a:extLst>
          </p:cNvPr>
          <p:cNvSpPr txBox="1"/>
          <p:nvPr/>
        </p:nvSpPr>
        <p:spPr>
          <a:xfrm>
            <a:off x="66675" y="0"/>
            <a:ext cx="12049125" cy="6986528"/>
          </a:xfrm>
          <a:prstGeom prst="rect">
            <a:avLst/>
          </a:prstGeom>
          <a:noFill/>
        </p:spPr>
        <p:txBody>
          <a:bodyPr wrap="square" rtlCol="0">
            <a:spAutoFit/>
          </a:bodyPr>
          <a:lstStyle/>
          <a:p>
            <a:r>
              <a:rPr lang="en-US" sz="1600" dirty="0"/>
              <a:t>class A{</a:t>
            </a:r>
          </a:p>
          <a:p>
            <a:r>
              <a:rPr lang="en-US" sz="1600" dirty="0"/>
              <a:t>	public synchronized void d1(B b){</a:t>
            </a:r>
          </a:p>
          <a:p>
            <a:r>
              <a:rPr lang="en-US" sz="1600" dirty="0"/>
              <a:t>		</a:t>
            </a:r>
            <a:r>
              <a:rPr lang="en-US" sz="1600" dirty="0" err="1"/>
              <a:t>System.out.println</a:t>
            </a:r>
            <a:r>
              <a:rPr lang="en-US" sz="1600" dirty="0"/>
              <a:t>(" Thread1 starts execution of d1 method() ");</a:t>
            </a:r>
          </a:p>
          <a:p>
            <a:r>
              <a:rPr lang="en-US" sz="1600" dirty="0"/>
              <a:t>		try{</a:t>
            </a:r>
          </a:p>
          <a:p>
            <a:r>
              <a:rPr lang="en-US" sz="1600" dirty="0"/>
              <a:t>			</a:t>
            </a:r>
            <a:r>
              <a:rPr lang="en-US" sz="1600" dirty="0" err="1"/>
              <a:t>Thread.sleep</a:t>
            </a:r>
            <a:r>
              <a:rPr lang="en-US" sz="1600" dirty="0"/>
              <a:t>(5000);</a:t>
            </a:r>
          </a:p>
          <a:p>
            <a:r>
              <a:rPr lang="en-US" sz="1600" dirty="0"/>
              <a:t>		}catch(</a:t>
            </a:r>
            <a:r>
              <a:rPr lang="en-US" sz="1600" dirty="0" err="1"/>
              <a:t>InterruptedException</a:t>
            </a:r>
            <a:r>
              <a:rPr lang="en-US" sz="1600" dirty="0"/>
              <a:t> e){}</a:t>
            </a:r>
          </a:p>
          <a:p>
            <a:r>
              <a:rPr lang="en-US" sz="1600" dirty="0"/>
              <a:t>		</a:t>
            </a:r>
            <a:r>
              <a:rPr lang="en-US" sz="1600" dirty="0" err="1"/>
              <a:t>System.out.println</a:t>
            </a:r>
            <a:r>
              <a:rPr lang="en-US" sz="1600" dirty="0"/>
              <a:t>("Thread1 trying to call, B's last method");</a:t>
            </a:r>
          </a:p>
          <a:p>
            <a:r>
              <a:rPr lang="en-US" sz="1600" dirty="0"/>
              <a:t>		</a:t>
            </a:r>
          </a:p>
          <a:p>
            <a:r>
              <a:rPr lang="en-US" sz="1600" dirty="0"/>
              <a:t>		</a:t>
            </a:r>
            <a:r>
              <a:rPr lang="en-US" sz="1600" dirty="0" err="1"/>
              <a:t>b.last</a:t>
            </a:r>
            <a:r>
              <a:rPr lang="en-US" sz="1600" dirty="0"/>
              <a:t>();</a:t>
            </a:r>
          </a:p>
          <a:p>
            <a:r>
              <a:rPr lang="en-US" sz="1600" dirty="0"/>
              <a:t>	}</a:t>
            </a:r>
          </a:p>
          <a:p>
            <a:r>
              <a:rPr lang="en-US" sz="1600" dirty="0"/>
              <a:t>	public synchronized void last(){</a:t>
            </a:r>
          </a:p>
          <a:p>
            <a:r>
              <a:rPr lang="en-US" sz="1600" dirty="0"/>
              <a:t>		</a:t>
            </a:r>
            <a:r>
              <a:rPr lang="en-US" sz="1600" dirty="0" err="1"/>
              <a:t>System.out.println</a:t>
            </a:r>
            <a:r>
              <a:rPr lang="en-US" sz="1600" dirty="0"/>
              <a:t>("Inside B's last method !! ");</a:t>
            </a:r>
          </a:p>
          <a:p>
            <a:r>
              <a:rPr lang="en-US" sz="1600" dirty="0"/>
              <a:t>	}</a:t>
            </a:r>
          </a:p>
          <a:p>
            <a:r>
              <a:rPr lang="en-US" sz="1600" dirty="0"/>
              <a:t>}</a:t>
            </a:r>
          </a:p>
          <a:p>
            <a:r>
              <a:rPr lang="en-US" sz="1600" dirty="0"/>
              <a:t>class B{</a:t>
            </a:r>
          </a:p>
          <a:p>
            <a:r>
              <a:rPr lang="en-US" sz="1600" dirty="0"/>
              <a:t>	public synchronized void d2(A a){</a:t>
            </a:r>
          </a:p>
          <a:p>
            <a:r>
              <a:rPr lang="en-US" sz="1600" dirty="0"/>
              <a:t>		</a:t>
            </a:r>
            <a:r>
              <a:rPr lang="en-US" sz="1600" dirty="0" err="1"/>
              <a:t>System.out.println</a:t>
            </a:r>
            <a:r>
              <a:rPr lang="en-US" sz="1600" dirty="0"/>
              <a:t>(" Thread2 starts execution of d2 method() ");</a:t>
            </a:r>
          </a:p>
          <a:p>
            <a:r>
              <a:rPr lang="en-US" sz="1600" dirty="0"/>
              <a:t>		try{</a:t>
            </a:r>
          </a:p>
          <a:p>
            <a:r>
              <a:rPr lang="en-US" sz="1600" dirty="0"/>
              <a:t>			</a:t>
            </a:r>
            <a:r>
              <a:rPr lang="en-US" sz="1600" dirty="0" err="1"/>
              <a:t>Thread.sleep</a:t>
            </a:r>
            <a:r>
              <a:rPr lang="en-US" sz="1600" dirty="0"/>
              <a:t>(5000);</a:t>
            </a:r>
          </a:p>
          <a:p>
            <a:r>
              <a:rPr lang="en-US" sz="1600" dirty="0"/>
              <a:t>		}catch(</a:t>
            </a:r>
            <a:r>
              <a:rPr lang="en-US" sz="1600" dirty="0" err="1"/>
              <a:t>InterruptedException</a:t>
            </a:r>
            <a:r>
              <a:rPr lang="en-US" sz="1600" dirty="0"/>
              <a:t> e){}</a:t>
            </a:r>
          </a:p>
          <a:p>
            <a:r>
              <a:rPr lang="en-US" sz="1600" dirty="0"/>
              <a:t>		</a:t>
            </a:r>
            <a:r>
              <a:rPr lang="en-US" sz="1600" dirty="0" err="1"/>
              <a:t>System.out.println</a:t>
            </a:r>
            <a:r>
              <a:rPr lang="en-US" sz="1600" dirty="0"/>
              <a:t>("Thread2 trying to call, A's last method");</a:t>
            </a:r>
          </a:p>
          <a:p>
            <a:r>
              <a:rPr lang="en-US" sz="1600" dirty="0"/>
              <a:t>		</a:t>
            </a:r>
          </a:p>
          <a:p>
            <a:r>
              <a:rPr lang="en-US" sz="1600" dirty="0"/>
              <a:t>		</a:t>
            </a:r>
            <a:r>
              <a:rPr lang="en-US" sz="1600" dirty="0" err="1"/>
              <a:t>a.last</a:t>
            </a:r>
            <a:r>
              <a:rPr lang="en-US" sz="1600" dirty="0"/>
              <a:t>();</a:t>
            </a:r>
          </a:p>
          <a:p>
            <a:r>
              <a:rPr lang="en-US" sz="1600" dirty="0"/>
              <a:t>	}</a:t>
            </a:r>
          </a:p>
          <a:p>
            <a:r>
              <a:rPr lang="en-US" sz="1600" dirty="0"/>
              <a:t>	public synchronized void last(){</a:t>
            </a:r>
          </a:p>
          <a:p>
            <a:r>
              <a:rPr lang="en-US" sz="1600" dirty="0"/>
              <a:t>		</a:t>
            </a:r>
            <a:r>
              <a:rPr lang="en-US" sz="1600" dirty="0" err="1"/>
              <a:t>System.out.println</a:t>
            </a:r>
            <a:r>
              <a:rPr lang="en-US" sz="1600" dirty="0"/>
              <a:t>("Inside A's last method !! ");</a:t>
            </a:r>
          </a:p>
          <a:p>
            <a:r>
              <a:rPr lang="en-US" sz="1600" dirty="0"/>
              <a:t>	}</a:t>
            </a:r>
          </a:p>
          <a:p>
            <a:r>
              <a:rPr lang="en-US" sz="1600" dirty="0"/>
              <a:t>}</a:t>
            </a:r>
          </a:p>
        </p:txBody>
      </p:sp>
      <p:pic>
        <p:nvPicPr>
          <p:cNvPr id="4" name="Picture 3">
            <a:extLst>
              <a:ext uri="{FF2B5EF4-FFF2-40B4-BE49-F238E27FC236}">
                <a16:creationId xmlns:a16="http://schemas.microsoft.com/office/drawing/2014/main" id="{132EF3F5-B1A9-49C4-9C61-6F7A819615C6}"/>
              </a:ext>
            </a:extLst>
          </p:cNvPr>
          <p:cNvPicPr>
            <a:picLocks noChangeAspect="1"/>
          </p:cNvPicPr>
          <p:nvPr/>
        </p:nvPicPr>
        <p:blipFill>
          <a:blip r:embed="rId2"/>
          <a:stretch>
            <a:fillRect/>
          </a:stretch>
        </p:blipFill>
        <p:spPr>
          <a:xfrm>
            <a:off x="6915149" y="2186692"/>
            <a:ext cx="4000823" cy="913769"/>
          </a:xfrm>
          <a:prstGeom prst="rect">
            <a:avLst/>
          </a:prstGeom>
        </p:spPr>
      </p:pic>
    </p:spTree>
    <p:extLst>
      <p:ext uri="{BB962C8B-B14F-4D97-AF65-F5344CB8AC3E}">
        <p14:creationId xmlns:p14="http://schemas.microsoft.com/office/powerpoint/2010/main" val="1889007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B126A-B7F0-4184-9925-558C81450536}"/>
              </a:ext>
            </a:extLst>
          </p:cNvPr>
          <p:cNvSpPr txBox="1"/>
          <p:nvPr/>
        </p:nvSpPr>
        <p:spPr>
          <a:xfrm>
            <a:off x="66675" y="0"/>
            <a:ext cx="12001500" cy="646331"/>
          </a:xfrm>
          <a:prstGeom prst="rect">
            <a:avLst/>
          </a:prstGeom>
          <a:noFill/>
        </p:spPr>
        <p:txBody>
          <a:bodyPr wrap="square" rtlCol="0">
            <a:spAutoFit/>
          </a:bodyPr>
          <a:lstStyle/>
          <a:p>
            <a:endParaRPr lang="en-US" dirty="0"/>
          </a:p>
          <a:p>
            <a:endParaRPr lang="en-US" dirty="0"/>
          </a:p>
        </p:txBody>
      </p:sp>
      <p:sp>
        <p:nvSpPr>
          <p:cNvPr id="3" name="TextBox 2">
            <a:extLst>
              <a:ext uri="{FF2B5EF4-FFF2-40B4-BE49-F238E27FC236}">
                <a16:creationId xmlns:a16="http://schemas.microsoft.com/office/drawing/2014/main" id="{45E2AA02-492B-47CF-9813-2276F9F553DD}"/>
              </a:ext>
            </a:extLst>
          </p:cNvPr>
          <p:cNvSpPr txBox="1"/>
          <p:nvPr/>
        </p:nvSpPr>
        <p:spPr>
          <a:xfrm>
            <a:off x="123825" y="152400"/>
            <a:ext cx="11944350" cy="2739211"/>
          </a:xfrm>
          <a:prstGeom prst="rect">
            <a:avLst/>
          </a:prstGeom>
          <a:noFill/>
        </p:spPr>
        <p:txBody>
          <a:bodyPr wrap="square" rtlCol="0">
            <a:spAutoFit/>
          </a:bodyPr>
          <a:lstStyle/>
          <a:p>
            <a:r>
              <a:rPr lang="en-US" dirty="0"/>
              <a:t>In the above program if we remove </a:t>
            </a:r>
            <a:r>
              <a:rPr lang="en-US" dirty="0" err="1"/>
              <a:t>atleast</a:t>
            </a:r>
            <a:r>
              <a:rPr lang="en-US" dirty="0"/>
              <a:t> one synchronized keyword then the program won’t entered into deadlock . Hence Synchronized keyword is the only reason for deadlock situation due to this while using synchronized keyword we have to take special care .</a:t>
            </a:r>
          </a:p>
          <a:p>
            <a:endParaRPr lang="en-US" dirty="0"/>
          </a:p>
          <a:p>
            <a:r>
              <a:rPr lang="en-US" sz="2800" b="1" dirty="0"/>
              <a:t>Deadlock vs Starvation :</a:t>
            </a:r>
          </a:p>
          <a:p>
            <a:r>
              <a:rPr lang="en-US" dirty="0"/>
              <a:t>Long waiting of a thread where waiting never ends is called deadlock</a:t>
            </a:r>
          </a:p>
          <a:p>
            <a:r>
              <a:rPr lang="en-US" dirty="0"/>
              <a:t> whereas long waiting of a thread where waiting ends at certain point is called starvation . For example low priority thread has to wait until completing all high priority threads .it may be long waiting but ends at certain point , which is nothing but starvation </a:t>
            </a:r>
          </a:p>
        </p:txBody>
      </p:sp>
    </p:spTree>
    <p:extLst>
      <p:ext uri="{BB962C8B-B14F-4D97-AF65-F5344CB8AC3E}">
        <p14:creationId xmlns:p14="http://schemas.microsoft.com/office/powerpoint/2010/main" val="272612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4DD23E-D9D0-461F-9632-204A000C6963}"/>
              </a:ext>
            </a:extLst>
          </p:cNvPr>
          <p:cNvSpPr txBox="1"/>
          <p:nvPr/>
        </p:nvSpPr>
        <p:spPr>
          <a:xfrm>
            <a:off x="114300" y="104775"/>
            <a:ext cx="11982450" cy="6863417"/>
          </a:xfrm>
          <a:prstGeom prst="rect">
            <a:avLst/>
          </a:prstGeom>
          <a:noFill/>
        </p:spPr>
        <p:txBody>
          <a:bodyPr wrap="square" rtlCol="0">
            <a:spAutoFit/>
          </a:bodyPr>
          <a:lstStyle/>
          <a:p>
            <a:r>
              <a:rPr lang="en-US" sz="2400" b="1" dirty="0"/>
              <a:t>Daemon Thread:</a:t>
            </a:r>
          </a:p>
          <a:p>
            <a:r>
              <a:rPr lang="en-US" dirty="0"/>
              <a:t>The Threads which are executing in the background are called daemon threads Example : Garbage collector , attach listener, signal dispatcher </a:t>
            </a:r>
            <a:r>
              <a:rPr lang="en-US" dirty="0" err="1"/>
              <a:t>etc</a:t>
            </a:r>
            <a:r>
              <a:rPr lang="en-US" dirty="0"/>
              <a:t>…</a:t>
            </a:r>
          </a:p>
          <a:p>
            <a:endParaRPr lang="en-US" dirty="0"/>
          </a:p>
          <a:p>
            <a:r>
              <a:rPr lang="en-US" sz="2000" b="1" dirty="0"/>
              <a:t>Purpose/Objective of Daemon Thread:</a:t>
            </a:r>
          </a:p>
          <a:p>
            <a:r>
              <a:rPr lang="en-US" dirty="0"/>
              <a:t>The main objective of daemon threads is to provide support for non-daemon threads (Main Thread ) for example if main thread runs with low memory then </a:t>
            </a:r>
            <a:r>
              <a:rPr lang="en-US" dirty="0" err="1"/>
              <a:t>jvm</a:t>
            </a:r>
            <a:r>
              <a:rPr lang="en-US" dirty="0"/>
              <a:t> runs GC to destroy useless objects so that number of bytes of free memory will be improved with this free memory main thread can continue it’s execution . </a:t>
            </a:r>
            <a:br>
              <a:rPr lang="en-US" dirty="0"/>
            </a:br>
            <a:endParaRPr lang="en-US" dirty="0"/>
          </a:p>
          <a:p>
            <a:r>
              <a:rPr lang="en-US" dirty="0"/>
              <a:t>Usually daemon threads having low priority but based on our requirement daemon threads can run with high priority also . </a:t>
            </a:r>
          </a:p>
          <a:p>
            <a:r>
              <a:rPr lang="en-US" dirty="0"/>
              <a:t> </a:t>
            </a:r>
          </a:p>
          <a:p>
            <a:pPr marL="342900" indent="-342900">
              <a:buAutoNum type="arabicPeriod"/>
            </a:pPr>
            <a:r>
              <a:rPr lang="en-US" dirty="0"/>
              <a:t>public </a:t>
            </a:r>
            <a:r>
              <a:rPr lang="en-US" dirty="0" err="1"/>
              <a:t>boolean</a:t>
            </a:r>
            <a:r>
              <a:rPr lang="en-US" dirty="0"/>
              <a:t> </a:t>
            </a:r>
            <a:r>
              <a:rPr lang="en-US" dirty="0" err="1"/>
              <a:t>isDaemon</a:t>
            </a:r>
            <a:r>
              <a:rPr lang="en-US" dirty="0"/>
              <a:t>()</a:t>
            </a:r>
          </a:p>
          <a:p>
            <a:pPr marL="342900" indent="-342900">
              <a:buAutoNum type="arabicPeriod"/>
            </a:pPr>
            <a:endParaRPr lang="en-US" dirty="0"/>
          </a:p>
          <a:p>
            <a:pPr marL="342900" indent="-342900">
              <a:buFontTx/>
              <a:buAutoNum type="arabicPeriod"/>
            </a:pPr>
            <a:r>
              <a:rPr lang="en-US" dirty="0"/>
              <a:t>public </a:t>
            </a:r>
            <a:r>
              <a:rPr lang="en-US" dirty="0" err="1"/>
              <a:t>boolean</a:t>
            </a:r>
            <a:r>
              <a:rPr lang="en-US" dirty="0"/>
              <a:t> </a:t>
            </a:r>
            <a:r>
              <a:rPr lang="en-US" dirty="0" err="1"/>
              <a:t>setDaemon</a:t>
            </a:r>
            <a:r>
              <a:rPr lang="en-US" dirty="0"/>
              <a:t>(</a:t>
            </a:r>
            <a:r>
              <a:rPr lang="en-US" dirty="0" err="1"/>
              <a:t>boolean</a:t>
            </a:r>
            <a:r>
              <a:rPr lang="en-US" dirty="0"/>
              <a:t> b)</a:t>
            </a:r>
          </a:p>
          <a:p>
            <a:endParaRPr lang="en-US" dirty="0"/>
          </a:p>
          <a:p>
            <a:endParaRPr lang="en-US" dirty="0"/>
          </a:p>
          <a:p>
            <a:r>
              <a:rPr lang="en-US" dirty="0"/>
              <a:t>We can check daemon nature of thread by using </a:t>
            </a:r>
            <a:r>
              <a:rPr lang="en-US" dirty="0" err="1"/>
              <a:t>isdaemon</a:t>
            </a:r>
            <a:r>
              <a:rPr lang="en-US" dirty="0"/>
              <a:t> method of thread class </a:t>
            </a:r>
          </a:p>
          <a:p>
            <a:r>
              <a:rPr lang="en-US" dirty="0"/>
              <a:t>public </a:t>
            </a:r>
            <a:r>
              <a:rPr lang="en-US" dirty="0" err="1"/>
              <a:t>boolean</a:t>
            </a:r>
            <a:r>
              <a:rPr lang="en-US" dirty="0"/>
              <a:t> </a:t>
            </a:r>
            <a:r>
              <a:rPr lang="en-US" dirty="0" err="1"/>
              <a:t>isDaemon</a:t>
            </a:r>
            <a:r>
              <a:rPr lang="en-US" dirty="0"/>
              <a:t>() </a:t>
            </a:r>
          </a:p>
          <a:p>
            <a:r>
              <a:rPr lang="en-US" dirty="0"/>
              <a:t>We can change Daemon nature of thread by using </a:t>
            </a:r>
            <a:r>
              <a:rPr lang="en-US" dirty="0" err="1"/>
              <a:t>setDaemon</a:t>
            </a:r>
            <a:r>
              <a:rPr lang="en-US" dirty="0"/>
              <a:t> method .</a:t>
            </a:r>
          </a:p>
          <a:p>
            <a:endParaRPr lang="en-US" dirty="0"/>
          </a:p>
          <a:p>
            <a:r>
              <a:rPr lang="en-US" dirty="0"/>
              <a:t>But changing daemon nature is possible before starting of a thread only . After starting a thread if we are trying to change daemon nature then we will get </a:t>
            </a:r>
            <a:r>
              <a:rPr lang="en-US" dirty="0" err="1"/>
              <a:t>RunTimeException</a:t>
            </a:r>
            <a:r>
              <a:rPr lang="en-US" dirty="0"/>
              <a:t> saying </a:t>
            </a:r>
            <a:r>
              <a:rPr lang="en-US" dirty="0" err="1"/>
              <a:t>IllegalThreadStateException</a:t>
            </a:r>
            <a:endParaRPr lang="en-US" dirty="0"/>
          </a:p>
          <a:p>
            <a:endParaRPr lang="en-US" dirty="0"/>
          </a:p>
          <a:p>
            <a:pPr marL="342900" indent="-342900">
              <a:buAutoNum type="arabicPeriod"/>
            </a:pPr>
            <a:endParaRPr lang="en-US" dirty="0"/>
          </a:p>
        </p:txBody>
      </p:sp>
    </p:spTree>
    <p:extLst>
      <p:ext uri="{BB962C8B-B14F-4D97-AF65-F5344CB8AC3E}">
        <p14:creationId xmlns:p14="http://schemas.microsoft.com/office/powerpoint/2010/main" val="884536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0AB1D-D4B8-42C2-B5A7-28EA7F778481}"/>
              </a:ext>
            </a:extLst>
          </p:cNvPr>
          <p:cNvSpPr txBox="1"/>
          <p:nvPr/>
        </p:nvSpPr>
        <p:spPr>
          <a:xfrm>
            <a:off x="142875" y="114300"/>
            <a:ext cx="11925300" cy="6555641"/>
          </a:xfrm>
          <a:prstGeom prst="rect">
            <a:avLst/>
          </a:prstGeom>
          <a:noFill/>
        </p:spPr>
        <p:txBody>
          <a:bodyPr wrap="square" rtlCol="0">
            <a:spAutoFit/>
          </a:bodyPr>
          <a:lstStyle/>
          <a:p>
            <a:r>
              <a:rPr lang="en-US" sz="2400" b="1" dirty="0"/>
              <a:t>Default Nature of Thread :</a:t>
            </a:r>
          </a:p>
          <a:p>
            <a:r>
              <a:rPr lang="en-US" dirty="0"/>
              <a:t>By default main thread is always non daemon . And for all remaining thread the daemon nature will be inherited from parent to child </a:t>
            </a:r>
            <a:r>
              <a:rPr lang="en-US" dirty="0" err="1"/>
              <a:t>i.e</a:t>
            </a:r>
            <a:r>
              <a:rPr lang="en-US" dirty="0"/>
              <a:t> if parent thread is daemon then automatically child thread is also daemon and if parent is non-daemon then child thread is also non-daemon </a:t>
            </a:r>
          </a:p>
          <a:p>
            <a:endParaRPr lang="en-US" dirty="0"/>
          </a:p>
          <a:p>
            <a:r>
              <a:rPr lang="en-US" dirty="0"/>
              <a:t>It is impossible to change daemon nature of main thread because it is already started by </a:t>
            </a:r>
            <a:r>
              <a:rPr lang="en-US" dirty="0" err="1"/>
              <a:t>jvm</a:t>
            </a:r>
            <a:r>
              <a:rPr lang="en-US" dirty="0"/>
              <a:t> at beginning . </a:t>
            </a:r>
          </a:p>
          <a:p>
            <a:endParaRPr lang="en-US" dirty="0"/>
          </a:p>
          <a:p>
            <a:r>
              <a:rPr lang="en-US" b="1" dirty="0"/>
              <a:t>Daemon Thread Example:</a:t>
            </a:r>
          </a:p>
          <a:p>
            <a:endParaRPr lang="en-US" b="1" dirty="0"/>
          </a:p>
          <a:p>
            <a:r>
              <a:rPr lang="en-US" dirty="0"/>
              <a:t>class </a:t>
            </a:r>
            <a:r>
              <a:rPr lang="en-US" dirty="0" err="1"/>
              <a:t>MyThread</a:t>
            </a:r>
            <a:r>
              <a:rPr lang="en-US" dirty="0"/>
              <a:t> extends Thread{</a:t>
            </a:r>
          </a:p>
          <a:p>
            <a:r>
              <a:rPr lang="en-US" dirty="0"/>
              <a:t>}</a:t>
            </a:r>
          </a:p>
          <a:p>
            <a:endParaRPr lang="en-US" dirty="0"/>
          </a:p>
          <a:p>
            <a:r>
              <a:rPr lang="en-US" dirty="0"/>
              <a:t>class </a:t>
            </a:r>
            <a:r>
              <a:rPr lang="en-US" dirty="0" err="1"/>
              <a:t>TestDemo</a:t>
            </a:r>
            <a:r>
              <a:rPr lang="en-US" dirty="0"/>
              <a:t>{</a:t>
            </a:r>
          </a:p>
          <a:p>
            <a:r>
              <a:rPr lang="en-US" dirty="0"/>
              <a:t>	public static void main(String[] </a:t>
            </a:r>
            <a:r>
              <a:rPr lang="en-US" dirty="0" err="1"/>
              <a:t>args</a:t>
            </a:r>
            <a:r>
              <a:rPr lang="en-US" dirty="0"/>
              <a:t>){</a:t>
            </a:r>
          </a:p>
          <a:p>
            <a:r>
              <a:rPr lang="en-US" dirty="0"/>
              <a:t>		</a:t>
            </a:r>
            <a:r>
              <a:rPr lang="en-US" dirty="0" err="1"/>
              <a:t>System.out.println</a:t>
            </a:r>
            <a:r>
              <a:rPr lang="en-US" dirty="0"/>
              <a:t>(</a:t>
            </a:r>
            <a:r>
              <a:rPr lang="en-US" dirty="0" err="1"/>
              <a:t>Thread.currentThread</a:t>
            </a:r>
            <a:r>
              <a:rPr lang="en-US" dirty="0"/>
              <a:t>().</a:t>
            </a:r>
            <a:r>
              <a:rPr lang="en-US" dirty="0" err="1"/>
              <a:t>isDaemon</a:t>
            </a:r>
            <a:r>
              <a:rPr lang="en-US" dirty="0"/>
              <a:t>());  // false</a:t>
            </a:r>
          </a:p>
          <a:p>
            <a:r>
              <a:rPr lang="en-US" dirty="0"/>
              <a:t>		//</a:t>
            </a:r>
            <a:r>
              <a:rPr lang="en-US" dirty="0" err="1"/>
              <a:t>Thread.currentThread</a:t>
            </a:r>
            <a:r>
              <a:rPr lang="en-US" dirty="0"/>
              <a:t>().</a:t>
            </a:r>
            <a:r>
              <a:rPr lang="en-US" dirty="0" err="1"/>
              <a:t>setDaemon</a:t>
            </a:r>
            <a:r>
              <a:rPr lang="en-US" dirty="0"/>
              <a:t>(true);  // </a:t>
            </a:r>
            <a:r>
              <a:rPr lang="en-US" dirty="0" err="1"/>
              <a:t>IllegalThreadStateException</a:t>
            </a:r>
            <a:endParaRPr lang="en-US" dirty="0"/>
          </a:p>
          <a:p>
            <a:r>
              <a:rPr lang="en-US" dirty="0"/>
              <a:t>		</a:t>
            </a:r>
            <a:r>
              <a:rPr lang="en-US" dirty="0" err="1"/>
              <a:t>MyThread</a:t>
            </a:r>
            <a:r>
              <a:rPr lang="en-US" dirty="0"/>
              <a:t> t = new </a:t>
            </a:r>
            <a:r>
              <a:rPr lang="en-US" dirty="0" err="1"/>
              <a:t>MyThread</a:t>
            </a:r>
            <a:r>
              <a:rPr lang="en-US" dirty="0"/>
              <a:t>();</a:t>
            </a:r>
          </a:p>
          <a:p>
            <a:r>
              <a:rPr lang="en-US" dirty="0"/>
              <a:t>		</a:t>
            </a:r>
            <a:r>
              <a:rPr lang="en-US" dirty="0" err="1"/>
              <a:t>System.out.println</a:t>
            </a:r>
            <a:r>
              <a:rPr lang="en-US" dirty="0"/>
              <a:t>(</a:t>
            </a:r>
            <a:r>
              <a:rPr lang="en-US" dirty="0" err="1"/>
              <a:t>t.isDaemon</a:t>
            </a:r>
            <a:r>
              <a:rPr lang="en-US" dirty="0"/>
              <a:t>());  // false</a:t>
            </a:r>
          </a:p>
          <a:p>
            <a:r>
              <a:rPr lang="en-US" dirty="0"/>
              <a:t>		</a:t>
            </a:r>
            <a:r>
              <a:rPr lang="en-US" dirty="0" err="1"/>
              <a:t>t.setDaemon</a:t>
            </a:r>
            <a:r>
              <a:rPr lang="en-US" dirty="0"/>
              <a:t>(true);</a:t>
            </a:r>
          </a:p>
          <a:p>
            <a:r>
              <a:rPr lang="en-US" dirty="0"/>
              <a:t>		</a:t>
            </a:r>
            <a:r>
              <a:rPr lang="en-US" dirty="0" err="1"/>
              <a:t>System.out.println</a:t>
            </a:r>
            <a:r>
              <a:rPr lang="en-US" dirty="0"/>
              <a:t>(</a:t>
            </a:r>
            <a:r>
              <a:rPr lang="en-US" dirty="0" err="1"/>
              <a:t>t.isDaemon</a:t>
            </a:r>
            <a:r>
              <a:rPr lang="en-US" dirty="0"/>
              <a:t>());  // true </a:t>
            </a:r>
          </a:p>
          <a:p>
            <a:r>
              <a:rPr lang="en-US" dirty="0"/>
              <a:t>	}</a:t>
            </a:r>
          </a:p>
          <a:p>
            <a:r>
              <a:rPr lang="en-US" dirty="0"/>
              <a:t>	</a:t>
            </a:r>
          </a:p>
          <a:p>
            <a:r>
              <a:rPr lang="en-US" dirty="0"/>
              <a:t>}</a:t>
            </a:r>
          </a:p>
        </p:txBody>
      </p:sp>
    </p:spTree>
    <p:extLst>
      <p:ext uri="{BB962C8B-B14F-4D97-AF65-F5344CB8AC3E}">
        <p14:creationId xmlns:p14="http://schemas.microsoft.com/office/powerpoint/2010/main" val="151116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FD0FE-0897-45A6-A62D-EA3E5B15A155}"/>
              </a:ext>
            </a:extLst>
          </p:cNvPr>
          <p:cNvSpPr txBox="1"/>
          <p:nvPr/>
        </p:nvSpPr>
        <p:spPr>
          <a:xfrm>
            <a:off x="76200" y="95250"/>
            <a:ext cx="11877675" cy="3416320"/>
          </a:xfrm>
          <a:prstGeom prst="rect">
            <a:avLst/>
          </a:prstGeom>
          <a:noFill/>
        </p:spPr>
        <p:txBody>
          <a:bodyPr wrap="square" rtlCol="0">
            <a:spAutoFit/>
          </a:bodyPr>
          <a:lstStyle/>
          <a:p>
            <a:r>
              <a:rPr lang="en-US" dirty="0"/>
              <a:t>Class X{</a:t>
            </a:r>
          </a:p>
          <a:p>
            <a:r>
              <a:rPr lang="en-US" dirty="0"/>
              <a:t>	synchronized {</a:t>
            </a:r>
          </a:p>
          <a:p>
            <a:r>
              <a:rPr lang="en-US" dirty="0"/>
              <a:t>	wherever we are performing update operation (Add/Remove/delete/replace)</a:t>
            </a:r>
          </a:p>
          <a:p>
            <a:r>
              <a:rPr lang="en-US" dirty="0"/>
              <a:t>     	where state of object is changing </a:t>
            </a:r>
          </a:p>
          <a:p>
            <a:r>
              <a:rPr lang="en-US" dirty="0"/>
              <a:t>	}</a:t>
            </a:r>
          </a:p>
          <a:p>
            <a:endParaRPr lang="en-US" dirty="0"/>
          </a:p>
          <a:p>
            <a:r>
              <a:rPr lang="en-US" dirty="0"/>
              <a:t>Non-synchronized{</a:t>
            </a:r>
          </a:p>
          <a:p>
            <a:r>
              <a:rPr lang="en-US" dirty="0"/>
              <a:t>	wherever Object state won’t be changed like read operation </a:t>
            </a:r>
          </a:p>
          <a:p>
            <a:r>
              <a:rPr lang="en-US" dirty="0"/>
              <a:t>}</a:t>
            </a:r>
          </a:p>
          <a:p>
            <a:r>
              <a:rPr lang="en-US" dirty="0"/>
              <a:t>}</a:t>
            </a:r>
          </a:p>
          <a:p>
            <a:endParaRPr lang="en-US" dirty="0"/>
          </a:p>
          <a:p>
            <a:endParaRPr lang="en-US" dirty="0"/>
          </a:p>
        </p:txBody>
      </p:sp>
      <p:pic>
        <p:nvPicPr>
          <p:cNvPr id="4" name="Picture 3">
            <a:extLst>
              <a:ext uri="{FF2B5EF4-FFF2-40B4-BE49-F238E27FC236}">
                <a16:creationId xmlns:a16="http://schemas.microsoft.com/office/drawing/2014/main" id="{B1B58885-FC49-4998-89F9-27A252820973}"/>
              </a:ext>
            </a:extLst>
          </p:cNvPr>
          <p:cNvPicPr>
            <a:picLocks noChangeAspect="1"/>
          </p:cNvPicPr>
          <p:nvPr/>
        </p:nvPicPr>
        <p:blipFill>
          <a:blip r:embed="rId2"/>
          <a:stretch>
            <a:fillRect/>
          </a:stretch>
        </p:blipFill>
        <p:spPr>
          <a:xfrm>
            <a:off x="2960232" y="3107690"/>
            <a:ext cx="4983618" cy="2672080"/>
          </a:xfrm>
          <a:prstGeom prst="rect">
            <a:avLst/>
          </a:prstGeom>
        </p:spPr>
      </p:pic>
      <p:sp>
        <p:nvSpPr>
          <p:cNvPr id="5" name="TextBox 4">
            <a:extLst>
              <a:ext uri="{FF2B5EF4-FFF2-40B4-BE49-F238E27FC236}">
                <a16:creationId xmlns:a16="http://schemas.microsoft.com/office/drawing/2014/main" id="{9CED9102-7BF8-4D0B-8E16-BD0B14870665}"/>
              </a:ext>
            </a:extLst>
          </p:cNvPr>
          <p:cNvSpPr txBox="1"/>
          <p:nvPr/>
        </p:nvSpPr>
        <p:spPr>
          <a:xfrm>
            <a:off x="4523354" y="5779770"/>
            <a:ext cx="2371724" cy="373380"/>
          </a:xfrm>
          <a:prstGeom prst="rect">
            <a:avLst/>
          </a:prstGeom>
          <a:noFill/>
        </p:spPr>
        <p:txBody>
          <a:bodyPr wrap="square" rtlCol="0">
            <a:spAutoFit/>
          </a:bodyPr>
          <a:lstStyle/>
          <a:p>
            <a:r>
              <a:rPr lang="en-US" dirty="0"/>
              <a:t>        Object</a:t>
            </a:r>
          </a:p>
        </p:txBody>
      </p:sp>
    </p:spTree>
    <p:extLst>
      <p:ext uri="{BB962C8B-B14F-4D97-AF65-F5344CB8AC3E}">
        <p14:creationId xmlns:p14="http://schemas.microsoft.com/office/powerpoint/2010/main" val="1219470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BC21D-E67E-422A-9EDA-64676EE518A4}"/>
              </a:ext>
            </a:extLst>
          </p:cNvPr>
          <p:cNvSpPr txBox="1"/>
          <p:nvPr/>
        </p:nvSpPr>
        <p:spPr>
          <a:xfrm>
            <a:off x="66675" y="123825"/>
            <a:ext cx="12011025" cy="6186309"/>
          </a:xfrm>
          <a:prstGeom prst="rect">
            <a:avLst/>
          </a:prstGeom>
          <a:noFill/>
        </p:spPr>
        <p:txBody>
          <a:bodyPr wrap="square" rtlCol="0">
            <a:spAutoFit/>
          </a:bodyPr>
          <a:lstStyle/>
          <a:p>
            <a:r>
              <a:rPr lang="en-US" dirty="0"/>
              <a:t>Whenever last non-daemon thread terminates automatically all daemon threads will be terminated irrespective of their position </a:t>
            </a:r>
          </a:p>
          <a:p>
            <a:r>
              <a:rPr lang="en-US" b="1" dirty="0"/>
              <a:t>Example</a:t>
            </a:r>
          </a:p>
          <a:p>
            <a:r>
              <a:rPr lang="en-US" dirty="0"/>
              <a:t>class </a:t>
            </a:r>
            <a:r>
              <a:rPr lang="en-US" dirty="0" err="1"/>
              <a:t>MyThread</a:t>
            </a:r>
            <a:r>
              <a:rPr lang="en-US" dirty="0"/>
              <a:t> extends Thread{</a:t>
            </a:r>
          </a:p>
          <a:p>
            <a:r>
              <a:rPr lang="en-US" dirty="0"/>
              <a:t>	public void run(){</a:t>
            </a:r>
          </a:p>
          <a:p>
            <a:r>
              <a:rPr lang="en-US" dirty="0"/>
              <a:t>		for(int </a:t>
            </a:r>
            <a:r>
              <a:rPr lang="en-US" dirty="0" err="1"/>
              <a:t>i</a:t>
            </a:r>
            <a:r>
              <a:rPr lang="en-US" dirty="0"/>
              <a:t> = 0;i&lt;10;i++){</a:t>
            </a:r>
          </a:p>
          <a:p>
            <a:r>
              <a:rPr lang="en-US" dirty="0"/>
              <a:t>			</a:t>
            </a:r>
            <a:r>
              <a:rPr lang="en-US" dirty="0" err="1"/>
              <a:t>System.out.println</a:t>
            </a:r>
            <a:r>
              <a:rPr lang="en-US" dirty="0"/>
              <a:t>("Child Thread");</a:t>
            </a:r>
          </a:p>
          <a:p>
            <a:r>
              <a:rPr lang="en-US" dirty="0"/>
              <a:t>			try{</a:t>
            </a:r>
          </a:p>
          <a:p>
            <a:r>
              <a:rPr lang="en-US" dirty="0"/>
              <a:t>				</a:t>
            </a:r>
            <a:r>
              <a:rPr lang="en-US" dirty="0" err="1"/>
              <a:t>Thread.sleep</a:t>
            </a:r>
            <a:r>
              <a:rPr lang="en-US" dirty="0"/>
              <a:t>(2000);</a:t>
            </a:r>
          </a:p>
          <a:p>
            <a:r>
              <a:rPr lang="en-US" dirty="0"/>
              <a:t>			}catch(</a:t>
            </a:r>
            <a:r>
              <a:rPr lang="en-US" dirty="0" err="1"/>
              <a:t>InterruptedException</a:t>
            </a:r>
            <a:r>
              <a:rPr lang="en-US" dirty="0"/>
              <a:t> e){}</a:t>
            </a:r>
          </a:p>
          <a:p>
            <a:r>
              <a:rPr lang="en-US" dirty="0"/>
              <a:t>		}</a:t>
            </a:r>
          </a:p>
          <a:p>
            <a:r>
              <a:rPr lang="en-US" dirty="0"/>
              <a:t>	}</a:t>
            </a:r>
          </a:p>
          <a:p>
            <a:r>
              <a:rPr lang="en-US" dirty="0"/>
              <a:t>}</a:t>
            </a:r>
          </a:p>
          <a:p>
            <a:endParaRPr lang="en-US" dirty="0"/>
          </a:p>
          <a:p>
            <a:r>
              <a:rPr lang="en-US" dirty="0"/>
              <a:t>class </a:t>
            </a:r>
            <a:r>
              <a:rPr lang="en-US" dirty="0" err="1"/>
              <a:t>DaemonThreadDemo</a:t>
            </a:r>
            <a:r>
              <a:rPr lang="en-US" dirty="0"/>
              <a:t>{</a:t>
            </a:r>
          </a:p>
          <a:p>
            <a:r>
              <a:rPr lang="en-US" dirty="0"/>
              <a:t>	public static void main(String[] </a:t>
            </a:r>
            <a:r>
              <a:rPr lang="en-US" dirty="0" err="1"/>
              <a:t>args</a:t>
            </a:r>
            <a:r>
              <a:rPr lang="en-US" dirty="0"/>
              <a:t>){</a:t>
            </a:r>
          </a:p>
          <a:p>
            <a:r>
              <a:rPr lang="en-US" dirty="0"/>
              <a:t>		</a:t>
            </a:r>
            <a:r>
              <a:rPr lang="en-US" dirty="0" err="1"/>
              <a:t>MyThread</a:t>
            </a:r>
            <a:r>
              <a:rPr lang="en-US" dirty="0"/>
              <a:t> t = new </a:t>
            </a:r>
            <a:r>
              <a:rPr lang="en-US" dirty="0" err="1"/>
              <a:t>MyThread</a:t>
            </a:r>
            <a:r>
              <a:rPr lang="en-US" dirty="0"/>
              <a:t>();</a:t>
            </a:r>
          </a:p>
          <a:p>
            <a:r>
              <a:rPr lang="en-US" dirty="0"/>
              <a:t>		</a:t>
            </a:r>
            <a:r>
              <a:rPr lang="en-US" dirty="0" err="1"/>
              <a:t>t.setDaemon</a:t>
            </a:r>
            <a:r>
              <a:rPr lang="en-US" dirty="0"/>
              <a:t>(true); // line 1 </a:t>
            </a:r>
          </a:p>
          <a:p>
            <a:r>
              <a:rPr lang="en-US" dirty="0"/>
              <a:t>		</a:t>
            </a:r>
            <a:r>
              <a:rPr lang="en-US" dirty="0" err="1"/>
              <a:t>t.start</a:t>
            </a:r>
            <a:r>
              <a:rPr lang="en-US" dirty="0"/>
              <a:t>();</a:t>
            </a:r>
          </a:p>
          <a:p>
            <a:r>
              <a:rPr lang="en-US" dirty="0"/>
              <a:t>		</a:t>
            </a:r>
            <a:r>
              <a:rPr lang="en-US" dirty="0" err="1"/>
              <a:t>System.out.println</a:t>
            </a:r>
            <a:r>
              <a:rPr lang="en-US" dirty="0"/>
              <a:t>("End of main Thread ");</a:t>
            </a:r>
          </a:p>
          <a:p>
            <a:r>
              <a:rPr lang="en-US" dirty="0"/>
              <a:t>	}</a:t>
            </a:r>
          </a:p>
          <a:p>
            <a:r>
              <a:rPr lang="en-US" dirty="0"/>
              <a:t>} </a:t>
            </a:r>
          </a:p>
        </p:txBody>
      </p:sp>
    </p:spTree>
    <p:extLst>
      <p:ext uri="{BB962C8B-B14F-4D97-AF65-F5344CB8AC3E}">
        <p14:creationId xmlns:p14="http://schemas.microsoft.com/office/powerpoint/2010/main" val="368535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7F839-6226-46F2-95A7-E71F495D4780}"/>
              </a:ext>
            </a:extLst>
          </p:cNvPr>
          <p:cNvSpPr txBox="1"/>
          <p:nvPr/>
        </p:nvSpPr>
        <p:spPr>
          <a:xfrm>
            <a:off x="104775" y="66675"/>
            <a:ext cx="12011025" cy="1200329"/>
          </a:xfrm>
          <a:prstGeom prst="rect">
            <a:avLst/>
          </a:prstGeom>
          <a:noFill/>
        </p:spPr>
        <p:txBody>
          <a:bodyPr wrap="square" rtlCol="0">
            <a:spAutoFit/>
          </a:bodyPr>
          <a:lstStyle/>
          <a:p>
            <a:r>
              <a:rPr lang="en-US" dirty="0"/>
              <a:t>If we are commenting line 1 both main and child threads are non-daemon . Hence both threads will be executed until their completion .  If we are not commenting line 1 then main thread is non-daemon and child thread is daemon Hence whenever main Thread terminates automatically child thread will be terminated in this case output will be :</a:t>
            </a:r>
          </a:p>
          <a:p>
            <a:endParaRPr lang="en-US" dirty="0"/>
          </a:p>
        </p:txBody>
      </p:sp>
      <p:graphicFrame>
        <p:nvGraphicFramePr>
          <p:cNvPr id="3" name="Table 3">
            <a:extLst>
              <a:ext uri="{FF2B5EF4-FFF2-40B4-BE49-F238E27FC236}">
                <a16:creationId xmlns:a16="http://schemas.microsoft.com/office/drawing/2014/main" id="{72248FF2-0204-40DD-BE6D-FFDEAF038B60}"/>
              </a:ext>
            </a:extLst>
          </p:cNvPr>
          <p:cNvGraphicFramePr>
            <a:graphicFrameLocks noGrp="1"/>
          </p:cNvGraphicFramePr>
          <p:nvPr>
            <p:extLst>
              <p:ext uri="{D42A27DB-BD31-4B8C-83A1-F6EECF244321}">
                <p14:modId xmlns:p14="http://schemas.microsoft.com/office/powerpoint/2010/main" val="3836157698"/>
              </p:ext>
            </p:extLst>
          </p:nvPr>
        </p:nvGraphicFramePr>
        <p:xfrm>
          <a:off x="965200" y="1367577"/>
          <a:ext cx="8127999" cy="9144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3894329763"/>
                    </a:ext>
                  </a:extLst>
                </a:gridCol>
                <a:gridCol w="2709333">
                  <a:extLst>
                    <a:ext uri="{9D8B030D-6E8A-4147-A177-3AD203B41FA5}">
                      <a16:colId xmlns:a16="http://schemas.microsoft.com/office/drawing/2014/main" val="3960858398"/>
                    </a:ext>
                  </a:extLst>
                </a:gridCol>
                <a:gridCol w="2709333">
                  <a:extLst>
                    <a:ext uri="{9D8B030D-6E8A-4147-A177-3AD203B41FA5}">
                      <a16:colId xmlns:a16="http://schemas.microsoft.com/office/drawing/2014/main" val="1089250911"/>
                    </a:ext>
                  </a:extLst>
                </a:gridCol>
              </a:tblGrid>
              <a:tr h="785074">
                <a:tc>
                  <a:txBody>
                    <a:bodyPr/>
                    <a:lstStyle/>
                    <a:p>
                      <a:r>
                        <a:rPr lang="en-US" dirty="0"/>
                        <a:t>End of Main Thread </a:t>
                      </a:r>
                    </a:p>
                    <a:p>
                      <a:r>
                        <a:rPr lang="en-US" dirty="0"/>
                        <a:t>Child thread </a:t>
                      </a:r>
                    </a:p>
                    <a:p>
                      <a:endParaRPr lang="en-US" dirty="0"/>
                    </a:p>
                  </a:txBody>
                  <a:tcPr/>
                </a:tc>
                <a:tc>
                  <a:txBody>
                    <a:bodyPr/>
                    <a:lstStyle/>
                    <a:p>
                      <a:r>
                        <a:rPr lang="en-US" dirty="0"/>
                        <a:t>End of Main Thread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 thread </a:t>
                      </a:r>
                    </a:p>
                    <a:p>
                      <a:r>
                        <a:rPr lang="en-US" dirty="0"/>
                        <a:t>End of Main Thread </a:t>
                      </a:r>
                    </a:p>
                    <a:p>
                      <a:endParaRPr lang="en-US" dirty="0"/>
                    </a:p>
                  </a:txBody>
                  <a:tcPr/>
                </a:tc>
                <a:extLst>
                  <a:ext uri="{0D108BD9-81ED-4DB2-BD59-A6C34878D82A}">
                    <a16:rowId xmlns:a16="http://schemas.microsoft.com/office/drawing/2014/main" val="2595235154"/>
                  </a:ext>
                </a:extLst>
              </a:tr>
            </a:tbl>
          </a:graphicData>
        </a:graphic>
      </p:graphicFrame>
      <p:sp>
        <p:nvSpPr>
          <p:cNvPr id="4" name="TextBox 3">
            <a:extLst>
              <a:ext uri="{FF2B5EF4-FFF2-40B4-BE49-F238E27FC236}">
                <a16:creationId xmlns:a16="http://schemas.microsoft.com/office/drawing/2014/main" id="{5AA246E5-E434-4628-A19C-60B13C5E8D3D}"/>
              </a:ext>
            </a:extLst>
          </p:cNvPr>
          <p:cNvSpPr txBox="1"/>
          <p:nvPr/>
        </p:nvSpPr>
        <p:spPr>
          <a:xfrm>
            <a:off x="104775" y="2495550"/>
            <a:ext cx="12011025" cy="4062651"/>
          </a:xfrm>
          <a:prstGeom prst="rect">
            <a:avLst/>
          </a:prstGeom>
          <a:noFill/>
        </p:spPr>
        <p:txBody>
          <a:bodyPr wrap="square" rtlCol="0">
            <a:spAutoFit/>
          </a:bodyPr>
          <a:lstStyle/>
          <a:p>
            <a:r>
              <a:rPr lang="en-US" sz="2400" b="1" dirty="0"/>
              <a:t>Green Thread:</a:t>
            </a:r>
          </a:p>
          <a:p>
            <a:r>
              <a:rPr lang="en-US" dirty="0"/>
              <a:t>Java multithreading concept is implemented by following two models </a:t>
            </a:r>
          </a:p>
          <a:p>
            <a:pPr marL="342900" indent="-342900">
              <a:buAutoNum type="arabicPeriod"/>
            </a:pPr>
            <a:r>
              <a:rPr lang="en-US" dirty="0"/>
              <a:t>Green thread model </a:t>
            </a:r>
          </a:p>
          <a:p>
            <a:pPr marL="342900" indent="-342900">
              <a:buAutoNum type="arabicPeriod"/>
            </a:pPr>
            <a:r>
              <a:rPr lang="en-US" dirty="0"/>
              <a:t>Native OS model </a:t>
            </a:r>
          </a:p>
          <a:p>
            <a:pPr marL="342900" indent="-342900">
              <a:buAutoNum type="arabicPeriod"/>
            </a:pPr>
            <a:endParaRPr lang="en-US" dirty="0"/>
          </a:p>
          <a:p>
            <a:r>
              <a:rPr lang="en-US" b="1" dirty="0"/>
              <a:t>Green Thread Model :</a:t>
            </a:r>
          </a:p>
          <a:p>
            <a:endParaRPr lang="en-US" dirty="0"/>
          </a:p>
          <a:p>
            <a:r>
              <a:rPr lang="en-US" dirty="0"/>
              <a:t>The Thread which is managed completely by JVM without taking underline </a:t>
            </a:r>
            <a:r>
              <a:rPr lang="en-US" dirty="0" err="1"/>
              <a:t>os</a:t>
            </a:r>
            <a:r>
              <a:rPr lang="en-US" dirty="0"/>
              <a:t> support is called green thread . Very few </a:t>
            </a:r>
            <a:r>
              <a:rPr lang="en-US" dirty="0" err="1"/>
              <a:t>os</a:t>
            </a:r>
            <a:r>
              <a:rPr lang="en-US" dirty="0"/>
              <a:t> like Sun </a:t>
            </a:r>
            <a:r>
              <a:rPr lang="en-US" dirty="0" err="1"/>
              <a:t>solaris</a:t>
            </a:r>
            <a:r>
              <a:rPr lang="en-US" dirty="0"/>
              <a:t> provide support for green thread model any way green thread model is deprecated and not recommended to use . </a:t>
            </a:r>
          </a:p>
          <a:p>
            <a:endParaRPr lang="en-US" dirty="0"/>
          </a:p>
          <a:p>
            <a:r>
              <a:rPr lang="en-US" dirty="0"/>
              <a:t>The thread which is managed by the </a:t>
            </a:r>
            <a:r>
              <a:rPr lang="en-US" dirty="0" err="1"/>
              <a:t>jvm</a:t>
            </a:r>
            <a:r>
              <a:rPr lang="en-US" dirty="0"/>
              <a:t> with the help of underlined </a:t>
            </a:r>
            <a:r>
              <a:rPr lang="en-US" dirty="0" err="1"/>
              <a:t>os</a:t>
            </a:r>
            <a:r>
              <a:rPr lang="en-US" dirty="0"/>
              <a:t> is called native </a:t>
            </a:r>
            <a:r>
              <a:rPr lang="en-US" dirty="0" err="1"/>
              <a:t>os</a:t>
            </a:r>
            <a:r>
              <a:rPr lang="en-US" dirty="0"/>
              <a:t> model . All windows based </a:t>
            </a:r>
            <a:r>
              <a:rPr lang="en-US" dirty="0" err="1"/>
              <a:t>os</a:t>
            </a:r>
            <a:r>
              <a:rPr lang="en-US" dirty="0"/>
              <a:t> provide support for native </a:t>
            </a:r>
            <a:r>
              <a:rPr lang="en-US" dirty="0" err="1"/>
              <a:t>os</a:t>
            </a:r>
            <a:r>
              <a:rPr lang="en-US" dirty="0"/>
              <a:t> model .</a:t>
            </a:r>
          </a:p>
          <a:p>
            <a:endParaRPr lang="en-US" dirty="0"/>
          </a:p>
          <a:p>
            <a:endParaRPr lang="en-US" dirty="0"/>
          </a:p>
        </p:txBody>
      </p:sp>
    </p:spTree>
    <p:extLst>
      <p:ext uri="{BB962C8B-B14F-4D97-AF65-F5344CB8AC3E}">
        <p14:creationId xmlns:p14="http://schemas.microsoft.com/office/powerpoint/2010/main" val="876393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AA6397-B2A1-4F54-B8F8-C69C30A37CC8}"/>
              </a:ext>
            </a:extLst>
          </p:cNvPr>
          <p:cNvSpPr txBox="1"/>
          <p:nvPr/>
        </p:nvSpPr>
        <p:spPr>
          <a:xfrm>
            <a:off x="133350" y="114300"/>
            <a:ext cx="11925300" cy="5632311"/>
          </a:xfrm>
          <a:prstGeom prst="rect">
            <a:avLst/>
          </a:prstGeom>
          <a:noFill/>
        </p:spPr>
        <p:txBody>
          <a:bodyPr wrap="square" rtlCol="0">
            <a:spAutoFit/>
          </a:bodyPr>
          <a:lstStyle/>
          <a:p>
            <a:r>
              <a:rPr lang="en-US" dirty="0"/>
              <a:t>How to stop a thread ?</a:t>
            </a:r>
          </a:p>
          <a:p>
            <a:r>
              <a:rPr lang="en-US" dirty="0"/>
              <a:t>We can stop a thread execution by using stop method of thread class .</a:t>
            </a:r>
          </a:p>
          <a:p>
            <a:endParaRPr lang="en-US" dirty="0"/>
          </a:p>
          <a:p>
            <a:r>
              <a:rPr lang="en-US" dirty="0"/>
              <a:t>public void stop()</a:t>
            </a:r>
          </a:p>
          <a:p>
            <a:r>
              <a:rPr lang="en-US" dirty="0"/>
              <a:t>If we call stop() method then immediately that thread will enter into dead state . Anyway stop() method is deprecated and not recommended to use . </a:t>
            </a:r>
          </a:p>
          <a:p>
            <a:endParaRPr lang="en-US" dirty="0"/>
          </a:p>
          <a:p>
            <a:endParaRPr lang="en-US" dirty="0"/>
          </a:p>
          <a:p>
            <a:r>
              <a:rPr lang="en-US" dirty="0"/>
              <a:t>How to suspend() and resume() of a thread ?</a:t>
            </a:r>
          </a:p>
          <a:p>
            <a:r>
              <a:rPr lang="en-US" dirty="0"/>
              <a:t>We can suspend a thread by using suspend() method of thread class then immediately the thread will be entered into suspended state . We can resume a suspended thread by using resume method of thread class then suspended thread can continue it’s execution. </a:t>
            </a:r>
          </a:p>
          <a:p>
            <a:endParaRPr lang="en-US" dirty="0"/>
          </a:p>
          <a:p>
            <a:r>
              <a:rPr lang="en-US" dirty="0"/>
              <a:t>public void suspend();</a:t>
            </a:r>
          </a:p>
          <a:p>
            <a:r>
              <a:rPr lang="en-US" dirty="0"/>
              <a:t>public void resume();</a:t>
            </a:r>
          </a:p>
          <a:p>
            <a:endParaRPr lang="en-US" dirty="0"/>
          </a:p>
          <a:p>
            <a:r>
              <a:rPr lang="en-US" dirty="0"/>
              <a:t>Any way these methods are deprecated and not recommended to use .</a:t>
            </a:r>
          </a:p>
          <a:p>
            <a:endParaRPr lang="en-US" dirty="0"/>
          </a:p>
          <a:p>
            <a:endParaRPr lang="en-US" dirty="0"/>
          </a:p>
          <a:p>
            <a:endParaRPr lang="en-US" dirty="0"/>
          </a:p>
        </p:txBody>
      </p:sp>
    </p:spTree>
    <p:extLst>
      <p:ext uri="{BB962C8B-B14F-4D97-AF65-F5344CB8AC3E}">
        <p14:creationId xmlns:p14="http://schemas.microsoft.com/office/powerpoint/2010/main" val="1755960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5EB44-F62C-44B1-8B88-1624145A4282}"/>
              </a:ext>
            </a:extLst>
          </p:cNvPr>
          <p:cNvSpPr txBox="1"/>
          <p:nvPr/>
        </p:nvSpPr>
        <p:spPr>
          <a:xfrm>
            <a:off x="95250" y="66675"/>
            <a:ext cx="12096750" cy="800219"/>
          </a:xfrm>
          <a:prstGeom prst="rect">
            <a:avLst/>
          </a:prstGeom>
          <a:noFill/>
        </p:spPr>
        <p:txBody>
          <a:bodyPr wrap="square" rtlCol="0">
            <a:spAutoFit/>
          </a:bodyPr>
          <a:lstStyle/>
          <a:p>
            <a:r>
              <a:rPr lang="en-US" sz="2800" b="1" dirty="0"/>
              <a:t>Thread Life-Cycle</a:t>
            </a:r>
          </a:p>
          <a:p>
            <a:endParaRPr lang="en-US" dirty="0"/>
          </a:p>
        </p:txBody>
      </p:sp>
      <p:pic>
        <p:nvPicPr>
          <p:cNvPr id="4" name="Picture 3">
            <a:extLst>
              <a:ext uri="{FF2B5EF4-FFF2-40B4-BE49-F238E27FC236}">
                <a16:creationId xmlns:a16="http://schemas.microsoft.com/office/drawing/2014/main" id="{04F77622-96B8-4CB6-93F4-A8E1F8191E0A}"/>
              </a:ext>
            </a:extLst>
          </p:cNvPr>
          <p:cNvPicPr>
            <a:picLocks noChangeAspect="1"/>
          </p:cNvPicPr>
          <p:nvPr/>
        </p:nvPicPr>
        <p:blipFill>
          <a:blip r:embed="rId2"/>
          <a:stretch>
            <a:fillRect/>
          </a:stretch>
        </p:blipFill>
        <p:spPr>
          <a:xfrm>
            <a:off x="476250" y="760549"/>
            <a:ext cx="11229975" cy="5573256"/>
          </a:xfrm>
          <a:prstGeom prst="rect">
            <a:avLst/>
          </a:prstGeom>
        </p:spPr>
      </p:pic>
    </p:spTree>
    <p:extLst>
      <p:ext uri="{BB962C8B-B14F-4D97-AF65-F5344CB8AC3E}">
        <p14:creationId xmlns:p14="http://schemas.microsoft.com/office/powerpoint/2010/main" val="1495905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518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966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E0FA61-4821-4D99-AB9E-F95A72B78513}"/>
              </a:ext>
            </a:extLst>
          </p:cNvPr>
          <p:cNvSpPr txBox="1"/>
          <p:nvPr/>
        </p:nvSpPr>
        <p:spPr>
          <a:xfrm>
            <a:off x="161925" y="161925"/>
            <a:ext cx="11868150" cy="2585323"/>
          </a:xfrm>
          <a:prstGeom prst="rect">
            <a:avLst/>
          </a:prstGeom>
          <a:noFill/>
        </p:spPr>
        <p:txBody>
          <a:bodyPr wrap="square" rtlCol="0">
            <a:spAutoFit/>
          </a:bodyPr>
          <a:lstStyle/>
          <a:p>
            <a:r>
              <a:rPr lang="en-US" dirty="0"/>
              <a:t>Class </a:t>
            </a:r>
            <a:r>
              <a:rPr lang="en-US" dirty="0" err="1"/>
              <a:t>ReservationSystem</a:t>
            </a:r>
            <a:r>
              <a:rPr lang="en-US" dirty="0"/>
              <a:t>{</a:t>
            </a:r>
          </a:p>
          <a:p>
            <a:r>
              <a:rPr lang="en-US" dirty="0"/>
              <a:t>	non-Synchronized </a:t>
            </a:r>
            <a:r>
              <a:rPr lang="en-US" dirty="0" err="1"/>
              <a:t>checkAvailability</a:t>
            </a:r>
            <a:r>
              <a:rPr lang="en-US" dirty="0"/>
              <a:t>(){</a:t>
            </a:r>
          </a:p>
          <a:p>
            <a:r>
              <a:rPr lang="en-US" dirty="0"/>
              <a:t>		//just read operation</a:t>
            </a:r>
          </a:p>
          <a:p>
            <a:r>
              <a:rPr lang="en-US" dirty="0"/>
              <a:t>	}</a:t>
            </a:r>
          </a:p>
          <a:p>
            <a:r>
              <a:rPr lang="en-US" dirty="0"/>
              <a:t>	synchronized </a:t>
            </a:r>
            <a:r>
              <a:rPr lang="en-US" dirty="0" err="1"/>
              <a:t>bookTicket</a:t>
            </a:r>
            <a:r>
              <a:rPr lang="en-US" dirty="0"/>
              <a:t>(){</a:t>
            </a:r>
            <a:br>
              <a:rPr lang="en-US" dirty="0"/>
            </a:br>
            <a:r>
              <a:rPr lang="en-US" dirty="0"/>
              <a:t>		//update</a:t>
            </a:r>
          </a:p>
          <a:p>
            <a:r>
              <a:rPr lang="en-US" dirty="0"/>
              <a:t>}</a:t>
            </a:r>
          </a:p>
          <a:p>
            <a:r>
              <a:rPr lang="en-US" dirty="0"/>
              <a:t>}</a:t>
            </a:r>
          </a:p>
          <a:p>
            <a:endParaRPr lang="en-US" dirty="0"/>
          </a:p>
        </p:txBody>
      </p:sp>
    </p:spTree>
    <p:extLst>
      <p:ext uri="{BB962C8B-B14F-4D97-AF65-F5344CB8AC3E}">
        <p14:creationId xmlns:p14="http://schemas.microsoft.com/office/powerpoint/2010/main" val="6052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BEFFB-EDCD-433E-A3A8-CBA2935C91AC}"/>
              </a:ext>
            </a:extLst>
          </p:cNvPr>
          <p:cNvSpPr txBox="1"/>
          <p:nvPr/>
        </p:nvSpPr>
        <p:spPr>
          <a:xfrm>
            <a:off x="95250" y="95250"/>
            <a:ext cx="11811000" cy="6848029"/>
          </a:xfrm>
          <a:prstGeom prst="rect">
            <a:avLst/>
          </a:prstGeom>
          <a:noFill/>
        </p:spPr>
        <p:txBody>
          <a:bodyPr wrap="square" rtlCol="0">
            <a:spAutoFit/>
          </a:bodyPr>
          <a:lstStyle/>
          <a:p>
            <a:r>
              <a:rPr lang="en-US" sz="1100" dirty="0"/>
              <a:t>class Display{</a:t>
            </a:r>
          </a:p>
          <a:p>
            <a:r>
              <a:rPr lang="en-US" sz="1100" dirty="0"/>
              <a:t>	public synchronized void wish(String name){</a:t>
            </a:r>
          </a:p>
          <a:p>
            <a:r>
              <a:rPr lang="en-US" sz="1100" dirty="0"/>
              <a:t>		for(int </a:t>
            </a:r>
            <a:r>
              <a:rPr lang="en-US" sz="1100" dirty="0" err="1"/>
              <a:t>i</a:t>
            </a:r>
            <a:r>
              <a:rPr lang="en-US" sz="1100" dirty="0"/>
              <a:t> = 0;i&lt;10;i++){</a:t>
            </a:r>
          </a:p>
          <a:p>
            <a:r>
              <a:rPr lang="en-US" sz="1100" dirty="0"/>
              <a:t>			</a:t>
            </a:r>
            <a:r>
              <a:rPr lang="en-US" sz="1100" dirty="0" err="1"/>
              <a:t>System.out.print</a:t>
            </a:r>
            <a:r>
              <a:rPr lang="en-US" sz="1100" dirty="0"/>
              <a:t>("Good Morning !!: ");</a:t>
            </a:r>
          </a:p>
          <a:p>
            <a:r>
              <a:rPr lang="en-US" sz="1100" dirty="0"/>
              <a:t>			try{</a:t>
            </a:r>
          </a:p>
          <a:p>
            <a:r>
              <a:rPr lang="en-US" sz="1100" dirty="0"/>
              <a:t>			</a:t>
            </a:r>
            <a:r>
              <a:rPr lang="en-US" sz="1100" dirty="0" err="1"/>
              <a:t>Thread.sleep</a:t>
            </a:r>
            <a:r>
              <a:rPr lang="en-US" sz="1100" dirty="0"/>
              <a:t>(2000);</a:t>
            </a:r>
          </a:p>
          <a:p>
            <a:r>
              <a:rPr lang="en-US" sz="1100" dirty="0"/>
              <a:t>			}catch(</a:t>
            </a:r>
            <a:r>
              <a:rPr lang="en-US" sz="1100" dirty="0" err="1"/>
              <a:t>InterruptedException</a:t>
            </a:r>
            <a:r>
              <a:rPr lang="en-US" sz="1100" dirty="0"/>
              <a:t> e){}</a:t>
            </a:r>
          </a:p>
          <a:p>
            <a:r>
              <a:rPr lang="en-US" sz="1100" dirty="0"/>
              <a:t>				</a:t>
            </a:r>
            <a:r>
              <a:rPr lang="en-US" sz="1100" dirty="0" err="1"/>
              <a:t>System.out.println</a:t>
            </a:r>
            <a:r>
              <a:rPr lang="en-US" sz="1100" dirty="0"/>
              <a:t>(name);</a:t>
            </a:r>
          </a:p>
          <a:p>
            <a:r>
              <a:rPr lang="en-US" sz="1100" dirty="0"/>
              <a:t>				</a:t>
            </a:r>
          </a:p>
          <a:p>
            <a:r>
              <a:rPr lang="en-US" sz="1100" dirty="0"/>
              <a:t>		}</a:t>
            </a:r>
          </a:p>
          <a:p>
            <a:r>
              <a:rPr lang="en-US" sz="1100" dirty="0"/>
              <a:t>	}</a:t>
            </a:r>
          </a:p>
          <a:p>
            <a:r>
              <a:rPr lang="en-US" sz="1100" dirty="0"/>
              <a:t>}</a:t>
            </a:r>
          </a:p>
          <a:p>
            <a:r>
              <a:rPr lang="en-US" sz="1100" dirty="0"/>
              <a:t>class </a:t>
            </a:r>
            <a:r>
              <a:rPr lang="en-US" sz="1100" dirty="0" err="1"/>
              <a:t>MyThread</a:t>
            </a:r>
            <a:r>
              <a:rPr lang="en-US" sz="1100" dirty="0"/>
              <a:t> extends Thread{</a:t>
            </a:r>
          </a:p>
          <a:p>
            <a:r>
              <a:rPr lang="en-US" sz="1100" dirty="0"/>
              <a:t>	Display d;</a:t>
            </a:r>
          </a:p>
          <a:p>
            <a:r>
              <a:rPr lang="en-US" sz="1100" dirty="0"/>
              <a:t>	String name;</a:t>
            </a:r>
          </a:p>
          <a:p>
            <a:r>
              <a:rPr lang="en-US" sz="1100" dirty="0"/>
              <a:t>	</a:t>
            </a:r>
          </a:p>
          <a:p>
            <a:r>
              <a:rPr lang="en-US" sz="1100" dirty="0"/>
              <a:t>	</a:t>
            </a:r>
            <a:r>
              <a:rPr lang="en-US" sz="1100" dirty="0" err="1"/>
              <a:t>MyThread</a:t>
            </a:r>
            <a:r>
              <a:rPr lang="en-US" sz="1100" dirty="0"/>
              <a:t>(Display d, String name){</a:t>
            </a:r>
          </a:p>
          <a:p>
            <a:r>
              <a:rPr lang="en-US" sz="1100" dirty="0"/>
              <a:t>		this.name = name;</a:t>
            </a:r>
          </a:p>
          <a:p>
            <a:r>
              <a:rPr lang="en-US" sz="1100" dirty="0"/>
              <a:t>		</a:t>
            </a:r>
            <a:r>
              <a:rPr lang="en-US" sz="1100" dirty="0" err="1"/>
              <a:t>this.d</a:t>
            </a:r>
            <a:r>
              <a:rPr lang="en-US" sz="1100" dirty="0"/>
              <a:t> = d;</a:t>
            </a:r>
          </a:p>
          <a:p>
            <a:r>
              <a:rPr lang="en-US" sz="1100" dirty="0"/>
              <a:t>	}</a:t>
            </a:r>
          </a:p>
          <a:p>
            <a:r>
              <a:rPr lang="en-US" sz="1100" dirty="0"/>
              <a:t>	public void run(){</a:t>
            </a:r>
          </a:p>
          <a:p>
            <a:r>
              <a:rPr lang="en-US" sz="1100" dirty="0"/>
              <a:t>		</a:t>
            </a:r>
            <a:r>
              <a:rPr lang="en-US" sz="1100" dirty="0" err="1"/>
              <a:t>d.wish</a:t>
            </a:r>
            <a:r>
              <a:rPr lang="en-US" sz="1100" dirty="0"/>
              <a:t>(name);</a:t>
            </a:r>
          </a:p>
          <a:p>
            <a:r>
              <a:rPr lang="en-US" sz="1100" dirty="0"/>
              <a:t>	}</a:t>
            </a:r>
          </a:p>
          <a:p>
            <a:r>
              <a:rPr lang="en-US" sz="1100" dirty="0"/>
              <a:t>}</a:t>
            </a:r>
          </a:p>
          <a:p>
            <a:endParaRPr lang="en-US" sz="1100" dirty="0"/>
          </a:p>
          <a:p>
            <a:r>
              <a:rPr lang="en-US" sz="1100" dirty="0"/>
              <a:t>class </a:t>
            </a:r>
            <a:r>
              <a:rPr lang="en-US" sz="1100" dirty="0" err="1"/>
              <a:t>SynchronizedDemo</a:t>
            </a:r>
            <a:r>
              <a:rPr lang="en-US" sz="1100" dirty="0"/>
              <a:t>{</a:t>
            </a:r>
          </a:p>
          <a:p>
            <a:r>
              <a:rPr lang="en-US" sz="1100" dirty="0"/>
              <a:t>	public static void main(String[] </a:t>
            </a:r>
            <a:r>
              <a:rPr lang="en-US" sz="1100" dirty="0" err="1"/>
              <a:t>args</a:t>
            </a:r>
            <a:r>
              <a:rPr lang="en-US" sz="1100" dirty="0"/>
              <a:t>){</a:t>
            </a:r>
          </a:p>
          <a:p>
            <a:r>
              <a:rPr lang="en-US" sz="1100" dirty="0"/>
              <a:t>		Display d = new Display();</a:t>
            </a:r>
          </a:p>
          <a:p>
            <a:r>
              <a:rPr lang="en-US" sz="1100" dirty="0"/>
              <a:t>		</a:t>
            </a:r>
            <a:r>
              <a:rPr lang="en-US" sz="1100" dirty="0" err="1"/>
              <a:t>MyThread</a:t>
            </a:r>
            <a:r>
              <a:rPr lang="en-US" sz="1100" dirty="0"/>
              <a:t> t1 = new </a:t>
            </a:r>
            <a:r>
              <a:rPr lang="en-US" sz="1100" dirty="0" err="1"/>
              <a:t>MyThread</a:t>
            </a:r>
            <a:r>
              <a:rPr lang="en-US" sz="1100" dirty="0"/>
              <a:t>(</a:t>
            </a:r>
            <a:r>
              <a:rPr lang="en-US" sz="1100" dirty="0" err="1"/>
              <a:t>d,"Dhoni</a:t>
            </a:r>
            <a:r>
              <a:rPr lang="en-US" sz="1100" dirty="0"/>
              <a:t>");</a:t>
            </a:r>
          </a:p>
          <a:p>
            <a:r>
              <a:rPr lang="en-US" sz="1100" dirty="0"/>
              <a:t>		</a:t>
            </a:r>
            <a:r>
              <a:rPr lang="en-US" sz="1100" dirty="0" err="1"/>
              <a:t>MyThread</a:t>
            </a:r>
            <a:r>
              <a:rPr lang="en-US" sz="1100" dirty="0"/>
              <a:t> t2 = new </a:t>
            </a:r>
            <a:r>
              <a:rPr lang="en-US" sz="1100" dirty="0" err="1"/>
              <a:t>MyThread</a:t>
            </a:r>
            <a:r>
              <a:rPr lang="en-US" sz="1100" dirty="0"/>
              <a:t>(</a:t>
            </a:r>
            <a:r>
              <a:rPr lang="en-US" sz="1100" dirty="0" err="1"/>
              <a:t>d,"Yuvraj</a:t>
            </a:r>
            <a:r>
              <a:rPr lang="en-US" sz="1100" dirty="0"/>
              <a:t>");</a:t>
            </a:r>
          </a:p>
          <a:p>
            <a:r>
              <a:rPr lang="en-US" sz="1100" dirty="0"/>
              <a:t>		</a:t>
            </a:r>
          </a:p>
          <a:p>
            <a:r>
              <a:rPr lang="en-US" sz="1100" dirty="0"/>
              <a:t>		t1.start();</a:t>
            </a:r>
          </a:p>
          <a:p>
            <a:r>
              <a:rPr lang="en-US" sz="1100" dirty="0"/>
              <a:t>		t2.start();</a:t>
            </a:r>
          </a:p>
          <a:p>
            <a:r>
              <a:rPr lang="en-US" sz="1100" dirty="0"/>
              <a:t>	}</a:t>
            </a:r>
          </a:p>
          <a:p>
            <a:r>
              <a:rPr lang="en-US" sz="1100" dirty="0"/>
              <a:t>}</a:t>
            </a:r>
          </a:p>
          <a:p>
            <a:endParaRPr lang="en-US" dirty="0"/>
          </a:p>
          <a:p>
            <a:r>
              <a:rPr lang="en-US" dirty="0"/>
              <a:t>If we are not declaring wish method as synchronized then both threads will be executed simultaneously and Hence we will get irregular output . </a:t>
            </a:r>
          </a:p>
        </p:txBody>
      </p:sp>
    </p:spTree>
    <p:extLst>
      <p:ext uri="{BB962C8B-B14F-4D97-AF65-F5344CB8AC3E}">
        <p14:creationId xmlns:p14="http://schemas.microsoft.com/office/powerpoint/2010/main" val="49054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0AF9C3-6ED2-4D4B-B5CA-388021B56D49}"/>
              </a:ext>
            </a:extLst>
          </p:cNvPr>
          <p:cNvSpPr txBox="1"/>
          <p:nvPr/>
        </p:nvSpPr>
        <p:spPr>
          <a:xfrm>
            <a:off x="180975" y="76200"/>
            <a:ext cx="11791950" cy="923330"/>
          </a:xfrm>
          <a:prstGeom prst="rect">
            <a:avLst/>
          </a:prstGeom>
          <a:noFill/>
        </p:spPr>
        <p:txBody>
          <a:bodyPr wrap="square" rtlCol="0">
            <a:spAutoFit/>
          </a:bodyPr>
          <a:lstStyle/>
          <a:p>
            <a:r>
              <a:rPr lang="en-US" dirty="0"/>
              <a:t>If we declare wish method as synchronized then at a time only one thread is allowed to execute wish method on the given display object Hence we will get regular output .</a:t>
            </a:r>
          </a:p>
          <a:p>
            <a:r>
              <a:rPr lang="en-US" dirty="0"/>
              <a:t> </a:t>
            </a:r>
          </a:p>
        </p:txBody>
      </p:sp>
      <p:pic>
        <p:nvPicPr>
          <p:cNvPr id="4" name="Picture 3">
            <a:extLst>
              <a:ext uri="{FF2B5EF4-FFF2-40B4-BE49-F238E27FC236}">
                <a16:creationId xmlns:a16="http://schemas.microsoft.com/office/drawing/2014/main" id="{3FB36F46-5245-45F5-966B-B2D04C452060}"/>
              </a:ext>
            </a:extLst>
          </p:cNvPr>
          <p:cNvPicPr>
            <a:picLocks noChangeAspect="1"/>
          </p:cNvPicPr>
          <p:nvPr/>
        </p:nvPicPr>
        <p:blipFill>
          <a:blip r:embed="rId2"/>
          <a:stretch>
            <a:fillRect/>
          </a:stretch>
        </p:blipFill>
        <p:spPr>
          <a:xfrm>
            <a:off x="328433" y="999530"/>
            <a:ext cx="2562583" cy="4677428"/>
          </a:xfrm>
          <a:prstGeom prst="rect">
            <a:avLst/>
          </a:prstGeom>
        </p:spPr>
      </p:pic>
      <p:sp>
        <p:nvSpPr>
          <p:cNvPr id="5" name="TextBox 4">
            <a:extLst>
              <a:ext uri="{FF2B5EF4-FFF2-40B4-BE49-F238E27FC236}">
                <a16:creationId xmlns:a16="http://schemas.microsoft.com/office/drawing/2014/main" id="{B44F066F-39DA-402A-863C-46040FFB8F94}"/>
              </a:ext>
            </a:extLst>
          </p:cNvPr>
          <p:cNvSpPr txBox="1"/>
          <p:nvPr/>
        </p:nvSpPr>
        <p:spPr>
          <a:xfrm>
            <a:off x="328433" y="5905500"/>
            <a:ext cx="2710042" cy="369332"/>
          </a:xfrm>
          <a:prstGeom prst="rect">
            <a:avLst/>
          </a:prstGeom>
          <a:noFill/>
        </p:spPr>
        <p:txBody>
          <a:bodyPr wrap="square" rtlCol="0">
            <a:spAutoFit/>
          </a:bodyPr>
          <a:lstStyle/>
          <a:p>
            <a:r>
              <a:rPr lang="en-US" dirty="0"/>
              <a:t>Regular output </a:t>
            </a:r>
          </a:p>
        </p:txBody>
      </p:sp>
      <p:pic>
        <p:nvPicPr>
          <p:cNvPr id="7" name="Picture 6">
            <a:extLst>
              <a:ext uri="{FF2B5EF4-FFF2-40B4-BE49-F238E27FC236}">
                <a16:creationId xmlns:a16="http://schemas.microsoft.com/office/drawing/2014/main" id="{D1DF6AC9-0F57-4CA1-8C86-85E8244B9B89}"/>
              </a:ext>
            </a:extLst>
          </p:cNvPr>
          <p:cNvPicPr>
            <a:picLocks noChangeAspect="1"/>
          </p:cNvPicPr>
          <p:nvPr/>
        </p:nvPicPr>
        <p:blipFill>
          <a:blip r:embed="rId3"/>
          <a:stretch>
            <a:fillRect/>
          </a:stretch>
        </p:blipFill>
        <p:spPr>
          <a:xfrm>
            <a:off x="6524316" y="999530"/>
            <a:ext cx="4420217" cy="4677428"/>
          </a:xfrm>
          <a:prstGeom prst="rect">
            <a:avLst/>
          </a:prstGeom>
        </p:spPr>
      </p:pic>
      <p:sp>
        <p:nvSpPr>
          <p:cNvPr id="8" name="TextBox 7">
            <a:extLst>
              <a:ext uri="{FF2B5EF4-FFF2-40B4-BE49-F238E27FC236}">
                <a16:creationId xmlns:a16="http://schemas.microsoft.com/office/drawing/2014/main" id="{1DFE2832-36AB-46C9-84A6-8D27AAA9C173}"/>
              </a:ext>
            </a:extLst>
          </p:cNvPr>
          <p:cNvSpPr txBox="1"/>
          <p:nvPr/>
        </p:nvSpPr>
        <p:spPr>
          <a:xfrm>
            <a:off x="6534150" y="6090166"/>
            <a:ext cx="4381500" cy="369332"/>
          </a:xfrm>
          <a:prstGeom prst="rect">
            <a:avLst/>
          </a:prstGeom>
          <a:noFill/>
        </p:spPr>
        <p:txBody>
          <a:bodyPr wrap="square" rtlCol="0">
            <a:spAutoFit/>
          </a:bodyPr>
          <a:lstStyle/>
          <a:p>
            <a:r>
              <a:rPr lang="en-US" dirty="0"/>
              <a:t>Irregular Output </a:t>
            </a:r>
          </a:p>
        </p:txBody>
      </p:sp>
    </p:spTree>
    <p:extLst>
      <p:ext uri="{BB962C8B-B14F-4D97-AF65-F5344CB8AC3E}">
        <p14:creationId xmlns:p14="http://schemas.microsoft.com/office/powerpoint/2010/main" val="162760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F5DB3-05FB-4B2A-B533-03B47A8DF1C8}"/>
              </a:ext>
            </a:extLst>
          </p:cNvPr>
          <p:cNvSpPr txBox="1"/>
          <p:nvPr/>
        </p:nvSpPr>
        <p:spPr>
          <a:xfrm>
            <a:off x="171450" y="142875"/>
            <a:ext cx="11839575" cy="5816977"/>
          </a:xfrm>
          <a:prstGeom prst="rect">
            <a:avLst/>
          </a:prstGeom>
          <a:noFill/>
        </p:spPr>
        <p:txBody>
          <a:bodyPr wrap="square" rtlCol="0">
            <a:spAutoFit/>
          </a:bodyPr>
          <a:lstStyle/>
          <a:p>
            <a:r>
              <a:rPr lang="en-US" sz="2400" b="1" dirty="0"/>
              <a:t>Case Study:</a:t>
            </a:r>
            <a:endParaRPr lang="en-US" b="1" dirty="0"/>
          </a:p>
          <a:p>
            <a:r>
              <a:rPr lang="en-US" dirty="0"/>
              <a:t>		Display d1 = new Display();</a:t>
            </a:r>
          </a:p>
          <a:p>
            <a:r>
              <a:rPr lang="en-US" dirty="0"/>
              <a:t>		Display d2 = new Display();</a:t>
            </a:r>
          </a:p>
          <a:p>
            <a:r>
              <a:rPr lang="en-US" dirty="0"/>
              <a:t>		</a:t>
            </a:r>
            <a:r>
              <a:rPr lang="en-US" dirty="0" err="1"/>
              <a:t>MyThread</a:t>
            </a:r>
            <a:r>
              <a:rPr lang="en-US" dirty="0"/>
              <a:t> t1 = new </a:t>
            </a:r>
            <a:r>
              <a:rPr lang="en-US" dirty="0" err="1"/>
              <a:t>MyThread</a:t>
            </a:r>
            <a:r>
              <a:rPr lang="en-US" dirty="0"/>
              <a:t>(d1,"Dhoni");</a:t>
            </a:r>
          </a:p>
          <a:p>
            <a:r>
              <a:rPr lang="en-US" dirty="0"/>
              <a:t>		</a:t>
            </a:r>
            <a:r>
              <a:rPr lang="en-US" dirty="0" err="1"/>
              <a:t>MyThread</a:t>
            </a:r>
            <a:r>
              <a:rPr lang="en-US" dirty="0"/>
              <a:t> t2 = new </a:t>
            </a:r>
            <a:r>
              <a:rPr lang="en-US" dirty="0" err="1"/>
              <a:t>MyThread</a:t>
            </a:r>
            <a:r>
              <a:rPr lang="en-US" dirty="0"/>
              <a:t>(d2,"Yuvraj");</a:t>
            </a:r>
          </a:p>
          <a:p>
            <a:r>
              <a:rPr lang="en-US" dirty="0"/>
              <a:t>		</a:t>
            </a:r>
          </a:p>
          <a:p>
            <a:r>
              <a:rPr lang="en-US" dirty="0"/>
              <a:t>		t1.start();</a:t>
            </a:r>
          </a:p>
          <a:p>
            <a:r>
              <a:rPr lang="en-US" dirty="0"/>
              <a:t>		t2.start();</a:t>
            </a:r>
          </a:p>
          <a:p>
            <a:endParaRPr lang="en-US" dirty="0"/>
          </a:p>
          <a:p>
            <a:endParaRPr lang="en-US" dirty="0"/>
          </a:p>
          <a:p>
            <a:endParaRPr lang="en-US" dirty="0"/>
          </a:p>
          <a:p>
            <a:endParaRPr lang="en-US" dirty="0"/>
          </a:p>
          <a:p>
            <a:endParaRPr lang="en-US" dirty="0"/>
          </a:p>
          <a:p>
            <a:endParaRPr lang="en-US" dirty="0"/>
          </a:p>
          <a:p>
            <a:r>
              <a:rPr lang="en-US" dirty="0"/>
              <a:t>Even though wish method is synchronized we will get irregular output because threads are operating on different java objects </a:t>
            </a:r>
          </a:p>
          <a:p>
            <a:endParaRPr lang="en-US" dirty="0"/>
          </a:p>
          <a:p>
            <a:r>
              <a:rPr lang="en-US" sz="2400" b="1" dirty="0"/>
              <a:t>Conclusion</a:t>
            </a:r>
            <a:endParaRPr lang="en-US" b="1" dirty="0"/>
          </a:p>
          <a:p>
            <a:r>
              <a:rPr lang="en-US" dirty="0"/>
              <a:t>If multiple threads are operating on same java object then synchronization is required .</a:t>
            </a:r>
          </a:p>
          <a:p>
            <a:r>
              <a:rPr lang="en-US" dirty="0"/>
              <a:t>If multiple threads are operating on multiple java object then synchronization is not required. </a:t>
            </a:r>
          </a:p>
          <a:p>
            <a:r>
              <a:rPr lang="en-US" dirty="0"/>
              <a:t> </a:t>
            </a:r>
          </a:p>
        </p:txBody>
      </p:sp>
      <p:pic>
        <p:nvPicPr>
          <p:cNvPr id="4" name="Picture 3">
            <a:extLst>
              <a:ext uri="{FF2B5EF4-FFF2-40B4-BE49-F238E27FC236}">
                <a16:creationId xmlns:a16="http://schemas.microsoft.com/office/drawing/2014/main" id="{08DB7A10-4F9F-41BC-B928-0F607BD9E5DD}"/>
              </a:ext>
            </a:extLst>
          </p:cNvPr>
          <p:cNvPicPr>
            <a:picLocks noChangeAspect="1"/>
          </p:cNvPicPr>
          <p:nvPr/>
        </p:nvPicPr>
        <p:blipFill>
          <a:blip r:embed="rId2"/>
          <a:stretch>
            <a:fillRect/>
          </a:stretch>
        </p:blipFill>
        <p:spPr>
          <a:xfrm>
            <a:off x="5044406" y="1730533"/>
            <a:ext cx="5992061" cy="2276793"/>
          </a:xfrm>
          <a:prstGeom prst="rect">
            <a:avLst/>
          </a:prstGeom>
        </p:spPr>
      </p:pic>
    </p:spTree>
    <p:extLst>
      <p:ext uri="{BB962C8B-B14F-4D97-AF65-F5344CB8AC3E}">
        <p14:creationId xmlns:p14="http://schemas.microsoft.com/office/powerpoint/2010/main" val="251755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C168A-F973-4D59-90F7-516FF8141DBC}"/>
              </a:ext>
            </a:extLst>
          </p:cNvPr>
          <p:cNvSpPr txBox="1"/>
          <p:nvPr/>
        </p:nvSpPr>
        <p:spPr>
          <a:xfrm>
            <a:off x="438150" y="120402"/>
            <a:ext cx="11982450" cy="4678204"/>
          </a:xfrm>
          <a:prstGeom prst="rect">
            <a:avLst/>
          </a:prstGeom>
          <a:noFill/>
        </p:spPr>
        <p:txBody>
          <a:bodyPr wrap="square" rtlCol="0">
            <a:spAutoFit/>
          </a:bodyPr>
          <a:lstStyle/>
          <a:p>
            <a:r>
              <a:rPr lang="en-US" sz="2800" b="1" dirty="0"/>
              <a:t>Class Level Lock</a:t>
            </a:r>
            <a:endParaRPr lang="en-US" b="1" dirty="0"/>
          </a:p>
          <a:p>
            <a:endParaRPr lang="en-US" dirty="0"/>
          </a:p>
          <a:p>
            <a:pPr marL="342900" indent="-342900">
              <a:buAutoNum type="arabicPeriod"/>
            </a:pPr>
            <a:r>
              <a:rPr lang="en-US" dirty="0"/>
              <a:t>Every class in java has a unique lock which is nothing but class-level lock </a:t>
            </a:r>
          </a:p>
          <a:p>
            <a:pPr marL="342900" indent="-342900">
              <a:buAutoNum type="arabicPeriod"/>
            </a:pPr>
            <a:r>
              <a:rPr lang="en-US" dirty="0"/>
              <a:t>If a thread wants to execute a static synchronized method then thread required class level lock . Once thread got class level lock then it is allowed to execute any static synchronized method of that class. </a:t>
            </a:r>
          </a:p>
          <a:p>
            <a:pPr marL="342900" indent="-342900">
              <a:buAutoNum type="arabicPeriod"/>
            </a:pPr>
            <a:r>
              <a:rPr lang="en-US" dirty="0"/>
              <a:t>Once method execution completes automatically thread releases a lock . </a:t>
            </a:r>
          </a:p>
          <a:p>
            <a:pPr marL="342900" indent="-342900">
              <a:buAutoNum type="arabicPeriod"/>
            </a:pPr>
            <a:endParaRPr lang="en-US" dirty="0"/>
          </a:p>
          <a:p>
            <a:pPr marL="342900" indent="-342900">
              <a:buAutoNum type="arabicPeriod"/>
            </a:pPr>
            <a:r>
              <a:rPr lang="en-US" dirty="0"/>
              <a:t>While a thread executing static synchronized method the remaining threads are not allowed to execute static synchronized method of that class simultaneously but remaining threads are allowed to execute the following method simultaneously . </a:t>
            </a:r>
          </a:p>
          <a:p>
            <a:r>
              <a:rPr lang="en-US" dirty="0"/>
              <a:t>	I. Normal static method </a:t>
            </a:r>
          </a:p>
          <a:p>
            <a:r>
              <a:rPr lang="en-US" dirty="0"/>
              <a:t>	II. </a:t>
            </a:r>
            <a:r>
              <a:rPr lang="en-US" dirty="0" err="1"/>
              <a:t>Sychronized</a:t>
            </a:r>
            <a:r>
              <a:rPr lang="en-US" dirty="0"/>
              <a:t> instance methods </a:t>
            </a:r>
          </a:p>
          <a:p>
            <a:r>
              <a:rPr lang="en-US" dirty="0"/>
              <a:t>	III. Normal instance methods </a:t>
            </a:r>
          </a:p>
          <a:p>
            <a:endParaRPr lang="en-US" dirty="0"/>
          </a:p>
          <a:p>
            <a:endParaRPr lang="en-US" dirty="0"/>
          </a:p>
          <a:p>
            <a:r>
              <a:rPr lang="en-US" dirty="0"/>
              <a:t>	</a:t>
            </a:r>
          </a:p>
          <a:p>
            <a:endParaRPr lang="en-US" dirty="0"/>
          </a:p>
        </p:txBody>
      </p:sp>
    </p:spTree>
    <p:extLst>
      <p:ext uri="{BB962C8B-B14F-4D97-AF65-F5344CB8AC3E}">
        <p14:creationId xmlns:p14="http://schemas.microsoft.com/office/powerpoint/2010/main" val="28932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DCD61F-ED61-4B4E-BC3F-1BD79B4A6A89}"/>
              </a:ext>
            </a:extLst>
          </p:cNvPr>
          <p:cNvPicPr>
            <a:picLocks noChangeAspect="1"/>
          </p:cNvPicPr>
          <p:nvPr/>
        </p:nvPicPr>
        <p:blipFill>
          <a:blip r:embed="rId2"/>
          <a:stretch>
            <a:fillRect/>
          </a:stretch>
        </p:blipFill>
        <p:spPr>
          <a:xfrm>
            <a:off x="4726924" y="2247899"/>
            <a:ext cx="6969776" cy="3896049"/>
          </a:xfrm>
          <a:prstGeom prst="rect">
            <a:avLst/>
          </a:prstGeom>
        </p:spPr>
      </p:pic>
      <p:sp>
        <p:nvSpPr>
          <p:cNvPr id="4" name="TextBox 3">
            <a:extLst>
              <a:ext uri="{FF2B5EF4-FFF2-40B4-BE49-F238E27FC236}">
                <a16:creationId xmlns:a16="http://schemas.microsoft.com/office/drawing/2014/main" id="{B415FEB3-E055-44FC-A23B-7AEFCBD08D23}"/>
              </a:ext>
            </a:extLst>
          </p:cNvPr>
          <p:cNvSpPr txBox="1"/>
          <p:nvPr/>
        </p:nvSpPr>
        <p:spPr>
          <a:xfrm>
            <a:off x="95250" y="123825"/>
            <a:ext cx="5629275" cy="2308324"/>
          </a:xfrm>
          <a:prstGeom prst="rect">
            <a:avLst/>
          </a:prstGeom>
          <a:noFill/>
        </p:spPr>
        <p:txBody>
          <a:bodyPr wrap="square" rtlCol="0">
            <a:spAutoFit/>
          </a:bodyPr>
          <a:lstStyle/>
          <a:p>
            <a:r>
              <a:rPr lang="en-US" dirty="0"/>
              <a:t>Class X{</a:t>
            </a:r>
          </a:p>
          <a:p>
            <a:r>
              <a:rPr lang="en-US" dirty="0"/>
              <a:t>	static sync m1(){}</a:t>
            </a:r>
          </a:p>
          <a:p>
            <a:r>
              <a:rPr lang="en-US" dirty="0"/>
              <a:t>	static sync m2(){}</a:t>
            </a:r>
          </a:p>
          <a:p>
            <a:r>
              <a:rPr lang="en-US" dirty="0"/>
              <a:t>	static  m3(){}</a:t>
            </a:r>
          </a:p>
          <a:p>
            <a:r>
              <a:rPr lang="en-US" dirty="0"/>
              <a:t>	sync  m4(){}</a:t>
            </a:r>
          </a:p>
          <a:p>
            <a:r>
              <a:rPr lang="en-US" dirty="0"/>
              <a:t>	m5(){}</a:t>
            </a:r>
          </a:p>
          <a:p>
            <a:r>
              <a:rPr lang="en-US" dirty="0"/>
              <a:t>}</a:t>
            </a:r>
          </a:p>
          <a:p>
            <a:endParaRPr lang="en-US" dirty="0"/>
          </a:p>
        </p:txBody>
      </p:sp>
    </p:spTree>
    <p:extLst>
      <p:ext uri="{BB962C8B-B14F-4D97-AF65-F5344CB8AC3E}">
        <p14:creationId xmlns:p14="http://schemas.microsoft.com/office/powerpoint/2010/main" val="3633172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4088</TotalTime>
  <Words>4186</Words>
  <Application>Microsoft Office PowerPoint</Application>
  <PresentationFormat>Widescreen</PresentationFormat>
  <Paragraphs>543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9</cp:revision>
  <dcterms:created xsi:type="dcterms:W3CDTF">2022-08-17T05:17:04Z</dcterms:created>
  <dcterms:modified xsi:type="dcterms:W3CDTF">2022-08-24T07:57:24Z</dcterms:modified>
</cp:coreProperties>
</file>