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A833-F409-4F6D-AEF6-30B9671A0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3DC05D-0B19-439C-AF8B-916A5BFED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F5DCE7-D22B-429D-A750-1D3FFB7AA218}"/>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5" name="Footer Placeholder 4">
            <a:extLst>
              <a:ext uri="{FF2B5EF4-FFF2-40B4-BE49-F238E27FC236}">
                <a16:creationId xmlns:a16="http://schemas.microsoft.com/office/drawing/2014/main" id="{614D9926-74C4-4D48-97C7-602ABFF5F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8FAA0-52BD-4B4A-827F-D2AC9CA25624}"/>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69561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91FE-0871-4938-A77D-55E4E29FF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E20803-412B-487A-988C-425F7CE4D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05940-93C5-4E82-A133-512DC9692046}"/>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5" name="Footer Placeholder 4">
            <a:extLst>
              <a:ext uri="{FF2B5EF4-FFF2-40B4-BE49-F238E27FC236}">
                <a16:creationId xmlns:a16="http://schemas.microsoft.com/office/drawing/2014/main" id="{4807DF14-8B29-4D27-B429-7511FE3AE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F60C6-8A58-44F4-B1E1-1E266DBDC14A}"/>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232339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1CFB55-E430-44BE-A243-E5844696F5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7F3515-83AE-455D-B331-089B3F7CA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020D0-725A-4FBE-9DFF-58F6D50B55ED}"/>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5" name="Footer Placeholder 4">
            <a:extLst>
              <a:ext uri="{FF2B5EF4-FFF2-40B4-BE49-F238E27FC236}">
                <a16:creationId xmlns:a16="http://schemas.microsoft.com/office/drawing/2014/main" id="{E4776FD2-6C0B-466C-804D-EF7AB1F3B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5C8D3-DB11-4AFC-9CD0-29067B06D287}"/>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164589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3A12-E43D-4F40-86F5-D24DD3651D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8EC2F-7F9D-4A26-A0AD-9FF5391B5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EA4B0-F0D1-44C0-9D9C-C1E7C07C1351}"/>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5" name="Footer Placeholder 4">
            <a:extLst>
              <a:ext uri="{FF2B5EF4-FFF2-40B4-BE49-F238E27FC236}">
                <a16:creationId xmlns:a16="http://schemas.microsoft.com/office/drawing/2014/main" id="{9DFD2661-3E77-4F7B-8F2B-CB2514BA2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7F1A3-D879-461D-A429-967A81570CA4}"/>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328887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4C0E-8F7B-416E-A532-8A1E058459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23400-0E21-4885-BB4D-0B4D54CBF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EC345A-2E9D-4FD1-8D76-EDCB20A404E3}"/>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5" name="Footer Placeholder 4">
            <a:extLst>
              <a:ext uri="{FF2B5EF4-FFF2-40B4-BE49-F238E27FC236}">
                <a16:creationId xmlns:a16="http://schemas.microsoft.com/office/drawing/2014/main" id="{9A013EE8-D38E-418F-96BB-82E39FC0A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3CF4B-9D45-413B-AEFD-CCED304BFF8C}"/>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52018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892D-272F-4F7D-BFFB-23DF282F4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82963-20DF-456B-B644-5AB9BADB2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1C7530-980D-4878-A7C8-77183A529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CB30B4-0E83-41C7-8AC4-CF8097B55417}"/>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6" name="Footer Placeholder 5">
            <a:extLst>
              <a:ext uri="{FF2B5EF4-FFF2-40B4-BE49-F238E27FC236}">
                <a16:creationId xmlns:a16="http://schemas.microsoft.com/office/drawing/2014/main" id="{BEB33FBC-9E7C-49FB-93B2-DED4F3477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22474-D19A-458C-B28F-8FE8C46FD83D}"/>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400608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DE27-4BC4-473E-8B15-195BA7345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256A3E-9E8B-4C58-95C5-619779853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85080-8A7D-462F-B201-F84698DA9E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60224A-7AC6-401B-97E1-4449B40A5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16F2B-0974-46A0-B7A3-1B3431D36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6930C-EE66-487D-8A29-9D3DC2C1A8A5}"/>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8" name="Footer Placeholder 7">
            <a:extLst>
              <a:ext uri="{FF2B5EF4-FFF2-40B4-BE49-F238E27FC236}">
                <a16:creationId xmlns:a16="http://schemas.microsoft.com/office/drawing/2014/main" id="{30FD223E-F466-4B66-9133-59E4A6EB8B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52602B-E5D1-4758-8DE6-E93EADD601A6}"/>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168243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4BF7-2816-4CE9-BE2A-D2C6F0CB4D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73411C-C59B-4AA0-BEA1-D0B83E93DB09}"/>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4" name="Footer Placeholder 3">
            <a:extLst>
              <a:ext uri="{FF2B5EF4-FFF2-40B4-BE49-F238E27FC236}">
                <a16:creationId xmlns:a16="http://schemas.microsoft.com/office/drawing/2014/main" id="{533FF435-458C-4028-8C8A-2507AA878E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58197-2144-4019-BCDA-A17F26AA4EE0}"/>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221290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D1D88-3E5A-498D-8680-988F1181F617}"/>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3" name="Footer Placeholder 2">
            <a:extLst>
              <a:ext uri="{FF2B5EF4-FFF2-40B4-BE49-F238E27FC236}">
                <a16:creationId xmlns:a16="http://schemas.microsoft.com/office/drawing/2014/main" id="{78CA6A42-7CBF-4763-8F9C-8E86D291A1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422D16-B5EA-43BB-8240-53635D4CADAD}"/>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257823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C4BD-3D97-4A99-8AEC-2CB0BA7C0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BA3BD1-0A6C-4CAD-AB6F-3DE9D581B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699B7E-3802-48A2-BEC2-2FC156DDB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5B923-52E3-43B8-AAA6-97F8F37C4972}"/>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6" name="Footer Placeholder 5">
            <a:extLst>
              <a:ext uri="{FF2B5EF4-FFF2-40B4-BE49-F238E27FC236}">
                <a16:creationId xmlns:a16="http://schemas.microsoft.com/office/drawing/2014/main" id="{4F4A571B-D6B3-49AD-8C62-6F3F23270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58D00-EBCD-432E-8A85-044C14FE76CA}"/>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418272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6A2E-EB5D-45D2-9FED-E327EF904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AA15D1-9A57-4608-B5C4-30BFECCDB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ED6D84-68BA-4B04-9BBB-90578BEE7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A1173-C26A-484D-8C3E-E842FBAF3369}"/>
              </a:ext>
            </a:extLst>
          </p:cNvPr>
          <p:cNvSpPr>
            <a:spLocks noGrp="1"/>
          </p:cNvSpPr>
          <p:nvPr>
            <p:ph type="dt" sz="half" idx="10"/>
          </p:nvPr>
        </p:nvSpPr>
        <p:spPr/>
        <p:txBody>
          <a:bodyPr/>
          <a:lstStyle/>
          <a:p>
            <a:fld id="{BBA1F758-A010-455F-8D20-685885ED3693}" type="datetimeFigureOut">
              <a:rPr lang="en-US" smtClean="0"/>
              <a:t>9/26/2022</a:t>
            </a:fld>
            <a:endParaRPr lang="en-US"/>
          </a:p>
        </p:txBody>
      </p:sp>
      <p:sp>
        <p:nvSpPr>
          <p:cNvPr id="6" name="Footer Placeholder 5">
            <a:extLst>
              <a:ext uri="{FF2B5EF4-FFF2-40B4-BE49-F238E27FC236}">
                <a16:creationId xmlns:a16="http://schemas.microsoft.com/office/drawing/2014/main" id="{F6CBF2D1-EC43-4B3A-A536-23C701EC4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C8419-3225-4EEF-BD51-99560D84E65C}"/>
              </a:ext>
            </a:extLst>
          </p:cNvPr>
          <p:cNvSpPr>
            <a:spLocks noGrp="1"/>
          </p:cNvSpPr>
          <p:nvPr>
            <p:ph type="sldNum" sz="quarter" idx="12"/>
          </p:nvPr>
        </p:nvSpPr>
        <p:spPr/>
        <p:txBody>
          <a:bodyPr/>
          <a:lstStyle/>
          <a:p>
            <a:fld id="{1BF26675-1EB2-4DB3-97FB-ED48BF1058B6}" type="slidenum">
              <a:rPr lang="en-US" smtClean="0"/>
              <a:t>‹#›</a:t>
            </a:fld>
            <a:endParaRPr lang="en-US"/>
          </a:p>
        </p:txBody>
      </p:sp>
    </p:spTree>
    <p:extLst>
      <p:ext uri="{BB962C8B-B14F-4D97-AF65-F5344CB8AC3E}">
        <p14:creationId xmlns:p14="http://schemas.microsoft.com/office/powerpoint/2010/main" val="405268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060E5-69D4-4B03-B4D5-25186AA193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E5EBA9-C8DD-465C-B76F-706CC98F2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309C0-1A36-4112-AA04-AC7C49FB86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1F758-A010-455F-8D20-685885ED3693}" type="datetimeFigureOut">
              <a:rPr lang="en-US" smtClean="0"/>
              <a:t>9/26/2022</a:t>
            </a:fld>
            <a:endParaRPr lang="en-US"/>
          </a:p>
        </p:txBody>
      </p:sp>
      <p:sp>
        <p:nvSpPr>
          <p:cNvPr id="5" name="Footer Placeholder 4">
            <a:extLst>
              <a:ext uri="{FF2B5EF4-FFF2-40B4-BE49-F238E27FC236}">
                <a16:creationId xmlns:a16="http://schemas.microsoft.com/office/drawing/2014/main" id="{1DD3B981-1F18-473E-A442-69DC2E6272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2429E1-34B9-40BA-81A4-A5D22995B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26675-1EB2-4DB3-97FB-ED48BF1058B6}" type="slidenum">
              <a:rPr lang="en-US" smtClean="0"/>
              <a:t>‹#›</a:t>
            </a:fld>
            <a:endParaRPr lang="en-US"/>
          </a:p>
        </p:txBody>
      </p:sp>
    </p:spTree>
    <p:extLst>
      <p:ext uri="{BB962C8B-B14F-4D97-AF65-F5344CB8AC3E}">
        <p14:creationId xmlns:p14="http://schemas.microsoft.com/office/powerpoint/2010/main" val="317564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7B1FE5-CFC5-49EC-9FC2-E1B31DDFACA7}"/>
              </a:ext>
            </a:extLst>
          </p:cNvPr>
          <p:cNvSpPr txBox="1"/>
          <p:nvPr/>
        </p:nvSpPr>
        <p:spPr>
          <a:xfrm>
            <a:off x="114300" y="76200"/>
            <a:ext cx="11991975" cy="1354217"/>
          </a:xfrm>
          <a:prstGeom prst="rect">
            <a:avLst/>
          </a:prstGeom>
          <a:noFill/>
        </p:spPr>
        <p:txBody>
          <a:bodyPr wrap="square" rtlCol="0">
            <a:spAutoFit/>
          </a:bodyPr>
          <a:lstStyle/>
          <a:p>
            <a:r>
              <a:rPr lang="en-US" sz="2800" b="1" dirty="0"/>
              <a:t>				</a:t>
            </a:r>
            <a:r>
              <a:rPr lang="en-US" sz="2800" b="1" dirty="0" err="1"/>
              <a:t>ThreadGroup</a:t>
            </a:r>
            <a:r>
              <a:rPr lang="en-US" sz="2800" b="1" dirty="0"/>
              <a:t>:</a:t>
            </a:r>
          </a:p>
          <a:p>
            <a:pPr marL="400050" indent="-400050">
              <a:buAutoNum type="romanUcPeriod"/>
            </a:pPr>
            <a:r>
              <a:rPr lang="en-US" dirty="0"/>
              <a:t>Based on functionality we can group threads into a single unit which is nothing but thread group </a:t>
            </a:r>
            <a:r>
              <a:rPr lang="en-US" dirty="0" err="1"/>
              <a:t>i.e</a:t>
            </a:r>
            <a:r>
              <a:rPr lang="en-US" dirty="0"/>
              <a:t> . Thread group contains a group of threads .In addition to threads thread group can also contain </a:t>
            </a:r>
            <a:r>
              <a:rPr lang="en-US" dirty="0" err="1"/>
              <a:t>subthread</a:t>
            </a:r>
            <a:r>
              <a:rPr lang="en-US" dirty="0"/>
              <a:t> groups </a:t>
            </a:r>
          </a:p>
          <a:p>
            <a:pPr marL="400050" indent="-400050">
              <a:buAutoNum type="romanUcPeriod"/>
            </a:pPr>
            <a:endParaRPr lang="en-US" dirty="0"/>
          </a:p>
        </p:txBody>
      </p:sp>
      <p:sp>
        <p:nvSpPr>
          <p:cNvPr id="7" name="TextBox 6">
            <a:extLst>
              <a:ext uri="{FF2B5EF4-FFF2-40B4-BE49-F238E27FC236}">
                <a16:creationId xmlns:a16="http://schemas.microsoft.com/office/drawing/2014/main" id="{D08381CB-0FD5-48B6-B47E-D31A25E4B6DC}"/>
              </a:ext>
            </a:extLst>
          </p:cNvPr>
          <p:cNvSpPr txBox="1"/>
          <p:nvPr/>
        </p:nvSpPr>
        <p:spPr>
          <a:xfrm>
            <a:off x="257175" y="4171950"/>
            <a:ext cx="11725275" cy="2585323"/>
          </a:xfrm>
          <a:prstGeom prst="rect">
            <a:avLst/>
          </a:prstGeom>
          <a:noFill/>
        </p:spPr>
        <p:txBody>
          <a:bodyPr wrap="square" rtlCol="0">
            <a:spAutoFit/>
          </a:bodyPr>
          <a:lstStyle/>
          <a:p>
            <a:r>
              <a:rPr lang="en-US" dirty="0"/>
              <a:t>The main advantage of maintaining threads in the form of </a:t>
            </a:r>
            <a:r>
              <a:rPr lang="en-US" dirty="0" err="1"/>
              <a:t>threadgroup</a:t>
            </a:r>
            <a:r>
              <a:rPr lang="en-US" dirty="0"/>
              <a:t> is we can perform common operations very easily </a:t>
            </a:r>
          </a:p>
          <a:p>
            <a:endParaRPr lang="en-US" dirty="0"/>
          </a:p>
          <a:p>
            <a:pPr marL="400050" indent="-400050">
              <a:buAutoNum type="romanUcPeriod"/>
            </a:pPr>
            <a:r>
              <a:rPr lang="en-US" dirty="0"/>
              <a:t>Every thread in java belongs to some group main thread belongs to main group .</a:t>
            </a:r>
          </a:p>
          <a:p>
            <a:pPr marL="400050" indent="-400050">
              <a:buAutoNum type="romanUcPeriod"/>
            </a:pPr>
            <a:r>
              <a:rPr lang="en-US" dirty="0"/>
              <a:t>Every thread group in java is the child group of system group either directly or indirectly . </a:t>
            </a:r>
          </a:p>
          <a:p>
            <a:pPr marL="400050" indent="-400050">
              <a:buAutoNum type="romanUcPeriod"/>
            </a:pPr>
            <a:r>
              <a:rPr lang="en-US" dirty="0"/>
              <a:t>Hence system group acts as root for all thread groups in java . </a:t>
            </a:r>
          </a:p>
          <a:p>
            <a:pPr marL="400050" indent="-400050">
              <a:buAutoNum type="romanUcPeriod"/>
            </a:pPr>
            <a:r>
              <a:rPr lang="en-US" dirty="0"/>
              <a:t>System group contain  several system level threads for example : finalizer , reference handler , signal dispatcher , Attach Listener … etc..</a:t>
            </a:r>
          </a:p>
          <a:p>
            <a:pPr marL="400050" indent="-400050">
              <a:buAutoNum type="romanUcPeriod"/>
            </a:pPr>
            <a:endParaRPr lang="en-US" dirty="0"/>
          </a:p>
          <a:p>
            <a:endParaRPr lang="en-US" dirty="0"/>
          </a:p>
        </p:txBody>
      </p:sp>
      <p:pic>
        <p:nvPicPr>
          <p:cNvPr id="9" name="Picture 8">
            <a:extLst>
              <a:ext uri="{FF2B5EF4-FFF2-40B4-BE49-F238E27FC236}">
                <a16:creationId xmlns:a16="http://schemas.microsoft.com/office/drawing/2014/main" id="{D729B5C7-F29C-438D-B618-231095C82B09}"/>
              </a:ext>
            </a:extLst>
          </p:cNvPr>
          <p:cNvPicPr>
            <a:picLocks noChangeAspect="1"/>
          </p:cNvPicPr>
          <p:nvPr/>
        </p:nvPicPr>
        <p:blipFill>
          <a:blip r:embed="rId2"/>
          <a:stretch>
            <a:fillRect/>
          </a:stretch>
        </p:blipFill>
        <p:spPr>
          <a:xfrm>
            <a:off x="4978400" y="1202296"/>
            <a:ext cx="2656548" cy="2630806"/>
          </a:xfrm>
          <a:prstGeom prst="rect">
            <a:avLst/>
          </a:prstGeom>
        </p:spPr>
      </p:pic>
    </p:spTree>
    <p:extLst>
      <p:ext uri="{BB962C8B-B14F-4D97-AF65-F5344CB8AC3E}">
        <p14:creationId xmlns:p14="http://schemas.microsoft.com/office/powerpoint/2010/main" val="3830718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AD4C2-2F23-434C-B94F-27D6DEF16866}"/>
              </a:ext>
            </a:extLst>
          </p:cNvPr>
          <p:cNvSpPr txBox="1"/>
          <p:nvPr/>
        </p:nvSpPr>
        <p:spPr>
          <a:xfrm>
            <a:off x="0" y="147637"/>
            <a:ext cx="11839575" cy="6186309"/>
          </a:xfrm>
          <a:prstGeom prst="rect">
            <a:avLst/>
          </a:prstGeom>
          <a:noFill/>
        </p:spPr>
        <p:txBody>
          <a:bodyPr wrap="square" rtlCol="0">
            <a:spAutoFit/>
          </a:bodyPr>
          <a:lstStyle/>
          <a:p>
            <a:r>
              <a:rPr lang="en-US" dirty="0" err="1"/>
              <a:t>boolean</a:t>
            </a:r>
            <a:r>
              <a:rPr lang="en-US" dirty="0"/>
              <a:t> </a:t>
            </a:r>
            <a:r>
              <a:rPr lang="en-US" dirty="0" err="1"/>
              <a:t>tryLock</a:t>
            </a:r>
            <a:r>
              <a:rPr lang="en-US" dirty="0"/>
              <a:t>()</a:t>
            </a:r>
          </a:p>
          <a:p>
            <a:r>
              <a:rPr lang="en-US" dirty="0"/>
              <a:t>To acquire the lock without waiting . If the lock is available then the thread acquires that lock and returns true . If the lock is not available then this method returns false and can continue its execution without waiting . In this case thread never be entered into waiting state </a:t>
            </a:r>
          </a:p>
          <a:p>
            <a:r>
              <a:rPr lang="en-US" dirty="0"/>
              <a:t>If(</a:t>
            </a:r>
            <a:r>
              <a:rPr lang="en-US" dirty="0" err="1"/>
              <a:t>l.trylock</a:t>
            </a:r>
            <a:r>
              <a:rPr lang="en-US" dirty="0"/>
              <a:t>())</a:t>
            </a:r>
          </a:p>
          <a:p>
            <a:r>
              <a:rPr lang="en-US" dirty="0"/>
              <a:t>{</a:t>
            </a:r>
          </a:p>
          <a:p>
            <a:r>
              <a:rPr lang="en-US" dirty="0"/>
              <a:t>	perform safe operations</a:t>
            </a:r>
          </a:p>
          <a:p>
            <a:endParaRPr lang="en-US" dirty="0"/>
          </a:p>
          <a:p>
            <a:r>
              <a:rPr lang="en-US" dirty="0"/>
              <a:t>}</a:t>
            </a:r>
          </a:p>
          <a:p>
            <a:r>
              <a:rPr lang="en-US" dirty="0"/>
              <a:t>else{</a:t>
            </a:r>
          </a:p>
          <a:p>
            <a:r>
              <a:rPr lang="en-US" dirty="0"/>
              <a:t>	perform alternative operations </a:t>
            </a:r>
          </a:p>
          <a:p>
            <a:r>
              <a:rPr lang="en-US" dirty="0"/>
              <a:t>}</a:t>
            </a:r>
          </a:p>
          <a:p>
            <a:r>
              <a:rPr lang="en-US" dirty="0"/>
              <a:t> </a:t>
            </a:r>
          </a:p>
          <a:p>
            <a:endParaRPr lang="en-US" dirty="0"/>
          </a:p>
          <a:p>
            <a:r>
              <a:rPr lang="en-US" dirty="0" err="1"/>
              <a:t>boolean</a:t>
            </a:r>
            <a:r>
              <a:rPr lang="en-US" dirty="0"/>
              <a:t> </a:t>
            </a:r>
            <a:r>
              <a:rPr lang="en-US" dirty="0" err="1"/>
              <a:t>tryLock</a:t>
            </a:r>
            <a:r>
              <a:rPr lang="en-US" dirty="0"/>
              <a:t>(long </a:t>
            </a:r>
            <a:r>
              <a:rPr lang="en-US" dirty="0" err="1"/>
              <a:t>time,TimeUnit</a:t>
            </a:r>
            <a:r>
              <a:rPr lang="en-US" dirty="0"/>
              <a:t> unit )</a:t>
            </a:r>
          </a:p>
          <a:p>
            <a:endParaRPr lang="en-US" dirty="0"/>
          </a:p>
          <a:p>
            <a:r>
              <a:rPr lang="en-US" dirty="0"/>
              <a:t>If lock is available then the thread will get the lock and continue its execution if the lock is not available then the thread will wait until specified amount of time still if the lock is not available then thread can continue its execution . </a:t>
            </a:r>
          </a:p>
          <a:p>
            <a:endParaRPr lang="en-US" dirty="0"/>
          </a:p>
          <a:p>
            <a:r>
              <a:rPr lang="en-US" dirty="0" err="1"/>
              <a:t>TimeUnit</a:t>
            </a:r>
            <a:r>
              <a:rPr lang="en-US" dirty="0"/>
              <a:t> : </a:t>
            </a:r>
            <a:r>
              <a:rPr lang="en-US" dirty="0" err="1"/>
              <a:t>TimeUnit</a:t>
            </a:r>
            <a:r>
              <a:rPr lang="en-US" dirty="0"/>
              <a:t> is an </a:t>
            </a:r>
            <a:r>
              <a:rPr lang="en-US" dirty="0" err="1"/>
              <a:t>enum</a:t>
            </a:r>
            <a:r>
              <a:rPr lang="en-US" dirty="0"/>
              <a:t> present in </a:t>
            </a:r>
            <a:r>
              <a:rPr lang="en-US" dirty="0" err="1"/>
              <a:t>java.util.concurrent</a:t>
            </a:r>
            <a:r>
              <a:rPr lang="en-US" dirty="0"/>
              <a:t> package .</a:t>
            </a:r>
          </a:p>
          <a:p>
            <a:endParaRPr lang="en-US" dirty="0"/>
          </a:p>
          <a:p>
            <a:endParaRPr lang="en-US" dirty="0"/>
          </a:p>
        </p:txBody>
      </p:sp>
    </p:spTree>
    <p:extLst>
      <p:ext uri="{BB962C8B-B14F-4D97-AF65-F5344CB8AC3E}">
        <p14:creationId xmlns:p14="http://schemas.microsoft.com/office/powerpoint/2010/main" val="424943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E572D5-C4D4-43BB-A653-7F560F7CA2FE}"/>
              </a:ext>
            </a:extLst>
          </p:cNvPr>
          <p:cNvSpPr txBox="1"/>
          <p:nvPr/>
        </p:nvSpPr>
        <p:spPr>
          <a:xfrm>
            <a:off x="76200" y="76200"/>
            <a:ext cx="11972925" cy="5632311"/>
          </a:xfrm>
          <a:prstGeom prst="rect">
            <a:avLst/>
          </a:prstGeom>
          <a:noFill/>
        </p:spPr>
        <p:txBody>
          <a:bodyPr wrap="square" rtlCol="0">
            <a:spAutoFit/>
          </a:bodyPr>
          <a:lstStyle/>
          <a:p>
            <a:r>
              <a:rPr lang="en-US" dirty="0" err="1"/>
              <a:t>enum</a:t>
            </a:r>
            <a:r>
              <a:rPr lang="en-US" dirty="0"/>
              <a:t> </a:t>
            </a:r>
            <a:r>
              <a:rPr lang="en-US" dirty="0" err="1"/>
              <a:t>TimeUnit</a:t>
            </a:r>
            <a:r>
              <a:rPr lang="en-US" dirty="0"/>
              <a:t>{</a:t>
            </a:r>
          </a:p>
          <a:p>
            <a:r>
              <a:rPr lang="en-US" dirty="0"/>
              <a:t>	NANOSECONDS,</a:t>
            </a:r>
          </a:p>
          <a:p>
            <a:r>
              <a:rPr lang="en-US" dirty="0"/>
              <a:t>	MICROSECONDS,</a:t>
            </a:r>
          </a:p>
          <a:p>
            <a:r>
              <a:rPr lang="en-US" dirty="0"/>
              <a:t>	MILLISECONDS,</a:t>
            </a:r>
          </a:p>
          <a:p>
            <a:r>
              <a:rPr lang="en-US" dirty="0"/>
              <a:t>	SECONDS,</a:t>
            </a:r>
          </a:p>
          <a:p>
            <a:r>
              <a:rPr lang="en-US" dirty="0"/>
              <a:t>	MINUTES,</a:t>
            </a:r>
          </a:p>
          <a:p>
            <a:r>
              <a:rPr lang="en-US" dirty="0"/>
              <a:t>	HOURS,</a:t>
            </a:r>
          </a:p>
          <a:p>
            <a:r>
              <a:rPr lang="en-US" dirty="0"/>
              <a:t>	DAYS;</a:t>
            </a:r>
          </a:p>
          <a:p>
            <a:r>
              <a:rPr lang="en-US" dirty="0"/>
              <a:t>	</a:t>
            </a:r>
          </a:p>
          <a:p>
            <a:r>
              <a:rPr lang="en-US" dirty="0"/>
              <a:t>}</a:t>
            </a:r>
          </a:p>
          <a:p>
            <a:endParaRPr lang="en-US" dirty="0"/>
          </a:p>
          <a:p>
            <a:r>
              <a:rPr lang="en-US" dirty="0"/>
              <a:t>If(</a:t>
            </a:r>
            <a:r>
              <a:rPr lang="en-US" dirty="0" err="1"/>
              <a:t>l.tryLock</a:t>
            </a:r>
            <a:r>
              <a:rPr lang="en-US" dirty="0"/>
              <a:t>(1000,TimeUnit.MILLISECONDS));</a:t>
            </a:r>
          </a:p>
          <a:p>
            <a:endParaRPr lang="en-US" dirty="0"/>
          </a:p>
          <a:p>
            <a:r>
              <a:rPr lang="en-US" dirty="0"/>
              <a:t>void  </a:t>
            </a:r>
            <a:r>
              <a:rPr lang="en-US" dirty="0" err="1"/>
              <a:t>lockInterruptibly</a:t>
            </a:r>
            <a:r>
              <a:rPr lang="en-US" dirty="0"/>
              <a:t>();</a:t>
            </a:r>
          </a:p>
          <a:p>
            <a:r>
              <a:rPr lang="en-US" dirty="0"/>
              <a:t>Acquires the lock if it is available and returns immediately . If the lock is not available then it will wait while waiting if the thread is interrupted then thread won’t get the lock .</a:t>
            </a:r>
          </a:p>
          <a:p>
            <a:endParaRPr lang="en-US" dirty="0"/>
          </a:p>
          <a:p>
            <a:r>
              <a:rPr lang="en-US" dirty="0"/>
              <a:t>void unlock()</a:t>
            </a:r>
          </a:p>
          <a:p>
            <a:r>
              <a:rPr lang="en-US" dirty="0"/>
              <a:t>To call this method compulsory current thread should be owner of the lock otherwise we will get </a:t>
            </a:r>
            <a:r>
              <a:rPr lang="en-US" dirty="0" err="1"/>
              <a:t>RunTime</a:t>
            </a:r>
            <a:r>
              <a:rPr lang="en-US" dirty="0"/>
              <a:t> Exception saying </a:t>
            </a:r>
          </a:p>
          <a:p>
            <a:r>
              <a:rPr lang="en-US" dirty="0" err="1"/>
              <a:t>IllegalMonitorStateException</a:t>
            </a:r>
            <a:r>
              <a:rPr lang="en-US" dirty="0"/>
              <a:t> </a:t>
            </a:r>
          </a:p>
        </p:txBody>
      </p:sp>
    </p:spTree>
    <p:extLst>
      <p:ext uri="{BB962C8B-B14F-4D97-AF65-F5344CB8AC3E}">
        <p14:creationId xmlns:p14="http://schemas.microsoft.com/office/powerpoint/2010/main" val="64842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697AA-226B-4894-A387-164901543FFC}"/>
              </a:ext>
            </a:extLst>
          </p:cNvPr>
          <p:cNvSpPr txBox="1"/>
          <p:nvPr/>
        </p:nvSpPr>
        <p:spPr>
          <a:xfrm>
            <a:off x="142875" y="133350"/>
            <a:ext cx="11906250" cy="6894195"/>
          </a:xfrm>
          <a:prstGeom prst="rect">
            <a:avLst/>
          </a:prstGeom>
          <a:noFill/>
        </p:spPr>
        <p:txBody>
          <a:bodyPr wrap="square" rtlCol="0">
            <a:spAutoFit/>
          </a:bodyPr>
          <a:lstStyle/>
          <a:p>
            <a:r>
              <a:rPr lang="en-US" dirty="0"/>
              <a:t>Reentrant Lock()</a:t>
            </a:r>
          </a:p>
          <a:p>
            <a:r>
              <a:rPr lang="en-US" dirty="0"/>
              <a:t>It is the implementation class of lock interface and it is the direct child class of object . </a:t>
            </a:r>
          </a:p>
          <a:p>
            <a:r>
              <a:rPr lang="en-US" dirty="0"/>
              <a:t>Reentrant  means a thread can acquire same lock multiple times without any issue internally re-entrant lock increments threads personal count whenever we call lock method and decrements count value whenever thread calls unlock method and lock will be released whenever count reaches zero . </a:t>
            </a:r>
          </a:p>
          <a:p>
            <a:endParaRPr lang="en-US" dirty="0"/>
          </a:p>
          <a:p>
            <a:r>
              <a:rPr lang="en-US" dirty="0"/>
              <a:t>Reentrant Lock l = new </a:t>
            </a:r>
            <a:r>
              <a:rPr lang="en-US" dirty="0" err="1"/>
              <a:t>ReentrantLock</a:t>
            </a:r>
            <a:r>
              <a:rPr lang="en-US" dirty="0"/>
              <a:t>();</a:t>
            </a:r>
          </a:p>
          <a:p>
            <a:endParaRPr lang="en-US" dirty="0"/>
          </a:p>
          <a:p>
            <a:r>
              <a:rPr lang="en-US" dirty="0" err="1"/>
              <a:t>l.lock</a:t>
            </a:r>
            <a:r>
              <a:rPr lang="en-US" dirty="0"/>
              <a:t>()   // </a:t>
            </a:r>
            <a:r>
              <a:rPr lang="en-US" dirty="0" err="1"/>
              <a:t>holdcount</a:t>
            </a:r>
            <a:r>
              <a:rPr lang="en-US" dirty="0"/>
              <a:t> = 1;</a:t>
            </a:r>
          </a:p>
          <a:p>
            <a:r>
              <a:rPr lang="en-US" dirty="0" err="1"/>
              <a:t>l.Lock</a:t>
            </a:r>
            <a:r>
              <a:rPr lang="en-US" dirty="0"/>
              <a:t>()  // </a:t>
            </a:r>
            <a:r>
              <a:rPr lang="en-US" dirty="0" err="1"/>
              <a:t>holdcount</a:t>
            </a:r>
            <a:r>
              <a:rPr lang="en-US" dirty="0"/>
              <a:t> = 2</a:t>
            </a:r>
          </a:p>
          <a:p>
            <a:r>
              <a:rPr lang="en-US" dirty="0" err="1"/>
              <a:t>l.lock</a:t>
            </a:r>
            <a:r>
              <a:rPr lang="en-US" dirty="0"/>
              <a:t>()  // </a:t>
            </a:r>
            <a:r>
              <a:rPr lang="en-US" dirty="0" err="1"/>
              <a:t>holdcount</a:t>
            </a:r>
            <a:r>
              <a:rPr lang="en-US" dirty="0"/>
              <a:t> = 3;</a:t>
            </a:r>
          </a:p>
          <a:p>
            <a:endParaRPr lang="en-US" dirty="0"/>
          </a:p>
          <a:p>
            <a:r>
              <a:rPr lang="en-US" dirty="0" err="1"/>
              <a:t>l.unlock</a:t>
            </a:r>
            <a:r>
              <a:rPr lang="en-US" dirty="0"/>
              <a:t>()  // </a:t>
            </a:r>
            <a:r>
              <a:rPr lang="en-US" dirty="0" err="1"/>
              <a:t>holdcount</a:t>
            </a:r>
            <a:r>
              <a:rPr lang="en-US" dirty="0"/>
              <a:t> = 2;</a:t>
            </a:r>
          </a:p>
          <a:p>
            <a:r>
              <a:rPr lang="en-US" dirty="0" err="1"/>
              <a:t>l.unlock</a:t>
            </a:r>
            <a:r>
              <a:rPr lang="en-US" dirty="0"/>
              <a:t>() // </a:t>
            </a:r>
            <a:r>
              <a:rPr lang="en-US" dirty="0" err="1"/>
              <a:t>holdcount</a:t>
            </a:r>
            <a:r>
              <a:rPr lang="en-US" dirty="0"/>
              <a:t> = 1;</a:t>
            </a:r>
          </a:p>
          <a:p>
            <a:r>
              <a:rPr lang="en-US" dirty="0"/>
              <a:t>---</a:t>
            </a:r>
          </a:p>
          <a:p>
            <a:r>
              <a:rPr lang="en-US" sz="2800" b="1" dirty="0" err="1"/>
              <a:t>Conctructors</a:t>
            </a:r>
            <a:r>
              <a:rPr lang="en-US" sz="2800" b="1" dirty="0"/>
              <a:t>:</a:t>
            </a:r>
          </a:p>
          <a:p>
            <a:r>
              <a:rPr lang="en-US" dirty="0"/>
              <a:t>1. </a:t>
            </a:r>
            <a:r>
              <a:rPr lang="en-US" dirty="0" err="1"/>
              <a:t>ReenterantLock</a:t>
            </a:r>
            <a:r>
              <a:rPr lang="en-US" dirty="0"/>
              <a:t> l = new </a:t>
            </a:r>
            <a:r>
              <a:rPr lang="en-US" dirty="0" err="1"/>
              <a:t>ReenterantLock</a:t>
            </a:r>
            <a:r>
              <a:rPr lang="en-US" dirty="0"/>
              <a:t>();</a:t>
            </a:r>
          </a:p>
          <a:p>
            <a:r>
              <a:rPr lang="en-US" dirty="0"/>
              <a:t>Creates an instance of </a:t>
            </a:r>
            <a:r>
              <a:rPr lang="en-US" dirty="0" err="1"/>
              <a:t>ReenterantLock</a:t>
            </a:r>
            <a:r>
              <a:rPr lang="en-US" dirty="0"/>
              <a:t>;</a:t>
            </a:r>
          </a:p>
          <a:p>
            <a:endParaRPr lang="en-US" dirty="0"/>
          </a:p>
          <a:p>
            <a:r>
              <a:rPr lang="en-US" dirty="0"/>
              <a:t>2. </a:t>
            </a:r>
            <a:r>
              <a:rPr lang="en-US" dirty="0" err="1"/>
              <a:t>ReenterantLock</a:t>
            </a:r>
            <a:r>
              <a:rPr lang="en-US" dirty="0"/>
              <a:t> l = new </a:t>
            </a:r>
            <a:r>
              <a:rPr lang="en-US" dirty="0" err="1"/>
              <a:t>ReenterantLock</a:t>
            </a:r>
            <a:r>
              <a:rPr lang="en-US" dirty="0"/>
              <a:t>(</a:t>
            </a:r>
            <a:r>
              <a:rPr lang="en-US" dirty="0" err="1"/>
              <a:t>boolean</a:t>
            </a:r>
            <a:r>
              <a:rPr lang="en-US" dirty="0"/>
              <a:t> fairness); </a:t>
            </a:r>
          </a:p>
          <a:p>
            <a:r>
              <a:rPr lang="en-US" dirty="0"/>
              <a:t>Creates </a:t>
            </a:r>
            <a:r>
              <a:rPr lang="en-US" dirty="0" err="1"/>
              <a:t>reenterant</a:t>
            </a:r>
            <a:r>
              <a:rPr lang="en-US" dirty="0"/>
              <a:t> lock with the given fairness policy if the fairness is true then longest waiting thread can acquire the lock if it is available i.e. it follows first come first serve policy . If fairness is false then which waiting thread will get the chance we can’t expect . The default value for fairness is false .</a:t>
            </a:r>
          </a:p>
          <a:p>
            <a:endParaRPr lang="en-US" dirty="0"/>
          </a:p>
        </p:txBody>
      </p:sp>
    </p:spTree>
    <p:extLst>
      <p:ext uri="{BB962C8B-B14F-4D97-AF65-F5344CB8AC3E}">
        <p14:creationId xmlns:p14="http://schemas.microsoft.com/office/powerpoint/2010/main" val="276172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34F2A-4FF1-4187-886F-37207DFBDD53}"/>
              </a:ext>
            </a:extLst>
          </p:cNvPr>
          <p:cNvSpPr txBox="1"/>
          <p:nvPr/>
        </p:nvSpPr>
        <p:spPr>
          <a:xfrm>
            <a:off x="95250" y="104775"/>
            <a:ext cx="11953875" cy="6924973"/>
          </a:xfrm>
          <a:prstGeom prst="rect">
            <a:avLst/>
          </a:prstGeom>
          <a:noFill/>
        </p:spPr>
        <p:txBody>
          <a:bodyPr wrap="square" rtlCol="0">
            <a:spAutoFit/>
          </a:bodyPr>
          <a:lstStyle/>
          <a:p>
            <a:r>
              <a:rPr lang="en-US" dirty="0"/>
              <a:t>Which of the following declarations are equal ?</a:t>
            </a:r>
          </a:p>
          <a:p>
            <a:r>
              <a:rPr lang="en-US" dirty="0"/>
              <a:t>I. </a:t>
            </a:r>
            <a:r>
              <a:rPr lang="en-US" dirty="0" err="1"/>
              <a:t>ReenterantLock</a:t>
            </a:r>
            <a:r>
              <a:rPr lang="en-US" dirty="0"/>
              <a:t> l = new </a:t>
            </a:r>
            <a:r>
              <a:rPr lang="en-US" dirty="0" err="1"/>
              <a:t>ReenterantLock</a:t>
            </a:r>
            <a:r>
              <a:rPr lang="en-US" dirty="0"/>
              <a:t>();</a:t>
            </a:r>
          </a:p>
          <a:p>
            <a:r>
              <a:rPr lang="en-US" dirty="0"/>
              <a:t>II. </a:t>
            </a:r>
            <a:r>
              <a:rPr lang="en-US" dirty="0" err="1"/>
              <a:t>ReenterantLock</a:t>
            </a:r>
            <a:r>
              <a:rPr lang="en-US" dirty="0"/>
              <a:t> l = new </a:t>
            </a:r>
            <a:r>
              <a:rPr lang="en-US" dirty="0" err="1"/>
              <a:t>ReenterantLock</a:t>
            </a:r>
            <a:r>
              <a:rPr lang="en-US" dirty="0"/>
              <a:t>(true);</a:t>
            </a:r>
          </a:p>
          <a:p>
            <a:r>
              <a:rPr lang="en-US" dirty="0"/>
              <a:t>III. </a:t>
            </a:r>
            <a:r>
              <a:rPr lang="en-US" dirty="0" err="1"/>
              <a:t>ReenterantLock</a:t>
            </a:r>
            <a:r>
              <a:rPr lang="en-US" dirty="0"/>
              <a:t> l = new </a:t>
            </a:r>
            <a:r>
              <a:rPr lang="en-US" dirty="0" err="1"/>
              <a:t>ReenterantLock</a:t>
            </a:r>
            <a:r>
              <a:rPr lang="en-US" dirty="0"/>
              <a:t>(false);</a:t>
            </a:r>
          </a:p>
          <a:p>
            <a:pPr marL="400050" indent="-400050">
              <a:buAutoNum type="romanUcPeriod" startAt="4"/>
            </a:pPr>
            <a:r>
              <a:rPr lang="en-US" dirty="0"/>
              <a:t>All the above </a:t>
            </a:r>
          </a:p>
          <a:p>
            <a:endParaRPr lang="en-US" dirty="0"/>
          </a:p>
          <a:p>
            <a:r>
              <a:rPr lang="en-US" sz="2400" b="1" dirty="0"/>
              <a:t>Important Methods of </a:t>
            </a:r>
            <a:r>
              <a:rPr lang="en-US" sz="2400" b="1" dirty="0" err="1"/>
              <a:t>ReenterantLocks</a:t>
            </a:r>
            <a:r>
              <a:rPr lang="en-US" sz="2400" b="1" dirty="0"/>
              <a:t>:</a:t>
            </a:r>
          </a:p>
          <a:p>
            <a:r>
              <a:rPr lang="en-US" sz="2400" b="1" dirty="0"/>
              <a:t> </a:t>
            </a:r>
          </a:p>
          <a:p>
            <a:r>
              <a:rPr lang="en-US" dirty="0"/>
              <a:t>void lock();</a:t>
            </a:r>
          </a:p>
          <a:p>
            <a:r>
              <a:rPr lang="en-US" dirty="0" err="1"/>
              <a:t>boolean</a:t>
            </a:r>
            <a:r>
              <a:rPr lang="en-US" dirty="0"/>
              <a:t> </a:t>
            </a:r>
            <a:r>
              <a:rPr lang="en-US" dirty="0" err="1"/>
              <a:t>tryLock</a:t>
            </a:r>
            <a:r>
              <a:rPr lang="en-US" dirty="0"/>
              <a:t>();</a:t>
            </a:r>
          </a:p>
          <a:p>
            <a:r>
              <a:rPr lang="en-US" dirty="0" err="1"/>
              <a:t>boolean</a:t>
            </a:r>
            <a:r>
              <a:rPr lang="en-US" dirty="0"/>
              <a:t> </a:t>
            </a:r>
            <a:r>
              <a:rPr lang="en-US" dirty="0" err="1"/>
              <a:t>tryLock</a:t>
            </a:r>
            <a:r>
              <a:rPr lang="en-US" dirty="0"/>
              <a:t>(long </a:t>
            </a:r>
            <a:r>
              <a:rPr lang="en-US" dirty="0" err="1"/>
              <a:t>I,TimeUnit</a:t>
            </a:r>
            <a:r>
              <a:rPr lang="en-US" dirty="0"/>
              <a:t> t);</a:t>
            </a:r>
          </a:p>
          <a:p>
            <a:endParaRPr lang="en-US" dirty="0"/>
          </a:p>
          <a:p>
            <a:r>
              <a:rPr lang="en-US" dirty="0"/>
              <a:t>void </a:t>
            </a:r>
            <a:r>
              <a:rPr lang="en-US" dirty="0" err="1"/>
              <a:t>lockInterruptibly</a:t>
            </a:r>
            <a:r>
              <a:rPr lang="en-US" dirty="0"/>
              <a:t>();</a:t>
            </a:r>
          </a:p>
          <a:p>
            <a:r>
              <a:rPr lang="en-US" dirty="0"/>
              <a:t>void unlock();</a:t>
            </a:r>
          </a:p>
          <a:p>
            <a:endParaRPr lang="en-US" dirty="0"/>
          </a:p>
          <a:p>
            <a:r>
              <a:rPr lang="en-US" dirty="0"/>
              <a:t>int </a:t>
            </a:r>
            <a:r>
              <a:rPr lang="en-US" dirty="0" err="1"/>
              <a:t>getHoldCount</a:t>
            </a:r>
            <a:r>
              <a:rPr lang="en-US" dirty="0"/>
              <a:t>();</a:t>
            </a:r>
          </a:p>
          <a:p>
            <a:r>
              <a:rPr lang="en-US" dirty="0"/>
              <a:t>Returns number of holds on this lock by current thread.</a:t>
            </a:r>
          </a:p>
          <a:p>
            <a:endParaRPr lang="en-US" dirty="0"/>
          </a:p>
          <a:p>
            <a:r>
              <a:rPr lang="en-US" dirty="0" err="1"/>
              <a:t>boolean</a:t>
            </a:r>
            <a:r>
              <a:rPr lang="en-US" dirty="0"/>
              <a:t> </a:t>
            </a:r>
            <a:r>
              <a:rPr lang="en-US" dirty="0" err="1"/>
              <a:t>isHeldByCurrentThread</a:t>
            </a:r>
            <a:r>
              <a:rPr lang="en-US" dirty="0"/>
              <a:t>();</a:t>
            </a:r>
          </a:p>
          <a:p>
            <a:r>
              <a:rPr lang="en-US" dirty="0"/>
              <a:t>Returns true if and only if lock is hold by current thread . </a:t>
            </a:r>
          </a:p>
          <a:p>
            <a:endParaRPr lang="en-US" dirty="0"/>
          </a:p>
          <a:p>
            <a:r>
              <a:rPr lang="en-US" dirty="0"/>
              <a:t>int </a:t>
            </a:r>
            <a:r>
              <a:rPr lang="en-US" dirty="0" err="1"/>
              <a:t>getQueueLength</a:t>
            </a:r>
            <a:r>
              <a:rPr lang="en-US" dirty="0"/>
              <a:t>();</a:t>
            </a:r>
          </a:p>
          <a:p>
            <a:r>
              <a:rPr lang="en-US" dirty="0"/>
              <a:t>Returns number threads waiting for the lock .</a:t>
            </a:r>
          </a:p>
          <a:p>
            <a:endParaRPr lang="en-US" dirty="0"/>
          </a:p>
        </p:txBody>
      </p:sp>
    </p:spTree>
    <p:extLst>
      <p:ext uri="{BB962C8B-B14F-4D97-AF65-F5344CB8AC3E}">
        <p14:creationId xmlns:p14="http://schemas.microsoft.com/office/powerpoint/2010/main" val="423039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99B868-927B-4447-B7F9-DE7A51C6CC5F}"/>
              </a:ext>
            </a:extLst>
          </p:cNvPr>
          <p:cNvSpPr txBox="1"/>
          <p:nvPr/>
        </p:nvSpPr>
        <p:spPr>
          <a:xfrm>
            <a:off x="123825" y="133350"/>
            <a:ext cx="11734800" cy="4247317"/>
          </a:xfrm>
          <a:prstGeom prst="rect">
            <a:avLst/>
          </a:prstGeom>
          <a:noFill/>
        </p:spPr>
        <p:txBody>
          <a:bodyPr wrap="square" rtlCol="0">
            <a:spAutoFit/>
          </a:bodyPr>
          <a:lstStyle/>
          <a:p>
            <a:r>
              <a:rPr lang="en-US" dirty="0"/>
              <a:t>Collection </a:t>
            </a:r>
            <a:r>
              <a:rPr lang="en-US" dirty="0" err="1"/>
              <a:t>getQueuedThreads</a:t>
            </a:r>
            <a:r>
              <a:rPr lang="en-US" dirty="0"/>
              <a:t> ()</a:t>
            </a:r>
          </a:p>
          <a:p>
            <a:r>
              <a:rPr lang="en-US" dirty="0"/>
              <a:t>It returns collection of threads which are waiting to get the locks</a:t>
            </a:r>
          </a:p>
          <a:p>
            <a:endParaRPr lang="en-US" dirty="0"/>
          </a:p>
          <a:p>
            <a:r>
              <a:rPr lang="en-US" dirty="0" err="1"/>
              <a:t>boolean</a:t>
            </a:r>
            <a:r>
              <a:rPr lang="en-US" dirty="0"/>
              <a:t> </a:t>
            </a:r>
            <a:r>
              <a:rPr lang="en-US" dirty="0" err="1"/>
              <a:t>hasQueuedThreads</a:t>
            </a:r>
            <a:r>
              <a:rPr lang="en-US" dirty="0"/>
              <a:t>()</a:t>
            </a:r>
          </a:p>
          <a:p>
            <a:r>
              <a:rPr lang="en-US" dirty="0"/>
              <a:t>Returns true if any threads waiting to get the lock.</a:t>
            </a:r>
          </a:p>
          <a:p>
            <a:endParaRPr lang="en-US" dirty="0"/>
          </a:p>
          <a:p>
            <a:r>
              <a:rPr lang="en-US" dirty="0" err="1"/>
              <a:t>boolean</a:t>
            </a:r>
            <a:r>
              <a:rPr lang="en-US" dirty="0"/>
              <a:t> </a:t>
            </a:r>
            <a:r>
              <a:rPr lang="en-US" dirty="0" err="1"/>
              <a:t>isLocked</a:t>
            </a:r>
            <a:r>
              <a:rPr lang="en-US" dirty="0"/>
              <a:t>()</a:t>
            </a:r>
          </a:p>
          <a:p>
            <a:r>
              <a:rPr lang="en-US" dirty="0"/>
              <a:t>Returns true if the lock is acquired by some thread. </a:t>
            </a:r>
          </a:p>
          <a:p>
            <a:endParaRPr lang="en-US" dirty="0"/>
          </a:p>
          <a:p>
            <a:r>
              <a:rPr lang="en-US" dirty="0" err="1"/>
              <a:t>boolean</a:t>
            </a:r>
            <a:r>
              <a:rPr lang="en-US" dirty="0"/>
              <a:t> </a:t>
            </a:r>
            <a:r>
              <a:rPr lang="en-US" dirty="0" err="1"/>
              <a:t>isFair</a:t>
            </a:r>
            <a:r>
              <a:rPr lang="en-US" dirty="0"/>
              <a:t>()</a:t>
            </a:r>
          </a:p>
          <a:p>
            <a:r>
              <a:rPr lang="en-US" dirty="0"/>
              <a:t>Returns true if the fairness policy is set with true value .</a:t>
            </a:r>
          </a:p>
          <a:p>
            <a:endParaRPr lang="en-US" dirty="0"/>
          </a:p>
          <a:p>
            <a:r>
              <a:rPr lang="en-US" dirty="0"/>
              <a:t>Thread </a:t>
            </a:r>
            <a:r>
              <a:rPr lang="en-US" dirty="0" err="1"/>
              <a:t>getOwner</a:t>
            </a:r>
            <a:r>
              <a:rPr lang="en-US" dirty="0"/>
              <a:t>();</a:t>
            </a:r>
          </a:p>
          <a:p>
            <a:r>
              <a:rPr lang="en-US" dirty="0"/>
              <a:t>Returns the thread which acquires the lock ;</a:t>
            </a:r>
          </a:p>
          <a:p>
            <a:endParaRPr lang="en-US" dirty="0"/>
          </a:p>
        </p:txBody>
      </p:sp>
    </p:spTree>
    <p:extLst>
      <p:ext uri="{BB962C8B-B14F-4D97-AF65-F5344CB8AC3E}">
        <p14:creationId xmlns:p14="http://schemas.microsoft.com/office/powerpoint/2010/main" val="1786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034452-51A8-49C8-A5A7-93477293FBCF}"/>
              </a:ext>
            </a:extLst>
          </p:cNvPr>
          <p:cNvSpPr txBox="1"/>
          <p:nvPr/>
        </p:nvSpPr>
        <p:spPr>
          <a:xfrm>
            <a:off x="85725" y="0"/>
            <a:ext cx="11991975" cy="5632311"/>
          </a:xfrm>
          <a:prstGeom prst="rect">
            <a:avLst/>
          </a:prstGeom>
          <a:noFill/>
        </p:spPr>
        <p:txBody>
          <a:bodyPr wrap="square" rtlCol="0">
            <a:spAutoFit/>
          </a:bodyPr>
          <a:lstStyle/>
          <a:p>
            <a:r>
              <a:rPr lang="en-US" dirty="0"/>
              <a:t>import </a:t>
            </a:r>
            <a:r>
              <a:rPr lang="en-US" dirty="0" err="1"/>
              <a:t>java.util.concurrent.locks</a:t>
            </a:r>
            <a:r>
              <a:rPr lang="en-US" dirty="0"/>
              <a:t>.*;</a:t>
            </a:r>
          </a:p>
          <a:p>
            <a:r>
              <a:rPr lang="en-US" dirty="0"/>
              <a:t>class </a:t>
            </a:r>
            <a:r>
              <a:rPr lang="en-US" dirty="0" err="1"/>
              <a:t>ReentrantLockDemo</a:t>
            </a:r>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ReentrantLock</a:t>
            </a:r>
            <a:r>
              <a:rPr lang="en-US" dirty="0"/>
              <a:t> l = new </a:t>
            </a:r>
            <a:r>
              <a:rPr lang="en-US" dirty="0" err="1"/>
              <a:t>ReentrantLock</a:t>
            </a:r>
            <a:r>
              <a:rPr lang="en-US" dirty="0"/>
              <a:t>();</a:t>
            </a:r>
          </a:p>
          <a:p>
            <a:r>
              <a:rPr lang="en-US" dirty="0"/>
              <a:t>	</a:t>
            </a:r>
            <a:r>
              <a:rPr lang="en-US" dirty="0" err="1"/>
              <a:t>l.lock</a:t>
            </a:r>
            <a:r>
              <a:rPr lang="en-US" dirty="0"/>
              <a:t>();</a:t>
            </a:r>
          </a:p>
          <a:p>
            <a:r>
              <a:rPr lang="en-US" dirty="0"/>
              <a:t>	</a:t>
            </a:r>
            <a:r>
              <a:rPr lang="en-US" dirty="0" err="1"/>
              <a:t>l.lock</a:t>
            </a:r>
            <a:r>
              <a:rPr lang="en-US" dirty="0"/>
              <a:t>();</a:t>
            </a:r>
          </a:p>
          <a:p>
            <a:r>
              <a:rPr lang="en-US" dirty="0"/>
              <a:t>	</a:t>
            </a:r>
          </a:p>
          <a:p>
            <a:r>
              <a:rPr lang="en-US" dirty="0"/>
              <a:t>	</a:t>
            </a:r>
            <a:r>
              <a:rPr lang="en-US" dirty="0" err="1"/>
              <a:t>System.out.println</a:t>
            </a:r>
            <a:r>
              <a:rPr lang="en-US" dirty="0"/>
              <a:t>(</a:t>
            </a:r>
            <a:r>
              <a:rPr lang="en-US" dirty="0" err="1"/>
              <a:t>l.isLocked</a:t>
            </a:r>
            <a:r>
              <a:rPr lang="en-US" dirty="0"/>
              <a:t>()); // true </a:t>
            </a:r>
          </a:p>
          <a:p>
            <a:r>
              <a:rPr lang="en-US" dirty="0"/>
              <a:t>	</a:t>
            </a:r>
            <a:r>
              <a:rPr lang="en-US" dirty="0" err="1"/>
              <a:t>System.out.println</a:t>
            </a:r>
            <a:r>
              <a:rPr lang="en-US" dirty="0"/>
              <a:t>(</a:t>
            </a:r>
            <a:r>
              <a:rPr lang="en-US" dirty="0" err="1"/>
              <a:t>l.isHeldByCurrentThread</a:t>
            </a:r>
            <a:r>
              <a:rPr lang="en-US" dirty="0"/>
              <a:t>());  // true</a:t>
            </a:r>
          </a:p>
          <a:p>
            <a:r>
              <a:rPr lang="en-US" dirty="0"/>
              <a:t>	</a:t>
            </a:r>
            <a:r>
              <a:rPr lang="en-US" dirty="0" err="1"/>
              <a:t>System.out.println</a:t>
            </a:r>
            <a:r>
              <a:rPr lang="en-US" dirty="0"/>
              <a:t>(</a:t>
            </a:r>
            <a:r>
              <a:rPr lang="en-US" dirty="0" err="1"/>
              <a:t>l.getQueueLength</a:t>
            </a:r>
            <a:r>
              <a:rPr lang="en-US" dirty="0"/>
              <a:t>()); // 0</a:t>
            </a:r>
          </a:p>
          <a:p>
            <a:r>
              <a:rPr lang="en-US" dirty="0"/>
              <a:t>	</a:t>
            </a:r>
            <a:r>
              <a:rPr lang="en-US" dirty="0" err="1"/>
              <a:t>l.unlock</a:t>
            </a:r>
            <a:r>
              <a:rPr lang="en-US" dirty="0"/>
              <a:t>();</a:t>
            </a:r>
          </a:p>
          <a:p>
            <a:r>
              <a:rPr lang="en-US" dirty="0"/>
              <a:t>	</a:t>
            </a:r>
            <a:r>
              <a:rPr lang="en-US" dirty="0" err="1"/>
              <a:t>System.out.println</a:t>
            </a:r>
            <a:r>
              <a:rPr lang="en-US" dirty="0"/>
              <a:t>(</a:t>
            </a:r>
            <a:r>
              <a:rPr lang="en-US" dirty="0" err="1"/>
              <a:t>l.getHoldCount</a:t>
            </a:r>
            <a:r>
              <a:rPr lang="en-US" dirty="0"/>
              <a:t>()); // 1</a:t>
            </a:r>
          </a:p>
          <a:p>
            <a:r>
              <a:rPr lang="en-US" dirty="0"/>
              <a:t>	</a:t>
            </a:r>
            <a:r>
              <a:rPr lang="en-US" dirty="0" err="1"/>
              <a:t>System.out.println</a:t>
            </a:r>
            <a:r>
              <a:rPr lang="en-US" dirty="0"/>
              <a:t>(</a:t>
            </a:r>
            <a:r>
              <a:rPr lang="en-US" dirty="0" err="1"/>
              <a:t>l.isLocked</a:t>
            </a:r>
            <a:r>
              <a:rPr lang="en-US" dirty="0"/>
              <a:t>());  // true</a:t>
            </a:r>
          </a:p>
          <a:p>
            <a:r>
              <a:rPr lang="en-US" dirty="0"/>
              <a:t>	</a:t>
            </a:r>
            <a:r>
              <a:rPr lang="en-US" dirty="0" err="1"/>
              <a:t>l.unlock</a:t>
            </a:r>
            <a:r>
              <a:rPr lang="en-US" dirty="0"/>
              <a:t>();</a:t>
            </a:r>
          </a:p>
          <a:p>
            <a:r>
              <a:rPr lang="en-US" dirty="0"/>
              <a:t>	</a:t>
            </a:r>
            <a:r>
              <a:rPr lang="en-US" dirty="0" err="1"/>
              <a:t>System.out.println</a:t>
            </a:r>
            <a:r>
              <a:rPr lang="en-US" dirty="0"/>
              <a:t>(</a:t>
            </a:r>
            <a:r>
              <a:rPr lang="en-US" dirty="0" err="1"/>
              <a:t>l.isLocked</a:t>
            </a:r>
            <a:r>
              <a:rPr lang="en-US" dirty="0"/>
              <a:t>()); // false </a:t>
            </a:r>
          </a:p>
          <a:p>
            <a:r>
              <a:rPr lang="en-US" dirty="0"/>
              <a:t>	</a:t>
            </a:r>
            <a:r>
              <a:rPr lang="en-US" dirty="0" err="1"/>
              <a:t>System.out.println</a:t>
            </a:r>
            <a:r>
              <a:rPr lang="en-US" dirty="0"/>
              <a:t>(</a:t>
            </a:r>
            <a:r>
              <a:rPr lang="en-US" dirty="0" err="1"/>
              <a:t>l.isFair</a:t>
            </a:r>
            <a:r>
              <a:rPr lang="en-US" dirty="0"/>
              <a:t>()); // false </a:t>
            </a:r>
          </a:p>
          <a:p>
            <a:r>
              <a:rPr lang="en-US" dirty="0"/>
              <a:t>	}</a:t>
            </a:r>
          </a:p>
          <a:p>
            <a:r>
              <a:rPr lang="en-US" dirty="0"/>
              <a:t>}</a:t>
            </a:r>
          </a:p>
          <a:p>
            <a:endParaRPr lang="en-US" dirty="0"/>
          </a:p>
        </p:txBody>
      </p:sp>
    </p:spTree>
    <p:extLst>
      <p:ext uri="{BB962C8B-B14F-4D97-AF65-F5344CB8AC3E}">
        <p14:creationId xmlns:p14="http://schemas.microsoft.com/office/powerpoint/2010/main" val="93316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99374-4180-4C8F-9288-0D5921B29369}"/>
              </a:ext>
            </a:extLst>
          </p:cNvPr>
          <p:cNvSpPr txBox="1"/>
          <p:nvPr/>
        </p:nvSpPr>
        <p:spPr>
          <a:xfrm>
            <a:off x="152400" y="76200"/>
            <a:ext cx="12077700" cy="7248138"/>
          </a:xfrm>
          <a:prstGeom prst="rect">
            <a:avLst/>
          </a:prstGeom>
          <a:noFill/>
        </p:spPr>
        <p:txBody>
          <a:bodyPr wrap="square" rtlCol="0">
            <a:spAutoFit/>
          </a:bodyPr>
          <a:lstStyle/>
          <a:p>
            <a:r>
              <a:rPr lang="en-US" sz="2000" b="1" dirty="0" err="1"/>
              <a:t>ReentrantLock</a:t>
            </a:r>
            <a:r>
              <a:rPr lang="en-US" sz="2000" b="1" dirty="0"/>
              <a:t> in place of  Synchronized :</a:t>
            </a:r>
          </a:p>
          <a:p>
            <a:r>
              <a:rPr lang="en-US" sz="1100" dirty="0"/>
              <a:t>import </a:t>
            </a:r>
            <a:r>
              <a:rPr lang="en-US" sz="1100" dirty="0" err="1"/>
              <a:t>java.util.concurrent.locks</a:t>
            </a:r>
            <a:r>
              <a:rPr lang="en-US" sz="1100" dirty="0"/>
              <a:t>.*;</a:t>
            </a:r>
          </a:p>
          <a:p>
            <a:r>
              <a:rPr lang="en-US" sz="1100" dirty="0"/>
              <a:t>class Display{</a:t>
            </a:r>
          </a:p>
          <a:p>
            <a:r>
              <a:rPr lang="en-US" sz="1100" dirty="0"/>
              <a:t>	</a:t>
            </a:r>
            <a:r>
              <a:rPr lang="en-US" sz="1100" dirty="0" err="1"/>
              <a:t>ReentrantLock</a:t>
            </a:r>
            <a:r>
              <a:rPr lang="en-US" sz="1100" dirty="0"/>
              <a:t> l = new </a:t>
            </a:r>
            <a:r>
              <a:rPr lang="en-US" sz="1100" dirty="0" err="1"/>
              <a:t>ReentrantLock</a:t>
            </a:r>
            <a:r>
              <a:rPr lang="en-US" sz="1100" dirty="0"/>
              <a:t>();</a:t>
            </a:r>
          </a:p>
          <a:p>
            <a:r>
              <a:rPr lang="en-US" sz="1100" dirty="0"/>
              <a:t>		public void wish(String name){</a:t>
            </a:r>
          </a:p>
          <a:p>
            <a:r>
              <a:rPr lang="en-US" sz="1100" dirty="0"/>
              <a:t>			</a:t>
            </a:r>
            <a:r>
              <a:rPr lang="en-US" sz="1100" dirty="0" err="1"/>
              <a:t>l.lock</a:t>
            </a:r>
            <a:r>
              <a:rPr lang="en-US" sz="1100" dirty="0"/>
              <a:t>(); ---- line 1</a:t>
            </a:r>
          </a:p>
          <a:p>
            <a:r>
              <a:rPr lang="en-US" sz="1100" dirty="0"/>
              <a:t>			for(int </a:t>
            </a:r>
            <a:r>
              <a:rPr lang="en-US" sz="1100" dirty="0" err="1"/>
              <a:t>i</a:t>
            </a:r>
            <a:r>
              <a:rPr lang="en-US" sz="1100" dirty="0"/>
              <a:t> = 0;i&lt;10;i++){</a:t>
            </a:r>
          </a:p>
          <a:p>
            <a:r>
              <a:rPr lang="en-US" sz="1100" dirty="0"/>
              <a:t>				</a:t>
            </a:r>
            <a:r>
              <a:rPr lang="en-US" sz="1100" dirty="0" err="1"/>
              <a:t>System.out.print</a:t>
            </a:r>
            <a:r>
              <a:rPr lang="en-US" sz="1100" dirty="0"/>
              <a:t>("Good Morning : ");</a:t>
            </a:r>
          </a:p>
          <a:p>
            <a:r>
              <a:rPr lang="en-US" sz="1100" dirty="0"/>
              <a:t>				try{</a:t>
            </a:r>
          </a:p>
          <a:p>
            <a:r>
              <a:rPr lang="en-US" sz="1100" dirty="0"/>
              <a:t>					</a:t>
            </a:r>
            <a:r>
              <a:rPr lang="en-US" sz="1100" dirty="0" err="1"/>
              <a:t>Thread.sleep</a:t>
            </a:r>
            <a:r>
              <a:rPr lang="en-US" sz="1100" dirty="0"/>
              <a:t>(2000);</a:t>
            </a:r>
          </a:p>
          <a:p>
            <a:r>
              <a:rPr lang="en-US" sz="1100" dirty="0"/>
              <a:t>				}catch(</a:t>
            </a:r>
            <a:r>
              <a:rPr lang="en-US" sz="1100" dirty="0" err="1"/>
              <a:t>InterruptedException</a:t>
            </a:r>
            <a:r>
              <a:rPr lang="en-US" sz="1100" dirty="0"/>
              <a:t> e){}</a:t>
            </a:r>
          </a:p>
          <a:p>
            <a:r>
              <a:rPr lang="en-US" sz="1100" dirty="0"/>
              <a:t>				</a:t>
            </a:r>
            <a:r>
              <a:rPr lang="en-US" sz="1100" dirty="0" err="1"/>
              <a:t>System.out.println</a:t>
            </a:r>
            <a:r>
              <a:rPr lang="en-US" sz="1100" dirty="0"/>
              <a:t>(name);</a:t>
            </a:r>
          </a:p>
          <a:p>
            <a:r>
              <a:rPr lang="en-US" sz="1100" dirty="0"/>
              <a:t>			}</a:t>
            </a:r>
          </a:p>
          <a:p>
            <a:r>
              <a:rPr lang="en-US" sz="1100" dirty="0"/>
              <a:t>			</a:t>
            </a:r>
            <a:r>
              <a:rPr lang="en-US" sz="1100" dirty="0" err="1"/>
              <a:t>l.unlock</a:t>
            </a:r>
            <a:r>
              <a:rPr lang="en-US" sz="1100" dirty="0"/>
              <a:t>();    -- line 2</a:t>
            </a:r>
          </a:p>
          <a:p>
            <a:r>
              <a:rPr lang="en-US" sz="1100" dirty="0"/>
              <a:t>		}</a:t>
            </a:r>
          </a:p>
          <a:p>
            <a:r>
              <a:rPr lang="en-US" sz="1100" dirty="0"/>
              <a:t>}</a:t>
            </a:r>
          </a:p>
          <a:p>
            <a:r>
              <a:rPr lang="en-US" sz="1100" dirty="0"/>
              <a:t>class </a:t>
            </a:r>
            <a:r>
              <a:rPr lang="en-US" sz="1100" dirty="0" err="1"/>
              <a:t>MyThread</a:t>
            </a:r>
            <a:r>
              <a:rPr lang="en-US" sz="1100" dirty="0"/>
              <a:t> extends Thread{</a:t>
            </a:r>
          </a:p>
          <a:p>
            <a:r>
              <a:rPr lang="en-US" sz="1100" dirty="0"/>
              <a:t>	Display d;</a:t>
            </a:r>
          </a:p>
          <a:p>
            <a:r>
              <a:rPr lang="en-US" sz="1100" dirty="0"/>
              <a:t>	String name;</a:t>
            </a:r>
          </a:p>
          <a:p>
            <a:r>
              <a:rPr lang="en-US" sz="1100" dirty="0"/>
              <a:t>	</a:t>
            </a:r>
            <a:r>
              <a:rPr lang="en-US" sz="1100" dirty="0" err="1"/>
              <a:t>MyThread</a:t>
            </a:r>
            <a:r>
              <a:rPr lang="en-US" sz="1100" dirty="0"/>
              <a:t>(Display d, String name){</a:t>
            </a:r>
          </a:p>
          <a:p>
            <a:r>
              <a:rPr lang="en-US" sz="1100" dirty="0"/>
              <a:t>		</a:t>
            </a:r>
            <a:r>
              <a:rPr lang="en-US" sz="1100" dirty="0" err="1"/>
              <a:t>this.d</a:t>
            </a:r>
            <a:r>
              <a:rPr lang="en-US" sz="1100" dirty="0"/>
              <a:t> = d;</a:t>
            </a:r>
          </a:p>
          <a:p>
            <a:r>
              <a:rPr lang="en-US" sz="1100" dirty="0"/>
              <a:t>		this.name = name;</a:t>
            </a:r>
          </a:p>
          <a:p>
            <a:r>
              <a:rPr lang="en-US" sz="1100" dirty="0"/>
              <a:t>	}</a:t>
            </a:r>
          </a:p>
          <a:p>
            <a:r>
              <a:rPr lang="en-US" sz="1100" dirty="0"/>
              <a:t>	public void run(){</a:t>
            </a:r>
          </a:p>
          <a:p>
            <a:r>
              <a:rPr lang="en-US" sz="1100" dirty="0"/>
              <a:t>		</a:t>
            </a:r>
            <a:r>
              <a:rPr lang="en-US" sz="1100" dirty="0" err="1"/>
              <a:t>d.wish</a:t>
            </a:r>
            <a:r>
              <a:rPr lang="en-US" sz="1100" dirty="0"/>
              <a:t>(name);</a:t>
            </a:r>
          </a:p>
          <a:p>
            <a:r>
              <a:rPr lang="en-US" sz="1100" dirty="0"/>
              <a:t>	}</a:t>
            </a:r>
          </a:p>
          <a:p>
            <a:r>
              <a:rPr lang="en-US" sz="1100" dirty="0"/>
              <a:t>}</a:t>
            </a:r>
          </a:p>
          <a:p>
            <a:endParaRPr lang="en-US" sz="1100" dirty="0"/>
          </a:p>
          <a:p>
            <a:r>
              <a:rPr lang="en-US" sz="1100" dirty="0"/>
              <a:t>class ReentrantLockDemo2{</a:t>
            </a:r>
          </a:p>
          <a:p>
            <a:r>
              <a:rPr lang="en-US" sz="1100" dirty="0"/>
              <a:t>	public static void main(String[] </a:t>
            </a:r>
            <a:r>
              <a:rPr lang="en-US" sz="1100" dirty="0" err="1"/>
              <a:t>args</a:t>
            </a:r>
            <a:r>
              <a:rPr lang="en-US" sz="1100" dirty="0"/>
              <a:t>){</a:t>
            </a:r>
          </a:p>
          <a:p>
            <a:r>
              <a:rPr lang="en-US" sz="1100" dirty="0"/>
              <a:t>		</a:t>
            </a:r>
          </a:p>
          <a:p>
            <a:r>
              <a:rPr lang="en-US" sz="1100" dirty="0"/>
              <a:t>		Display d = new Display();</a:t>
            </a:r>
          </a:p>
          <a:p>
            <a:r>
              <a:rPr lang="en-US" sz="1100" dirty="0"/>
              <a:t>		</a:t>
            </a:r>
            <a:r>
              <a:rPr lang="en-US" sz="1100" dirty="0" err="1"/>
              <a:t>MyThread</a:t>
            </a:r>
            <a:r>
              <a:rPr lang="en-US" sz="1100" dirty="0"/>
              <a:t> t1 = new </a:t>
            </a:r>
            <a:r>
              <a:rPr lang="en-US" sz="1100" dirty="0" err="1"/>
              <a:t>MyThread</a:t>
            </a:r>
            <a:r>
              <a:rPr lang="en-US" sz="1100" dirty="0"/>
              <a:t>(</a:t>
            </a:r>
            <a:r>
              <a:rPr lang="en-US" sz="1100" dirty="0" err="1"/>
              <a:t>d,"Dhoni</a:t>
            </a:r>
            <a:r>
              <a:rPr lang="en-US" sz="1100" dirty="0"/>
              <a:t>");</a:t>
            </a:r>
          </a:p>
          <a:p>
            <a:r>
              <a:rPr lang="en-US" sz="1100" dirty="0"/>
              <a:t>		</a:t>
            </a:r>
            <a:r>
              <a:rPr lang="en-US" sz="1100" dirty="0" err="1"/>
              <a:t>MyThread</a:t>
            </a:r>
            <a:r>
              <a:rPr lang="en-US" sz="1100" dirty="0"/>
              <a:t> t2 = new </a:t>
            </a:r>
            <a:r>
              <a:rPr lang="en-US" sz="1100" dirty="0" err="1"/>
              <a:t>MyThread</a:t>
            </a:r>
            <a:r>
              <a:rPr lang="en-US" sz="1100" dirty="0"/>
              <a:t>(</a:t>
            </a:r>
            <a:r>
              <a:rPr lang="en-US" sz="1100" dirty="0" err="1"/>
              <a:t>d,"Yuvraj</a:t>
            </a:r>
            <a:r>
              <a:rPr lang="en-US" sz="1100" dirty="0"/>
              <a:t>");</a:t>
            </a:r>
          </a:p>
          <a:p>
            <a:r>
              <a:rPr lang="en-US" sz="1100" dirty="0"/>
              <a:t>		</a:t>
            </a:r>
            <a:r>
              <a:rPr lang="en-US" sz="1100" dirty="0" err="1"/>
              <a:t>MyThread</a:t>
            </a:r>
            <a:r>
              <a:rPr lang="en-US" sz="1100" dirty="0"/>
              <a:t> t3 = new </a:t>
            </a:r>
            <a:r>
              <a:rPr lang="en-US" sz="1100" dirty="0" err="1"/>
              <a:t>MyThread</a:t>
            </a:r>
            <a:r>
              <a:rPr lang="en-US" sz="1100" dirty="0"/>
              <a:t>(</a:t>
            </a:r>
            <a:r>
              <a:rPr lang="en-US" sz="1100" dirty="0" err="1"/>
              <a:t>d,"Rohit</a:t>
            </a:r>
            <a:r>
              <a:rPr lang="en-US" sz="1100" dirty="0"/>
              <a:t>");</a:t>
            </a:r>
          </a:p>
          <a:p>
            <a:r>
              <a:rPr lang="en-US" sz="1100" dirty="0"/>
              <a:t>		t1.start();</a:t>
            </a:r>
          </a:p>
          <a:p>
            <a:r>
              <a:rPr lang="en-US" sz="1100" dirty="0"/>
              <a:t>		t2.start();</a:t>
            </a:r>
          </a:p>
          <a:p>
            <a:r>
              <a:rPr lang="en-US" sz="1100" dirty="0"/>
              <a:t>		t3.start();</a:t>
            </a:r>
          </a:p>
          <a:p>
            <a:r>
              <a:rPr lang="en-US" sz="1100" dirty="0"/>
              <a:t>	}</a:t>
            </a:r>
          </a:p>
          <a:p>
            <a:r>
              <a:rPr lang="en-US" sz="1100" dirty="0"/>
              <a:t>}</a:t>
            </a:r>
          </a:p>
          <a:p>
            <a:endParaRPr lang="en-US" sz="1600" dirty="0"/>
          </a:p>
        </p:txBody>
      </p:sp>
    </p:spTree>
    <p:extLst>
      <p:ext uri="{BB962C8B-B14F-4D97-AF65-F5344CB8AC3E}">
        <p14:creationId xmlns:p14="http://schemas.microsoft.com/office/powerpoint/2010/main" val="2389191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7A5BB6-D6C6-4096-B8D1-54D3171E3816}"/>
              </a:ext>
            </a:extLst>
          </p:cNvPr>
          <p:cNvSpPr txBox="1"/>
          <p:nvPr/>
        </p:nvSpPr>
        <p:spPr>
          <a:xfrm>
            <a:off x="114300" y="114300"/>
            <a:ext cx="11963400" cy="2123658"/>
          </a:xfrm>
          <a:prstGeom prst="rect">
            <a:avLst/>
          </a:prstGeom>
          <a:noFill/>
        </p:spPr>
        <p:txBody>
          <a:bodyPr wrap="square" rtlCol="0">
            <a:spAutoFit/>
          </a:bodyPr>
          <a:lstStyle/>
          <a:p>
            <a:r>
              <a:rPr lang="en-US" dirty="0"/>
              <a:t>If we comment line 1 and line 2 then the threads will be executed simultaneously and we will get irregular output .</a:t>
            </a:r>
          </a:p>
          <a:p>
            <a:endParaRPr lang="en-US" dirty="0"/>
          </a:p>
          <a:p>
            <a:r>
              <a:rPr lang="en-US" dirty="0"/>
              <a:t>If we are not commenting lines 1 and 2 then the threads will be executed one by one and we will get regular output .</a:t>
            </a:r>
          </a:p>
          <a:p>
            <a:endParaRPr lang="en-US" dirty="0"/>
          </a:p>
          <a:p>
            <a:r>
              <a:rPr lang="en-US" sz="2400" b="1" dirty="0"/>
              <a:t>Demo Program for try lock method </a:t>
            </a:r>
          </a:p>
          <a:p>
            <a:endParaRPr lang="en-US" dirty="0"/>
          </a:p>
          <a:p>
            <a:endParaRPr lang="en-US" dirty="0"/>
          </a:p>
        </p:txBody>
      </p:sp>
    </p:spTree>
    <p:extLst>
      <p:ext uri="{BB962C8B-B14F-4D97-AF65-F5344CB8AC3E}">
        <p14:creationId xmlns:p14="http://schemas.microsoft.com/office/powerpoint/2010/main" val="116673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44813-DBCF-4662-9157-B2859DD7F5C1}"/>
              </a:ext>
            </a:extLst>
          </p:cNvPr>
          <p:cNvSpPr txBox="1"/>
          <p:nvPr/>
        </p:nvSpPr>
        <p:spPr>
          <a:xfrm>
            <a:off x="66675" y="0"/>
            <a:ext cx="11982450" cy="6340197"/>
          </a:xfrm>
          <a:prstGeom prst="rect">
            <a:avLst/>
          </a:prstGeom>
          <a:noFill/>
        </p:spPr>
        <p:txBody>
          <a:bodyPr wrap="square" rtlCol="0">
            <a:spAutoFit/>
          </a:bodyPr>
          <a:lstStyle/>
          <a:p>
            <a:r>
              <a:rPr lang="en-US" sz="1400" dirty="0"/>
              <a:t>import </a:t>
            </a:r>
            <a:r>
              <a:rPr lang="en-US" sz="1400" dirty="0" err="1"/>
              <a:t>java.util.concurrent.locks</a:t>
            </a:r>
            <a:r>
              <a:rPr lang="en-US" sz="1400" dirty="0"/>
              <a:t>.*;</a:t>
            </a:r>
          </a:p>
          <a:p>
            <a:r>
              <a:rPr lang="en-US" sz="1400" dirty="0"/>
              <a:t>class </a:t>
            </a:r>
            <a:r>
              <a:rPr lang="en-US" sz="1400" dirty="0" err="1"/>
              <a:t>MyThread</a:t>
            </a:r>
            <a:r>
              <a:rPr lang="en-US" sz="1400" dirty="0"/>
              <a:t> extends Thread{</a:t>
            </a:r>
          </a:p>
          <a:p>
            <a:r>
              <a:rPr lang="en-US" sz="1400" dirty="0"/>
              <a:t>	String name;</a:t>
            </a:r>
          </a:p>
          <a:p>
            <a:r>
              <a:rPr lang="en-US" sz="1400" dirty="0"/>
              <a:t>	static </a:t>
            </a:r>
            <a:r>
              <a:rPr lang="en-US" sz="1400" dirty="0" err="1"/>
              <a:t>ReentrantLock</a:t>
            </a:r>
            <a:r>
              <a:rPr lang="en-US" sz="1400" dirty="0"/>
              <a:t> l = new </a:t>
            </a:r>
            <a:r>
              <a:rPr lang="en-US" sz="1400" dirty="0" err="1"/>
              <a:t>ReentrantLock</a:t>
            </a:r>
            <a:r>
              <a:rPr lang="en-US" sz="1400" dirty="0"/>
              <a:t>();</a:t>
            </a:r>
          </a:p>
          <a:p>
            <a:r>
              <a:rPr lang="en-US" sz="1400" dirty="0"/>
              <a:t>	</a:t>
            </a:r>
            <a:r>
              <a:rPr lang="en-US" sz="1400" dirty="0" err="1"/>
              <a:t>MyThread</a:t>
            </a:r>
            <a:r>
              <a:rPr lang="en-US" sz="1400" dirty="0"/>
              <a:t>(String name){</a:t>
            </a:r>
          </a:p>
          <a:p>
            <a:r>
              <a:rPr lang="en-US" sz="1400" dirty="0"/>
              <a:t>		super(name);</a:t>
            </a:r>
          </a:p>
          <a:p>
            <a:r>
              <a:rPr lang="en-US" sz="1400" dirty="0"/>
              <a:t>	}</a:t>
            </a:r>
          </a:p>
          <a:p>
            <a:r>
              <a:rPr lang="en-US" sz="1400" dirty="0"/>
              <a:t>	public void run(){</a:t>
            </a:r>
          </a:p>
          <a:p>
            <a:r>
              <a:rPr lang="en-US" sz="1400" dirty="0"/>
              <a:t>		if(</a:t>
            </a:r>
            <a:r>
              <a:rPr lang="en-US" sz="1400" dirty="0" err="1"/>
              <a:t>l.tryLock</a:t>
            </a:r>
            <a:r>
              <a:rPr lang="en-US" sz="1400" dirty="0"/>
              <a:t>()){</a:t>
            </a:r>
          </a:p>
          <a:p>
            <a:r>
              <a:rPr lang="en-US" sz="1400" dirty="0"/>
              <a:t>			</a:t>
            </a:r>
            <a:r>
              <a:rPr lang="en-US" sz="1400" dirty="0" err="1"/>
              <a:t>System.out.println</a:t>
            </a:r>
            <a:r>
              <a:rPr lang="en-US" sz="1400" dirty="0"/>
              <a:t>(</a:t>
            </a:r>
            <a:r>
              <a:rPr lang="en-US" sz="1400" dirty="0" err="1"/>
              <a:t>Thread.currentThread</a:t>
            </a:r>
            <a:r>
              <a:rPr lang="en-US" sz="1400" dirty="0"/>
              <a:t>().</a:t>
            </a:r>
            <a:r>
              <a:rPr lang="en-US" sz="1400" dirty="0" err="1"/>
              <a:t>getName</a:t>
            </a:r>
            <a:r>
              <a:rPr lang="en-US" sz="1400" dirty="0"/>
              <a:t>()+"..... got lock and performing safe operations");</a:t>
            </a:r>
          </a:p>
          <a:p>
            <a:r>
              <a:rPr lang="en-US" sz="1400" dirty="0"/>
              <a:t>			try{</a:t>
            </a:r>
          </a:p>
          <a:p>
            <a:r>
              <a:rPr lang="en-US" sz="1400" dirty="0"/>
              <a:t>				</a:t>
            </a:r>
            <a:r>
              <a:rPr lang="en-US" sz="1400" dirty="0" err="1"/>
              <a:t>Thread.sleep</a:t>
            </a:r>
            <a:r>
              <a:rPr lang="en-US" sz="1400" dirty="0"/>
              <a:t>(2000);</a:t>
            </a:r>
          </a:p>
          <a:p>
            <a:r>
              <a:rPr lang="en-US" sz="1400" dirty="0"/>
              <a:t>			}catch(</a:t>
            </a:r>
            <a:r>
              <a:rPr lang="en-US" sz="1400" dirty="0" err="1"/>
              <a:t>InterruptedException</a:t>
            </a:r>
            <a:r>
              <a:rPr lang="en-US" sz="1400" dirty="0"/>
              <a:t> e){}</a:t>
            </a:r>
          </a:p>
          <a:p>
            <a:r>
              <a:rPr lang="en-US" sz="1400" dirty="0"/>
              <a:t>			</a:t>
            </a:r>
            <a:r>
              <a:rPr lang="en-US" sz="1400" dirty="0" err="1"/>
              <a:t>l.unlock</a:t>
            </a:r>
            <a:r>
              <a:rPr lang="en-US" sz="1400" dirty="0"/>
              <a:t>();</a:t>
            </a:r>
          </a:p>
          <a:p>
            <a:r>
              <a:rPr lang="en-US" sz="1400" dirty="0"/>
              <a:t>	}else</a:t>
            </a:r>
          </a:p>
          <a:p>
            <a:r>
              <a:rPr lang="en-US" sz="1400" dirty="0"/>
              <a:t>	{</a:t>
            </a:r>
          </a:p>
          <a:p>
            <a:r>
              <a:rPr lang="en-US" sz="1400" dirty="0"/>
              <a:t>		</a:t>
            </a:r>
            <a:r>
              <a:rPr lang="en-US" sz="1400" dirty="0" err="1"/>
              <a:t>System.out.println</a:t>
            </a:r>
            <a:r>
              <a:rPr lang="en-US" sz="1400" dirty="0"/>
              <a:t>(</a:t>
            </a:r>
            <a:r>
              <a:rPr lang="en-US" sz="1400" dirty="0" err="1"/>
              <a:t>Thread.currentThread</a:t>
            </a:r>
            <a:r>
              <a:rPr lang="en-US" sz="1400" dirty="0"/>
              <a:t>().</a:t>
            </a:r>
            <a:r>
              <a:rPr lang="en-US" sz="1400" dirty="0" err="1"/>
              <a:t>getName</a:t>
            </a:r>
            <a:r>
              <a:rPr lang="en-US" sz="1400" dirty="0"/>
              <a:t>()+"....... unable to get the lock and hence performing alternative operations !! ");</a:t>
            </a:r>
          </a:p>
          <a:p>
            <a:r>
              <a:rPr lang="en-US" sz="1400" dirty="0"/>
              <a:t>	}</a:t>
            </a:r>
          </a:p>
          <a:p>
            <a:r>
              <a:rPr lang="en-US" sz="1400" dirty="0"/>
              <a:t>	}	</a:t>
            </a:r>
          </a:p>
          <a:p>
            <a:r>
              <a:rPr lang="en-US" sz="1400" dirty="0"/>
              <a:t>}</a:t>
            </a:r>
          </a:p>
          <a:p>
            <a:endParaRPr lang="en-US" sz="1400" dirty="0"/>
          </a:p>
          <a:p>
            <a:r>
              <a:rPr lang="en-US" sz="1400" dirty="0"/>
              <a:t>class ReentrantLockDemo3{</a:t>
            </a:r>
          </a:p>
          <a:p>
            <a:r>
              <a:rPr lang="en-US" sz="1400" dirty="0"/>
              <a:t>	public static void main(String[] </a:t>
            </a:r>
            <a:r>
              <a:rPr lang="en-US" sz="1400" dirty="0" err="1"/>
              <a:t>args</a:t>
            </a:r>
            <a:r>
              <a:rPr lang="en-US" sz="1400" dirty="0"/>
              <a:t>){</a:t>
            </a:r>
          </a:p>
          <a:p>
            <a:r>
              <a:rPr lang="en-US" sz="1400" dirty="0"/>
              <a:t>		</a:t>
            </a:r>
            <a:r>
              <a:rPr lang="en-US" sz="1400" dirty="0" err="1"/>
              <a:t>MyThread</a:t>
            </a:r>
            <a:r>
              <a:rPr lang="en-US" sz="1400" dirty="0"/>
              <a:t> t1 = new </a:t>
            </a:r>
            <a:r>
              <a:rPr lang="en-US" sz="1400" dirty="0" err="1"/>
              <a:t>MyThread</a:t>
            </a:r>
            <a:r>
              <a:rPr lang="en-US" sz="1400" dirty="0"/>
              <a:t>("First Thread");</a:t>
            </a:r>
          </a:p>
          <a:p>
            <a:r>
              <a:rPr lang="en-US" sz="1400" dirty="0"/>
              <a:t>		</a:t>
            </a:r>
            <a:r>
              <a:rPr lang="en-US" sz="1400" dirty="0" err="1"/>
              <a:t>MyThread</a:t>
            </a:r>
            <a:r>
              <a:rPr lang="en-US" sz="1400" dirty="0"/>
              <a:t> t2 = new </a:t>
            </a:r>
            <a:r>
              <a:rPr lang="en-US" sz="1400" dirty="0" err="1"/>
              <a:t>MyThread</a:t>
            </a:r>
            <a:r>
              <a:rPr lang="en-US" sz="1400" dirty="0"/>
              <a:t>("Second Thread");</a:t>
            </a:r>
          </a:p>
          <a:p>
            <a:r>
              <a:rPr lang="en-US" sz="1400" dirty="0"/>
              <a:t>		t1.start();</a:t>
            </a:r>
          </a:p>
          <a:p>
            <a:r>
              <a:rPr lang="en-US" sz="1400" dirty="0"/>
              <a:t>		t2.start();</a:t>
            </a:r>
          </a:p>
          <a:p>
            <a:r>
              <a:rPr lang="en-US" sz="1400" dirty="0"/>
              <a:t>	}</a:t>
            </a:r>
          </a:p>
          <a:p>
            <a:r>
              <a:rPr lang="en-US" sz="1400" dirty="0"/>
              <a:t>}</a:t>
            </a:r>
          </a:p>
        </p:txBody>
      </p:sp>
      <p:pic>
        <p:nvPicPr>
          <p:cNvPr id="4" name="Picture 3">
            <a:extLst>
              <a:ext uri="{FF2B5EF4-FFF2-40B4-BE49-F238E27FC236}">
                <a16:creationId xmlns:a16="http://schemas.microsoft.com/office/drawing/2014/main" id="{9DA35725-6B65-4359-BDDC-543A7CB8895B}"/>
              </a:ext>
            </a:extLst>
          </p:cNvPr>
          <p:cNvPicPr>
            <a:picLocks noChangeAspect="1"/>
          </p:cNvPicPr>
          <p:nvPr/>
        </p:nvPicPr>
        <p:blipFill>
          <a:blip r:embed="rId2"/>
          <a:stretch>
            <a:fillRect/>
          </a:stretch>
        </p:blipFill>
        <p:spPr>
          <a:xfrm>
            <a:off x="3597217" y="5553337"/>
            <a:ext cx="7649903" cy="623943"/>
          </a:xfrm>
          <a:prstGeom prst="rect">
            <a:avLst/>
          </a:prstGeom>
        </p:spPr>
      </p:pic>
    </p:spTree>
    <p:extLst>
      <p:ext uri="{BB962C8B-B14F-4D97-AF65-F5344CB8AC3E}">
        <p14:creationId xmlns:p14="http://schemas.microsoft.com/office/powerpoint/2010/main" val="277636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64F4D-ECBF-469C-A422-49E647BCD497}"/>
              </a:ext>
            </a:extLst>
          </p:cNvPr>
          <p:cNvSpPr txBox="1"/>
          <p:nvPr/>
        </p:nvSpPr>
        <p:spPr>
          <a:xfrm>
            <a:off x="0" y="0"/>
            <a:ext cx="12087225" cy="7248138"/>
          </a:xfrm>
          <a:prstGeom prst="rect">
            <a:avLst/>
          </a:prstGeom>
          <a:noFill/>
        </p:spPr>
        <p:txBody>
          <a:bodyPr wrap="square" rtlCol="0">
            <a:spAutoFit/>
          </a:bodyPr>
          <a:lstStyle/>
          <a:p>
            <a:r>
              <a:rPr lang="en-US" dirty="0"/>
              <a:t>Demo program try with time : </a:t>
            </a:r>
          </a:p>
          <a:p>
            <a:r>
              <a:rPr lang="en-US" sz="1100" dirty="0"/>
              <a:t>import </a:t>
            </a:r>
            <a:r>
              <a:rPr lang="en-US" sz="1100" dirty="0" err="1"/>
              <a:t>java.util.concurrent.locks</a:t>
            </a:r>
            <a:r>
              <a:rPr lang="en-US" sz="1100" dirty="0"/>
              <a:t>.*;</a:t>
            </a:r>
          </a:p>
          <a:p>
            <a:r>
              <a:rPr lang="en-US" sz="1100" dirty="0"/>
              <a:t>import </a:t>
            </a:r>
            <a:r>
              <a:rPr lang="en-US" sz="1100" dirty="0" err="1"/>
              <a:t>java.util.concurrent</a:t>
            </a:r>
            <a:r>
              <a:rPr lang="en-US" sz="1100" dirty="0"/>
              <a:t>.*;</a:t>
            </a:r>
          </a:p>
          <a:p>
            <a:endParaRPr lang="en-US" sz="1100" dirty="0"/>
          </a:p>
          <a:p>
            <a:r>
              <a:rPr lang="en-US" sz="1100" dirty="0"/>
              <a:t>class </a:t>
            </a:r>
            <a:r>
              <a:rPr lang="en-US" sz="1100" dirty="0" err="1"/>
              <a:t>MyThread</a:t>
            </a:r>
            <a:r>
              <a:rPr lang="en-US" sz="1100" dirty="0"/>
              <a:t> extends Thread{</a:t>
            </a:r>
          </a:p>
          <a:p>
            <a:r>
              <a:rPr lang="en-US" sz="1100" dirty="0"/>
              <a:t>	String name;</a:t>
            </a:r>
          </a:p>
          <a:p>
            <a:r>
              <a:rPr lang="en-US" sz="1100" dirty="0"/>
              <a:t>	static </a:t>
            </a:r>
            <a:r>
              <a:rPr lang="en-US" sz="1100" dirty="0" err="1"/>
              <a:t>ReentrantLock</a:t>
            </a:r>
            <a:r>
              <a:rPr lang="en-US" sz="1100" dirty="0"/>
              <a:t> l = new </a:t>
            </a:r>
            <a:r>
              <a:rPr lang="en-US" sz="1100" dirty="0" err="1"/>
              <a:t>ReentrantLock</a:t>
            </a:r>
            <a:r>
              <a:rPr lang="en-US" sz="1100" dirty="0"/>
              <a:t>();</a:t>
            </a:r>
          </a:p>
          <a:p>
            <a:r>
              <a:rPr lang="en-US" sz="1100" dirty="0"/>
              <a:t>	</a:t>
            </a:r>
            <a:r>
              <a:rPr lang="en-US" sz="1100" dirty="0" err="1"/>
              <a:t>MyThread</a:t>
            </a:r>
            <a:r>
              <a:rPr lang="en-US" sz="1100" dirty="0"/>
              <a:t>(String name){</a:t>
            </a:r>
          </a:p>
          <a:p>
            <a:r>
              <a:rPr lang="en-US" sz="1100" dirty="0"/>
              <a:t>		super(name);</a:t>
            </a:r>
          </a:p>
          <a:p>
            <a:r>
              <a:rPr lang="en-US" sz="1100" dirty="0"/>
              <a:t>	}</a:t>
            </a:r>
          </a:p>
          <a:p>
            <a:r>
              <a:rPr lang="en-US" sz="1100" dirty="0"/>
              <a:t>	public void run(){</a:t>
            </a:r>
          </a:p>
          <a:p>
            <a:r>
              <a:rPr lang="en-US" sz="1100" dirty="0"/>
              <a:t>		do{</a:t>
            </a:r>
          </a:p>
          <a:p>
            <a:r>
              <a:rPr lang="en-US" sz="1100" dirty="0"/>
              <a:t>			try{</a:t>
            </a:r>
          </a:p>
          <a:p>
            <a:r>
              <a:rPr lang="en-US" sz="1100" dirty="0"/>
              <a:t>				if(</a:t>
            </a:r>
            <a:r>
              <a:rPr lang="en-US" sz="1100" dirty="0" err="1"/>
              <a:t>l.tryLock</a:t>
            </a:r>
            <a:r>
              <a:rPr lang="en-US" sz="1100" dirty="0"/>
              <a:t>(5000,TimeUnit.MILLISECONDS)){</a:t>
            </a:r>
          </a:p>
          <a:p>
            <a:r>
              <a:rPr lang="en-US" sz="1100" dirty="0"/>
              <a:t>					</a:t>
            </a:r>
            <a:r>
              <a:rPr lang="en-US" sz="1100" dirty="0" err="1"/>
              <a:t>System.out.println</a:t>
            </a:r>
            <a:r>
              <a:rPr lang="en-US" sz="1100" dirty="0"/>
              <a:t>(</a:t>
            </a:r>
            <a:r>
              <a:rPr lang="en-US" sz="1100" dirty="0" err="1"/>
              <a:t>Thread.currentThread</a:t>
            </a:r>
            <a:r>
              <a:rPr lang="en-US" sz="1100" dirty="0"/>
              <a:t>().</a:t>
            </a:r>
            <a:r>
              <a:rPr lang="en-US" sz="1100" dirty="0" err="1"/>
              <a:t>getName</a:t>
            </a:r>
            <a:r>
              <a:rPr lang="en-US" sz="1100" dirty="0"/>
              <a:t>()+"......Got Lock !! ");</a:t>
            </a:r>
          </a:p>
          <a:p>
            <a:r>
              <a:rPr lang="en-US" sz="1100" dirty="0"/>
              <a:t>					</a:t>
            </a:r>
            <a:r>
              <a:rPr lang="en-US" sz="1100" dirty="0" err="1"/>
              <a:t>Thread.sleep</a:t>
            </a:r>
            <a:r>
              <a:rPr lang="en-US" sz="1100" dirty="0"/>
              <a:t>(30000);</a:t>
            </a:r>
          </a:p>
          <a:p>
            <a:r>
              <a:rPr lang="en-US" sz="1100" dirty="0"/>
              <a:t>					</a:t>
            </a:r>
            <a:r>
              <a:rPr lang="en-US" sz="1100" dirty="0" err="1"/>
              <a:t>l.unlock</a:t>
            </a:r>
            <a:r>
              <a:rPr lang="en-US" sz="1100" dirty="0"/>
              <a:t>();</a:t>
            </a:r>
          </a:p>
          <a:p>
            <a:r>
              <a:rPr lang="en-US" sz="1100" dirty="0"/>
              <a:t>					</a:t>
            </a:r>
          </a:p>
          <a:p>
            <a:r>
              <a:rPr lang="en-US" sz="1100" dirty="0"/>
              <a:t>					</a:t>
            </a:r>
            <a:r>
              <a:rPr lang="en-US" sz="1100" dirty="0" err="1"/>
              <a:t>System.out.println</a:t>
            </a:r>
            <a:r>
              <a:rPr lang="en-US" sz="1100" dirty="0"/>
              <a:t>(</a:t>
            </a:r>
            <a:r>
              <a:rPr lang="en-US" sz="1100" dirty="0" err="1"/>
              <a:t>Thread.currentThread</a:t>
            </a:r>
            <a:r>
              <a:rPr lang="en-US" sz="1100" dirty="0"/>
              <a:t>().</a:t>
            </a:r>
            <a:r>
              <a:rPr lang="en-US" sz="1100" dirty="0" err="1"/>
              <a:t>getName</a:t>
            </a:r>
            <a:r>
              <a:rPr lang="en-US" sz="1100" dirty="0"/>
              <a:t>()+"..... Release Lock !! ");</a:t>
            </a:r>
          </a:p>
          <a:p>
            <a:r>
              <a:rPr lang="en-US" sz="1100" dirty="0"/>
              <a:t>					break;</a:t>
            </a:r>
          </a:p>
          <a:p>
            <a:r>
              <a:rPr lang="en-US" sz="1100" dirty="0"/>
              <a:t>				}</a:t>
            </a:r>
          </a:p>
          <a:p>
            <a:r>
              <a:rPr lang="en-US" sz="1100" dirty="0"/>
              <a:t>				else{</a:t>
            </a:r>
          </a:p>
          <a:p>
            <a:r>
              <a:rPr lang="en-US" sz="1100" dirty="0"/>
              <a:t>					</a:t>
            </a:r>
            <a:r>
              <a:rPr lang="en-US" sz="1100" dirty="0" err="1"/>
              <a:t>System.out.println</a:t>
            </a:r>
            <a:r>
              <a:rPr lang="en-US" sz="1100" dirty="0"/>
              <a:t>(</a:t>
            </a:r>
            <a:r>
              <a:rPr lang="en-US" sz="1100" dirty="0" err="1"/>
              <a:t>Thread.currentThread</a:t>
            </a:r>
            <a:r>
              <a:rPr lang="en-US" sz="1100" dirty="0"/>
              <a:t>().</a:t>
            </a:r>
            <a:r>
              <a:rPr lang="en-US" sz="1100" dirty="0" err="1"/>
              <a:t>getName</a:t>
            </a:r>
            <a:r>
              <a:rPr lang="en-US" sz="1100" dirty="0"/>
              <a:t>()+"... Unable to get lock and will try again .. ");</a:t>
            </a:r>
          </a:p>
          <a:p>
            <a:r>
              <a:rPr lang="en-US" sz="1100" dirty="0"/>
              <a:t>				}</a:t>
            </a:r>
          </a:p>
          <a:p>
            <a:r>
              <a:rPr lang="en-US" sz="1100" dirty="0"/>
              <a:t>				</a:t>
            </a:r>
          </a:p>
          <a:p>
            <a:r>
              <a:rPr lang="en-US" sz="1100" dirty="0"/>
              <a:t>			}</a:t>
            </a:r>
          </a:p>
          <a:p>
            <a:r>
              <a:rPr lang="en-US" sz="1100" dirty="0"/>
              <a:t>			catch(Exception e){}</a:t>
            </a:r>
          </a:p>
          <a:p>
            <a:r>
              <a:rPr lang="en-US" sz="1100" dirty="0"/>
              <a:t>		}while(true);</a:t>
            </a:r>
          </a:p>
          <a:p>
            <a:r>
              <a:rPr lang="en-US" sz="1100" dirty="0"/>
              <a:t>		</a:t>
            </a:r>
          </a:p>
          <a:p>
            <a:r>
              <a:rPr lang="en-US" sz="1100" dirty="0"/>
              <a:t>	}	</a:t>
            </a:r>
          </a:p>
          <a:p>
            <a:r>
              <a:rPr lang="en-US" sz="1100" dirty="0"/>
              <a:t>}</a:t>
            </a:r>
          </a:p>
          <a:p>
            <a:endParaRPr lang="en-US" sz="1100" dirty="0"/>
          </a:p>
          <a:p>
            <a:r>
              <a:rPr lang="en-US" sz="1100" dirty="0"/>
              <a:t>class ReentrantLockDemo4{</a:t>
            </a:r>
          </a:p>
          <a:p>
            <a:r>
              <a:rPr lang="en-US" sz="1100" dirty="0"/>
              <a:t>	public static void main(String[] </a:t>
            </a:r>
            <a:r>
              <a:rPr lang="en-US" sz="1100" dirty="0" err="1"/>
              <a:t>args</a:t>
            </a:r>
            <a:r>
              <a:rPr lang="en-US" sz="1100" dirty="0"/>
              <a:t>){</a:t>
            </a:r>
          </a:p>
          <a:p>
            <a:r>
              <a:rPr lang="en-US" sz="1100" dirty="0"/>
              <a:t>		</a:t>
            </a:r>
            <a:r>
              <a:rPr lang="en-US" sz="1100" dirty="0" err="1"/>
              <a:t>MyThread</a:t>
            </a:r>
            <a:r>
              <a:rPr lang="en-US" sz="1100" dirty="0"/>
              <a:t> t1 = new </a:t>
            </a:r>
            <a:r>
              <a:rPr lang="en-US" sz="1100" dirty="0" err="1"/>
              <a:t>MyThread</a:t>
            </a:r>
            <a:r>
              <a:rPr lang="en-US" sz="1100" dirty="0"/>
              <a:t>("First Thread");</a:t>
            </a:r>
          </a:p>
          <a:p>
            <a:r>
              <a:rPr lang="en-US" sz="1100" dirty="0"/>
              <a:t>		</a:t>
            </a:r>
            <a:r>
              <a:rPr lang="en-US" sz="1100" dirty="0" err="1"/>
              <a:t>MyThread</a:t>
            </a:r>
            <a:r>
              <a:rPr lang="en-US" sz="1100" dirty="0"/>
              <a:t> t2 = new </a:t>
            </a:r>
            <a:r>
              <a:rPr lang="en-US" sz="1100" dirty="0" err="1"/>
              <a:t>MyThread</a:t>
            </a:r>
            <a:r>
              <a:rPr lang="en-US" sz="1100" dirty="0"/>
              <a:t>("Second Thread");</a:t>
            </a:r>
          </a:p>
          <a:p>
            <a:r>
              <a:rPr lang="en-US" sz="1100" dirty="0"/>
              <a:t>		t1.start();</a:t>
            </a:r>
          </a:p>
          <a:p>
            <a:r>
              <a:rPr lang="en-US" sz="1100" dirty="0"/>
              <a:t>		t2.start();</a:t>
            </a:r>
          </a:p>
          <a:p>
            <a:r>
              <a:rPr lang="en-US" sz="1100" dirty="0"/>
              <a:t>	}</a:t>
            </a:r>
          </a:p>
          <a:p>
            <a:r>
              <a:rPr lang="en-US" sz="1100" dirty="0"/>
              <a:t>}</a:t>
            </a:r>
          </a:p>
          <a:p>
            <a:endParaRPr lang="en-US" dirty="0"/>
          </a:p>
        </p:txBody>
      </p:sp>
      <p:pic>
        <p:nvPicPr>
          <p:cNvPr id="4" name="Picture 3">
            <a:extLst>
              <a:ext uri="{FF2B5EF4-FFF2-40B4-BE49-F238E27FC236}">
                <a16:creationId xmlns:a16="http://schemas.microsoft.com/office/drawing/2014/main" id="{F19CDFAF-AC55-4552-A7A2-668551AD0D21}"/>
              </a:ext>
            </a:extLst>
          </p:cNvPr>
          <p:cNvPicPr>
            <a:picLocks noChangeAspect="1"/>
          </p:cNvPicPr>
          <p:nvPr/>
        </p:nvPicPr>
        <p:blipFill>
          <a:blip r:embed="rId2"/>
          <a:stretch>
            <a:fillRect/>
          </a:stretch>
        </p:blipFill>
        <p:spPr>
          <a:xfrm>
            <a:off x="5886450" y="4418370"/>
            <a:ext cx="5402063" cy="1946392"/>
          </a:xfrm>
          <a:prstGeom prst="rect">
            <a:avLst/>
          </a:prstGeom>
        </p:spPr>
      </p:pic>
    </p:spTree>
    <p:extLst>
      <p:ext uri="{BB962C8B-B14F-4D97-AF65-F5344CB8AC3E}">
        <p14:creationId xmlns:p14="http://schemas.microsoft.com/office/powerpoint/2010/main" val="418550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56D38A-8A95-4F6A-9DF2-E11B4E287EEC}"/>
              </a:ext>
            </a:extLst>
          </p:cNvPr>
          <p:cNvPicPr>
            <a:picLocks noChangeAspect="1"/>
          </p:cNvPicPr>
          <p:nvPr/>
        </p:nvPicPr>
        <p:blipFill>
          <a:blip r:embed="rId2"/>
          <a:stretch>
            <a:fillRect/>
          </a:stretch>
        </p:blipFill>
        <p:spPr>
          <a:xfrm>
            <a:off x="7109277" y="171449"/>
            <a:ext cx="4540466" cy="2819401"/>
          </a:xfrm>
          <a:prstGeom prst="rect">
            <a:avLst/>
          </a:prstGeom>
        </p:spPr>
      </p:pic>
      <p:sp>
        <p:nvSpPr>
          <p:cNvPr id="4" name="TextBox 3">
            <a:extLst>
              <a:ext uri="{FF2B5EF4-FFF2-40B4-BE49-F238E27FC236}">
                <a16:creationId xmlns:a16="http://schemas.microsoft.com/office/drawing/2014/main" id="{4B20A061-8D9D-4A06-87AF-ADC34E41AB4C}"/>
              </a:ext>
            </a:extLst>
          </p:cNvPr>
          <p:cNvSpPr txBox="1"/>
          <p:nvPr/>
        </p:nvSpPr>
        <p:spPr>
          <a:xfrm>
            <a:off x="123825" y="76200"/>
            <a:ext cx="11915775" cy="5632311"/>
          </a:xfrm>
          <a:prstGeom prst="rect">
            <a:avLst/>
          </a:prstGeom>
          <a:noFill/>
        </p:spPr>
        <p:txBody>
          <a:bodyPr wrap="square" rtlCol="0">
            <a:spAutoFit/>
          </a:bodyPr>
          <a:lstStyle/>
          <a:p>
            <a:r>
              <a:rPr lang="en-US" dirty="0"/>
              <a:t>For Example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class </a:t>
            </a:r>
            <a:r>
              <a:rPr lang="en-US" dirty="0" err="1"/>
              <a:t>ThreadGroupDemo</a:t>
            </a:r>
            <a:r>
              <a:rPr lang="en-US" dirty="0"/>
              <a:t>{</a:t>
            </a:r>
          </a:p>
          <a:p>
            <a:r>
              <a:rPr lang="en-US" dirty="0"/>
              <a:t>	public static void main(String[] </a:t>
            </a:r>
            <a:r>
              <a:rPr lang="en-US" dirty="0" err="1"/>
              <a:t>args</a:t>
            </a:r>
            <a:r>
              <a:rPr lang="en-US" dirty="0"/>
              <a:t>){</a:t>
            </a:r>
          </a:p>
          <a:p>
            <a:r>
              <a:rPr lang="en-US" dirty="0"/>
              <a:t>		</a:t>
            </a:r>
            <a:r>
              <a:rPr lang="en-US" dirty="0" err="1"/>
              <a:t>System.out.println</a:t>
            </a:r>
            <a:r>
              <a:rPr lang="en-US" dirty="0"/>
              <a:t>(</a:t>
            </a:r>
            <a:r>
              <a:rPr lang="en-US" dirty="0" err="1"/>
              <a:t>Thread.currentThread</a:t>
            </a:r>
            <a:r>
              <a:rPr lang="en-US" dirty="0"/>
              <a:t>().</a:t>
            </a:r>
            <a:r>
              <a:rPr lang="en-US" dirty="0" err="1"/>
              <a:t>getThreadGroup</a:t>
            </a:r>
            <a:r>
              <a:rPr lang="en-US" dirty="0"/>
              <a:t>().</a:t>
            </a:r>
            <a:r>
              <a:rPr lang="en-US" dirty="0" err="1"/>
              <a:t>getName</a:t>
            </a:r>
            <a:r>
              <a:rPr lang="en-US" dirty="0"/>
              <a:t>());   // main </a:t>
            </a:r>
          </a:p>
          <a:p>
            <a:r>
              <a:rPr lang="en-US" dirty="0"/>
              <a:t>		</a:t>
            </a:r>
            <a:r>
              <a:rPr lang="en-US" dirty="0" err="1"/>
              <a:t>System.out.println</a:t>
            </a:r>
            <a:r>
              <a:rPr lang="en-US" dirty="0"/>
              <a:t>(</a:t>
            </a:r>
            <a:r>
              <a:rPr lang="en-US" dirty="0" err="1"/>
              <a:t>Thread.currentThread</a:t>
            </a:r>
            <a:r>
              <a:rPr lang="en-US" dirty="0"/>
              <a:t>().</a:t>
            </a:r>
            <a:r>
              <a:rPr lang="en-US" dirty="0" err="1"/>
              <a:t>getThreadGroup</a:t>
            </a:r>
            <a:r>
              <a:rPr lang="en-US" dirty="0"/>
              <a:t>().</a:t>
            </a:r>
            <a:r>
              <a:rPr lang="en-US" dirty="0" err="1"/>
              <a:t>getParent</a:t>
            </a:r>
            <a:r>
              <a:rPr lang="en-US" dirty="0"/>
              <a:t>().</a:t>
            </a:r>
            <a:r>
              <a:rPr lang="en-US" dirty="0" err="1"/>
              <a:t>getName</a:t>
            </a:r>
            <a:r>
              <a:rPr lang="en-US" dirty="0"/>
              <a:t>());  // system</a:t>
            </a:r>
          </a:p>
          <a:p>
            <a:endParaRPr lang="en-US" dirty="0"/>
          </a:p>
          <a:p>
            <a:r>
              <a:rPr lang="en-US" dirty="0"/>
              <a:t>			</a:t>
            </a:r>
            <a:r>
              <a:rPr lang="en-US" dirty="0">
                <a:solidFill>
                  <a:srgbClr val="00B050"/>
                </a:solidFill>
              </a:rPr>
              <a:t>		</a:t>
            </a:r>
            <a:r>
              <a:rPr lang="en-US" dirty="0" err="1">
                <a:solidFill>
                  <a:srgbClr val="00B050"/>
                </a:solidFill>
              </a:rPr>
              <a:t>mainthread</a:t>
            </a:r>
            <a:r>
              <a:rPr lang="en-US" dirty="0">
                <a:solidFill>
                  <a:srgbClr val="00B050"/>
                </a:solidFill>
              </a:rPr>
              <a:t>    </a:t>
            </a:r>
            <a:r>
              <a:rPr lang="en-US" dirty="0" err="1">
                <a:solidFill>
                  <a:srgbClr val="00B050"/>
                </a:solidFill>
              </a:rPr>
              <a:t>mainthreadgroup</a:t>
            </a:r>
            <a:r>
              <a:rPr lang="en-US" dirty="0">
                <a:solidFill>
                  <a:srgbClr val="00B050"/>
                </a:solidFill>
              </a:rPr>
              <a:t>                          System</a:t>
            </a:r>
          </a:p>
          <a:p>
            <a:r>
              <a:rPr lang="en-US" dirty="0">
                <a:solidFill>
                  <a:srgbClr val="00B050"/>
                </a:solidFill>
              </a:rPr>
              <a:t>																				</a:t>
            </a:r>
            <a:r>
              <a:rPr lang="en-US" dirty="0" err="1">
                <a:solidFill>
                  <a:srgbClr val="00B050"/>
                </a:solidFill>
              </a:rPr>
              <a:t>systemThread</a:t>
            </a:r>
            <a:r>
              <a:rPr lang="en-US" dirty="0">
                <a:solidFill>
                  <a:srgbClr val="00B050"/>
                </a:solidFill>
              </a:rPr>
              <a:t> group</a:t>
            </a:r>
            <a:endParaRPr lang="en-US" dirty="0"/>
          </a:p>
          <a:p>
            <a:r>
              <a:rPr lang="en-US" dirty="0"/>
              <a:t>	}</a:t>
            </a:r>
          </a:p>
          <a:p>
            <a:r>
              <a:rPr lang="en-US" dirty="0"/>
              <a:t>}</a:t>
            </a:r>
          </a:p>
          <a:p>
            <a:endParaRPr lang="en-US" dirty="0"/>
          </a:p>
        </p:txBody>
      </p:sp>
      <p:cxnSp>
        <p:nvCxnSpPr>
          <p:cNvPr id="6" name="Straight Arrow Connector 5">
            <a:extLst>
              <a:ext uri="{FF2B5EF4-FFF2-40B4-BE49-F238E27FC236}">
                <a16:creationId xmlns:a16="http://schemas.microsoft.com/office/drawing/2014/main" id="{B9C5BE8C-693C-49E3-A5D8-AE62198734B4}"/>
              </a:ext>
            </a:extLst>
          </p:cNvPr>
          <p:cNvCxnSpPr/>
          <p:nvPr/>
        </p:nvCxnSpPr>
        <p:spPr>
          <a:xfrm flipH="1">
            <a:off x="7781925" y="3657600"/>
            <a:ext cx="581025" cy="94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EF8742-D7BF-40B0-8D0D-3935F1A82CE2}"/>
              </a:ext>
            </a:extLst>
          </p:cNvPr>
          <p:cNvCxnSpPr/>
          <p:nvPr/>
        </p:nvCxnSpPr>
        <p:spPr>
          <a:xfrm flipH="1">
            <a:off x="6915150" y="3657600"/>
            <a:ext cx="276225"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8BB44A4-FBF2-454F-8015-9FAB4F2887EB}"/>
              </a:ext>
            </a:extLst>
          </p:cNvPr>
          <p:cNvCxnSpPr/>
          <p:nvPr/>
        </p:nvCxnSpPr>
        <p:spPr>
          <a:xfrm flipH="1">
            <a:off x="5343525" y="3657600"/>
            <a:ext cx="1905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3933B1E-F8BE-4521-97C6-68F08649B9AB}"/>
              </a:ext>
            </a:extLst>
          </p:cNvPr>
          <p:cNvCxnSpPr/>
          <p:nvPr/>
        </p:nvCxnSpPr>
        <p:spPr>
          <a:xfrm flipH="1">
            <a:off x="9334500" y="3657600"/>
            <a:ext cx="85725"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595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B36BB-14F4-4324-9EFD-280C80A79303}"/>
              </a:ext>
            </a:extLst>
          </p:cNvPr>
          <p:cNvSpPr txBox="1"/>
          <p:nvPr/>
        </p:nvSpPr>
        <p:spPr>
          <a:xfrm>
            <a:off x="85725" y="85725"/>
            <a:ext cx="12001500" cy="5509200"/>
          </a:xfrm>
          <a:prstGeom prst="rect">
            <a:avLst/>
          </a:prstGeom>
          <a:noFill/>
        </p:spPr>
        <p:txBody>
          <a:bodyPr wrap="square" rtlCol="0">
            <a:spAutoFit/>
          </a:bodyPr>
          <a:lstStyle/>
          <a:p>
            <a:r>
              <a:rPr lang="en-US" sz="2800" b="1" dirty="0" err="1"/>
              <a:t>ThreadPools</a:t>
            </a:r>
            <a:r>
              <a:rPr lang="en-US" sz="2800" b="1" dirty="0"/>
              <a:t>(Executor Framework):</a:t>
            </a:r>
          </a:p>
          <a:p>
            <a:endParaRPr lang="en-US" dirty="0"/>
          </a:p>
          <a:p>
            <a:pPr marL="342900" indent="-342900">
              <a:buAutoNum type="arabicPeriod"/>
            </a:pPr>
            <a:r>
              <a:rPr lang="en-US" dirty="0"/>
              <a:t>Creating a new thread for every job may create performance and memory problem . To overcome this we should go for </a:t>
            </a:r>
            <a:r>
              <a:rPr lang="en-US" dirty="0" err="1"/>
              <a:t>threadpool</a:t>
            </a:r>
            <a:r>
              <a:rPr lang="en-US" dirty="0"/>
              <a:t> . </a:t>
            </a:r>
          </a:p>
          <a:p>
            <a:pPr marL="342900" indent="-342900">
              <a:buAutoNum type="arabicPeriod"/>
            </a:pPr>
            <a:r>
              <a:rPr lang="en-US" dirty="0" err="1"/>
              <a:t>Threadpool</a:t>
            </a:r>
            <a:r>
              <a:rPr lang="en-US" dirty="0"/>
              <a:t> is a pool of already created threads ready to do our job . </a:t>
            </a:r>
          </a:p>
          <a:p>
            <a:pPr marL="342900" indent="-342900">
              <a:buAutoNum type="arabicPeriod"/>
            </a:pPr>
            <a:r>
              <a:rPr lang="en-US" dirty="0"/>
              <a:t>Java 1.5 version introduces </a:t>
            </a:r>
            <a:r>
              <a:rPr lang="en-US" dirty="0" err="1"/>
              <a:t>ThreadPool</a:t>
            </a:r>
            <a:r>
              <a:rPr lang="en-US" dirty="0"/>
              <a:t> framework to implement </a:t>
            </a:r>
            <a:r>
              <a:rPr lang="en-US" dirty="0" err="1"/>
              <a:t>threadpools</a:t>
            </a:r>
            <a:r>
              <a:rPr lang="en-US" dirty="0"/>
              <a:t> .</a:t>
            </a:r>
          </a:p>
          <a:p>
            <a:pPr marL="342900" indent="-342900">
              <a:buAutoNum type="arabicPeriod"/>
            </a:pPr>
            <a:r>
              <a:rPr lang="en-US" dirty="0" err="1"/>
              <a:t>ThreadPool</a:t>
            </a:r>
            <a:r>
              <a:rPr lang="en-US" dirty="0"/>
              <a:t> framework also known as Executor framework . </a:t>
            </a:r>
          </a:p>
          <a:p>
            <a:pPr marL="342900" indent="-342900">
              <a:buAutoNum type="arabicPeriod"/>
            </a:pPr>
            <a:endParaRPr lang="en-US" dirty="0"/>
          </a:p>
          <a:p>
            <a:pPr marL="342900" indent="-342900">
              <a:buAutoNum type="arabicPeriod"/>
            </a:pPr>
            <a:r>
              <a:rPr lang="en-US" dirty="0"/>
              <a:t>We can create a </a:t>
            </a:r>
            <a:r>
              <a:rPr lang="en-US" dirty="0" err="1"/>
              <a:t>threadpool</a:t>
            </a:r>
            <a:r>
              <a:rPr lang="en-US" dirty="0"/>
              <a:t> as follows </a:t>
            </a:r>
          </a:p>
          <a:p>
            <a:r>
              <a:rPr lang="en-US" dirty="0"/>
              <a:t>        </a:t>
            </a:r>
            <a:r>
              <a:rPr lang="en-US" dirty="0" err="1"/>
              <a:t>ExecutorService</a:t>
            </a:r>
            <a:r>
              <a:rPr lang="en-US" dirty="0"/>
              <a:t> service = </a:t>
            </a:r>
            <a:r>
              <a:rPr lang="en-US" dirty="0" err="1"/>
              <a:t>Executors.newFixedThreadPool</a:t>
            </a:r>
            <a:r>
              <a:rPr lang="en-US" dirty="0"/>
              <a:t>(3);</a:t>
            </a:r>
          </a:p>
          <a:p>
            <a:endParaRPr lang="en-US" dirty="0"/>
          </a:p>
          <a:p>
            <a:r>
              <a:rPr lang="en-US" dirty="0"/>
              <a:t>We can submit a runnable job by using a submit method .</a:t>
            </a:r>
          </a:p>
          <a:p>
            <a:r>
              <a:rPr lang="en-US" dirty="0" err="1"/>
              <a:t>service.submit</a:t>
            </a:r>
            <a:r>
              <a:rPr lang="en-US" dirty="0"/>
              <a:t>(job);</a:t>
            </a:r>
          </a:p>
          <a:p>
            <a:endParaRPr lang="en-US" dirty="0"/>
          </a:p>
          <a:p>
            <a:r>
              <a:rPr lang="en-US" dirty="0"/>
              <a:t>We can shutdown Executors service by using Shutdown method ;</a:t>
            </a:r>
          </a:p>
          <a:p>
            <a:r>
              <a:rPr lang="en-US" dirty="0" err="1"/>
              <a:t>service.shutdown</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36629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EC573-263E-4B1A-8891-91E555825FED}"/>
              </a:ext>
            </a:extLst>
          </p:cNvPr>
          <p:cNvSpPr txBox="1"/>
          <p:nvPr/>
        </p:nvSpPr>
        <p:spPr>
          <a:xfrm>
            <a:off x="66675" y="76200"/>
            <a:ext cx="12020550" cy="6740307"/>
          </a:xfrm>
          <a:prstGeom prst="rect">
            <a:avLst/>
          </a:prstGeom>
          <a:noFill/>
        </p:spPr>
        <p:txBody>
          <a:bodyPr wrap="square" rtlCol="0">
            <a:spAutoFit/>
          </a:bodyPr>
          <a:lstStyle/>
          <a:p>
            <a:r>
              <a:rPr lang="en-US" dirty="0"/>
              <a:t>Example : </a:t>
            </a:r>
          </a:p>
          <a:p>
            <a:r>
              <a:rPr lang="en-US" sz="1200" dirty="0"/>
              <a:t>import </a:t>
            </a:r>
            <a:r>
              <a:rPr lang="en-US" sz="1200" dirty="0" err="1"/>
              <a:t>java.util.concurrent</a:t>
            </a:r>
            <a:r>
              <a:rPr lang="en-US" sz="1200" dirty="0"/>
              <a:t>.*;</a:t>
            </a:r>
          </a:p>
          <a:p>
            <a:r>
              <a:rPr lang="en-US" sz="1200" dirty="0"/>
              <a:t>class </a:t>
            </a:r>
            <a:r>
              <a:rPr lang="en-US" sz="1200" dirty="0" err="1"/>
              <a:t>PrintJob</a:t>
            </a:r>
            <a:r>
              <a:rPr lang="en-US" sz="1200" dirty="0"/>
              <a:t> implements Runnable{</a:t>
            </a:r>
          </a:p>
          <a:p>
            <a:r>
              <a:rPr lang="en-US" sz="1200" dirty="0"/>
              <a:t>	String name;</a:t>
            </a:r>
          </a:p>
          <a:p>
            <a:r>
              <a:rPr lang="en-US" sz="1200" dirty="0"/>
              <a:t>	</a:t>
            </a:r>
            <a:r>
              <a:rPr lang="en-US" sz="1200" dirty="0" err="1"/>
              <a:t>PrintJob</a:t>
            </a:r>
            <a:r>
              <a:rPr lang="en-US" sz="1200" dirty="0"/>
              <a:t>(String name)</a:t>
            </a:r>
          </a:p>
          <a:p>
            <a:r>
              <a:rPr lang="en-US" sz="1200" dirty="0"/>
              <a:t>	{</a:t>
            </a:r>
          </a:p>
          <a:p>
            <a:r>
              <a:rPr lang="en-US" sz="1200" dirty="0"/>
              <a:t>		this.name = name;</a:t>
            </a:r>
          </a:p>
          <a:p>
            <a:r>
              <a:rPr lang="en-US" sz="1200" dirty="0"/>
              <a:t>	}</a:t>
            </a:r>
          </a:p>
          <a:p>
            <a:r>
              <a:rPr lang="en-US" sz="1200" dirty="0"/>
              <a:t>	public void run()</a:t>
            </a:r>
          </a:p>
          <a:p>
            <a:r>
              <a:rPr lang="en-US" sz="1200" dirty="0"/>
              <a:t>	{</a:t>
            </a:r>
          </a:p>
          <a:p>
            <a:r>
              <a:rPr lang="en-US" sz="1200" dirty="0"/>
              <a:t>		</a:t>
            </a:r>
            <a:r>
              <a:rPr lang="en-US" sz="1200" dirty="0" err="1"/>
              <a:t>System.out.println</a:t>
            </a:r>
            <a:r>
              <a:rPr lang="en-US" sz="1200" dirty="0"/>
              <a:t>(name+"...... Job started by Thread : "+ </a:t>
            </a:r>
            <a:r>
              <a:rPr lang="en-US" sz="1200" dirty="0" err="1"/>
              <a:t>Thread.currentThread</a:t>
            </a:r>
            <a:r>
              <a:rPr lang="en-US" sz="1200" dirty="0"/>
              <a:t>().</a:t>
            </a:r>
            <a:r>
              <a:rPr lang="en-US" sz="1200" dirty="0" err="1"/>
              <a:t>getName</a:t>
            </a:r>
            <a:r>
              <a:rPr lang="en-US" sz="1200" dirty="0"/>
              <a:t>());</a:t>
            </a:r>
          </a:p>
          <a:p>
            <a:r>
              <a:rPr lang="en-US" sz="1200" dirty="0"/>
              <a:t>		try{</a:t>
            </a:r>
          </a:p>
          <a:p>
            <a:r>
              <a:rPr lang="en-US" sz="1200" dirty="0"/>
              <a:t>			</a:t>
            </a:r>
            <a:r>
              <a:rPr lang="en-US" sz="1200" dirty="0" err="1"/>
              <a:t>Thread.sleep</a:t>
            </a:r>
            <a:r>
              <a:rPr lang="en-US" sz="1200" dirty="0"/>
              <a:t>(5000);</a:t>
            </a:r>
          </a:p>
          <a:p>
            <a:r>
              <a:rPr lang="en-US" sz="1200" dirty="0"/>
              <a:t>		}catch(</a:t>
            </a:r>
            <a:r>
              <a:rPr lang="en-US" sz="1200" dirty="0" err="1"/>
              <a:t>InterruptedException</a:t>
            </a:r>
            <a:r>
              <a:rPr lang="en-US" sz="1200" dirty="0"/>
              <a:t> e){}</a:t>
            </a:r>
          </a:p>
          <a:p>
            <a:r>
              <a:rPr lang="en-US" sz="1200" dirty="0"/>
              <a:t>		</a:t>
            </a:r>
            <a:r>
              <a:rPr lang="en-US" sz="1200" dirty="0" err="1"/>
              <a:t>System.out.println</a:t>
            </a:r>
            <a:r>
              <a:rPr lang="en-US" sz="1200" dirty="0"/>
              <a:t>("... Job Completed by Thread : "+</a:t>
            </a:r>
            <a:r>
              <a:rPr lang="en-US" sz="1200" dirty="0" err="1"/>
              <a:t>Thread.currentThread</a:t>
            </a:r>
            <a:r>
              <a:rPr lang="en-US" sz="1200" dirty="0"/>
              <a:t>().</a:t>
            </a:r>
            <a:r>
              <a:rPr lang="en-US" sz="1200" dirty="0" err="1"/>
              <a:t>getName</a:t>
            </a:r>
            <a:r>
              <a:rPr lang="en-US" sz="1200" dirty="0"/>
              <a:t>());</a:t>
            </a:r>
          </a:p>
          <a:p>
            <a:r>
              <a:rPr lang="en-US" sz="1200" dirty="0"/>
              <a:t>	}</a:t>
            </a:r>
          </a:p>
          <a:p>
            <a:r>
              <a:rPr lang="en-US" sz="1200" dirty="0"/>
              <a:t>}</a:t>
            </a:r>
          </a:p>
          <a:p>
            <a:r>
              <a:rPr lang="en-US" sz="1200" dirty="0"/>
              <a:t>class </a:t>
            </a:r>
            <a:r>
              <a:rPr lang="en-US" sz="1200" dirty="0" err="1"/>
              <a:t>ExecutorDemo</a:t>
            </a:r>
            <a:r>
              <a:rPr lang="en-US" sz="1200" dirty="0"/>
              <a:t>{</a:t>
            </a:r>
          </a:p>
          <a:p>
            <a:r>
              <a:rPr lang="en-US" sz="1200" dirty="0"/>
              <a:t>	public static void main(String[] </a:t>
            </a:r>
            <a:r>
              <a:rPr lang="en-US" sz="1200" dirty="0" err="1"/>
              <a:t>args</a:t>
            </a:r>
            <a:r>
              <a:rPr lang="en-US" sz="1200" dirty="0"/>
              <a:t>){</a:t>
            </a:r>
          </a:p>
          <a:p>
            <a:r>
              <a:rPr lang="en-US" sz="1200" dirty="0"/>
              <a:t>		</a:t>
            </a:r>
            <a:r>
              <a:rPr lang="en-US" sz="1200" dirty="0" err="1"/>
              <a:t>PrintJob</a:t>
            </a:r>
            <a:r>
              <a:rPr lang="en-US" sz="1200" dirty="0"/>
              <a:t>[] jobs = {new </a:t>
            </a:r>
            <a:r>
              <a:rPr lang="en-US" sz="1200" dirty="0" err="1"/>
              <a:t>PrintJob</a:t>
            </a:r>
            <a:r>
              <a:rPr lang="en-US" sz="1200" dirty="0"/>
              <a:t>("Akhil"),</a:t>
            </a:r>
          </a:p>
          <a:p>
            <a:r>
              <a:rPr lang="en-US" sz="1200" dirty="0"/>
              <a:t>							new </a:t>
            </a:r>
            <a:r>
              <a:rPr lang="en-US" sz="1200" dirty="0" err="1"/>
              <a:t>PrintJob</a:t>
            </a:r>
            <a:r>
              <a:rPr lang="en-US" sz="1200" dirty="0"/>
              <a:t>("Ravi"),</a:t>
            </a:r>
          </a:p>
          <a:p>
            <a:r>
              <a:rPr lang="en-US" sz="1200" dirty="0"/>
              <a:t>							new </a:t>
            </a:r>
            <a:r>
              <a:rPr lang="en-US" sz="1200" dirty="0" err="1"/>
              <a:t>PrintJob</a:t>
            </a:r>
            <a:r>
              <a:rPr lang="en-US" sz="1200" dirty="0"/>
              <a:t>("Shiva"),</a:t>
            </a:r>
          </a:p>
          <a:p>
            <a:r>
              <a:rPr lang="en-US" sz="1200" dirty="0"/>
              <a:t>							new </a:t>
            </a:r>
            <a:r>
              <a:rPr lang="en-US" sz="1200" dirty="0" err="1"/>
              <a:t>PrintJob</a:t>
            </a:r>
            <a:r>
              <a:rPr lang="en-US" sz="1200" dirty="0"/>
              <a:t>("Pawan"),</a:t>
            </a:r>
          </a:p>
          <a:p>
            <a:r>
              <a:rPr lang="en-US" sz="1200" dirty="0"/>
              <a:t>							new </a:t>
            </a:r>
            <a:r>
              <a:rPr lang="en-US" sz="1200" dirty="0" err="1"/>
              <a:t>PrintJob</a:t>
            </a:r>
            <a:r>
              <a:rPr lang="en-US" sz="1200" dirty="0"/>
              <a:t>("Suresh"),</a:t>
            </a:r>
          </a:p>
          <a:p>
            <a:r>
              <a:rPr lang="en-US" sz="1200" dirty="0"/>
              <a:t>							new </a:t>
            </a:r>
            <a:r>
              <a:rPr lang="en-US" sz="1200" dirty="0" err="1"/>
              <a:t>PrintJob</a:t>
            </a:r>
            <a:r>
              <a:rPr lang="en-US" sz="1200" dirty="0"/>
              <a:t>("Anil")};</a:t>
            </a:r>
          </a:p>
          <a:p>
            <a:r>
              <a:rPr lang="en-US" sz="1200" dirty="0"/>
              <a:t>							</a:t>
            </a:r>
          </a:p>
          <a:p>
            <a:r>
              <a:rPr lang="en-US" sz="1200" dirty="0"/>
              <a:t>		</a:t>
            </a:r>
            <a:r>
              <a:rPr lang="en-US" sz="1200" dirty="0" err="1"/>
              <a:t>ExecutorService</a:t>
            </a:r>
            <a:r>
              <a:rPr lang="en-US" sz="1200" dirty="0"/>
              <a:t> service = </a:t>
            </a:r>
            <a:r>
              <a:rPr lang="en-US" sz="1200" dirty="0" err="1"/>
              <a:t>Executors.newFixedThreadPool</a:t>
            </a:r>
            <a:r>
              <a:rPr lang="en-US" sz="1200" dirty="0"/>
              <a:t>(3);</a:t>
            </a:r>
          </a:p>
          <a:p>
            <a:r>
              <a:rPr lang="en-US" sz="1200" dirty="0"/>
              <a:t>		for(</a:t>
            </a:r>
            <a:r>
              <a:rPr lang="en-US" sz="1200" dirty="0" err="1"/>
              <a:t>PrintJob</a:t>
            </a:r>
            <a:r>
              <a:rPr lang="en-US" sz="1200" dirty="0"/>
              <a:t> job : jobs)</a:t>
            </a:r>
          </a:p>
          <a:p>
            <a:r>
              <a:rPr lang="en-US" sz="1200" dirty="0"/>
              <a:t>		{</a:t>
            </a:r>
          </a:p>
          <a:p>
            <a:r>
              <a:rPr lang="en-US" sz="1200" dirty="0"/>
              <a:t>			</a:t>
            </a:r>
            <a:r>
              <a:rPr lang="en-US" sz="1200" dirty="0" err="1"/>
              <a:t>service.submit</a:t>
            </a:r>
            <a:r>
              <a:rPr lang="en-US" sz="1200" dirty="0"/>
              <a:t>(job);</a:t>
            </a:r>
          </a:p>
          <a:p>
            <a:r>
              <a:rPr lang="en-US" sz="1200" dirty="0"/>
              <a:t>		}</a:t>
            </a:r>
          </a:p>
          <a:p>
            <a:r>
              <a:rPr lang="en-US" sz="1200" dirty="0"/>
              <a:t>		</a:t>
            </a:r>
            <a:r>
              <a:rPr lang="en-US" sz="1200" dirty="0" err="1"/>
              <a:t>service.shutdown</a:t>
            </a:r>
            <a:r>
              <a:rPr lang="en-US" sz="1200" dirty="0"/>
              <a:t>();</a:t>
            </a:r>
          </a:p>
          <a:p>
            <a:r>
              <a:rPr lang="en-US" sz="1200" dirty="0"/>
              <a:t>	}</a:t>
            </a:r>
          </a:p>
          <a:p>
            <a:r>
              <a:rPr lang="en-US" sz="1200" dirty="0"/>
              <a:t>}</a:t>
            </a:r>
          </a:p>
          <a:p>
            <a:endParaRPr lang="en-US" dirty="0"/>
          </a:p>
        </p:txBody>
      </p:sp>
    </p:spTree>
    <p:extLst>
      <p:ext uri="{BB962C8B-B14F-4D97-AF65-F5344CB8AC3E}">
        <p14:creationId xmlns:p14="http://schemas.microsoft.com/office/powerpoint/2010/main" val="1729635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4688D-0EE9-4967-857D-B089F9A490BC}"/>
              </a:ext>
            </a:extLst>
          </p:cNvPr>
          <p:cNvSpPr txBox="1"/>
          <p:nvPr/>
        </p:nvSpPr>
        <p:spPr>
          <a:xfrm>
            <a:off x="0" y="0"/>
            <a:ext cx="12115800" cy="4893647"/>
          </a:xfrm>
          <a:prstGeom prst="rect">
            <a:avLst/>
          </a:prstGeom>
          <a:noFill/>
        </p:spPr>
        <p:txBody>
          <a:bodyPr wrap="square" rtlCol="0">
            <a:spAutoFit/>
          </a:bodyPr>
          <a:lstStyle/>
          <a:p>
            <a:r>
              <a:rPr lang="en-US" dirty="0"/>
              <a:t>In the above example three threads are responsible to execute six jobs so that a single thread can reused for multiple jobs .</a:t>
            </a:r>
          </a:p>
          <a:p>
            <a:endParaRPr lang="en-US" dirty="0"/>
          </a:p>
          <a:p>
            <a:r>
              <a:rPr lang="en-US" dirty="0">
                <a:solidFill>
                  <a:srgbClr val="00B050"/>
                </a:solidFill>
              </a:rPr>
              <a:t>Note</a:t>
            </a:r>
          </a:p>
          <a:p>
            <a:r>
              <a:rPr lang="en-US" dirty="0"/>
              <a:t>While designing web servers and application servers we can use </a:t>
            </a:r>
            <a:r>
              <a:rPr lang="en-US" dirty="0" err="1"/>
              <a:t>threadpool</a:t>
            </a:r>
            <a:r>
              <a:rPr lang="en-US" dirty="0"/>
              <a:t> concept .</a:t>
            </a:r>
          </a:p>
          <a:p>
            <a:endParaRPr lang="en-US" dirty="0"/>
          </a:p>
          <a:p>
            <a:r>
              <a:rPr lang="en-US" sz="2400" b="1" dirty="0"/>
              <a:t>Callable and Future </a:t>
            </a:r>
          </a:p>
          <a:p>
            <a:r>
              <a:rPr lang="en-US" dirty="0"/>
              <a:t>In the case of runnable  job thread won’t return anything after completing the job if a thread is required to return some result after execution then we should go for callable .</a:t>
            </a:r>
          </a:p>
          <a:p>
            <a:endParaRPr lang="en-US" dirty="0"/>
          </a:p>
          <a:p>
            <a:r>
              <a:rPr lang="en-US" dirty="0"/>
              <a:t>Callable interface contains only one method call()</a:t>
            </a:r>
          </a:p>
          <a:p>
            <a:endParaRPr lang="en-US" dirty="0"/>
          </a:p>
          <a:p>
            <a:r>
              <a:rPr lang="en-US" dirty="0"/>
              <a:t>public object call() throws Exception</a:t>
            </a:r>
          </a:p>
          <a:p>
            <a:endParaRPr lang="en-US" dirty="0"/>
          </a:p>
          <a:p>
            <a:r>
              <a:rPr lang="en-US" dirty="0"/>
              <a:t>If we submit callable object to executor then after completing the job thread  returns an object of the type Future </a:t>
            </a:r>
          </a:p>
          <a:p>
            <a:r>
              <a:rPr lang="en-US" dirty="0"/>
              <a:t>i.e. future object can be used to retrieve the result from callable job .</a:t>
            </a:r>
          </a:p>
          <a:p>
            <a:endParaRPr lang="en-US" dirty="0"/>
          </a:p>
          <a:p>
            <a:endParaRPr lang="en-US" dirty="0"/>
          </a:p>
        </p:txBody>
      </p:sp>
    </p:spTree>
    <p:extLst>
      <p:ext uri="{BB962C8B-B14F-4D97-AF65-F5344CB8AC3E}">
        <p14:creationId xmlns:p14="http://schemas.microsoft.com/office/powerpoint/2010/main" val="307228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B72612-BEEA-46B7-9F16-F9159F852EDF}"/>
              </a:ext>
            </a:extLst>
          </p:cNvPr>
          <p:cNvSpPr txBox="1"/>
          <p:nvPr/>
        </p:nvSpPr>
        <p:spPr>
          <a:xfrm>
            <a:off x="85725" y="95250"/>
            <a:ext cx="12030075" cy="6694140"/>
          </a:xfrm>
          <a:prstGeom prst="rect">
            <a:avLst/>
          </a:prstGeom>
          <a:noFill/>
        </p:spPr>
        <p:txBody>
          <a:bodyPr wrap="square" rtlCol="0">
            <a:spAutoFit/>
          </a:bodyPr>
          <a:lstStyle/>
          <a:p>
            <a:r>
              <a:rPr lang="en-US" sz="1100" dirty="0"/>
              <a:t>Callable Future Demo :</a:t>
            </a:r>
          </a:p>
          <a:p>
            <a:r>
              <a:rPr lang="en-US" sz="1100" dirty="0"/>
              <a:t>import </a:t>
            </a:r>
            <a:r>
              <a:rPr lang="en-US" sz="1100" dirty="0" err="1"/>
              <a:t>java.util.concurrent</a:t>
            </a:r>
            <a:r>
              <a:rPr lang="en-US" sz="1100" dirty="0"/>
              <a:t>.*;</a:t>
            </a:r>
          </a:p>
          <a:p>
            <a:endParaRPr lang="en-US" sz="1100" dirty="0"/>
          </a:p>
          <a:p>
            <a:r>
              <a:rPr lang="en-US" sz="1100" dirty="0"/>
              <a:t>class </a:t>
            </a:r>
            <a:r>
              <a:rPr lang="en-US" sz="1100" dirty="0" err="1"/>
              <a:t>MyCallable</a:t>
            </a:r>
            <a:r>
              <a:rPr lang="en-US" sz="1100" dirty="0"/>
              <a:t> implements Callable{</a:t>
            </a:r>
          </a:p>
          <a:p>
            <a:r>
              <a:rPr lang="en-US" sz="1100" dirty="0"/>
              <a:t>	int num;</a:t>
            </a:r>
          </a:p>
          <a:p>
            <a:r>
              <a:rPr lang="en-US" sz="1100" dirty="0"/>
              <a:t>	</a:t>
            </a:r>
            <a:r>
              <a:rPr lang="en-US" sz="1100" dirty="0" err="1"/>
              <a:t>MyCallable</a:t>
            </a:r>
            <a:r>
              <a:rPr lang="en-US" sz="1100" dirty="0"/>
              <a:t>(int num)</a:t>
            </a:r>
          </a:p>
          <a:p>
            <a:r>
              <a:rPr lang="en-US" sz="1100" dirty="0"/>
              <a:t>	{</a:t>
            </a:r>
          </a:p>
          <a:p>
            <a:r>
              <a:rPr lang="en-US" sz="1100" dirty="0"/>
              <a:t>		</a:t>
            </a:r>
            <a:r>
              <a:rPr lang="en-US" sz="1100" dirty="0" err="1"/>
              <a:t>this.num</a:t>
            </a:r>
            <a:r>
              <a:rPr lang="en-US" sz="1100" dirty="0"/>
              <a:t> = num;</a:t>
            </a:r>
          </a:p>
          <a:p>
            <a:r>
              <a:rPr lang="en-US" sz="1100" dirty="0"/>
              <a:t>	}</a:t>
            </a:r>
          </a:p>
          <a:p>
            <a:r>
              <a:rPr lang="en-US" sz="1100" dirty="0"/>
              <a:t>	public Object call()</a:t>
            </a:r>
          </a:p>
          <a:p>
            <a:r>
              <a:rPr lang="en-US" sz="1100" dirty="0"/>
              <a:t>	{</a:t>
            </a:r>
          </a:p>
          <a:p>
            <a:r>
              <a:rPr lang="en-US" sz="1100" dirty="0"/>
              <a:t>		</a:t>
            </a:r>
            <a:r>
              <a:rPr lang="en-US" sz="1100" dirty="0" err="1"/>
              <a:t>System.out.println</a:t>
            </a:r>
            <a:r>
              <a:rPr lang="en-US" sz="1100" dirty="0"/>
              <a:t>(</a:t>
            </a:r>
            <a:r>
              <a:rPr lang="en-US" sz="1100" dirty="0" err="1"/>
              <a:t>Thread.currentThread</a:t>
            </a:r>
            <a:r>
              <a:rPr lang="en-US" sz="1100" dirty="0"/>
              <a:t>().</a:t>
            </a:r>
            <a:r>
              <a:rPr lang="en-US" sz="1100" dirty="0" err="1"/>
              <a:t>getName</a:t>
            </a:r>
            <a:r>
              <a:rPr lang="en-US" sz="1100" dirty="0"/>
              <a:t>()+" is ... responsible to find sum of first "+num + " numbers");</a:t>
            </a:r>
          </a:p>
          <a:p>
            <a:r>
              <a:rPr lang="en-US" sz="1100" dirty="0"/>
              <a:t>		int sum = 0;</a:t>
            </a:r>
          </a:p>
          <a:p>
            <a:r>
              <a:rPr lang="en-US" sz="1100" dirty="0"/>
              <a:t>		for(int </a:t>
            </a:r>
            <a:r>
              <a:rPr lang="en-US" sz="1100" dirty="0" err="1"/>
              <a:t>i</a:t>
            </a:r>
            <a:r>
              <a:rPr lang="en-US" sz="1100" dirty="0"/>
              <a:t> = 1;i&lt;=</a:t>
            </a:r>
            <a:r>
              <a:rPr lang="en-US" sz="1100" dirty="0" err="1"/>
              <a:t>num;i</a:t>
            </a:r>
            <a:r>
              <a:rPr lang="en-US" sz="1100" dirty="0"/>
              <a:t>++){</a:t>
            </a:r>
          </a:p>
          <a:p>
            <a:r>
              <a:rPr lang="en-US" sz="1100" dirty="0"/>
              <a:t>			sum+=</a:t>
            </a:r>
            <a:r>
              <a:rPr lang="en-US" sz="1100" dirty="0" err="1"/>
              <a:t>i</a:t>
            </a:r>
            <a:r>
              <a:rPr lang="en-US" sz="1100" dirty="0"/>
              <a:t>;</a:t>
            </a:r>
          </a:p>
          <a:p>
            <a:r>
              <a:rPr lang="en-US" sz="1100" dirty="0"/>
              <a:t>		}</a:t>
            </a:r>
          </a:p>
          <a:p>
            <a:r>
              <a:rPr lang="en-US" sz="1100" dirty="0"/>
              <a:t>		return sum;</a:t>
            </a:r>
          </a:p>
          <a:p>
            <a:r>
              <a:rPr lang="en-US" sz="1100" dirty="0"/>
              <a:t>		</a:t>
            </a:r>
          </a:p>
          <a:p>
            <a:r>
              <a:rPr lang="en-US" sz="1100" dirty="0"/>
              <a:t>	}</a:t>
            </a:r>
          </a:p>
          <a:p>
            <a:r>
              <a:rPr lang="en-US" sz="1100" dirty="0"/>
              <a:t>}</a:t>
            </a:r>
          </a:p>
          <a:p>
            <a:endParaRPr lang="en-US" sz="1100" dirty="0"/>
          </a:p>
          <a:p>
            <a:r>
              <a:rPr lang="en-US" sz="1100" dirty="0"/>
              <a:t>class </a:t>
            </a:r>
            <a:r>
              <a:rPr lang="en-US" sz="1100" dirty="0" err="1"/>
              <a:t>ExecutorCallableDemo</a:t>
            </a:r>
            <a:r>
              <a:rPr lang="en-US" sz="1100" dirty="0"/>
              <a:t>{</a:t>
            </a:r>
          </a:p>
          <a:p>
            <a:r>
              <a:rPr lang="en-US" sz="1100" dirty="0"/>
              <a:t>	public static void main(String[] </a:t>
            </a:r>
            <a:r>
              <a:rPr lang="en-US" sz="1100" dirty="0" err="1"/>
              <a:t>args</a:t>
            </a:r>
            <a:r>
              <a:rPr lang="en-US" sz="1100" dirty="0"/>
              <a:t>) throws Exception{</a:t>
            </a:r>
          </a:p>
          <a:p>
            <a:r>
              <a:rPr lang="en-US" sz="1100" dirty="0"/>
              <a:t>		</a:t>
            </a:r>
            <a:r>
              <a:rPr lang="en-US" sz="1100" dirty="0" err="1"/>
              <a:t>MyCallable</a:t>
            </a:r>
            <a:r>
              <a:rPr lang="en-US" sz="1100" dirty="0"/>
              <a:t>[] jobs = {new </a:t>
            </a:r>
            <a:r>
              <a:rPr lang="en-US" sz="1100" dirty="0" err="1"/>
              <a:t>MyCallable</a:t>
            </a:r>
            <a:r>
              <a:rPr lang="en-US" sz="1100" dirty="0"/>
              <a:t>(10),</a:t>
            </a:r>
          </a:p>
          <a:p>
            <a:r>
              <a:rPr lang="en-US" sz="1100" dirty="0"/>
              <a:t>				new </a:t>
            </a:r>
            <a:r>
              <a:rPr lang="en-US" sz="1100" dirty="0" err="1"/>
              <a:t>MyCallable</a:t>
            </a:r>
            <a:r>
              <a:rPr lang="en-US" sz="1100" dirty="0"/>
              <a:t>(20),</a:t>
            </a:r>
          </a:p>
          <a:p>
            <a:r>
              <a:rPr lang="en-US" sz="1100" dirty="0"/>
              <a:t>				new </a:t>
            </a:r>
            <a:r>
              <a:rPr lang="en-US" sz="1100" dirty="0" err="1"/>
              <a:t>MyCallable</a:t>
            </a:r>
            <a:r>
              <a:rPr lang="en-US" sz="1100" dirty="0"/>
              <a:t>(30),</a:t>
            </a:r>
          </a:p>
          <a:p>
            <a:r>
              <a:rPr lang="en-US" sz="1100" dirty="0"/>
              <a:t>				new </a:t>
            </a:r>
            <a:r>
              <a:rPr lang="en-US" sz="1100" dirty="0" err="1"/>
              <a:t>MyCallable</a:t>
            </a:r>
            <a:r>
              <a:rPr lang="en-US" sz="1100" dirty="0"/>
              <a:t>(40),</a:t>
            </a:r>
          </a:p>
          <a:p>
            <a:r>
              <a:rPr lang="en-US" sz="1100" dirty="0"/>
              <a:t>				new </a:t>
            </a:r>
            <a:r>
              <a:rPr lang="en-US" sz="1100" dirty="0" err="1"/>
              <a:t>MyCallable</a:t>
            </a:r>
            <a:r>
              <a:rPr lang="en-US" sz="1100" dirty="0"/>
              <a:t>(50),</a:t>
            </a:r>
          </a:p>
          <a:p>
            <a:r>
              <a:rPr lang="en-US" sz="1100" dirty="0"/>
              <a:t>				new </a:t>
            </a:r>
            <a:r>
              <a:rPr lang="en-US" sz="1100" dirty="0" err="1"/>
              <a:t>MyCallable</a:t>
            </a:r>
            <a:r>
              <a:rPr lang="en-US" sz="1100" dirty="0"/>
              <a:t>(60)};</a:t>
            </a:r>
          </a:p>
          <a:p>
            <a:r>
              <a:rPr lang="en-US" sz="1100" dirty="0"/>
              <a:t>							</a:t>
            </a:r>
          </a:p>
          <a:p>
            <a:r>
              <a:rPr lang="en-US" sz="1100" dirty="0"/>
              <a:t>		</a:t>
            </a:r>
            <a:r>
              <a:rPr lang="en-US" sz="1100" dirty="0" err="1"/>
              <a:t>ExecutorService</a:t>
            </a:r>
            <a:r>
              <a:rPr lang="en-US" sz="1100" dirty="0"/>
              <a:t> service = </a:t>
            </a:r>
            <a:r>
              <a:rPr lang="en-US" sz="1100" dirty="0" err="1"/>
              <a:t>Executors.newFixedThreadPool</a:t>
            </a:r>
            <a:r>
              <a:rPr lang="en-US" sz="1100" dirty="0"/>
              <a:t>(3);</a:t>
            </a:r>
          </a:p>
          <a:p>
            <a:r>
              <a:rPr lang="en-US" sz="1100" dirty="0"/>
              <a:t>		for(</a:t>
            </a:r>
            <a:r>
              <a:rPr lang="en-US" sz="1100" dirty="0" err="1"/>
              <a:t>MyCallable</a:t>
            </a:r>
            <a:r>
              <a:rPr lang="en-US" sz="1100" dirty="0"/>
              <a:t> job : jobs)</a:t>
            </a:r>
          </a:p>
          <a:p>
            <a:r>
              <a:rPr lang="en-US" sz="1100" dirty="0"/>
              <a:t>		{</a:t>
            </a:r>
          </a:p>
          <a:p>
            <a:r>
              <a:rPr lang="en-US" sz="1100" dirty="0"/>
              <a:t>			Future f = </a:t>
            </a:r>
            <a:r>
              <a:rPr lang="en-US" sz="1100" dirty="0" err="1"/>
              <a:t>service.submit</a:t>
            </a:r>
            <a:r>
              <a:rPr lang="en-US" sz="1100" dirty="0"/>
              <a:t>(job);</a:t>
            </a:r>
          </a:p>
          <a:p>
            <a:r>
              <a:rPr lang="en-US" sz="1100" dirty="0"/>
              <a:t>			</a:t>
            </a:r>
            <a:r>
              <a:rPr lang="en-US" sz="1100" dirty="0" err="1"/>
              <a:t>System.out.println</a:t>
            </a:r>
            <a:r>
              <a:rPr lang="en-US" sz="1100" dirty="0"/>
              <a:t>(</a:t>
            </a:r>
            <a:r>
              <a:rPr lang="en-US" sz="1100" dirty="0" err="1"/>
              <a:t>f.get</a:t>
            </a:r>
            <a:r>
              <a:rPr lang="en-US" sz="1100" dirty="0"/>
              <a:t>());</a:t>
            </a:r>
          </a:p>
          <a:p>
            <a:r>
              <a:rPr lang="en-US" sz="1100" dirty="0"/>
              <a:t>		}</a:t>
            </a:r>
          </a:p>
          <a:p>
            <a:r>
              <a:rPr lang="en-US" sz="1100" dirty="0"/>
              <a:t>		</a:t>
            </a:r>
            <a:r>
              <a:rPr lang="en-US" sz="1100" dirty="0" err="1"/>
              <a:t>service.shutdown</a:t>
            </a:r>
            <a:r>
              <a:rPr lang="en-US" sz="1100" dirty="0"/>
              <a:t>();</a:t>
            </a:r>
          </a:p>
          <a:p>
            <a:r>
              <a:rPr lang="en-US" sz="1100" dirty="0"/>
              <a:t>	}</a:t>
            </a:r>
          </a:p>
          <a:p>
            <a:r>
              <a:rPr lang="en-US" sz="1100" dirty="0"/>
              <a:t>}</a:t>
            </a:r>
          </a:p>
        </p:txBody>
      </p:sp>
      <p:pic>
        <p:nvPicPr>
          <p:cNvPr id="4" name="Picture 3">
            <a:extLst>
              <a:ext uri="{FF2B5EF4-FFF2-40B4-BE49-F238E27FC236}">
                <a16:creationId xmlns:a16="http://schemas.microsoft.com/office/drawing/2014/main" id="{67990A08-24AC-4E3F-BD41-A75677F43929}"/>
              </a:ext>
            </a:extLst>
          </p:cNvPr>
          <p:cNvPicPr>
            <a:picLocks noChangeAspect="1"/>
          </p:cNvPicPr>
          <p:nvPr/>
        </p:nvPicPr>
        <p:blipFill>
          <a:blip r:embed="rId2"/>
          <a:stretch>
            <a:fillRect/>
          </a:stretch>
        </p:blipFill>
        <p:spPr>
          <a:xfrm>
            <a:off x="6482080" y="3429000"/>
            <a:ext cx="4795520" cy="1762760"/>
          </a:xfrm>
          <a:prstGeom prst="rect">
            <a:avLst/>
          </a:prstGeom>
        </p:spPr>
      </p:pic>
    </p:spTree>
    <p:extLst>
      <p:ext uri="{BB962C8B-B14F-4D97-AF65-F5344CB8AC3E}">
        <p14:creationId xmlns:p14="http://schemas.microsoft.com/office/powerpoint/2010/main" val="999752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29D7BD-AEA6-4B08-B5E4-4AC6DA31BA78}"/>
              </a:ext>
            </a:extLst>
          </p:cNvPr>
          <p:cNvSpPr txBox="1"/>
          <p:nvPr/>
        </p:nvSpPr>
        <p:spPr>
          <a:xfrm>
            <a:off x="95250" y="85725"/>
            <a:ext cx="12011025" cy="6772275"/>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5BD01635-0DD1-4807-8EBE-A22A3FD2F232}"/>
              </a:ext>
            </a:extLst>
          </p:cNvPr>
          <p:cNvSpPr txBox="1"/>
          <p:nvPr/>
        </p:nvSpPr>
        <p:spPr>
          <a:xfrm>
            <a:off x="95250" y="171450"/>
            <a:ext cx="12011025" cy="800219"/>
          </a:xfrm>
          <a:prstGeom prst="rect">
            <a:avLst/>
          </a:prstGeom>
          <a:noFill/>
        </p:spPr>
        <p:txBody>
          <a:bodyPr wrap="square" rtlCol="0">
            <a:spAutoFit/>
          </a:bodyPr>
          <a:lstStyle/>
          <a:p>
            <a:r>
              <a:rPr lang="en-US" sz="2800" b="1" dirty="0"/>
              <a:t>Differences between Runnable and callable : </a:t>
            </a:r>
          </a:p>
          <a:p>
            <a:endParaRPr lang="en-US" dirty="0"/>
          </a:p>
        </p:txBody>
      </p:sp>
      <p:graphicFrame>
        <p:nvGraphicFramePr>
          <p:cNvPr id="4" name="Table 4">
            <a:extLst>
              <a:ext uri="{FF2B5EF4-FFF2-40B4-BE49-F238E27FC236}">
                <a16:creationId xmlns:a16="http://schemas.microsoft.com/office/drawing/2014/main" id="{9D2B2D0A-BB2C-4F56-BDE1-D0D0E8BA06E7}"/>
              </a:ext>
            </a:extLst>
          </p:cNvPr>
          <p:cNvGraphicFramePr>
            <a:graphicFrameLocks noGrp="1"/>
          </p:cNvGraphicFramePr>
          <p:nvPr>
            <p:extLst>
              <p:ext uri="{D42A27DB-BD31-4B8C-83A1-F6EECF244321}">
                <p14:modId xmlns:p14="http://schemas.microsoft.com/office/powerpoint/2010/main" val="380382835"/>
              </p:ext>
            </p:extLst>
          </p:nvPr>
        </p:nvGraphicFramePr>
        <p:xfrm>
          <a:off x="966787" y="757766"/>
          <a:ext cx="10258426" cy="5622292"/>
        </p:xfrm>
        <a:graphic>
          <a:graphicData uri="http://schemas.openxmlformats.org/drawingml/2006/table">
            <a:tbl>
              <a:tblPr firstRow="1" bandRow="1">
                <a:tableStyleId>{5C22544A-7EE6-4342-B048-85BDC9FD1C3A}</a:tableStyleId>
              </a:tblPr>
              <a:tblGrid>
                <a:gridCol w="5129213">
                  <a:extLst>
                    <a:ext uri="{9D8B030D-6E8A-4147-A177-3AD203B41FA5}">
                      <a16:colId xmlns:a16="http://schemas.microsoft.com/office/drawing/2014/main" val="4270743701"/>
                    </a:ext>
                  </a:extLst>
                </a:gridCol>
                <a:gridCol w="5129213">
                  <a:extLst>
                    <a:ext uri="{9D8B030D-6E8A-4147-A177-3AD203B41FA5}">
                      <a16:colId xmlns:a16="http://schemas.microsoft.com/office/drawing/2014/main" val="3987202616"/>
                    </a:ext>
                  </a:extLst>
                </a:gridCol>
              </a:tblGrid>
              <a:tr h="613834">
                <a:tc>
                  <a:txBody>
                    <a:bodyPr/>
                    <a:lstStyle/>
                    <a:p>
                      <a:r>
                        <a:rPr lang="en-US" dirty="0"/>
                        <a:t>Runnable</a:t>
                      </a:r>
                    </a:p>
                  </a:txBody>
                  <a:tcPr/>
                </a:tc>
                <a:tc>
                  <a:txBody>
                    <a:bodyPr/>
                    <a:lstStyle/>
                    <a:p>
                      <a:r>
                        <a:rPr lang="en-US" dirty="0"/>
                        <a:t>Callable</a:t>
                      </a:r>
                    </a:p>
                  </a:txBody>
                  <a:tcPr/>
                </a:tc>
                <a:extLst>
                  <a:ext uri="{0D108BD9-81ED-4DB2-BD59-A6C34878D82A}">
                    <a16:rowId xmlns:a16="http://schemas.microsoft.com/office/drawing/2014/main" val="542128312"/>
                  </a:ext>
                </a:extLst>
              </a:tr>
              <a:tr h="877006">
                <a:tc>
                  <a:txBody>
                    <a:bodyPr/>
                    <a:lstStyle/>
                    <a:p>
                      <a:r>
                        <a:rPr lang="en-US" dirty="0"/>
                        <a:t>1. If a thread is  not required to return anything after completing a job then we should go for runnable </a:t>
                      </a:r>
                    </a:p>
                  </a:txBody>
                  <a:tcPr/>
                </a:tc>
                <a:tc>
                  <a:txBody>
                    <a:bodyPr/>
                    <a:lstStyle/>
                    <a:p>
                      <a:r>
                        <a:rPr lang="en-US" dirty="0"/>
                        <a:t>1. If a thread required to return something after completing the job then we should go for callable .</a:t>
                      </a:r>
                    </a:p>
                  </a:txBody>
                  <a:tcPr/>
                </a:tc>
                <a:extLst>
                  <a:ext uri="{0D108BD9-81ED-4DB2-BD59-A6C34878D82A}">
                    <a16:rowId xmlns:a16="http://schemas.microsoft.com/office/drawing/2014/main" val="2533482458"/>
                  </a:ext>
                </a:extLst>
              </a:tr>
              <a:tr h="877006">
                <a:tc>
                  <a:txBody>
                    <a:bodyPr/>
                    <a:lstStyle/>
                    <a:p>
                      <a:r>
                        <a:rPr lang="en-US" dirty="0"/>
                        <a:t>2.Runnable interface contains only one method called run() method </a:t>
                      </a:r>
                    </a:p>
                  </a:txBody>
                  <a:tcPr/>
                </a:tc>
                <a:tc>
                  <a:txBody>
                    <a:bodyPr/>
                    <a:lstStyle/>
                    <a:p>
                      <a:r>
                        <a:rPr lang="en-US" dirty="0"/>
                        <a:t>2. Callable interface contains only one method call().</a:t>
                      </a:r>
                    </a:p>
                  </a:txBody>
                  <a:tcPr/>
                </a:tc>
                <a:extLst>
                  <a:ext uri="{0D108BD9-81ED-4DB2-BD59-A6C34878D82A}">
                    <a16:rowId xmlns:a16="http://schemas.microsoft.com/office/drawing/2014/main" val="3519728683"/>
                  </a:ext>
                </a:extLst>
              </a:tr>
              <a:tr h="877006">
                <a:tc>
                  <a:txBody>
                    <a:bodyPr/>
                    <a:lstStyle/>
                    <a:p>
                      <a:r>
                        <a:rPr lang="en-US" dirty="0"/>
                        <a:t>3. Runnable job not required to return anything and Hence return type of run method is void .</a:t>
                      </a:r>
                    </a:p>
                  </a:txBody>
                  <a:tcPr/>
                </a:tc>
                <a:tc>
                  <a:txBody>
                    <a:bodyPr/>
                    <a:lstStyle/>
                    <a:p>
                      <a:r>
                        <a:rPr lang="en-US" dirty="0"/>
                        <a:t>3. Callable job is  required to return something and hence return type of callable object is Object . </a:t>
                      </a:r>
                    </a:p>
                  </a:txBody>
                  <a:tcPr/>
                </a:tc>
                <a:extLst>
                  <a:ext uri="{0D108BD9-81ED-4DB2-BD59-A6C34878D82A}">
                    <a16:rowId xmlns:a16="http://schemas.microsoft.com/office/drawing/2014/main" val="598069751"/>
                  </a:ext>
                </a:extLst>
              </a:tr>
              <a:tr h="877006">
                <a:tc>
                  <a:txBody>
                    <a:bodyPr/>
                    <a:lstStyle/>
                    <a:p>
                      <a:r>
                        <a:rPr lang="en-US" dirty="0"/>
                        <a:t>With in the run method if there is any chance of raising </a:t>
                      </a:r>
                      <a:r>
                        <a:rPr lang="en-US" dirty="0" err="1"/>
                        <a:t>checkeed</a:t>
                      </a:r>
                      <a:r>
                        <a:rPr lang="en-US" dirty="0"/>
                        <a:t> Exception </a:t>
                      </a:r>
                    </a:p>
                    <a:p>
                      <a:r>
                        <a:rPr lang="en-US" dirty="0"/>
                        <a:t>Compulsory we should handle by using try catch because we can’t use throws keyword for run method </a:t>
                      </a:r>
                    </a:p>
                  </a:txBody>
                  <a:tcPr/>
                </a:tc>
                <a:tc>
                  <a:txBody>
                    <a:bodyPr/>
                    <a:lstStyle/>
                    <a:p>
                      <a:r>
                        <a:rPr lang="en-US" dirty="0"/>
                        <a:t>With in call method if there is any chance of raising checked exception we are not required to handle by using try catch because    call method already throws exception .</a:t>
                      </a:r>
                    </a:p>
                  </a:txBody>
                  <a:tcPr/>
                </a:tc>
                <a:extLst>
                  <a:ext uri="{0D108BD9-81ED-4DB2-BD59-A6C34878D82A}">
                    <a16:rowId xmlns:a16="http://schemas.microsoft.com/office/drawing/2014/main" val="3647281039"/>
                  </a:ext>
                </a:extLst>
              </a:tr>
              <a:tr h="877006">
                <a:tc>
                  <a:txBody>
                    <a:bodyPr/>
                    <a:lstStyle/>
                    <a:p>
                      <a:r>
                        <a:rPr lang="en-US" dirty="0"/>
                        <a:t>Runnable interface present in </a:t>
                      </a:r>
                      <a:r>
                        <a:rPr lang="en-US" dirty="0" err="1"/>
                        <a:t>java.lang</a:t>
                      </a:r>
                      <a:r>
                        <a:rPr lang="en-US" dirty="0"/>
                        <a:t> package </a:t>
                      </a:r>
                    </a:p>
                    <a:p>
                      <a:r>
                        <a:rPr lang="en-US" dirty="0" err="1"/>
                        <a:t>Intorduced</a:t>
                      </a:r>
                      <a:r>
                        <a:rPr lang="en-US" dirty="0"/>
                        <a:t> in 1.0 version</a:t>
                      </a:r>
                    </a:p>
                  </a:txBody>
                  <a:tcPr/>
                </a:tc>
                <a:tc>
                  <a:txBody>
                    <a:bodyPr/>
                    <a:lstStyle/>
                    <a:p>
                      <a:r>
                        <a:rPr lang="en-US" dirty="0"/>
                        <a:t>Callable interface present in </a:t>
                      </a:r>
                      <a:r>
                        <a:rPr lang="en-US" dirty="0" err="1"/>
                        <a:t>java.util.concurrent</a:t>
                      </a:r>
                      <a:r>
                        <a:rPr lang="en-US" dirty="0"/>
                        <a:t> package </a:t>
                      </a:r>
                    </a:p>
                    <a:p>
                      <a:r>
                        <a:rPr lang="en-US" dirty="0"/>
                        <a:t>Introduced in 1.5 version </a:t>
                      </a:r>
                    </a:p>
                  </a:txBody>
                  <a:tcPr/>
                </a:tc>
                <a:extLst>
                  <a:ext uri="{0D108BD9-81ED-4DB2-BD59-A6C34878D82A}">
                    <a16:rowId xmlns:a16="http://schemas.microsoft.com/office/drawing/2014/main" val="219953494"/>
                  </a:ext>
                </a:extLst>
              </a:tr>
            </a:tbl>
          </a:graphicData>
        </a:graphic>
      </p:graphicFrame>
      <p:sp>
        <p:nvSpPr>
          <p:cNvPr id="5" name="TextBox 4">
            <a:extLst>
              <a:ext uri="{FF2B5EF4-FFF2-40B4-BE49-F238E27FC236}">
                <a16:creationId xmlns:a16="http://schemas.microsoft.com/office/drawing/2014/main" id="{5431EC36-F5E7-48EE-BA52-E45806E487D4}"/>
              </a:ext>
            </a:extLst>
          </p:cNvPr>
          <p:cNvSpPr txBox="1"/>
          <p:nvPr/>
        </p:nvSpPr>
        <p:spPr>
          <a:xfrm>
            <a:off x="6096000" y="2867025"/>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21896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FBB99-B114-4800-A3FE-71B37E70F322}"/>
              </a:ext>
            </a:extLst>
          </p:cNvPr>
          <p:cNvSpPr txBox="1"/>
          <p:nvPr/>
        </p:nvSpPr>
        <p:spPr>
          <a:xfrm>
            <a:off x="171450" y="104775"/>
            <a:ext cx="11896725" cy="6555641"/>
          </a:xfrm>
          <a:prstGeom prst="rect">
            <a:avLst/>
          </a:prstGeom>
          <a:noFill/>
        </p:spPr>
        <p:txBody>
          <a:bodyPr wrap="square" rtlCol="0">
            <a:spAutoFit/>
          </a:bodyPr>
          <a:lstStyle/>
          <a:p>
            <a:r>
              <a:rPr lang="en-US" sz="2400" b="1" dirty="0" err="1"/>
              <a:t>ThreadLocal</a:t>
            </a:r>
            <a:r>
              <a:rPr lang="en-US" sz="2400" b="1" dirty="0"/>
              <a:t>:</a:t>
            </a:r>
          </a:p>
          <a:p>
            <a:endParaRPr lang="en-US" dirty="0"/>
          </a:p>
          <a:p>
            <a:pPr marL="342900" indent="-342900">
              <a:buAutoNum type="arabicPeriod"/>
            </a:pPr>
            <a:r>
              <a:rPr lang="en-US" dirty="0" err="1"/>
              <a:t>ThreadLocal</a:t>
            </a:r>
            <a:r>
              <a:rPr lang="en-US" dirty="0"/>
              <a:t> class provides </a:t>
            </a:r>
            <a:r>
              <a:rPr lang="en-US" dirty="0" err="1"/>
              <a:t>threadLocal</a:t>
            </a:r>
            <a:r>
              <a:rPr lang="en-US" dirty="0"/>
              <a:t> variable Thread Local class maintains values per thread basis . Each </a:t>
            </a:r>
            <a:r>
              <a:rPr lang="en-US" dirty="0" err="1"/>
              <a:t>threadlocal</a:t>
            </a:r>
            <a:r>
              <a:rPr lang="en-US" dirty="0"/>
              <a:t> object maintains a separate value like user id , transaction id </a:t>
            </a:r>
            <a:r>
              <a:rPr lang="en-US" dirty="0" err="1"/>
              <a:t>etc</a:t>
            </a:r>
            <a:r>
              <a:rPr lang="en-US" dirty="0"/>
              <a:t> .. For each thread that accesses that Object thread can access its local value can manipulate its value and even can remove its value . </a:t>
            </a:r>
          </a:p>
          <a:p>
            <a:pPr marL="342900" indent="-342900">
              <a:buAutoNum type="arabicPeriod"/>
            </a:pPr>
            <a:endParaRPr lang="en-US" dirty="0"/>
          </a:p>
          <a:p>
            <a:pPr marL="342900" indent="-342900">
              <a:buAutoNum type="arabicPeriod"/>
            </a:pPr>
            <a:r>
              <a:rPr lang="en-US" dirty="0"/>
              <a:t>In every part of the code which is executed by the thread we can access its local variable .</a:t>
            </a:r>
          </a:p>
          <a:p>
            <a:pPr marL="342900" indent="-342900">
              <a:buAutoNum type="arabicPeriod"/>
            </a:pPr>
            <a:endParaRPr lang="en-US" dirty="0"/>
          </a:p>
          <a:p>
            <a:pPr marL="342900" indent="-342900">
              <a:buAutoNum type="arabicPeriod"/>
            </a:pPr>
            <a:r>
              <a:rPr lang="en-US" dirty="0"/>
              <a:t>Example . Consider a servlets which invokes some business method we have requirement to generate a unique transaction id for each and every request and we have to pass this transaction id to the business method . For this requirement we can use thread local to maintain a separate transaction id for every request </a:t>
            </a:r>
            <a:r>
              <a:rPr lang="en-US" dirty="0" err="1"/>
              <a:t>i.e</a:t>
            </a:r>
            <a:r>
              <a:rPr lang="en-US" dirty="0"/>
              <a:t> for every thread . </a:t>
            </a:r>
          </a:p>
          <a:p>
            <a:pPr marL="342900" indent="-342900">
              <a:buAutoNum type="arabicPeriod"/>
            </a:pPr>
            <a:endParaRPr lang="en-US" dirty="0"/>
          </a:p>
          <a:p>
            <a:pPr marL="342900" indent="-342900">
              <a:buAutoNum type="arabicPeriod"/>
            </a:pPr>
            <a:r>
              <a:rPr lang="en-US" dirty="0"/>
              <a:t>Note : </a:t>
            </a:r>
          </a:p>
          <a:p>
            <a:r>
              <a:rPr lang="en-US" dirty="0"/>
              <a:t>	I. </a:t>
            </a:r>
            <a:r>
              <a:rPr lang="en-US" dirty="0" err="1"/>
              <a:t>Threadlocal</a:t>
            </a:r>
            <a:r>
              <a:rPr lang="en-US" dirty="0"/>
              <a:t> class introduced in 1.2  version and enhanced in 1.5 version .</a:t>
            </a:r>
          </a:p>
          <a:p>
            <a:r>
              <a:rPr lang="en-US" dirty="0"/>
              <a:t>	II. </a:t>
            </a:r>
            <a:r>
              <a:rPr lang="en-US" dirty="0" err="1"/>
              <a:t>ThreadLocal</a:t>
            </a:r>
            <a:r>
              <a:rPr lang="en-US" dirty="0"/>
              <a:t> can be associated with </a:t>
            </a:r>
            <a:r>
              <a:rPr lang="en-US" dirty="0" err="1"/>
              <a:t>threadscope</a:t>
            </a:r>
            <a:r>
              <a:rPr lang="en-US" dirty="0"/>
              <a:t> total code which is executed by the thread has access to the 	corresponding thread local variable .</a:t>
            </a:r>
          </a:p>
          <a:p>
            <a:endParaRPr lang="en-US" dirty="0"/>
          </a:p>
          <a:p>
            <a:r>
              <a:rPr lang="en-US" dirty="0"/>
              <a:t>	III. Thread can access its own local variables and can’t access other threads local variables.</a:t>
            </a:r>
          </a:p>
          <a:p>
            <a:endParaRPr lang="en-US" dirty="0"/>
          </a:p>
          <a:p>
            <a:r>
              <a:rPr lang="en-US" dirty="0"/>
              <a:t>	IV . Once the thread entered into dead state all its local variables are by default eligible for garbage collection .</a:t>
            </a:r>
          </a:p>
          <a:p>
            <a:endParaRPr lang="en-US" dirty="0"/>
          </a:p>
          <a:p>
            <a:r>
              <a:rPr lang="en-US" dirty="0"/>
              <a:t>	  </a:t>
            </a:r>
          </a:p>
          <a:p>
            <a:r>
              <a:rPr lang="en-US" dirty="0"/>
              <a:t>	</a:t>
            </a:r>
          </a:p>
        </p:txBody>
      </p:sp>
    </p:spTree>
    <p:extLst>
      <p:ext uri="{BB962C8B-B14F-4D97-AF65-F5344CB8AC3E}">
        <p14:creationId xmlns:p14="http://schemas.microsoft.com/office/powerpoint/2010/main" val="647636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E36BB-E326-4FB2-9F2E-406C5A26176F}"/>
              </a:ext>
            </a:extLst>
          </p:cNvPr>
          <p:cNvSpPr txBox="1"/>
          <p:nvPr/>
        </p:nvSpPr>
        <p:spPr>
          <a:xfrm>
            <a:off x="66675" y="76200"/>
            <a:ext cx="12011025" cy="7171194"/>
          </a:xfrm>
          <a:prstGeom prst="rect">
            <a:avLst/>
          </a:prstGeom>
          <a:noFill/>
        </p:spPr>
        <p:txBody>
          <a:bodyPr wrap="square" rtlCol="0">
            <a:spAutoFit/>
          </a:bodyPr>
          <a:lstStyle/>
          <a:p>
            <a:r>
              <a:rPr lang="en-US" sz="2800" b="1" dirty="0"/>
              <a:t>Constructor:</a:t>
            </a:r>
          </a:p>
          <a:p>
            <a:r>
              <a:rPr lang="en-US" dirty="0" err="1"/>
              <a:t>ThreadLocal</a:t>
            </a:r>
            <a:r>
              <a:rPr lang="en-US" dirty="0"/>
              <a:t> </a:t>
            </a:r>
            <a:r>
              <a:rPr lang="en-US" dirty="0" err="1"/>
              <a:t>tl</a:t>
            </a:r>
            <a:r>
              <a:rPr lang="en-US" dirty="0"/>
              <a:t> = new </a:t>
            </a:r>
            <a:r>
              <a:rPr lang="en-US" dirty="0" err="1"/>
              <a:t>ThreadLocal</a:t>
            </a:r>
            <a:r>
              <a:rPr lang="en-US" dirty="0"/>
              <a:t>();</a:t>
            </a:r>
          </a:p>
          <a:p>
            <a:endParaRPr lang="en-US" dirty="0"/>
          </a:p>
          <a:p>
            <a:r>
              <a:rPr lang="en-US" dirty="0"/>
              <a:t>Methods :</a:t>
            </a:r>
          </a:p>
          <a:p>
            <a:endParaRPr lang="en-US" dirty="0"/>
          </a:p>
          <a:p>
            <a:r>
              <a:rPr lang="en-US" dirty="0"/>
              <a:t>1. Object get()</a:t>
            </a:r>
          </a:p>
          <a:p>
            <a:r>
              <a:rPr lang="en-US" dirty="0"/>
              <a:t>Returns the value of thread local variable associated with current thread. </a:t>
            </a:r>
          </a:p>
          <a:p>
            <a:endParaRPr lang="en-US" dirty="0"/>
          </a:p>
          <a:p>
            <a:r>
              <a:rPr lang="en-US" dirty="0"/>
              <a:t>2. Object </a:t>
            </a:r>
            <a:r>
              <a:rPr lang="en-US" dirty="0" err="1"/>
              <a:t>initialValue</a:t>
            </a:r>
            <a:r>
              <a:rPr lang="en-US" dirty="0"/>
              <a:t>()</a:t>
            </a:r>
          </a:p>
          <a:p>
            <a:r>
              <a:rPr lang="en-US" dirty="0"/>
              <a:t>Returns initial value of thread local variable associated with current thread .</a:t>
            </a:r>
          </a:p>
          <a:p>
            <a:endParaRPr lang="en-US" dirty="0"/>
          </a:p>
          <a:p>
            <a:r>
              <a:rPr lang="en-US" dirty="0"/>
              <a:t>The default implementation of this method returns NULL </a:t>
            </a:r>
          </a:p>
          <a:p>
            <a:endParaRPr lang="en-US" dirty="0"/>
          </a:p>
          <a:p>
            <a:r>
              <a:rPr lang="en-US" dirty="0"/>
              <a:t>To customize our own initial value we have to override this method.</a:t>
            </a:r>
          </a:p>
          <a:p>
            <a:endParaRPr lang="en-US" dirty="0"/>
          </a:p>
          <a:p>
            <a:r>
              <a:rPr lang="en-US" dirty="0"/>
              <a:t>3.  void set(Object </a:t>
            </a:r>
            <a:r>
              <a:rPr lang="en-US" dirty="0" err="1"/>
              <a:t>newValue</a:t>
            </a:r>
            <a:r>
              <a:rPr lang="en-US" dirty="0"/>
              <a:t>);</a:t>
            </a:r>
          </a:p>
          <a:p>
            <a:r>
              <a:rPr lang="en-US" dirty="0"/>
              <a:t>To set a new value </a:t>
            </a:r>
          </a:p>
          <a:p>
            <a:endParaRPr lang="en-US" dirty="0"/>
          </a:p>
          <a:p>
            <a:r>
              <a:rPr lang="en-US" dirty="0"/>
              <a:t>4. Void remove()</a:t>
            </a:r>
          </a:p>
          <a:p>
            <a:r>
              <a:rPr lang="en-US" dirty="0"/>
              <a:t>To remove the value of </a:t>
            </a:r>
            <a:r>
              <a:rPr lang="en-US" dirty="0" err="1"/>
              <a:t>threadlocal</a:t>
            </a:r>
            <a:r>
              <a:rPr lang="en-US" dirty="0"/>
              <a:t> associated with current thread . </a:t>
            </a:r>
          </a:p>
          <a:p>
            <a:endParaRPr lang="en-US" dirty="0"/>
          </a:p>
          <a:p>
            <a:r>
              <a:rPr lang="en-US" dirty="0"/>
              <a:t>It is newly added method in 1.5 version . After removal if we are trying to access it will be reinitialized once again by invoking its initial value method .</a:t>
            </a:r>
          </a:p>
          <a:p>
            <a:endParaRPr lang="en-US" dirty="0"/>
          </a:p>
          <a:p>
            <a:r>
              <a:rPr lang="en-US" dirty="0"/>
              <a:t> </a:t>
            </a:r>
          </a:p>
        </p:txBody>
      </p:sp>
    </p:spTree>
    <p:extLst>
      <p:ext uri="{BB962C8B-B14F-4D97-AF65-F5344CB8AC3E}">
        <p14:creationId xmlns:p14="http://schemas.microsoft.com/office/powerpoint/2010/main" val="2933893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CF6A0B-6651-4D5E-8BB5-3B98310E0BCF}"/>
              </a:ext>
            </a:extLst>
          </p:cNvPr>
          <p:cNvSpPr txBox="1"/>
          <p:nvPr/>
        </p:nvSpPr>
        <p:spPr>
          <a:xfrm>
            <a:off x="114300" y="85725"/>
            <a:ext cx="11972925" cy="6832640"/>
          </a:xfrm>
          <a:prstGeom prst="rect">
            <a:avLst/>
          </a:prstGeom>
          <a:noFill/>
        </p:spPr>
        <p:txBody>
          <a:bodyPr wrap="square" rtlCol="0">
            <a:spAutoFit/>
          </a:bodyPr>
          <a:lstStyle/>
          <a:p>
            <a:r>
              <a:rPr lang="en-US" dirty="0"/>
              <a:t>Example  1 : </a:t>
            </a:r>
          </a:p>
          <a:p>
            <a:r>
              <a:rPr lang="en-US" dirty="0"/>
              <a:t>class </a:t>
            </a:r>
            <a:r>
              <a:rPr lang="en-US" dirty="0" err="1"/>
              <a:t>ThreadLocalDemo</a:t>
            </a:r>
            <a:r>
              <a:rPr lang="en-US" dirty="0"/>
              <a:t>{</a:t>
            </a:r>
          </a:p>
          <a:p>
            <a:r>
              <a:rPr lang="en-US" dirty="0"/>
              <a:t>	public static void main(String[] </a:t>
            </a:r>
            <a:r>
              <a:rPr lang="en-US" dirty="0" err="1"/>
              <a:t>args</a:t>
            </a:r>
            <a:r>
              <a:rPr lang="en-US" dirty="0"/>
              <a:t>){</a:t>
            </a:r>
          </a:p>
          <a:p>
            <a:r>
              <a:rPr lang="en-US" dirty="0"/>
              <a:t>		</a:t>
            </a:r>
            <a:r>
              <a:rPr lang="en-US" dirty="0" err="1"/>
              <a:t>ThreadLocal</a:t>
            </a:r>
            <a:r>
              <a:rPr lang="en-US" dirty="0"/>
              <a:t> </a:t>
            </a:r>
            <a:r>
              <a:rPr lang="en-US" dirty="0" err="1"/>
              <a:t>tl</a:t>
            </a:r>
            <a:r>
              <a:rPr lang="en-US" dirty="0"/>
              <a:t> = new </a:t>
            </a:r>
            <a:r>
              <a:rPr lang="en-US" dirty="0" err="1"/>
              <a:t>ThreadLocal</a:t>
            </a:r>
            <a:r>
              <a:rPr lang="en-US" dirty="0"/>
              <a:t>();</a:t>
            </a:r>
          </a:p>
          <a:p>
            <a:r>
              <a:rPr lang="en-US" dirty="0"/>
              <a:t>		</a:t>
            </a:r>
            <a:r>
              <a:rPr lang="en-US" dirty="0" err="1"/>
              <a:t>System.out.println</a:t>
            </a:r>
            <a:r>
              <a:rPr lang="en-US" dirty="0"/>
              <a:t>(</a:t>
            </a:r>
            <a:r>
              <a:rPr lang="en-US" dirty="0" err="1"/>
              <a:t>tl.get</a:t>
            </a:r>
            <a:r>
              <a:rPr lang="en-US" dirty="0"/>
              <a:t>());  // null</a:t>
            </a:r>
          </a:p>
          <a:p>
            <a:r>
              <a:rPr lang="en-US" dirty="0"/>
              <a:t>		</a:t>
            </a:r>
            <a:r>
              <a:rPr lang="en-US" dirty="0" err="1"/>
              <a:t>tl.set</a:t>
            </a:r>
            <a:r>
              <a:rPr lang="en-US" dirty="0"/>
              <a:t>("Akhil Kumar");</a:t>
            </a:r>
          </a:p>
          <a:p>
            <a:r>
              <a:rPr lang="en-US" dirty="0"/>
              <a:t>		</a:t>
            </a:r>
            <a:r>
              <a:rPr lang="en-US" dirty="0" err="1"/>
              <a:t>System.out.println</a:t>
            </a:r>
            <a:r>
              <a:rPr lang="en-US" dirty="0"/>
              <a:t>(</a:t>
            </a:r>
            <a:r>
              <a:rPr lang="en-US" dirty="0" err="1"/>
              <a:t>tl.get</a:t>
            </a:r>
            <a:r>
              <a:rPr lang="en-US" dirty="0"/>
              <a:t>()); // Akhil</a:t>
            </a:r>
          </a:p>
          <a:p>
            <a:r>
              <a:rPr lang="en-US" dirty="0"/>
              <a:t>		</a:t>
            </a:r>
            <a:r>
              <a:rPr lang="en-US" dirty="0" err="1"/>
              <a:t>tl.remove</a:t>
            </a:r>
            <a:r>
              <a:rPr lang="en-US" dirty="0"/>
              <a:t>();</a:t>
            </a:r>
          </a:p>
          <a:p>
            <a:r>
              <a:rPr lang="en-US" dirty="0"/>
              <a:t>		</a:t>
            </a:r>
            <a:r>
              <a:rPr lang="en-US" dirty="0" err="1"/>
              <a:t>System.out.println</a:t>
            </a:r>
            <a:r>
              <a:rPr lang="en-US" dirty="0"/>
              <a:t>(</a:t>
            </a:r>
            <a:r>
              <a:rPr lang="en-US" dirty="0" err="1"/>
              <a:t>tl.get</a:t>
            </a:r>
            <a:r>
              <a:rPr lang="en-US" dirty="0"/>
              <a:t>());  // null </a:t>
            </a:r>
          </a:p>
          <a:p>
            <a:r>
              <a:rPr lang="en-US" dirty="0"/>
              <a:t>	}</a:t>
            </a:r>
          </a:p>
          <a:p>
            <a:r>
              <a:rPr lang="en-US" dirty="0"/>
              <a:t>}</a:t>
            </a:r>
          </a:p>
          <a:p>
            <a:endParaRPr lang="en-US" dirty="0"/>
          </a:p>
          <a:p>
            <a:r>
              <a:rPr lang="en-US" sz="2400" b="1" dirty="0"/>
              <a:t>Overriding of Initial Value Method : </a:t>
            </a:r>
          </a:p>
          <a:p>
            <a:r>
              <a:rPr lang="en-US" sz="1200" dirty="0"/>
              <a:t>class ThreadLocalDemo1A{</a:t>
            </a:r>
          </a:p>
          <a:p>
            <a:r>
              <a:rPr lang="en-US" sz="1200" dirty="0"/>
              <a:t>	public static void main(String[] </a:t>
            </a:r>
            <a:r>
              <a:rPr lang="en-US" sz="1200" dirty="0" err="1"/>
              <a:t>args</a:t>
            </a:r>
            <a:r>
              <a:rPr lang="en-US" sz="1200" dirty="0"/>
              <a:t>){</a:t>
            </a:r>
          </a:p>
          <a:p>
            <a:r>
              <a:rPr lang="en-US" sz="1200" dirty="0"/>
              <a:t>		</a:t>
            </a:r>
          </a:p>
          <a:p>
            <a:r>
              <a:rPr lang="en-US" sz="1200" dirty="0"/>
              <a:t>		</a:t>
            </a:r>
            <a:r>
              <a:rPr lang="en-US" sz="1200" dirty="0" err="1"/>
              <a:t>ThreadLocal</a:t>
            </a:r>
            <a:r>
              <a:rPr lang="en-US" sz="1200" dirty="0"/>
              <a:t> </a:t>
            </a:r>
            <a:r>
              <a:rPr lang="en-US" sz="1200" dirty="0" err="1"/>
              <a:t>tl</a:t>
            </a:r>
            <a:r>
              <a:rPr lang="en-US" sz="1200" dirty="0"/>
              <a:t> = new </a:t>
            </a:r>
            <a:r>
              <a:rPr lang="en-US" sz="1200" dirty="0" err="1"/>
              <a:t>ThreadLocal</a:t>
            </a:r>
            <a:r>
              <a:rPr lang="en-US" sz="1200" dirty="0"/>
              <a:t>(){</a:t>
            </a:r>
          </a:p>
          <a:p>
            <a:r>
              <a:rPr lang="en-US" sz="1200" dirty="0"/>
              <a:t>			public Object </a:t>
            </a:r>
            <a:r>
              <a:rPr lang="en-US" sz="1200" dirty="0" err="1"/>
              <a:t>initialValue</a:t>
            </a:r>
            <a:r>
              <a:rPr lang="en-US" sz="1200" dirty="0"/>
              <a:t>(){</a:t>
            </a:r>
          </a:p>
          <a:p>
            <a:r>
              <a:rPr lang="en-US" sz="1200" dirty="0"/>
              <a:t>				return "ABS";</a:t>
            </a:r>
          </a:p>
          <a:p>
            <a:r>
              <a:rPr lang="en-US" sz="1200" dirty="0"/>
              <a:t>			}	</a:t>
            </a:r>
          </a:p>
          <a:p>
            <a:r>
              <a:rPr lang="en-US" sz="1200" dirty="0"/>
              <a:t>		};</a:t>
            </a:r>
          </a:p>
          <a:p>
            <a:r>
              <a:rPr lang="en-US" sz="1200" dirty="0"/>
              <a:t>		</a:t>
            </a:r>
            <a:r>
              <a:rPr lang="en-US" sz="1200" dirty="0" err="1"/>
              <a:t>System.out.println</a:t>
            </a:r>
            <a:r>
              <a:rPr lang="en-US" sz="1200" dirty="0"/>
              <a:t>(</a:t>
            </a:r>
            <a:r>
              <a:rPr lang="en-US" sz="1200" dirty="0" err="1"/>
              <a:t>tl.get</a:t>
            </a:r>
            <a:r>
              <a:rPr lang="en-US" sz="1200" dirty="0"/>
              <a:t>());  // null</a:t>
            </a:r>
          </a:p>
          <a:p>
            <a:r>
              <a:rPr lang="en-US" sz="1200" dirty="0"/>
              <a:t>		</a:t>
            </a:r>
            <a:r>
              <a:rPr lang="en-US" sz="1200" dirty="0" err="1"/>
              <a:t>tl.set</a:t>
            </a:r>
            <a:r>
              <a:rPr lang="en-US" sz="1200" dirty="0"/>
              <a:t>("Akhil Kumar");</a:t>
            </a:r>
          </a:p>
          <a:p>
            <a:r>
              <a:rPr lang="en-US" sz="1200" dirty="0"/>
              <a:t>		</a:t>
            </a:r>
            <a:r>
              <a:rPr lang="en-US" sz="1200" dirty="0" err="1"/>
              <a:t>System.out.println</a:t>
            </a:r>
            <a:r>
              <a:rPr lang="en-US" sz="1200" dirty="0"/>
              <a:t>(</a:t>
            </a:r>
            <a:r>
              <a:rPr lang="en-US" sz="1200" dirty="0" err="1"/>
              <a:t>tl.get</a:t>
            </a:r>
            <a:r>
              <a:rPr lang="en-US" sz="1200" dirty="0"/>
              <a:t>()); // Akhil</a:t>
            </a:r>
          </a:p>
          <a:p>
            <a:r>
              <a:rPr lang="en-US" sz="1200" dirty="0"/>
              <a:t>		</a:t>
            </a:r>
            <a:r>
              <a:rPr lang="en-US" sz="1200" dirty="0" err="1"/>
              <a:t>tl.remove</a:t>
            </a:r>
            <a:r>
              <a:rPr lang="en-US" sz="1200" dirty="0"/>
              <a:t>();</a:t>
            </a:r>
          </a:p>
          <a:p>
            <a:r>
              <a:rPr lang="en-US" sz="1200" dirty="0"/>
              <a:t>		</a:t>
            </a:r>
            <a:r>
              <a:rPr lang="en-US" sz="1200" dirty="0" err="1"/>
              <a:t>System.out.println</a:t>
            </a:r>
            <a:r>
              <a:rPr lang="en-US" sz="1200" dirty="0"/>
              <a:t>(</a:t>
            </a:r>
            <a:r>
              <a:rPr lang="en-US" sz="1200" dirty="0" err="1"/>
              <a:t>tl.get</a:t>
            </a:r>
            <a:r>
              <a:rPr lang="en-US" sz="1200" dirty="0"/>
              <a:t>());  // null </a:t>
            </a:r>
          </a:p>
          <a:p>
            <a:r>
              <a:rPr lang="en-US" sz="1200" dirty="0"/>
              <a:t>	}</a:t>
            </a:r>
          </a:p>
          <a:p>
            <a:r>
              <a:rPr lang="en-US" sz="1200" dirty="0"/>
              <a:t>}</a:t>
            </a:r>
          </a:p>
          <a:p>
            <a:endParaRPr lang="en-US" dirty="0"/>
          </a:p>
        </p:txBody>
      </p:sp>
      <p:pic>
        <p:nvPicPr>
          <p:cNvPr id="4" name="Picture 3">
            <a:extLst>
              <a:ext uri="{FF2B5EF4-FFF2-40B4-BE49-F238E27FC236}">
                <a16:creationId xmlns:a16="http://schemas.microsoft.com/office/drawing/2014/main" id="{8EB4E709-FA28-48E4-8127-FDF78CC75BBA}"/>
              </a:ext>
            </a:extLst>
          </p:cNvPr>
          <p:cNvPicPr>
            <a:picLocks noChangeAspect="1"/>
          </p:cNvPicPr>
          <p:nvPr/>
        </p:nvPicPr>
        <p:blipFill>
          <a:blip r:embed="rId2"/>
          <a:stretch>
            <a:fillRect/>
          </a:stretch>
        </p:blipFill>
        <p:spPr>
          <a:xfrm>
            <a:off x="5981572" y="5095811"/>
            <a:ext cx="1829055" cy="914528"/>
          </a:xfrm>
          <a:prstGeom prst="rect">
            <a:avLst/>
          </a:prstGeom>
        </p:spPr>
      </p:pic>
    </p:spTree>
    <p:extLst>
      <p:ext uri="{BB962C8B-B14F-4D97-AF65-F5344CB8AC3E}">
        <p14:creationId xmlns:p14="http://schemas.microsoft.com/office/powerpoint/2010/main" val="2296849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3AA7E-29BA-4C49-A28C-431B81F19253}"/>
              </a:ext>
            </a:extLst>
          </p:cNvPr>
          <p:cNvSpPr txBox="1"/>
          <p:nvPr/>
        </p:nvSpPr>
        <p:spPr>
          <a:xfrm>
            <a:off x="200025" y="161925"/>
            <a:ext cx="11791950" cy="6001643"/>
          </a:xfrm>
          <a:prstGeom prst="rect">
            <a:avLst/>
          </a:prstGeom>
          <a:noFill/>
        </p:spPr>
        <p:txBody>
          <a:bodyPr wrap="square" rtlCol="0">
            <a:spAutoFit/>
          </a:bodyPr>
          <a:lstStyle/>
          <a:p>
            <a:r>
              <a:rPr lang="en-US" dirty="0"/>
              <a:t>In the below program for every customer thread a separate customer id will be maintained by </a:t>
            </a:r>
            <a:r>
              <a:rPr lang="en-US" dirty="0" err="1"/>
              <a:t>ThreadLocal</a:t>
            </a:r>
            <a:r>
              <a:rPr lang="en-US" dirty="0"/>
              <a:t> Object </a:t>
            </a:r>
          </a:p>
          <a:p>
            <a:r>
              <a:rPr lang="en-US" sz="1200" dirty="0"/>
              <a:t>class </a:t>
            </a:r>
            <a:r>
              <a:rPr lang="en-US" sz="1200" dirty="0" err="1"/>
              <a:t>CustomerThread</a:t>
            </a:r>
            <a:r>
              <a:rPr lang="en-US" sz="1200" dirty="0"/>
              <a:t> extends Thread{</a:t>
            </a:r>
          </a:p>
          <a:p>
            <a:r>
              <a:rPr lang="en-US" sz="1200" dirty="0"/>
              <a:t>	static Integer </a:t>
            </a:r>
            <a:r>
              <a:rPr lang="en-US" sz="1200" dirty="0" err="1"/>
              <a:t>custId</a:t>
            </a:r>
            <a:r>
              <a:rPr lang="en-US" sz="1200" dirty="0"/>
              <a:t> = 0;</a:t>
            </a:r>
          </a:p>
          <a:p>
            <a:r>
              <a:rPr lang="en-US" sz="1200" dirty="0"/>
              <a:t>	private static </a:t>
            </a:r>
            <a:r>
              <a:rPr lang="en-US" sz="1200" dirty="0" err="1"/>
              <a:t>ThreadLocal</a:t>
            </a:r>
            <a:r>
              <a:rPr lang="en-US" sz="1200" dirty="0"/>
              <a:t> </a:t>
            </a:r>
            <a:r>
              <a:rPr lang="en-US" sz="1200" dirty="0" err="1"/>
              <a:t>tl</a:t>
            </a:r>
            <a:r>
              <a:rPr lang="en-US" sz="1200" dirty="0"/>
              <a:t> = new </a:t>
            </a:r>
            <a:r>
              <a:rPr lang="en-US" sz="1200" dirty="0" err="1"/>
              <a:t>ThreadLocal</a:t>
            </a:r>
            <a:r>
              <a:rPr lang="en-US" sz="1200" dirty="0"/>
              <a:t>(){</a:t>
            </a:r>
          </a:p>
          <a:p>
            <a:r>
              <a:rPr lang="en-US" sz="1200" dirty="0"/>
              <a:t>		protected Integer </a:t>
            </a:r>
            <a:r>
              <a:rPr lang="en-US" sz="1200" dirty="0" err="1"/>
              <a:t>initialValue</a:t>
            </a:r>
            <a:r>
              <a:rPr lang="en-US" sz="1200" dirty="0"/>
              <a:t>(){</a:t>
            </a:r>
          </a:p>
          <a:p>
            <a:r>
              <a:rPr lang="en-US" sz="1200" dirty="0"/>
              <a:t>			return ++</a:t>
            </a:r>
            <a:r>
              <a:rPr lang="en-US" sz="1200" dirty="0" err="1"/>
              <a:t>custId</a:t>
            </a:r>
            <a:r>
              <a:rPr lang="en-US" sz="1200" dirty="0"/>
              <a:t>;</a:t>
            </a:r>
          </a:p>
          <a:p>
            <a:r>
              <a:rPr lang="en-US" sz="1200" dirty="0"/>
              <a:t>		}</a:t>
            </a:r>
          </a:p>
          <a:p>
            <a:r>
              <a:rPr lang="en-US" sz="1200" dirty="0"/>
              <a:t>	};</a:t>
            </a:r>
          </a:p>
          <a:p>
            <a:r>
              <a:rPr lang="en-US" sz="1200" dirty="0"/>
              <a:t>	</a:t>
            </a:r>
            <a:r>
              <a:rPr lang="en-US" sz="1200" dirty="0" err="1"/>
              <a:t>CustomerThread</a:t>
            </a:r>
            <a:r>
              <a:rPr lang="en-US" sz="1200" dirty="0"/>
              <a:t>(String name){</a:t>
            </a:r>
          </a:p>
          <a:p>
            <a:r>
              <a:rPr lang="en-US" sz="1200" dirty="0"/>
              <a:t>		super(name);</a:t>
            </a:r>
          </a:p>
          <a:p>
            <a:r>
              <a:rPr lang="en-US" sz="1200" dirty="0"/>
              <a:t>	</a:t>
            </a:r>
          </a:p>
          <a:p>
            <a:r>
              <a:rPr lang="en-US" sz="1200" dirty="0"/>
              <a:t>	}</a:t>
            </a:r>
          </a:p>
          <a:p>
            <a:r>
              <a:rPr lang="en-US" sz="1200" dirty="0"/>
              <a:t>	public void run(){</a:t>
            </a:r>
          </a:p>
          <a:p>
            <a:r>
              <a:rPr lang="en-US" sz="1200" dirty="0"/>
              <a:t>		</a:t>
            </a:r>
            <a:r>
              <a:rPr lang="en-US" sz="1200" dirty="0" err="1"/>
              <a:t>System.out.println</a:t>
            </a:r>
            <a:r>
              <a:rPr lang="en-US" sz="1200" dirty="0"/>
              <a:t>(</a:t>
            </a:r>
            <a:r>
              <a:rPr lang="en-US" sz="1200" dirty="0" err="1"/>
              <a:t>Thread.currentThread</a:t>
            </a:r>
            <a:r>
              <a:rPr lang="en-US" sz="1200" dirty="0"/>
              <a:t>().</a:t>
            </a:r>
            <a:r>
              <a:rPr lang="en-US" sz="1200" dirty="0" err="1"/>
              <a:t>getName</a:t>
            </a:r>
            <a:r>
              <a:rPr lang="en-US" sz="1200" dirty="0"/>
              <a:t>()+"executing with customer id : "+ </a:t>
            </a:r>
            <a:r>
              <a:rPr lang="en-US" sz="1200" dirty="0" err="1"/>
              <a:t>tl.get</a:t>
            </a:r>
            <a:r>
              <a:rPr lang="en-US" sz="1200" dirty="0"/>
              <a:t>());</a:t>
            </a:r>
          </a:p>
          <a:p>
            <a:r>
              <a:rPr lang="en-US" sz="1200" dirty="0"/>
              <a:t>	}</a:t>
            </a:r>
          </a:p>
          <a:p>
            <a:r>
              <a:rPr lang="en-US" sz="1200" dirty="0"/>
              <a:t>}</a:t>
            </a:r>
          </a:p>
          <a:p>
            <a:r>
              <a:rPr lang="en-US" sz="1200" dirty="0"/>
              <a:t>	</a:t>
            </a:r>
          </a:p>
          <a:p>
            <a:r>
              <a:rPr lang="en-US" sz="1200" dirty="0"/>
              <a:t>class ThreadLocalDemo2{</a:t>
            </a:r>
          </a:p>
          <a:p>
            <a:r>
              <a:rPr lang="en-US" sz="1200" dirty="0"/>
              <a:t>	public static void main(String[] </a:t>
            </a:r>
            <a:r>
              <a:rPr lang="en-US" sz="1200" dirty="0" err="1"/>
              <a:t>args</a:t>
            </a:r>
            <a:r>
              <a:rPr lang="en-US" sz="1200" dirty="0"/>
              <a:t>){</a:t>
            </a:r>
          </a:p>
          <a:p>
            <a:r>
              <a:rPr lang="en-US" sz="1200" dirty="0"/>
              <a:t>		</a:t>
            </a:r>
          </a:p>
          <a:p>
            <a:r>
              <a:rPr lang="en-US" sz="1200" dirty="0"/>
              <a:t>		</a:t>
            </a:r>
            <a:r>
              <a:rPr lang="en-US" sz="1200" dirty="0" err="1"/>
              <a:t>CustomerThread</a:t>
            </a:r>
            <a:r>
              <a:rPr lang="en-US" sz="1200" dirty="0"/>
              <a:t> c1 = new </a:t>
            </a:r>
            <a:r>
              <a:rPr lang="en-US" sz="1200" dirty="0" err="1"/>
              <a:t>CustomerThread</a:t>
            </a:r>
            <a:r>
              <a:rPr lang="en-US" sz="1200" dirty="0"/>
              <a:t>("</a:t>
            </a:r>
            <a:r>
              <a:rPr lang="en-US" sz="1200" dirty="0" err="1"/>
              <a:t>CustomerThread</a:t>
            </a:r>
            <a:r>
              <a:rPr lang="en-US" sz="1200" dirty="0"/>
              <a:t> -- 1 ");</a:t>
            </a:r>
          </a:p>
          <a:p>
            <a:r>
              <a:rPr lang="en-US" sz="1200" dirty="0"/>
              <a:t>		</a:t>
            </a:r>
            <a:r>
              <a:rPr lang="en-US" sz="1200" dirty="0" err="1"/>
              <a:t>CustomerThread</a:t>
            </a:r>
            <a:r>
              <a:rPr lang="en-US" sz="1200" dirty="0"/>
              <a:t> c2 = new </a:t>
            </a:r>
            <a:r>
              <a:rPr lang="en-US" sz="1200" dirty="0" err="1"/>
              <a:t>CustomerThread</a:t>
            </a:r>
            <a:r>
              <a:rPr lang="en-US" sz="1200" dirty="0"/>
              <a:t>("</a:t>
            </a:r>
            <a:r>
              <a:rPr lang="en-US" sz="1200" dirty="0" err="1"/>
              <a:t>CustomerThread</a:t>
            </a:r>
            <a:r>
              <a:rPr lang="en-US" sz="1200" dirty="0"/>
              <a:t> -- 2 ");</a:t>
            </a:r>
          </a:p>
          <a:p>
            <a:r>
              <a:rPr lang="en-US" sz="1200" dirty="0"/>
              <a:t>		</a:t>
            </a:r>
            <a:r>
              <a:rPr lang="en-US" sz="1200" dirty="0" err="1"/>
              <a:t>CustomerThread</a:t>
            </a:r>
            <a:r>
              <a:rPr lang="en-US" sz="1200" dirty="0"/>
              <a:t> c3 = new </a:t>
            </a:r>
            <a:r>
              <a:rPr lang="en-US" sz="1200" dirty="0" err="1"/>
              <a:t>CustomerThread</a:t>
            </a:r>
            <a:r>
              <a:rPr lang="en-US" sz="1200" dirty="0"/>
              <a:t>("</a:t>
            </a:r>
            <a:r>
              <a:rPr lang="en-US" sz="1200" dirty="0" err="1"/>
              <a:t>CustomerThread</a:t>
            </a:r>
            <a:r>
              <a:rPr lang="en-US" sz="1200" dirty="0"/>
              <a:t> -- 3 ");</a:t>
            </a:r>
          </a:p>
          <a:p>
            <a:r>
              <a:rPr lang="en-US" sz="1200" dirty="0"/>
              <a:t>		</a:t>
            </a:r>
            <a:r>
              <a:rPr lang="en-US" sz="1200" dirty="0" err="1"/>
              <a:t>CustomerThread</a:t>
            </a:r>
            <a:r>
              <a:rPr lang="en-US" sz="1200" dirty="0"/>
              <a:t> c4 = new </a:t>
            </a:r>
            <a:r>
              <a:rPr lang="en-US" sz="1200" dirty="0" err="1"/>
              <a:t>CustomerThread</a:t>
            </a:r>
            <a:r>
              <a:rPr lang="en-US" sz="1200" dirty="0"/>
              <a:t>("</a:t>
            </a:r>
            <a:r>
              <a:rPr lang="en-US" sz="1200" dirty="0" err="1"/>
              <a:t>CustomerThread</a:t>
            </a:r>
            <a:r>
              <a:rPr lang="en-US" sz="1200" dirty="0"/>
              <a:t> -- 4 ");</a:t>
            </a:r>
          </a:p>
          <a:p>
            <a:r>
              <a:rPr lang="en-US" sz="1200" dirty="0"/>
              <a:t>		c1.start();</a:t>
            </a:r>
          </a:p>
          <a:p>
            <a:r>
              <a:rPr lang="en-US" sz="1200" dirty="0"/>
              <a:t>		c2.start();</a:t>
            </a:r>
          </a:p>
          <a:p>
            <a:r>
              <a:rPr lang="en-US" sz="1200" dirty="0"/>
              <a:t>		c3.start();</a:t>
            </a:r>
          </a:p>
          <a:p>
            <a:r>
              <a:rPr lang="en-US" sz="1200" dirty="0"/>
              <a:t>		c4.start();	</a:t>
            </a:r>
          </a:p>
          <a:p>
            <a:r>
              <a:rPr lang="en-US" sz="1200" dirty="0"/>
              <a:t>	}</a:t>
            </a:r>
          </a:p>
          <a:p>
            <a:r>
              <a:rPr lang="en-US" sz="1200" dirty="0"/>
              <a:t>}</a:t>
            </a:r>
          </a:p>
          <a:p>
            <a:r>
              <a:rPr lang="en-US" dirty="0"/>
              <a:t> </a:t>
            </a:r>
          </a:p>
        </p:txBody>
      </p:sp>
      <p:pic>
        <p:nvPicPr>
          <p:cNvPr id="10" name="Picture 9">
            <a:extLst>
              <a:ext uri="{FF2B5EF4-FFF2-40B4-BE49-F238E27FC236}">
                <a16:creationId xmlns:a16="http://schemas.microsoft.com/office/drawing/2014/main" id="{4759E3E8-449F-4182-A943-B74FF9E4C5A0}"/>
              </a:ext>
            </a:extLst>
          </p:cNvPr>
          <p:cNvPicPr>
            <a:picLocks noChangeAspect="1"/>
          </p:cNvPicPr>
          <p:nvPr/>
        </p:nvPicPr>
        <p:blipFill>
          <a:blip r:embed="rId2"/>
          <a:stretch>
            <a:fillRect/>
          </a:stretch>
        </p:blipFill>
        <p:spPr>
          <a:xfrm>
            <a:off x="4809741" y="5038652"/>
            <a:ext cx="5506218" cy="1047896"/>
          </a:xfrm>
          <a:prstGeom prst="rect">
            <a:avLst/>
          </a:prstGeom>
        </p:spPr>
      </p:pic>
    </p:spTree>
    <p:extLst>
      <p:ext uri="{BB962C8B-B14F-4D97-AF65-F5344CB8AC3E}">
        <p14:creationId xmlns:p14="http://schemas.microsoft.com/office/powerpoint/2010/main" val="163967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0AFEB6-7003-41C6-A20A-6BF48D5BC529}"/>
              </a:ext>
            </a:extLst>
          </p:cNvPr>
          <p:cNvSpPr txBox="1"/>
          <p:nvPr/>
        </p:nvSpPr>
        <p:spPr>
          <a:xfrm>
            <a:off x="190500" y="180975"/>
            <a:ext cx="11791950" cy="5509200"/>
          </a:xfrm>
          <a:prstGeom prst="rect">
            <a:avLst/>
          </a:prstGeom>
          <a:noFill/>
        </p:spPr>
        <p:txBody>
          <a:bodyPr wrap="square" rtlCol="0">
            <a:spAutoFit/>
          </a:bodyPr>
          <a:lstStyle/>
          <a:p>
            <a:r>
              <a:rPr lang="en-US" dirty="0" err="1"/>
              <a:t>ThreadLocal</a:t>
            </a:r>
            <a:r>
              <a:rPr lang="en-US" dirty="0"/>
              <a:t> vs Inheritance </a:t>
            </a:r>
          </a:p>
          <a:p>
            <a:endParaRPr lang="en-US" dirty="0"/>
          </a:p>
          <a:p>
            <a:r>
              <a:rPr lang="en-US" dirty="0"/>
              <a:t>Parent Threads Thread local variable by default not available to the child thread . If we want to make parent threads </a:t>
            </a:r>
            <a:r>
              <a:rPr lang="en-US" dirty="0" err="1"/>
              <a:t>ThreadLocal</a:t>
            </a:r>
            <a:r>
              <a:rPr lang="en-US" dirty="0"/>
              <a:t> value available to the child thread then we should go for </a:t>
            </a:r>
            <a:r>
              <a:rPr lang="en-US" dirty="0" err="1"/>
              <a:t>InheritableThreadLocal</a:t>
            </a:r>
            <a:r>
              <a:rPr lang="en-US" dirty="0"/>
              <a:t> class .</a:t>
            </a:r>
          </a:p>
          <a:p>
            <a:endParaRPr lang="en-US" dirty="0"/>
          </a:p>
          <a:p>
            <a:r>
              <a:rPr lang="en-US" dirty="0"/>
              <a:t>By default child threads value exactly same as parent thread value but we can provide customized value child thread by overriding child value method . </a:t>
            </a:r>
          </a:p>
          <a:p>
            <a:endParaRPr lang="en-US" dirty="0"/>
          </a:p>
          <a:p>
            <a:r>
              <a:rPr lang="en-US" sz="2800" b="1" dirty="0"/>
              <a:t>Constructor :</a:t>
            </a:r>
          </a:p>
          <a:p>
            <a:endParaRPr lang="en-US" dirty="0"/>
          </a:p>
          <a:p>
            <a:r>
              <a:rPr lang="en-US" dirty="0" err="1"/>
              <a:t>InheritableThreadLocal</a:t>
            </a:r>
            <a:r>
              <a:rPr lang="en-US" dirty="0"/>
              <a:t> </a:t>
            </a:r>
            <a:r>
              <a:rPr lang="en-US" dirty="0" err="1"/>
              <a:t>tl</a:t>
            </a:r>
            <a:r>
              <a:rPr lang="en-US" dirty="0"/>
              <a:t> = new </a:t>
            </a:r>
            <a:r>
              <a:rPr lang="en-US" dirty="0" err="1"/>
              <a:t>InheritableThreadLocal</a:t>
            </a:r>
            <a:r>
              <a:rPr lang="en-US" dirty="0"/>
              <a:t>();</a:t>
            </a:r>
          </a:p>
          <a:p>
            <a:endParaRPr lang="en-US" dirty="0"/>
          </a:p>
          <a:p>
            <a:r>
              <a:rPr lang="en-US" dirty="0"/>
              <a:t>Methods : </a:t>
            </a:r>
          </a:p>
          <a:p>
            <a:r>
              <a:rPr lang="en-US" dirty="0"/>
              <a:t>Inheritable </a:t>
            </a:r>
            <a:r>
              <a:rPr lang="en-US" dirty="0" err="1"/>
              <a:t>ThreadLocal</a:t>
            </a:r>
            <a:r>
              <a:rPr lang="en-US" dirty="0"/>
              <a:t>  is a child class of Thread Local hence all methods present in </a:t>
            </a:r>
            <a:r>
              <a:rPr lang="en-US" dirty="0" err="1"/>
              <a:t>threadlocal</a:t>
            </a:r>
            <a:r>
              <a:rPr lang="en-US" dirty="0"/>
              <a:t> by default available to Inheritable </a:t>
            </a:r>
            <a:r>
              <a:rPr lang="en-US" dirty="0" err="1"/>
              <a:t>threadlocal</a:t>
            </a:r>
            <a:r>
              <a:rPr lang="en-US" dirty="0"/>
              <a:t> </a:t>
            </a:r>
          </a:p>
          <a:p>
            <a:endParaRPr lang="en-US" dirty="0"/>
          </a:p>
          <a:p>
            <a:r>
              <a:rPr lang="en-US" dirty="0"/>
              <a:t>In addition to these methods it contains only one method : </a:t>
            </a:r>
          </a:p>
          <a:p>
            <a:r>
              <a:rPr lang="en-US" dirty="0"/>
              <a:t>Public Object </a:t>
            </a:r>
            <a:r>
              <a:rPr lang="en-US" dirty="0" err="1"/>
              <a:t>childValue</a:t>
            </a:r>
            <a:r>
              <a:rPr lang="en-US" dirty="0"/>
              <a:t>(Object </a:t>
            </a:r>
            <a:r>
              <a:rPr lang="en-US" dirty="0" err="1"/>
              <a:t>parentValue</a:t>
            </a:r>
            <a:r>
              <a:rPr lang="en-US" dirty="0"/>
              <a:t>)</a:t>
            </a:r>
          </a:p>
          <a:p>
            <a:endParaRPr lang="en-US" dirty="0"/>
          </a:p>
        </p:txBody>
      </p:sp>
    </p:spTree>
    <p:extLst>
      <p:ext uri="{BB962C8B-B14F-4D97-AF65-F5344CB8AC3E}">
        <p14:creationId xmlns:p14="http://schemas.microsoft.com/office/powerpoint/2010/main" val="25281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AAE33-9D10-4A1E-AAED-E220B14F8B4F}"/>
              </a:ext>
            </a:extLst>
          </p:cNvPr>
          <p:cNvSpPr txBox="1"/>
          <p:nvPr/>
        </p:nvSpPr>
        <p:spPr>
          <a:xfrm>
            <a:off x="85725" y="95250"/>
            <a:ext cx="11982450" cy="6955750"/>
          </a:xfrm>
          <a:prstGeom prst="rect">
            <a:avLst/>
          </a:prstGeom>
          <a:noFill/>
        </p:spPr>
        <p:txBody>
          <a:bodyPr wrap="square" rtlCol="0">
            <a:spAutoFit/>
          </a:bodyPr>
          <a:lstStyle/>
          <a:p>
            <a:r>
              <a:rPr lang="en-US" dirty="0"/>
              <a:t>Thread Group is a java class present in </a:t>
            </a:r>
            <a:r>
              <a:rPr lang="en-US" dirty="0" err="1"/>
              <a:t>java.lang</a:t>
            </a:r>
            <a:r>
              <a:rPr lang="en-US" dirty="0"/>
              <a:t> package and it is direct child class of object . </a:t>
            </a:r>
          </a:p>
          <a:p>
            <a:endParaRPr lang="en-US" dirty="0"/>
          </a:p>
          <a:p>
            <a:r>
              <a:rPr lang="en-US" sz="3200" b="1" dirty="0"/>
              <a:t>Constructors :</a:t>
            </a:r>
          </a:p>
          <a:p>
            <a:pPr marL="400050" indent="-400050">
              <a:buAutoNum type="romanUcPeriod"/>
            </a:pPr>
            <a:r>
              <a:rPr lang="en-US" dirty="0" err="1"/>
              <a:t>ThreadGroup</a:t>
            </a:r>
            <a:r>
              <a:rPr lang="en-US" dirty="0"/>
              <a:t> g =  new </a:t>
            </a:r>
            <a:r>
              <a:rPr lang="en-US" dirty="0" err="1"/>
              <a:t>ThreadGroup</a:t>
            </a:r>
            <a:r>
              <a:rPr lang="en-US" dirty="0"/>
              <a:t>(String name);</a:t>
            </a:r>
          </a:p>
          <a:p>
            <a:r>
              <a:rPr lang="en-US" dirty="0"/>
              <a:t>Creates a new </a:t>
            </a:r>
            <a:r>
              <a:rPr lang="en-US" dirty="0" err="1"/>
              <a:t>threadgroup</a:t>
            </a:r>
            <a:r>
              <a:rPr lang="en-US" dirty="0"/>
              <a:t> with the specified </a:t>
            </a:r>
            <a:r>
              <a:rPr lang="en-US" dirty="0" err="1"/>
              <a:t>groupname</a:t>
            </a:r>
            <a:r>
              <a:rPr lang="en-US" dirty="0"/>
              <a:t> </a:t>
            </a:r>
          </a:p>
          <a:p>
            <a:r>
              <a:rPr lang="en-US" dirty="0"/>
              <a:t>1.  The parent of this new group is the thread group of currently executing thread</a:t>
            </a:r>
          </a:p>
          <a:p>
            <a:r>
              <a:rPr lang="en-US" dirty="0"/>
              <a:t>For example : </a:t>
            </a:r>
            <a:r>
              <a:rPr lang="en-US" dirty="0" err="1"/>
              <a:t>ThreadGroup</a:t>
            </a:r>
            <a:r>
              <a:rPr lang="en-US" dirty="0"/>
              <a:t> g =  new </a:t>
            </a:r>
            <a:r>
              <a:rPr lang="en-US" dirty="0" err="1"/>
              <a:t>ThreadGroup</a:t>
            </a:r>
            <a:r>
              <a:rPr lang="en-US" dirty="0"/>
              <a:t>(“First Group”);</a:t>
            </a:r>
          </a:p>
          <a:p>
            <a:endParaRPr lang="en-US" dirty="0"/>
          </a:p>
          <a:p>
            <a:endParaRPr lang="en-US" dirty="0"/>
          </a:p>
          <a:p>
            <a:pPr marL="400050" indent="-400050">
              <a:buAutoNum type="romanUcPeriod" startAt="2"/>
            </a:pPr>
            <a:r>
              <a:rPr lang="en-US" dirty="0" err="1"/>
              <a:t>ThreadGroup</a:t>
            </a:r>
            <a:r>
              <a:rPr lang="en-US" dirty="0"/>
              <a:t> g = new </a:t>
            </a:r>
            <a:r>
              <a:rPr lang="en-US" dirty="0" err="1"/>
              <a:t>ThreadGroup</a:t>
            </a:r>
            <a:r>
              <a:rPr lang="en-US" dirty="0"/>
              <a:t>(</a:t>
            </a:r>
            <a:r>
              <a:rPr lang="en-US" dirty="0" err="1"/>
              <a:t>ThreadGroup</a:t>
            </a:r>
            <a:r>
              <a:rPr lang="en-US" dirty="0"/>
              <a:t> </a:t>
            </a:r>
            <a:r>
              <a:rPr lang="en-US" dirty="0" err="1"/>
              <a:t>pg</a:t>
            </a:r>
            <a:r>
              <a:rPr lang="en-US" dirty="0"/>
              <a:t>, String </a:t>
            </a:r>
            <a:r>
              <a:rPr lang="en-US" dirty="0" err="1"/>
              <a:t>Groupname</a:t>
            </a:r>
            <a:r>
              <a:rPr lang="en-US" dirty="0"/>
              <a:t>);</a:t>
            </a:r>
          </a:p>
          <a:p>
            <a:r>
              <a:rPr lang="en-US" dirty="0"/>
              <a:t>For example : </a:t>
            </a:r>
            <a:r>
              <a:rPr lang="en-US" dirty="0" err="1"/>
              <a:t>ThreadGroup</a:t>
            </a:r>
            <a:r>
              <a:rPr lang="en-US" dirty="0"/>
              <a:t> g = new </a:t>
            </a:r>
            <a:r>
              <a:rPr lang="en-US" dirty="0" err="1"/>
              <a:t>ThreadGroup</a:t>
            </a:r>
            <a:r>
              <a:rPr lang="en-US" dirty="0"/>
              <a:t>(</a:t>
            </a:r>
            <a:r>
              <a:rPr lang="en-US" dirty="0" err="1"/>
              <a:t>g,”Second</a:t>
            </a:r>
            <a:r>
              <a:rPr lang="en-US" dirty="0"/>
              <a:t> Group”);</a:t>
            </a:r>
          </a:p>
          <a:p>
            <a:endParaRPr lang="en-US" dirty="0"/>
          </a:p>
          <a:p>
            <a:r>
              <a:rPr lang="en-US" dirty="0"/>
              <a:t>Creates a new thread group with the specified group name the parent of this new thread group is specified parent group .</a:t>
            </a:r>
          </a:p>
          <a:p>
            <a:endParaRPr lang="en-US" dirty="0"/>
          </a:p>
          <a:p>
            <a:r>
              <a:rPr lang="en-US" dirty="0"/>
              <a:t>class ThreadGroupDemo2{</a:t>
            </a:r>
          </a:p>
          <a:p>
            <a:r>
              <a:rPr lang="en-US" dirty="0"/>
              <a:t>	public static void main(String[] </a:t>
            </a:r>
            <a:r>
              <a:rPr lang="en-US" dirty="0" err="1"/>
              <a:t>args</a:t>
            </a:r>
            <a:r>
              <a:rPr lang="en-US" dirty="0"/>
              <a:t>){</a:t>
            </a:r>
          </a:p>
          <a:p>
            <a:r>
              <a:rPr lang="en-US" dirty="0"/>
              <a:t>		</a:t>
            </a:r>
            <a:r>
              <a:rPr lang="en-US" dirty="0" err="1"/>
              <a:t>ThreadGroup</a:t>
            </a:r>
            <a:r>
              <a:rPr lang="en-US" dirty="0"/>
              <a:t> g1 = new </a:t>
            </a:r>
            <a:r>
              <a:rPr lang="en-US" dirty="0" err="1"/>
              <a:t>ThreadGroup</a:t>
            </a:r>
            <a:r>
              <a:rPr lang="en-US" dirty="0"/>
              <a:t>("First Group");</a:t>
            </a:r>
          </a:p>
          <a:p>
            <a:r>
              <a:rPr lang="en-US" dirty="0"/>
              <a:t>		</a:t>
            </a:r>
            <a:r>
              <a:rPr lang="en-US" dirty="0" err="1"/>
              <a:t>System.out.println</a:t>
            </a:r>
            <a:r>
              <a:rPr lang="en-US" dirty="0"/>
              <a:t>(g1.getParent().</a:t>
            </a:r>
            <a:r>
              <a:rPr lang="en-US" dirty="0" err="1"/>
              <a:t>getName</a:t>
            </a:r>
            <a:r>
              <a:rPr lang="en-US" dirty="0"/>
              <a:t>()); // main</a:t>
            </a:r>
          </a:p>
          <a:p>
            <a:r>
              <a:rPr lang="en-US" dirty="0"/>
              <a:t>		</a:t>
            </a:r>
            <a:r>
              <a:rPr lang="en-US" dirty="0" err="1"/>
              <a:t>ThreadGroup</a:t>
            </a:r>
            <a:r>
              <a:rPr lang="en-US" dirty="0"/>
              <a:t> g2 = new </a:t>
            </a:r>
            <a:r>
              <a:rPr lang="en-US" dirty="0" err="1"/>
              <a:t>ThreadGroup</a:t>
            </a:r>
            <a:r>
              <a:rPr lang="en-US" dirty="0"/>
              <a:t>(g1,"Second Group");</a:t>
            </a:r>
          </a:p>
          <a:p>
            <a:r>
              <a:rPr lang="en-US" dirty="0"/>
              <a:t>		</a:t>
            </a:r>
            <a:r>
              <a:rPr lang="en-US" dirty="0" err="1"/>
              <a:t>System.out.println</a:t>
            </a:r>
            <a:r>
              <a:rPr lang="en-US" dirty="0"/>
              <a:t>(g2.getParent().</a:t>
            </a:r>
            <a:r>
              <a:rPr lang="en-US" dirty="0" err="1"/>
              <a:t>getName</a:t>
            </a:r>
            <a:r>
              <a:rPr lang="en-US" dirty="0"/>
              <a:t>());   // First Group </a:t>
            </a:r>
          </a:p>
          <a:p>
            <a:r>
              <a:rPr lang="en-US" dirty="0"/>
              <a:t>	}</a:t>
            </a:r>
          </a:p>
          <a:p>
            <a:r>
              <a:rPr lang="en-US" dirty="0"/>
              <a:t>}</a:t>
            </a:r>
          </a:p>
          <a:p>
            <a:endParaRPr lang="en-US" dirty="0"/>
          </a:p>
          <a:p>
            <a:endParaRPr lang="en-US" dirty="0"/>
          </a:p>
        </p:txBody>
      </p:sp>
      <p:pic>
        <p:nvPicPr>
          <p:cNvPr id="4" name="Picture 3">
            <a:extLst>
              <a:ext uri="{FF2B5EF4-FFF2-40B4-BE49-F238E27FC236}">
                <a16:creationId xmlns:a16="http://schemas.microsoft.com/office/drawing/2014/main" id="{36EFBF1B-7F68-4BEE-A9E8-EAC042D585C8}"/>
              </a:ext>
            </a:extLst>
          </p:cNvPr>
          <p:cNvPicPr>
            <a:picLocks noChangeAspect="1"/>
          </p:cNvPicPr>
          <p:nvPr/>
        </p:nvPicPr>
        <p:blipFill>
          <a:blip r:embed="rId2"/>
          <a:stretch>
            <a:fillRect/>
          </a:stretch>
        </p:blipFill>
        <p:spPr>
          <a:xfrm>
            <a:off x="9220100" y="5000585"/>
            <a:ext cx="1428949" cy="571580"/>
          </a:xfrm>
          <a:prstGeom prst="rect">
            <a:avLst/>
          </a:prstGeom>
        </p:spPr>
      </p:pic>
    </p:spTree>
    <p:extLst>
      <p:ext uri="{BB962C8B-B14F-4D97-AF65-F5344CB8AC3E}">
        <p14:creationId xmlns:p14="http://schemas.microsoft.com/office/powerpoint/2010/main" val="238784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BFBB51-8F93-43CC-9A49-4972874D0AA2}"/>
              </a:ext>
            </a:extLst>
          </p:cNvPr>
          <p:cNvSpPr txBox="1"/>
          <p:nvPr/>
        </p:nvSpPr>
        <p:spPr>
          <a:xfrm>
            <a:off x="0" y="95250"/>
            <a:ext cx="12096750" cy="6863417"/>
          </a:xfrm>
          <a:prstGeom prst="rect">
            <a:avLst/>
          </a:prstGeom>
          <a:noFill/>
        </p:spPr>
        <p:txBody>
          <a:bodyPr wrap="square" rtlCol="0">
            <a:spAutoFit/>
          </a:bodyPr>
          <a:lstStyle/>
          <a:p>
            <a:r>
              <a:rPr lang="en-US" sz="2000" b="1" dirty="0"/>
              <a:t>Example</a:t>
            </a:r>
            <a:endParaRPr lang="en-US" sz="1400" b="1" dirty="0"/>
          </a:p>
          <a:p>
            <a:endParaRPr lang="en-US" sz="1400" dirty="0"/>
          </a:p>
          <a:p>
            <a:r>
              <a:rPr lang="en-US" sz="1400" dirty="0"/>
              <a:t>class </a:t>
            </a:r>
            <a:r>
              <a:rPr lang="en-US" sz="1400" dirty="0" err="1"/>
              <a:t>ParentThread</a:t>
            </a:r>
            <a:r>
              <a:rPr lang="en-US" sz="1400" dirty="0"/>
              <a:t> extends Thread{</a:t>
            </a:r>
          </a:p>
          <a:p>
            <a:r>
              <a:rPr lang="en-US" sz="1400" dirty="0"/>
              <a:t>	public static </a:t>
            </a:r>
            <a:r>
              <a:rPr lang="en-US" sz="1400" dirty="0" err="1"/>
              <a:t>InheritableThreadLocal</a:t>
            </a:r>
            <a:r>
              <a:rPr lang="en-US" sz="1400" dirty="0"/>
              <a:t> </a:t>
            </a:r>
            <a:r>
              <a:rPr lang="en-US" sz="1400" dirty="0" err="1"/>
              <a:t>tl</a:t>
            </a:r>
            <a:r>
              <a:rPr lang="en-US" sz="1400" dirty="0"/>
              <a:t> = new </a:t>
            </a:r>
            <a:r>
              <a:rPr lang="en-US" sz="1400" dirty="0" err="1"/>
              <a:t>InheritableThreadLocal</a:t>
            </a:r>
            <a:r>
              <a:rPr lang="en-US" sz="1400" dirty="0"/>
              <a:t>(){</a:t>
            </a:r>
          </a:p>
          <a:p>
            <a:r>
              <a:rPr lang="en-US" sz="1400" dirty="0"/>
              <a:t>		public Object </a:t>
            </a:r>
            <a:r>
              <a:rPr lang="en-US" sz="1400" dirty="0" err="1"/>
              <a:t>childValue</a:t>
            </a:r>
            <a:r>
              <a:rPr lang="en-US" sz="1400" dirty="0"/>
              <a:t>(Object p){</a:t>
            </a:r>
          </a:p>
          <a:p>
            <a:r>
              <a:rPr lang="en-US" sz="1400" dirty="0"/>
              <a:t>			return "cc";</a:t>
            </a:r>
          </a:p>
          <a:p>
            <a:r>
              <a:rPr lang="en-US" sz="1400" dirty="0"/>
              <a:t>		}</a:t>
            </a:r>
          </a:p>
          <a:p>
            <a:r>
              <a:rPr lang="en-US" sz="1400" dirty="0"/>
              <a:t>	};</a:t>
            </a:r>
          </a:p>
          <a:p>
            <a:r>
              <a:rPr lang="en-US" sz="1400" dirty="0"/>
              <a:t>	</a:t>
            </a:r>
          </a:p>
          <a:p>
            <a:r>
              <a:rPr lang="en-US" sz="1400" dirty="0"/>
              <a:t>	public void run(){</a:t>
            </a:r>
          </a:p>
          <a:p>
            <a:r>
              <a:rPr lang="en-US" sz="1400" dirty="0"/>
              <a:t>		</a:t>
            </a:r>
            <a:r>
              <a:rPr lang="en-US" sz="1400" dirty="0" err="1"/>
              <a:t>tl.set</a:t>
            </a:r>
            <a:r>
              <a:rPr lang="en-US" sz="1400" dirty="0"/>
              <a:t>("pp");</a:t>
            </a:r>
          </a:p>
          <a:p>
            <a:r>
              <a:rPr lang="en-US" sz="1400" dirty="0"/>
              <a:t>		</a:t>
            </a:r>
            <a:r>
              <a:rPr lang="en-US" sz="1400" dirty="0" err="1"/>
              <a:t>System.out.println</a:t>
            </a:r>
            <a:r>
              <a:rPr lang="en-US" sz="1400" dirty="0"/>
              <a:t>("Parent Thread value == "+</a:t>
            </a:r>
            <a:r>
              <a:rPr lang="en-US" sz="1400" dirty="0" err="1"/>
              <a:t>tl.get</a:t>
            </a:r>
            <a:r>
              <a:rPr lang="en-US" sz="1400" dirty="0"/>
              <a:t>());</a:t>
            </a:r>
          </a:p>
          <a:p>
            <a:r>
              <a:rPr lang="en-US" sz="1400" dirty="0"/>
              <a:t>		</a:t>
            </a:r>
            <a:r>
              <a:rPr lang="en-US" sz="1400" dirty="0" err="1"/>
              <a:t>ChildThread</a:t>
            </a:r>
            <a:r>
              <a:rPr lang="en-US" sz="1400" dirty="0"/>
              <a:t> </a:t>
            </a:r>
            <a:r>
              <a:rPr lang="en-US" sz="1400" dirty="0" err="1"/>
              <a:t>ct</a:t>
            </a:r>
            <a:r>
              <a:rPr lang="en-US" sz="1400" dirty="0"/>
              <a:t> = new </a:t>
            </a:r>
            <a:r>
              <a:rPr lang="en-US" sz="1400" dirty="0" err="1"/>
              <a:t>ChildThread</a:t>
            </a:r>
            <a:r>
              <a:rPr lang="en-US" sz="1400" dirty="0"/>
              <a:t>();</a:t>
            </a:r>
          </a:p>
          <a:p>
            <a:r>
              <a:rPr lang="en-US" sz="1400" dirty="0"/>
              <a:t>		</a:t>
            </a:r>
            <a:r>
              <a:rPr lang="en-US" sz="1400" dirty="0" err="1"/>
              <a:t>ct.start</a:t>
            </a:r>
            <a:r>
              <a:rPr lang="en-US" sz="1400" dirty="0"/>
              <a:t>();</a:t>
            </a:r>
          </a:p>
          <a:p>
            <a:r>
              <a:rPr lang="en-US" sz="1400" dirty="0"/>
              <a:t>	}</a:t>
            </a:r>
          </a:p>
          <a:p>
            <a:r>
              <a:rPr lang="en-US" sz="1400" dirty="0"/>
              <a:t>}</a:t>
            </a:r>
          </a:p>
          <a:p>
            <a:r>
              <a:rPr lang="en-US" sz="1400" dirty="0"/>
              <a:t>class </a:t>
            </a:r>
            <a:r>
              <a:rPr lang="en-US" sz="1400" dirty="0" err="1"/>
              <a:t>ChildThread</a:t>
            </a:r>
            <a:r>
              <a:rPr lang="en-US" sz="1400" dirty="0"/>
              <a:t> extends Thread{</a:t>
            </a:r>
          </a:p>
          <a:p>
            <a:r>
              <a:rPr lang="en-US" sz="1400" dirty="0"/>
              <a:t>	public void run(){</a:t>
            </a:r>
          </a:p>
          <a:p>
            <a:r>
              <a:rPr lang="en-US" sz="1400" dirty="0"/>
              <a:t>		</a:t>
            </a:r>
            <a:r>
              <a:rPr lang="en-US" sz="1400" dirty="0" err="1"/>
              <a:t>System.out.println</a:t>
            </a:r>
            <a:r>
              <a:rPr lang="en-US" sz="1400" dirty="0"/>
              <a:t>("Child Thread Value: --"+ </a:t>
            </a:r>
            <a:r>
              <a:rPr lang="en-US" sz="1400" dirty="0" err="1"/>
              <a:t>ParentThread.tl.get</a:t>
            </a:r>
            <a:r>
              <a:rPr lang="en-US" sz="1400" dirty="0"/>
              <a:t>());</a:t>
            </a:r>
          </a:p>
          <a:p>
            <a:r>
              <a:rPr lang="en-US" sz="1400" dirty="0"/>
              <a:t>	}</a:t>
            </a:r>
          </a:p>
          <a:p>
            <a:r>
              <a:rPr lang="en-US" sz="1400" dirty="0"/>
              <a:t>}</a:t>
            </a:r>
          </a:p>
          <a:p>
            <a:endParaRPr lang="en-US" sz="1400" dirty="0"/>
          </a:p>
          <a:p>
            <a:endParaRPr lang="en-US" sz="1400" dirty="0"/>
          </a:p>
          <a:p>
            <a:r>
              <a:rPr lang="en-US" sz="1400" dirty="0"/>
              <a:t>class ThreadLocalDemo4{</a:t>
            </a:r>
          </a:p>
          <a:p>
            <a:r>
              <a:rPr lang="en-US" sz="1400" dirty="0"/>
              <a:t>	public static void main(String[] </a:t>
            </a:r>
            <a:r>
              <a:rPr lang="en-US" sz="1400" dirty="0" err="1"/>
              <a:t>args</a:t>
            </a:r>
            <a:r>
              <a:rPr lang="en-US" sz="1400" dirty="0"/>
              <a:t>){</a:t>
            </a:r>
          </a:p>
          <a:p>
            <a:r>
              <a:rPr lang="en-US" sz="1400" dirty="0"/>
              <a:t>		</a:t>
            </a:r>
          </a:p>
          <a:p>
            <a:r>
              <a:rPr lang="en-US" sz="1400" dirty="0"/>
              <a:t>		</a:t>
            </a:r>
            <a:r>
              <a:rPr lang="en-US" sz="1400" dirty="0" err="1"/>
              <a:t>ParentThread</a:t>
            </a:r>
            <a:r>
              <a:rPr lang="en-US" sz="1400" dirty="0"/>
              <a:t> </a:t>
            </a:r>
            <a:r>
              <a:rPr lang="en-US" sz="1400" dirty="0" err="1"/>
              <a:t>pt</a:t>
            </a:r>
            <a:r>
              <a:rPr lang="en-US" sz="1400" dirty="0"/>
              <a:t> = new </a:t>
            </a:r>
            <a:r>
              <a:rPr lang="en-US" sz="1400" dirty="0" err="1"/>
              <a:t>ParentThread</a:t>
            </a:r>
            <a:r>
              <a:rPr lang="en-US" sz="1400" dirty="0"/>
              <a:t>();</a:t>
            </a:r>
          </a:p>
          <a:p>
            <a:r>
              <a:rPr lang="en-US" sz="1400" dirty="0"/>
              <a:t>		</a:t>
            </a:r>
            <a:r>
              <a:rPr lang="en-US" sz="1400" dirty="0" err="1"/>
              <a:t>pt.start</a:t>
            </a:r>
            <a:r>
              <a:rPr lang="en-US" sz="1400" dirty="0"/>
              <a:t>();</a:t>
            </a:r>
          </a:p>
          <a:p>
            <a:r>
              <a:rPr lang="en-US" sz="1400" dirty="0"/>
              <a:t>	}</a:t>
            </a:r>
          </a:p>
          <a:p>
            <a:r>
              <a:rPr lang="en-US" sz="1400" dirty="0"/>
              <a:t>}</a:t>
            </a:r>
          </a:p>
        </p:txBody>
      </p:sp>
      <p:pic>
        <p:nvPicPr>
          <p:cNvPr id="4" name="Picture 3">
            <a:extLst>
              <a:ext uri="{FF2B5EF4-FFF2-40B4-BE49-F238E27FC236}">
                <a16:creationId xmlns:a16="http://schemas.microsoft.com/office/drawing/2014/main" id="{0D2931C0-9ABE-4025-B909-A52F0AC694B5}"/>
              </a:ext>
            </a:extLst>
          </p:cNvPr>
          <p:cNvPicPr>
            <a:picLocks noChangeAspect="1"/>
          </p:cNvPicPr>
          <p:nvPr/>
        </p:nvPicPr>
        <p:blipFill>
          <a:blip r:embed="rId2"/>
          <a:stretch>
            <a:fillRect/>
          </a:stretch>
        </p:blipFill>
        <p:spPr>
          <a:xfrm>
            <a:off x="7076877" y="4548147"/>
            <a:ext cx="2838846" cy="581106"/>
          </a:xfrm>
          <a:prstGeom prst="rect">
            <a:avLst/>
          </a:prstGeom>
        </p:spPr>
      </p:pic>
    </p:spTree>
    <p:extLst>
      <p:ext uri="{BB962C8B-B14F-4D97-AF65-F5344CB8AC3E}">
        <p14:creationId xmlns:p14="http://schemas.microsoft.com/office/powerpoint/2010/main" val="2076087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19BAA3-F46A-4951-B2A3-0F5823E48EB3}"/>
              </a:ext>
            </a:extLst>
          </p:cNvPr>
          <p:cNvSpPr txBox="1"/>
          <p:nvPr/>
        </p:nvSpPr>
        <p:spPr>
          <a:xfrm>
            <a:off x="219075" y="171450"/>
            <a:ext cx="11820525" cy="3139321"/>
          </a:xfrm>
          <a:prstGeom prst="rect">
            <a:avLst/>
          </a:prstGeom>
          <a:noFill/>
        </p:spPr>
        <p:txBody>
          <a:bodyPr wrap="square" rtlCol="0">
            <a:spAutoFit/>
          </a:bodyPr>
          <a:lstStyle/>
          <a:p>
            <a:r>
              <a:rPr lang="en-US" dirty="0"/>
              <a:t>In the above program if we replace </a:t>
            </a:r>
            <a:r>
              <a:rPr lang="en-US" dirty="0" err="1"/>
              <a:t>InheritableThreadLocal</a:t>
            </a:r>
            <a:r>
              <a:rPr lang="en-US" dirty="0"/>
              <a:t> with </a:t>
            </a:r>
            <a:r>
              <a:rPr lang="en-US" dirty="0" err="1"/>
              <a:t>ThreadLocal</a:t>
            </a:r>
            <a:r>
              <a:rPr lang="en-US" dirty="0"/>
              <a:t> and if we are not overriding child value method then the output is : </a:t>
            </a:r>
          </a:p>
          <a:p>
            <a:endParaRPr lang="en-US" dirty="0"/>
          </a:p>
          <a:p>
            <a:r>
              <a:rPr lang="en-US" dirty="0"/>
              <a:t>Parent Thread value = PP</a:t>
            </a:r>
          </a:p>
          <a:p>
            <a:r>
              <a:rPr lang="en-US" dirty="0"/>
              <a:t>Child Thread Value =  null</a:t>
            </a:r>
          </a:p>
          <a:p>
            <a:endParaRPr lang="en-US" dirty="0"/>
          </a:p>
          <a:p>
            <a:r>
              <a:rPr lang="en-US" dirty="0"/>
              <a:t>In the above program if we are maintaining Inheritable </a:t>
            </a:r>
            <a:r>
              <a:rPr lang="en-US" dirty="0" err="1"/>
              <a:t>Threadlocal</a:t>
            </a:r>
            <a:r>
              <a:rPr lang="en-US" dirty="0"/>
              <a:t> and If we are not overriding </a:t>
            </a:r>
            <a:r>
              <a:rPr lang="en-US" dirty="0" err="1"/>
              <a:t>childValue</a:t>
            </a:r>
            <a:r>
              <a:rPr lang="en-US" dirty="0"/>
              <a:t> method then the output is : </a:t>
            </a:r>
          </a:p>
          <a:p>
            <a:endParaRPr lang="en-US" dirty="0"/>
          </a:p>
          <a:p>
            <a:r>
              <a:rPr lang="en-US" dirty="0" err="1"/>
              <a:t>ParentThread</a:t>
            </a:r>
            <a:r>
              <a:rPr lang="en-US" dirty="0"/>
              <a:t> value = pp</a:t>
            </a:r>
          </a:p>
          <a:p>
            <a:r>
              <a:rPr lang="en-US" dirty="0"/>
              <a:t>Child </a:t>
            </a:r>
            <a:r>
              <a:rPr lang="en-US"/>
              <a:t>Thread value = pp </a:t>
            </a:r>
            <a:endParaRPr lang="en-US" dirty="0"/>
          </a:p>
        </p:txBody>
      </p:sp>
    </p:spTree>
    <p:extLst>
      <p:ext uri="{BB962C8B-B14F-4D97-AF65-F5344CB8AC3E}">
        <p14:creationId xmlns:p14="http://schemas.microsoft.com/office/powerpoint/2010/main" val="2021248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1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448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23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6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74EA4-DFB5-4098-9279-6EAAA041E4A6}"/>
              </a:ext>
            </a:extLst>
          </p:cNvPr>
          <p:cNvSpPr txBox="1"/>
          <p:nvPr/>
        </p:nvSpPr>
        <p:spPr>
          <a:xfrm>
            <a:off x="-161925" y="138112"/>
            <a:ext cx="11982450" cy="6581775"/>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461C3602-154E-4EA6-8C3B-937897D0E536}"/>
              </a:ext>
            </a:extLst>
          </p:cNvPr>
          <p:cNvPicPr>
            <a:picLocks noChangeAspect="1"/>
          </p:cNvPicPr>
          <p:nvPr/>
        </p:nvPicPr>
        <p:blipFill>
          <a:blip r:embed="rId2"/>
          <a:stretch>
            <a:fillRect/>
          </a:stretch>
        </p:blipFill>
        <p:spPr>
          <a:xfrm>
            <a:off x="4381500" y="400050"/>
            <a:ext cx="3800475" cy="3276600"/>
          </a:xfrm>
          <a:prstGeom prst="rect">
            <a:avLst/>
          </a:prstGeom>
        </p:spPr>
      </p:pic>
    </p:spTree>
    <p:extLst>
      <p:ext uri="{BB962C8B-B14F-4D97-AF65-F5344CB8AC3E}">
        <p14:creationId xmlns:p14="http://schemas.microsoft.com/office/powerpoint/2010/main" val="158719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65D280-3474-48D8-939D-CE05A327075E}"/>
              </a:ext>
            </a:extLst>
          </p:cNvPr>
          <p:cNvSpPr txBox="1"/>
          <p:nvPr/>
        </p:nvSpPr>
        <p:spPr>
          <a:xfrm>
            <a:off x="85725" y="114300"/>
            <a:ext cx="11953875" cy="7478970"/>
          </a:xfrm>
          <a:prstGeom prst="rect">
            <a:avLst/>
          </a:prstGeom>
          <a:noFill/>
        </p:spPr>
        <p:txBody>
          <a:bodyPr wrap="square" rtlCol="0">
            <a:spAutoFit/>
          </a:bodyPr>
          <a:lstStyle/>
          <a:p>
            <a:r>
              <a:rPr lang="en-US" sz="2800" b="1" dirty="0"/>
              <a:t>Important Methods of </a:t>
            </a:r>
            <a:r>
              <a:rPr lang="en-US" sz="2800" b="1" dirty="0" err="1"/>
              <a:t>ThreadGroup</a:t>
            </a:r>
            <a:r>
              <a:rPr lang="en-US" sz="2800" b="1" dirty="0"/>
              <a:t> Class</a:t>
            </a:r>
          </a:p>
          <a:p>
            <a:pPr marL="342900" indent="-342900">
              <a:buAutoNum type="arabicPeriod"/>
            </a:pPr>
            <a:r>
              <a:rPr lang="en-US" dirty="0"/>
              <a:t>String </a:t>
            </a:r>
            <a:r>
              <a:rPr lang="en-US" dirty="0" err="1"/>
              <a:t>getName</a:t>
            </a:r>
            <a:r>
              <a:rPr lang="en-US" dirty="0"/>
              <a:t>();</a:t>
            </a:r>
          </a:p>
          <a:p>
            <a:r>
              <a:rPr lang="en-US" dirty="0"/>
              <a:t>Returns name of the thread group </a:t>
            </a:r>
          </a:p>
          <a:p>
            <a:endParaRPr lang="en-US" dirty="0"/>
          </a:p>
          <a:p>
            <a:r>
              <a:rPr lang="en-US" dirty="0"/>
              <a:t>2. Int </a:t>
            </a:r>
            <a:r>
              <a:rPr lang="en-US" dirty="0" err="1"/>
              <a:t>getMaxPriority</a:t>
            </a:r>
            <a:r>
              <a:rPr lang="en-US" dirty="0"/>
              <a:t>();</a:t>
            </a:r>
          </a:p>
          <a:p>
            <a:r>
              <a:rPr lang="en-US" dirty="0"/>
              <a:t>Returns max priority of thread group </a:t>
            </a:r>
          </a:p>
          <a:p>
            <a:endParaRPr lang="en-US" dirty="0"/>
          </a:p>
          <a:p>
            <a:r>
              <a:rPr lang="en-US" dirty="0"/>
              <a:t>3. void </a:t>
            </a:r>
            <a:r>
              <a:rPr lang="en-US" dirty="0" err="1"/>
              <a:t>setMaxPriority</a:t>
            </a:r>
            <a:r>
              <a:rPr lang="en-US" dirty="0"/>
              <a:t>(int p);</a:t>
            </a:r>
          </a:p>
          <a:p>
            <a:r>
              <a:rPr lang="en-US" dirty="0"/>
              <a:t>To set the maximum priority of thread group </a:t>
            </a:r>
          </a:p>
          <a:p>
            <a:r>
              <a:rPr lang="en-US" dirty="0"/>
              <a:t>The default max priority is 10 </a:t>
            </a:r>
          </a:p>
          <a:p>
            <a:r>
              <a:rPr lang="en-US" dirty="0"/>
              <a:t>Threads in the </a:t>
            </a:r>
            <a:r>
              <a:rPr lang="en-US" dirty="0" err="1"/>
              <a:t>threadgroup</a:t>
            </a:r>
            <a:r>
              <a:rPr lang="en-US" dirty="0"/>
              <a:t> that already have higher priority won’t be affected but for newly added threads this max priority is applicable </a:t>
            </a:r>
          </a:p>
          <a:p>
            <a:endParaRPr lang="en-US" dirty="0"/>
          </a:p>
          <a:p>
            <a:r>
              <a:rPr lang="en-US" dirty="0" err="1"/>
              <a:t>Exapmple</a:t>
            </a:r>
            <a:r>
              <a:rPr lang="en-US" dirty="0"/>
              <a:t>:</a:t>
            </a:r>
          </a:p>
          <a:p>
            <a:r>
              <a:rPr lang="en-US" sz="1400" dirty="0"/>
              <a:t>class ThreadGroupDemo3{</a:t>
            </a:r>
          </a:p>
          <a:p>
            <a:r>
              <a:rPr lang="en-US" sz="1400" dirty="0"/>
              <a:t>	public static void main(String[] </a:t>
            </a:r>
            <a:r>
              <a:rPr lang="en-US" sz="1400" dirty="0" err="1"/>
              <a:t>args</a:t>
            </a:r>
            <a:r>
              <a:rPr lang="en-US" sz="1400" dirty="0"/>
              <a:t>){</a:t>
            </a:r>
          </a:p>
          <a:p>
            <a:r>
              <a:rPr lang="en-US" sz="1400" dirty="0"/>
              <a:t>		</a:t>
            </a:r>
            <a:r>
              <a:rPr lang="en-US" sz="1400" dirty="0" err="1"/>
              <a:t>ThreadGroup</a:t>
            </a:r>
            <a:r>
              <a:rPr lang="en-US" sz="1400" dirty="0"/>
              <a:t> g1 = new </a:t>
            </a:r>
            <a:r>
              <a:rPr lang="en-US" sz="1400" dirty="0" err="1"/>
              <a:t>ThreadGroup</a:t>
            </a:r>
            <a:r>
              <a:rPr lang="en-US" sz="1400" dirty="0"/>
              <a:t>("</a:t>
            </a:r>
            <a:r>
              <a:rPr lang="en-US" sz="1400" dirty="0" err="1"/>
              <a:t>tg</a:t>
            </a:r>
            <a:r>
              <a:rPr lang="en-US" sz="1400" dirty="0"/>
              <a:t>");</a:t>
            </a:r>
          </a:p>
          <a:p>
            <a:r>
              <a:rPr lang="en-US" sz="1400" dirty="0"/>
              <a:t>		Thread t1 = new Thread(g1,"Thread1");</a:t>
            </a:r>
          </a:p>
          <a:p>
            <a:r>
              <a:rPr lang="en-US" sz="1400" dirty="0"/>
              <a:t>		Thread t2 = new Thread(g1,"Thread2"); </a:t>
            </a:r>
          </a:p>
          <a:p>
            <a:r>
              <a:rPr lang="en-US" sz="1400" dirty="0"/>
              <a:t>		g1.setMaxPriority(3);</a:t>
            </a:r>
          </a:p>
          <a:p>
            <a:r>
              <a:rPr lang="en-US" sz="1400" dirty="0"/>
              <a:t>		Thread t3 = new Thread(g1,"Thread3");</a:t>
            </a:r>
          </a:p>
          <a:p>
            <a:r>
              <a:rPr lang="en-US" sz="1400" dirty="0"/>
              <a:t>		</a:t>
            </a:r>
          </a:p>
          <a:p>
            <a:r>
              <a:rPr lang="en-US" sz="1400" dirty="0"/>
              <a:t>		</a:t>
            </a:r>
            <a:r>
              <a:rPr lang="en-US" sz="1400" dirty="0" err="1"/>
              <a:t>System.out.println</a:t>
            </a:r>
            <a:r>
              <a:rPr lang="en-US" sz="1400" dirty="0"/>
              <a:t>(t1.getPriority());   // 5</a:t>
            </a:r>
          </a:p>
          <a:p>
            <a:r>
              <a:rPr lang="en-US" sz="1400" dirty="0"/>
              <a:t>		</a:t>
            </a:r>
            <a:r>
              <a:rPr lang="en-US" sz="1400" dirty="0" err="1"/>
              <a:t>System.out.println</a:t>
            </a:r>
            <a:r>
              <a:rPr lang="en-US" sz="1400" dirty="0"/>
              <a:t>(t2.getPriority());  // 5</a:t>
            </a:r>
          </a:p>
          <a:p>
            <a:r>
              <a:rPr lang="en-US" sz="1400" dirty="0"/>
              <a:t>		</a:t>
            </a:r>
            <a:r>
              <a:rPr lang="en-US" sz="1400" dirty="0" err="1"/>
              <a:t>System.out.println</a:t>
            </a:r>
            <a:r>
              <a:rPr lang="en-US" sz="1400" dirty="0"/>
              <a:t>(t3.getPriority());	  // 3</a:t>
            </a:r>
          </a:p>
          <a:p>
            <a:r>
              <a:rPr lang="en-US" sz="1400" dirty="0"/>
              <a:t>	}</a:t>
            </a:r>
          </a:p>
          <a:p>
            <a:r>
              <a:rPr lang="en-US" sz="1400" dirty="0"/>
              <a:t>}</a:t>
            </a:r>
          </a:p>
          <a:p>
            <a:endParaRPr lang="en-US" dirty="0"/>
          </a:p>
          <a:p>
            <a:endParaRPr lang="en-US" dirty="0"/>
          </a:p>
        </p:txBody>
      </p:sp>
      <p:pic>
        <p:nvPicPr>
          <p:cNvPr id="4" name="Picture 3">
            <a:extLst>
              <a:ext uri="{FF2B5EF4-FFF2-40B4-BE49-F238E27FC236}">
                <a16:creationId xmlns:a16="http://schemas.microsoft.com/office/drawing/2014/main" id="{5EE29DED-AF85-4A21-A62D-6AC3D6ABF6D6}"/>
              </a:ext>
            </a:extLst>
          </p:cNvPr>
          <p:cNvPicPr>
            <a:picLocks noChangeAspect="1"/>
          </p:cNvPicPr>
          <p:nvPr/>
        </p:nvPicPr>
        <p:blipFill>
          <a:blip r:embed="rId2"/>
          <a:stretch>
            <a:fillRect/>
          </a:stretch>
        </p:blipFill>
        <p:spPr>
          <a:xfrm>
            <a:off x="6306466" y="5547360"/>
            <a:ext cx="523948" cy="1031368"/>
          </a:xfrm>
          <a:prstGeom prst="rect">
            <a:avLst/>
          </a:prstGeom>
        </p:spPr>
      </p:pic>
    </p:spTree>
    <p:extLst>
      <p:ext uri="{BB962C8B-B14F-4D97-AF65-F5344CB8AC3E}">
        <p14:creationId xmlns:p14="http://schemas.microsoft.com/office/powerpoint/2010/main" val="152374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64B8E-A2F1-4BB3-97C7-3EC76C749244}"/>
              </a:ext>
            </a:extLst>
          </p:cNvPr>
          <p:cNvSpPr txBox="1"/>
          <p:nvPr/>
        </p:nvSpPr>
        <p:spPr>
          <a:xfrm>
            <a:off x="66675" y="114300"/>
            <a:ext cx="11963400" cy="7017306"/>
          </a:xfrm>
          <a:prstGeom prst="rect">
            <a:avLst/>
          </a:prstGeom>
          <a:noFill/>
        </p:spPr>
        <p:txBody>
          <a:bodyPr wrap="square" rtlCol="0">
            <a:spAutoFit/>
          </a:bodyPr>
          <a:lstStyle/>
          <a:p>
            <a:r>
              <a:rPr lang="en-US" dirty="0"/>
              <a:t>IV . </a:t>
            </a:r>
            <a:r>
              <a:rPr lang="en-US" dirty="0" err="1"/>
              <a:t>ThreadGroup</a:t>
            </a:r>
            <a:r>
              <a:rPr lang="en-US" dirty="0"/>
              <a:t> </a:t>
            </a:r>
            <a:r>
              <a:rPr lang="en-US" dirty="0" err="1"/>
              <a:t>getParent</a:t>
            </a:r>
            <a:r>
              <a:rPr lang="en-US" dirty="0"/>
              <a:t>();</a:t>
            </a:r>
          </a:p>
          <a:p>
            <a:r>
              <a:rPr lang="en-US" dirty="0"/>
              <a:t>Returns parent group of current thread </a:t>
            </a:r>
          </a:p>
          <a:p>
            <a:endParaRPr lang="en-US" dirty="0"/>
          </a:p>
          <a:p>
            <a:r>
              <a:rPr lang="en-US" dirty="0"/>
              <a:t>void list();</a:t>
            </a:r>
          </a:p>
          <a:p>
            <a:r>
              <a:rPr lang="en-US" dirty="0"/>
              <a:t>It prints information about thread group to the console .</a:t>
            </a:r>
          </a:p>
          <a:p>
            <a:endParaRPr lang="en-US" dirty="0"/>
          </a:p>
          <a:p>
            <a:r>
              <a:rPr lang="en-US" dirty="0"/>
              <a:t>int </a:t>
            </a:r>
            <a:r>
              <a:rPr lang="en-US" dirty="0" err="1"/>
              <a:t>activeCount</a:t>
            </a:r>
            <a:r>
              <a:rPr lang="en-US" dirty="0"/>
              <a:t>();</a:t>
            </a:r>
          </a:p>
          <a:p>
            <a:r>
              <a:rPr lang="en-US" dirty="0"/>
              <a:t>Returns number of active threads present in the thread group </a:t>
            </a:r>
          </a:p>
          <a:p>
            <a:endParaRPr lang="en-US" dirty="0"/>
          </a:p>
          <a:p>
            <a:r>
              <a:rPr lang="en-US" dirty="0"/>
              <a:t>int </a:t>
            </a:r>
            <a:r>
              <a:rPr lang="en-US" dirty="0" err="1"/>
              <a:t>activeGroupCount</a:t>
            </a:r>
            <a:r>
              <a:rPr lang="en-US" dirty="0"/>
              <a:t>();</a:t>
            </a:r>
          </a:p>
          <a:p>
            <a:r>
              <a:rPr lang="en-US" dirty="0"/>
              <a:t>It returns number of active groups present in the current thread group .</a:t>
            </a:r>
          </a:p>
          <a:p>
            <a:endParaRPr lang="en-US" dirty="0"/>
          </a:p>
          <a:p>
            <a:r>
              <a:rPr lang="en-US" dirty="0"/>
              <a:t>int enumerate(Thread[] t);</a:t>
            </a:r>
          </a:p>
          <a:p>
            <a:r>
              <a:rPr lang="en-US" dirty="0"/>
              <a:t>To copy all active threads of this thread group into provided thread[] ;</a:t>
            </a:r>
          </a:p>
          <a:p>
            <a:r>
              <a:rPr lang="en-US" dirty="0"/>
              <a:t>In this case sub </a:t>
            </a:r>
            <a:r>
              <a:rPr lang="en-US" dirty="0" err="1"/>
              <a:t>threadgroup</a:t>
            </a:r>
            <a:r>
              <a:rPr lang="en-US" dirty="0"/>
              <a:t> threads also will be considered .</a:t>
            </a:r>
          </a:p>
          <a:p>
            <a:endParaRPr lang="en-US" dirty="0"/>
          </a:p>
          <a:p>
            <a:r>
              <a:rPr lang="en-US" dirty="0"/>
              <a:t>int enumerate(</a:t>
            </a:r>
            <a:r>
              <a:rPr lang="en-US" dirty="0" err="1"/>
              <a:t>ThreadGroup</a:t>
            </a:r>
            <a:r>
              <a:rPr lang="en-US" dirty="0"/>
              <a:t>[] g)</a:t>
            </a:r>
          </a:p>
          <a:p>
            <a:r>
              <a:rPr lang="en-US" dirty="0"/>
              <a:t>To copy all active sub </a:t>
            </a:r>
            <a:r>
              <a:rPr lang="en-US" dirty="0" err="1"/>
              <a:t>threadgroups</a:t>
            </a:r>
            <a:r>
              <a:rPr lang="en-US" dirty="0"/>
              <a:t> into </a:t>
            </a:r>
            <a:r>
              <a:rPr lang="en-US" dirty="0" err="1"/>
              <a:t>threadgroup</a:t>
            </a:r>
            <a:r>
              <a:rPr lang="en-US" dirty="0"/>
              <a:t> [] array</a:t>
            </a:r>
          </a:p>
          <a:p>
            <a:endParaRPr lang="en-US" dirty="0"/>
          </a:p>
          <a:p>
            <a:r>
              <a:rPr lang="en-US" dirty="0" err="1"/>
              <a:t>boolean</a:t>
            </a:r>
            <a:r>
              <a:rPr lang="en-US" dirty="0"/>
              <a:t> </a:t>
            </a:r>
            <a:r>
              <a:rPr lang="en-US" dirty="0" err="1"/>
              <a:t>isDaemon</a:t>
            </a:r>
            <a:r>
              <a:rPr lang="en-US" dirty="0"/>
              <a:t>()</a:t>
            </a:r>
          </a:p>
          <a:p>
            <a:r>
              <a:rPr lang="en-US" dirty="0"/>
              <a:t>To check whether the </a:t>
            </a:r>
            <a:r>
              <a:rPr lang="en-US" dirty="0" err="1"/>
              <a:t>threadgroup</a:t>
            </a:r>
            <a:r>
              <a:rPr lang="en-US" dirty="0"/>
              <a:t> is daemon or not </a:t>
            </a:r>
          </a:p>
          <a:p>
            <a:endParaRPr lang="en-US" dirty="0"/>
          </a:p>
          <a:p>
            <a:r>
              <a:rPr lang="en-US" dirty="0"/>
              <a:t>void </a:t>
            </a:r>
            <a:r>
              <a:rPr lang="en-US" dirty="0" err="1"/>
              <a:t>setDaemon</a:t>
            </a:r>
            <a:r>
              <a:rPr lang="en-US" dirty="0"/>
              <a:t>(</a:t>
            </a:r>
            <a:r>
              <a:rPr lang="en-US" dirty="0" err="1"/>
              <a:t>boolean</a:t>
            </a:r>
            <a:r>
              <a:rPr lang="en-US" dirty="0"/>
              <a:t> b)</a:t>
            </a:r>
          </a:p>
          <a:p>
            <a:r>
              <a:rPr lang="en-US" dirty="0"/>
              <a:t>void interrupt() : To interrupt all waiting or sleeping threads present in the thread group .</a:t>
            </a:r>
          </a:p>
          <a:p>
            <a:endParaRPr lang="en-US" dirty="0"/>
          </a:p>
        </p:txBody>
      </p:sp>
    </p:spTree>
    <p:extLst>
      <p:ext uri="{BB962C8B-B14F-4D97-AF65-F5344CB8AC3E}">
        <p14:creationId xmlns:p14="http://schemas.microsoft.com/office/powerpoint/2010/main" val="88389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4C5A28-3EAE-4E36-B1CE-74355404EC94}"/>
              </a:ext>
            </a:extLst>
          </p:cNvPr>
          <p:cNvSpPr txBox="1"/>
          <p:nvPr/>
        </p:nvSpPr>
        <p:spPr>
          <a:xfrm>
            <a:off x="223837" y="0"/>
            <a:ext cx="11744325" cy="7017306"/>
          </a:xfrm>
          <a:prstGeom prst="rect">
            <a:avLst/>
          </a:prstGeom>
          <a:noFill/>
        </p:spPr>
        <p:txBody>
          <a:bodyPr wrap="square" rtlCol="0">
            <a:spAutoFit/>
          </a:bodyPr>
          <a:lstStyle/>
          <a:p>
            <a:r>
              <a:rPr lang="en-US" dirty="0"/>
              <a:t>void destroy(); </a:t>
            </a:r>
          </a:p>
          <a:p>
            <a:r>
              <a:rPr lang="en-US" dirty="0"/>
              <a:t>To destroy </a:t>
            </a:r>
            <a:r>
              <a:rPr lang="en-US" dirty="0" err="1"/>
              <a:t>threadgroup</a:t>
            </a:r>
            <a:r>
              <a:rPr lang="en-US" dirty="0"/>
              <a:t> and its </a:t>
            </a:r>
            <a:r>
              <a:rPr lang="en-US" dirty="0" err="1"/>
              <a:t>subthread</a:t>
            </a:r>
            <a:r>
              <a:rPr lang="en-US" dirty="0"/>
              <a:t> groups </a:t>
            </a:r>
          </a:p>
          <a:p>
            <a:endParaRPr lang="en-US" dirty="0"/>
          </a:p>
          <a:p>
            <a:r>
              <a:rPr lang="en-US" sz="1200" dirty="0"/>
              <a:t>class </a:t>
            </a:r>
            <a:r>
              <a:rPr lang="en-US" sz="1200" dirty="0" err="1"/>
              <a:t>MyThread</a:t>
            </a:r>
            <a:r>
              <a:rPr lang="en-US" sz="1200" dirty="0"/>
              <a:t> extends Thread{</a:t>
            </a:r>
          </a:p>
          <a:p>
            <a:r>
              <a:rPr lang="en-US" sz="1200" dirty="0"/>
              <a:t>	</a:t>
            </a:r>
            <a:r>
              <a:rPr lang="en-US" sz="1200" dirty="0" err="1"/>
              <a:t>MyThread</a:t>
            </a:r>
            <a:r>
              <a:rPr lang="en-US" sz="1200" dirty="0"/>
              <a:t>(</a:t>
            </a:r>
            <a:r>
              <a:rPr lang="en-US" sz="1200" dirty="0" err="1"/>
              <a:t>ThreadGroup</a:t>
            </a:r>
            <a:r>
              <a:rPr lang="en-US" sz="1200" dirty="0"/>
              <a:t> g, String name){</a:t>
            </a:r>
          </a:p>
          <a:p>
            <a:r>
              <a:rPr lang="en-US" sz="1200" dirty="0"/>
              <a:t>		super(</a:t>
            </a:r>
            <a:r>
              <a:rPr lang="en-US" sz="1200" dirty="0" err="1"/>
              <a:t>g,name</a:t>
            </a:r>
            <a:r>
              <a:rPr lang="en-US" sz="1200" dirty="0"/>
              <a:t>);</a:t>
            </a:r>
          </a:p>
          <a:p>
            <a:r>
              <a:rPr lang="en-US" sz="1200" dirty="0"/>
              <a:t>	}</a:t>
            </a:r>
          </a:p>
          <a:p>
            <a:r>
              <a:rPr lang="en-US" sz="1200" dirty="0"/>
              <a:t>	public void run(){</a:t>
            </a:r>
          </a:p>
          <a:p>
            <a:r>
              <a:rPr lang="en-US" sz="1200" dirty="0"/>
              <a:t>		</a:t>
            </a:r>
            <a:r>
              <a:rPr lang="en-US" sz="1200" dirty="0" err="1"/>
              <a:t>System.out.println</a:t>
            </a:r>
            <a:r>
              <a:rPr lang="en-US" sz="1200" dirty="0"/>
              <a:t>("Child Thread");</a:t>
            </a:r>
          </a:p>
          <a:p>
            <a:r>
              <a:rPr lang="en-US" sz="1200" dirty="0"/>
              <a:t>		try{</a:t>
            </a:r>
          </a:p>
          <a:p>
            <a:r>
              <a:rPr lang="en-US" sz="1200" dirty="0"/>
              <a:t>			</a:t>
            </a:r>
            <a:r>
              <a:rPr lang="en-US" sz="1200" dirty="0" err="1"/>
              <a:t>Thread.sleep</a:t>
            </a:r>
            <a:r>
              <a:rPr lang="en-US" sz="1200" dirty="0"/>
              <a:t>(5000);</a:t>
            </a:r>
          </a:p>
          <a:p>
            <a:r>
              <a:rPr lang="en-US" sz="1200" dirty="0"/>
              <a:t>		}</a:t>
            </a:r>
          </a:p>
          <a:p>
            <a:r>
              <a:rPr lang="en-US" sz="1200" dirty="0"/>
              <a:t>		catch(</a:t>
            </a:r>
            <a:r>
              <a:rPr lang="en-US" sz="1200" dirty="0" err="1"/>
              <a:t>InterruptedException</a:t>
            </a:r>
            <a:r>
              <a:rPr lang="en-US" sz="1200" dirty="0"/>
              <a:t> e){}</a:t>
            </a:r>
          </a:p>
          <a:p>
            <a:r>
              <a:rPr lang="en-US" sz="1200" dirty="0"/>
              <a:t>	}</a:t>
            </a:r>
          </a:p>
          <a:p>
            <a:endParaRPr lang="en-US" sz="1200" dirty="0"/>
          </a:p>
          <a:p>
            <a:r>
              <a:rPr lang="en-US" sz="1200" dirty="0"/>
              <a:t>}</a:t>
            </a:r>
          </a:p>
          <a:p>
            <a:endParaRPr lang="en-US" sz="1200" dirty="0"/>
          </a:p>
          <a:p>
            <a:r>
              <a:rPr lang="en-US" sz="1200" dirty="0"/>
              <a:t>class ThreadGroupDemo4{</a:t>
            </a:r>
          </a:p>
          <a:p>
            <a:r>
              <a:rPr lang="en-US" sz="1200" dirty="0"/>
              <a:t>	public static void main(String[] </a:t>
            </a:r>
            <a:r>
              <a:rPr lang="en-US" sz="1200" dirty="0" err="1"/>
              <a:t>args</a:t>
            </a:r>
            <a:r>
              <a:rPr lang="en-US" sz="1200" dirty="0"/>
              <a:t>)throws Exception{</a:t>
            </a:r>
          </a:p>
          <a:p>
            <a:r>
              <a:rPr lang="en-US" sz="1200" dirty="0"/>
              <a:t>		</a:t>
            </a:r>
            <a:r>
              <a:rPr lang="en-US" sz="1200" dirty="0" err="1"/>
              <a:t>ThreadGroup</a:t>
            </a:r>
            <a:r>
              <a:rPr lang="en-US" sz="1200" dirty="0"/>
              <a:t> </a:t>
            </a:r>
            <a:r>
              <a:rPr lang="en-US" sz="1200" dirty="0" err="1"/>
              <a:t>pg</a:t>
            </a:r>
            <a:r>
              <a:rPr lang="en-US" sz="1200" dirty="0"/>
              <a:t> = new </a:t>
            </a:r>
            <a:r>
              <a:rPr lang="en-US" sz="1200" dirty="0" err="1"/>
              <a:t>ThreadGroup</a:t>
            </a:r>
            <a:r>
              <a:rPr lang="en-US" sz="1200" dirty="0"/>
              <a:t>("Parent Group");</a:t>
            </a:r>
          </a:p>
          <a:p>
            <a:r>
              <a:rPr lang="en-US" sz="1200" dirty="0"/>
              <a:t>		</a:t>
            </a:r>
            <a:r>
              <a:rPr lang="en-US" sz="1200" dirty="0" err="1"/>
              <a:t>ThreadGroup</a:t>
            </a:r>
            <a:r>
              <a:rPr lang="en-US" sz="1200" dirty="0"/>
              <a:t> cg = new </a:t>
            </a:r>
            <a:r>
              <a:rPr lang="en-US" sz="1200" dirty="0" err="1"/>
              <a:t>ThreadGroup</a:t>
            </a:r>
            <a:r>
              <a:rPr lang="en-US" sz="1200" dirty="0"/>
              <a:t>(</a:t>
            </a:r>
            <a:r>
              <a:rPr lang="en-US" sz="1200" dirty="0" err="1"/>
              <a:t>pg</a:t>
            </a:r>
            <a:r>
              <a:rPr lang="en-US" sz="1200" dirty="0"/>
              <a:t>,"Child Group");</a:t>
            </a:r>
          </a:p>
          <a:p>
            <a:r>
              <a:rPr lang="en-US" sz="1200" dirty="0"/>
              <a:t>		</a:t>
            </a:r>
          </a:p>
          <a:p>
            <a:r>
              <a:rPr lang="en-US" sz="1200" dirty="0"/>
              <a:t>		Thread t1 = new Thread(</a:t>
            </a:r>
            <a:r>
              <a:rPr lang="en-US" sz="1200" dirty="0" err="1"/>
              <a:t>pg</a:t>
            </a:r>
            <a:r>
              <a:rPr lang="en-US" sz="1200" dirty="0"/>
              <a:t>,"Child Thread1");</a:t>
            </a:r>
          </a:p>
          <a:p>
            <a:r>
              <a:rPr lang="en-US" sz="1200" dirty="0"/>
              <a:t>		Thread t2 = new Thread(</a:t>
            </a:r>
            <a:r>
              <a:rPr lang="en-US" sz="1200" dirty="0" err="1"/>
              <a:t>pg</a:t>
            </a:r>
            <a:r>
              <a:rPr lang="en-US" sz="1200" dirty="0"/>
              <a:t>,"Child Thread2");</a:t>
            </a:r>
          </a:p>
          <a:p>
            <a:r>
              <a:rPr lang="en-US" sz="1200" dirty="0"/>
              <a:t>		t1.start();</a:t>
            </a:r>
          </a:p>
          <a:p>
            <a:r>
              <a:rPr lang="en-US" sz="1200" dirty="0"/>
              <a:t>		t2.start();</a:t>
            </a:r>
          </a:p>
          <a:p>
            <a:r>
              <a:rPr lang="en-US" sz="1200" dirty="0"/>
              <a:t>		</a:t>
            </a:r>
          </a:p>
          <a:p>
            <a:r>
              <a:rPr lang="en-US" sz="1200" dirty="0"/>
              <a:t>		</a:t>
            </a:r>
            <a:r>
              <a:rPr lang="en-US" sz="1200" dirty="0" err="1"/>
              <a:t>System.out.println</a:t>
            </a:r>
            <a:r>
              <a:rPr lang="en-US" sz="1200" dirty="0"/>
              <a:t>(</a:t>
            </a:r>
            <a:r>
              <a:rPr lang="en-US" sz="1200" dirty="0" err="1"/>
              <a:t>pg.activeCount</a:t>
            </a:r>
            <a:r>
              <a:rPr lang="en-US" sz="1200" dirty="0"/>
              <a:t>());</a:t>
            </a:r>
          </a:p>
          <a:p>
            <a:r>
              <a:rPr lang="en-US" sz="1200" dirty="0"/>
              <a:t>		</a:t>
            </a:r>
            <a:r>
              <a:rPr lang="en-US" sz="1200" dirty="0" err="1"/>
              <a:t>System.out.println</a:t>
            </a:r>
            <a:r>
              <a:rPr lang="en-US" sz="1200" dirty="0"/>
              <a:t>(</a:t>
            </a:r>
            <a:r>
              <a:rPr lang="en-US" sz="1200" dirty="0" err="1"/>
              <a:t>pg.activeGroupCount</a:t>
            </a:r>
            <a:r>
              <a:rPr lang="en-US" sz="1200" dirty="0"/>
              <a:t>());</a:t>
            </a:r>
          </a:p>
          <a:p>
            <a:r>
              <a:rPr lang="en-US" sz="1200" dirty="0"/>
              <a:t>		</a:t>
            </a:r>
            <a:r>
              <a:rPr lang="en-US" sz="1200" dirty="0" err="1"/>
              <a:t>pg.list</a:t>
            </a:r>
            <a:r>
              <a:rPr lang="en-US" sz="1200" dirty="0"/>
              <a:t>();</a:t>
            </a:r>
          </a:p>
          <a:p>
            <a:r>
              <a:rPr lang="en-US" sz="1200" dirty="0"/>
              <a:t>		</a:t>
            </a:r>
            <a:r>
              <a:rPr lang="en-US" sz="1200" dirty="0" err="1"/>
              <a:t>Thread.sleep</a:t>
            </a:r>
            <a:r>
              <a:rPr lang="en-US" sz="1200" dirty="0"/>
              <a:t>(10000);</a:t>
            </a:r>
          </a:p>
          <a:p>
            <a:r>
              <a:rPr lang="en-US" sz="1200" dirty="0"/>
              <a:t>		</a:t>
            </a:r>
            <a:r>
              <a:rPr lang="en-US" sz="1200" dirty="0" err="1"/>
              <a:t>System.out.println</a:t>
            </a:r>
            <a:r>
              <a:rPr lang="en-US" sz="1200" dirty="0"/>
              <a:t>(</a:t>
            </a:r>
            <a:r>
              <a:rPr lang="en-US" sz="1200" dirty="0" err="1"/>
              <a:t>pg.activeCount</a:t>
            </a:r>
            <a:r>
              <a:rPr lang="en-US" sz="1200" dirty="0"/>
              <a:t>());</a:t>
            </a:r>
          </a:p>
          <a:p>
            <a:r>
              <a:rPr lang="en-US" sz="1200" dirty="0"/>
              <a:t>		</a:t>
            </a:r>
            <a:r>
              <a:rPr lang="en-US" sz="1200" dirty="0" err="1"/>
              <a:t>System.out.println</a:t>
            </a:r>
            <a:r>
              <a:rPr lang="en-US" sz="1200" dirty="0"/>
              <a:t>(</a:t>
            </a:r>
            <a:r>
              <a:rPr lang="en-US" sz="1200" dirty="0" err="1"/>
              <a:t>pg.activeGroupCount</a:t>
            </a:r>
            <a:r>
              <a:rPr lang="en-US" sz="1200" dirty="0"/>
              <a:t>());</a:t>
            </a:r>
          </a:p>
          <a:p>
            <a:r>
              <a:rPr lang="en-US" sz="1200" dirty="0"/>
              <a:t>		</a:t>
            </a:r>
            <a:r>
              <a:rPr lang="en-US" sz="1200" dirty="0" err="1"/>
              <a:t>pg.list</a:t>
            </a:r>
            <a:r>
              <a:rPr lang="en-US" sz="1200" dirty="0"/>
              <a:t>();	</a:t>
            </a:r>
          </a:p>
          <a:p>
            <a:r>
              <a:rPr lang="en-US" sz="1200" dirty="0"/>
              <a:t>	}</a:t>
            </a:r>
          </a:p>
          <a:p>
            <a:r>
              <a:rPr lang="en-US" sz="1200" dirty="0"/>
              <a:t>}</a:t>
            </a:r>
          </a:p>
        </p:txBody>
      </p:sp>
      <p:pic>
        <p:nvPicPr>
          <p:cNvPr id="4" name="Picture 3">
            <a:extLst>
              <a:ext uri="{FF2B5EF4-FFF2-40B4-BE49-F238E27FC236}">
                <a16:creationId xmlns:a16="http://schemas.microsoft.com/office/drawing/2014/main" id="{5E9129C3-F76E-4FFB-A8ED-E884B1037143}"/>
              </a:ext>
            </a:extLst>
          </p:cNvPr>
          <p:cNvPicPr>
            <a:picLocks noChangeAspect="1"/>
          </p:cNvPicPr>
          <p:nvPr/>
        </p:nvPicPr>
        <p:blipFill>
          <a:blip r:embed="rId2"/>
          <a:stretch>
            <a:fillRect/>
          </a:stretch>
        </p:blipFill>
        <p:spPr>
          <a:xfrm>
            <a:off x="5706110" y="724709"/>
            <a:ext cx="5981700" cy="2048161"/>
          </a:xfrm>
          <a:prstGeom prst="rect">
            <a:avLst/>
          </a:prstGeom>
        </p:spPr>
      </p:pic>
      <p:pic>
        <p:nvPicPr>
          <p:cNvPr id="6" name="Picture 5">
            <a:extLst>
              <a:ext uri="{FF2B5EF4-FFF2-40B4-BE49-F238E27FC236}">
                <a16:creationId xmlns:a16="http://schemas.microsoft.com/office/drawing/2014/main" id="{B4B679CB-C31F-4EF3-9712-A6565C640250}"/>
              </a:ext>
            </a:extLst>
          </p:cNvPr>
          <p:cNvPicPr>
            <a:picLocks noChangeAspect="1"/>
          </p:cNvPicPr>
          <p:nvPr/>
        </p:nvPicPr>
        <p:blipFill>
          <a:blip r:embed="rId3"/>
          <a:stretch>
            <a:fillRect/>
          </a:stretch>
        </p:blipFill>
        <p:spPr>
          <a:xfrm>
            <a:off x="6817360" y="3429000"/>
            <a:ext cx="3759200" cy="2906681"/>
          </a:xfrm>
          <a:prstGeom prst="rect">
            <a:avLst/>
          </a:prstGeom>
        </p:spPr>
      </p:pic>
    </p:spTree>
    <p:extLst>
      <p:ext uri="{BB962C8B-B14F-4D97-AF65-F5344CB8AC3E}">
        <p14:creationId xmlns:p14="http://schemas.microsoft.com/office/powerpoint/2010/main" val="380571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6D1E2B-5FAC-41ED-9037-9F89A60DA895}"/>
              </a:ext>
            </a:extLst>
          </p:cNvPr>
          <p:cNvSpPr txBox="1"/>
          <p:nvPr/>
        </p:nvSpPr>
        <p:spPr>
          <a:xfrm>
            <a:off x="133350" y="142875"/>
            <a:ext cx="11915775" cy="3724096"/>
          </a:xfrm>
          <a:prstGeom prst="rect">
            <a:avLst/>
          </a:prstGeom>
          <a:noFill/>
        </p:spPr>
        <p:txBody>
          <a:bodyPr wrap="square" rtlCol="0">
            <a:spAutoFit/>
          </a:bodyPr>
          <a:lstStyle/>
          <a:p>
            <a:r>
              <a:rPr lang="en-US" sz="2000" b="1" dirty="0"/>
              <a:t>Write a program to display all active thread name  belongs to system groups and it’s child groups </a:t>
            </a:r>
            <a:r>
              <a:rPr lang="en-US" dirty="0"/>
              <a:t>?</a:t>
            </a:r>
          </a:p>
          <a:p>
            <a:endParaRPr lang="en-US" dirty="0"/>
          </a:p>
          <a:p>
            <a:endParaRPr lang="en-US" dirty="0"/>
          </a:p>
          <a:p>
            <a:r>
              <a:rPr lang="en-US" dirty="0"/>
              <a:t>class ThreadDemo2{</a:t>
            </a:r>
          </a:p>
          <a:p>
            <a:r>
              <a:rPr lang="en-US" dirty="0"/>
              <a:t>	public static void main(String[] </a:t>
            </a:r>
            <a:r>
              <a:rPr lang="en-US" dirty="0" err="1"/>
              <a:t>args</a:t>
            </a:r>
            <a:r>
              <a:rPr lang="en-US" dirty="0"/>
              <a:t>){</a:t>
            </a:r>
          </a:p>
          <a:p>
            <a:r>
              <a:rPr lang="en-US" dirty="0"/>
              <a:t>		</a:t>
            </a:r>
            <a:r>
              <a:rPr lang="en-US" dirty="0" err="1"/>
              <a:t>ThreadGroup</a:t>
            </a:r>
            <a:r>
              <a:rPr lang="en-US" dirty="0"/>
              <a:t> system = </a:t>
            </a:r>
            <a:r>
              <a:rPr lang="en-US" dirty="0" err="1"/>
              <a:t>Thread.currentThread</a:t>
            </a:r>
            <a:r>
              <a:rPr lang="en-US" dirty="0"/>
              <a:t>().</a:t>
            </a:r>
            <a:r>
              <a:rPr lang="en-US" dirty="0" err="1"/>
              <a:t>getThreadGroup</a:t>
            </a:r>
            <a:r>
              <a:rPr lang="en-US" dirty="0"/>
              <a:t>().</a:t>
            </a:r>
            <a:r>
              <a:rPr lang="en-US" dirty="0" err="1"/>
              <a:t>getParent</a:t>
            </a:r>
            <a:r>
              <a:rPr lang="en-US" dirty="0"/>
              <a:t>();</a:t>
            </a:r>
          </a:p>
          <a:p>
            <a:r>
              <a:rPr lang="en-US" dirty="0"/>
              <a:t>		Thread[] t = new Thread[</a:t>
            </a:r>
            <a:r>
              <a:rPr lang="en-US" dirty="0" err="1"/>
              <a:t>system.activeCount</a:t>
            </a:r>
            <a:r>
              <a:rPr lang="en-US" dirty="0"/>
              <a:t>()];</a:t>
            </a:r>
          </a:p>
          <a:p>
            <a:r>
              <a:rPr lang="en-US" dirty="0"/>
              <a:t>		</a:t>
            </a:r>
            <a:r>
              <a:rPr lang="en-US" dirty="0" err="1"/>
              <a:t>system.enumerate</a:t>
            </a:r>
            <a:r>
              <a:rPr lang="en-US" dirty="0"/>
              <a:t>(t);</a:t>
            </a:r>
          </a:p>
          <a:p>
            <a:r>
              <a:rPr lang="en-US" dirty="0"/>
              <a:t>		for(Thread t1: t)</a:t>
            </a:r>
          </a:p>
          <a:p>
            <a:r>
              <a:rPr lang="en-US" dirty="0"/>
              <a:t>			</a:t>
            </a:r>
            <a:r>
              <a:rPr lang="en-US" dirty="0" err="1"/>
              <a:t>System.out.println</a:t>
            </a:r>
            <a:r>
              <a:rPr lang="en-US" dirty="0"/>
              <a:t>(t1.getName()+" --- "+t1.isDaemon());</a:t>
            </a:r>
          </a:p>
          <a:p>
            <a:r>
              <a:rPr lang="en-US" dirty="0"/>
              <a:t>	}</a:t>
            </a:r>
          </a:p>
          <a:p>
            <a:r>
              <a:rPr lang="en-US" dirty="0"/>
              <a:t>}</a:t>
            </a:r>
          </a:p>
          <a:p>
            <a:endParaRPr lang="en-US" dirty="0"/>
          </a:p>
        </p:txBody>
      </p:sp>
      <p:pic>
        <p:nvPicPr>
          <p:cNvPr id="4" name="Picture 3">
            <a:extLst>
              <a:ext uri="{FF2B5EF4-FFF2-40B4-BE49-F238E27FC236}">
                <a16:creationId xmlns:a16="http://schemas.microsoft.com/office/drawing/2014/main" id="{432D6701-B120-4B20-8354-DAAEBB6F2F0B}"/>
              </a:ext>
            </a:extLst>
          </p:cNvPr>
          <p:cNvPicPr>
            <a:picLocks noChangeAspect="1"/>
          </p:cNvPicPr>
          <p:nvPr/>
        </p:nvPicPr>
        <p:blipFill>
          <a:blip r:embed="rId2"/>
          <a:stretch>
            <a:fillRect/>
          </a:stretch>
        </p:blipFill>
        <p:spPr>
          <a:xfrm>
            <a:off x="8743737" y="2504897"/>
            <a:ext cx="3048425" cy="1276528"/>
          </a:xfrm>
          <a:prstGeom prst="rect">
            <a:avLst/>
          </a:prstGeom>
        </p:spPr>
      </p:pic>
    </p:spTree>
    <p:extLst>
      <p:ext uri="{BB962C8B-B14F-4D97-AF65-F5344CB8AC3E}">
        <p14:creationId xmlns:p14="http://schemas.microsoft.com/office/powerpoint/2010/main" val="418685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9050E0-77D9-4655-BBE3-482C42ECB8D5}"/>
              </a:ext>
            </a:extLst>
          </p:cNvPr>
          <p:cNvSpPr txBox="1"/>
          <p:nvPr/>
        </p:nvSpPr>
        <p:spPr>
          <a:xfrm>
            <a:off x="95250" y="85725"/>
            <a:ext cx="12011025" cy="7201972"/>
          </a:xfrm>
          <a:prstGeom prst="rect">
            <a:avLst/>
          </a:prstGeom>
          <a:noFill/>
        </p:spPr>
        <p:txBody>
          <a:bodyPr wrap="square" rtlCol="0">
            <a:spAutoFit/>
          </a:bodyPr>
          <a:lstStyle/>
          <a:p>
            <a:r>
              <a:rPr lang="en-US" sz="2400" b="1" dirty="0"/>
              <a:t>					</a:t>
            </a:r>
            <a:r>
              <a:rPr lang="en-US" sz="2400" b="1" dirty="0" err="1"/>
              <a:t>Java.util.concurrent</a:t>
            </a:r>
            <a:endParaRPr lang="en-US" sz="2400" b="1" dirty="0"/>
          </a:p>
          <a:p>
            <a:r>
              <a:rPr lang="en-US" dirty="0"/>
              <a:t>The problems with traditional synchronized keyword :</a:t>
            </a:r>
          </a:p>
          <a:p>
            <a:pPr marL="342900" indent="-342900">
              <a:buAutoNum type="arabicPeriod"/>
            </a:pPr>
            <a:r>
              <a:rPr lang="en-US" dirty="0"/>
              <a:t>We are not having any flexibility to try for a lock without waiting .</a:t>
            </a:r>
          </a:p>
          <a:p>
            <a:pPr marL="342900" indent="-342900">
              <a:buAutoNum type="arabicPeriod"/>
            </a:pPr>
            <a:r>
              <a:rPr lang="en-US" dirty="0"/>
              <a:t>There is no way to specify maximum waiting time for a thread to get lock so that thread will wait until getting the locks which may create performance problems which may cause deadlocks </a:t>
            </a:r>
          </a:p>
          <a:p>
            <a:pPr marL="342900" indent="-342900">
              <a:buAutoNum type="arabicPeriod"/>
            </a:pPr>
            <a:r>
              <a:rPr lang="en-US" dirty="0"/>
              <a:t>If a thread releases a lock then which waiting thread will get this lock we are not having any control on this .</a:t>
            </a:r>
          </a:p>
          <a:p>
            <a:pPr marL="342900" indent="-342900">
              <a:buAutoNum type="arabicPeriod"/>
            </a:pPr>
            <a:r>
              <a:rPr lang="en-US" dirty="0"/>
              <a:t>There is no API to list out all waiting threads for a lock .</a:t>
            </a:r>
          </a:p>
          <a:p>
            <a:pPr marL="342900" indent="-342900">
              <a:buAutoNum type="arabicPeriod"/>
            </a:pPr>
            <a:r>
              <a:rPr lang="en-US" dirty="0"/>
              <a:t>The synchronized keyword compulsory we have to use either at method level or within a method and it is not possible to use across multiple methods .</a:t>
            </a:r>
          </a:p>
          <a:p>
            <a:pPr marL="342900" indent="-342900">
              <a:buAutoNum type="arabicPeriod"/>
            </a:pPr>
            <a:endParaRPr lang="en-US" dirty="0"/>
          </a:p>
          <a:p>
            <a:pPr marL="342900" indent="-342900">
              <a:buAutoNum type="arabicPeriod"/>
            </a:pPr>
            <a:r>
              <a:rPr lang="en-US" dirty="0"/>
              <a:t>To overcome these problems Sun people introduced </a:t>
            </a:r>
            <a:r>
              <a:rPr lang="en-US" dirty="0" err="1"/>
              <a:t>java.util.concurrent.locks</a:t>
            </a:r>
            <a:r>
              <a:rPr lang="en-US" dirty="0"/>
              <a:t> package in 1.5 version </a:t>
            </a:r>
          </a:p>
          <a:p>
            <a:pPr marL="342900" indent="-342900">
              <a:buAutoNum type="arabicPeriod"/>
            </a:pPr>
            <a:endParaRPr lang="en-US" dirty="0"/>
          </a:p>
          <a:p>
            <a:pPr marL="342900" indent="-342900">
              <a:buAutoNum type="arabicPeriod"/>
            </a:pPr>
            <a:r>
              <a:rPr lang="en-US" dirty="0"/>
              <a:t>It also provides several enhancements to the programmer to provide more control on concurrency.</a:t>
            </a:r>
          </a:p>
          <a:p>
            <a:pPr marL="342900" indent="-342900">
              <a:buAutoNum type="arabicPeriod"/>
            </a:pPr>
            <a:endParaRPr lang="en-US" dirty="0"/>
          </a:p>
          <a:p>
            <a:endParaRPr lang="en-US" dirty="0"/>
          </a:p>
          <a:p>
            <a:r>
              <a:rPr lang="en-US" sz="2400" b="1" dirty="0"/>
              <a:t>		Lock(I)Interface:</a:t>
            </a:r>
          </a:p>
          <a:p>
            <a:r>
              <a:rPr lang="en-US" dirty="0"/>
              <a:t>Lock object is similar to implicit lock acquired by a thread to execute synchronized method or synchronized block .</a:t>
            </a:r>
          </a:p>
          <a:p>
            <a:r>
              <a:rPr lang="en-US" dirty="0"/>
              <a:t>Lock implementations provides more extensive operations then traditional implicit locks </a:t>
            </a:r>
          </a:p>
          <a:p>
            <a:r>
              <a:rPr lang="en-US" dirty="0"/>
              <a:t>Important methods of Lock interface :</a:t>
            </a:r>
          </a:p>
          <a:p>
            <a:r>
              <a:rPr lang="en-US" dirty="0"/>
              <a:t>void lock()</a:t>
            </a:r>
          </a:p>
          <a:p>
            <a:r>
              <a:rPr lang="en-US" dirty="0"/>
              <a:t>We can use this method to acquired a lock if lock is already available then immediately current thread will get that lock .</a:t>
            </a:r>
          </a:p>
          <a:p>
            <a:endParaRPr lang="en-US" dirty="0"/>
          </a:p>
          <a:p>
            <a:r>
              <a:rPr lang="en-US" dirty="0"/>
              <a:t>If the lock is not already available then it will wait until getting the lock .it is exactly same behavior of traditional synchronized keyword.</a:t>
            </a:r>
          </a:p>
          <a:p>
            <a:endParaRPr lang="en-US" dirty="0"/>
          </a:p>
        </p:txBody>
      </p:sp>
    </p:spTree>
    <p:extLst>
      <p:ext uri="{BB962C8B-B14F-4D97-AF65-F5344CB8AC3E}">
        <p14:creationId xmlns:p14="http://schemas.microsoft.com/office/powerpoint/2010/main" val="231672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5746</TotalTime>
  <Words>4872</Words>
  <Application>Microsoft Office PowerPoint</Application>
  <PresentationFormat>Widescreen</PresentationFormat>
  <Paragraphs>666</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7</cp:revision>
  <dcterms:created xsi:type="dcterms:W3CDTF">2022-08-24T07:57:40Z</dcterms:created>
  <dcterms:modified xsi:type="dcterms:W3CDTF">2022-09-26T16:26:12Z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cf6d023-13e7-4aba-b100-dca886180fc1_Enabled">
    <vt:lpwstr>true</vt:lpwstr>
  </property>
  <property fmtid="{D5CDD505-2E9C-101B-9397-08002B2CF9AE}" pid="3" name="MSIP_Label_fcf6d023-13e7-4aba-b100-dca886180fc1_SetDate">
    <vt:lpwstr>2022-09-26T16:25:25Z</vt:lpwstr>
  </property>
  <property fmtid="{D5CDD505-2E9C-101B-9397-08002B2CF9AE}" pid="4" name="MSIP_Label_fcf6d023-13e7-4aba-b100-dca886180fc1_Method">
    <vt:lpwstr>Privileged</vt:lpwstr>
  </property>
  <property fmtid="{D5CDD505-2E9C-101B-9397-08002B2CF9AE}" pid="5" name="MSIP_Label_fcf6d023-13e7-4aba-b100-dca886180fc1_Name">
    <vt:lpwstr>Confidential Information</vt:lpwstr>
  </property>
  <property fmtid="{D5CDD505-2E9C-101B-9397-08002B2CF9AE}" pid="6" name="MSIP_Label_fcf6d023-13e7-4aba-b100-dca886180fc1_SiteId">
    <vt:lpwstr>db05faca-c82a-4b9d-b9c5-0f64b6755421</vt:lpwstr>
  </property>
  <property fmtid="{D5CDD505-2E9C-101B-9397-08002B2CF9AE}" pid="7" name="MSIP_Label_fcf6d023-13e7-4aba-b100-dca886180fc1_ActionId">
    <vt:lpwstr>a865339d-fc12-4635-b3a4-496ccc5ebb98</vt:lpwstr>
  </property>
  <property fmtid="{D5CDD505-2E9C-101B-9397-08002B2CF9AE}" pid="8" name="MSIP_Label_fcf6d023-13e7-4aba-b100-dca886180fc1_ContentBits">
    <vt:lpwstr>0</vt:lpwstr>
  </property>
</Properties>
</file>