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mar, Akhil" initials="KA" lastIdx="1" clrIdx="0">
    <p:extLst>
      <p:ext uri="{19B8F6BF-5375-455C-9EA6-DF929625EA0E}">
        <p15:presenceInfo xmlns:p15="http://schemas.microsoft.com/office/powerpoint/2012/main" userId="S::akhil_kumar1330@optum.com::9461c05a-5658-4300-9131-8022041b731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8001B65-60DF-48EE-A431-3364F79C4CB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D60FC4-66C3-41DF-9E0E-51885208AA0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5717F-FB62-4FC6-AE29-9860A5501A24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C2CC15D-61D8-41B1-9F70-FF3618A052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6AD8B7D-5703-4CE5-A08C-DFD93B3F7B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90A92-BFED-4D46-BF55-5C84C1AAB7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029A9-84B8-4DE6-BF1E-DD6E021FE2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EAA7E-8D8B-4608-8CDF-E1F1C44356C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5CDDE-F271-4FF8-A4B4-57C584080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1443F-32EA-45A7-85B7-B4EB0A4CB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DF118-2AC5-40DB-9D37-805521908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5113-6901-4DDF-905C-3FD31BE98D36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95E-04E6-4DF6-B776-08CD4F16C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AF255-1FE4-4130-880F-9F46D429F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99126-7BBA-457D-B700-77E912D28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15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10545-D2B2-4463-87B4-0E43F68AD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90870F-0074-4A1E-9575-BF7279546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9BF43-1ACD-4243-8E27-E8557D818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5113-6901-4DDF-905C-3FD31BE98D36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5E31A-077D-4475-8706-C2556E283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BBD11-3140-4A84-891C-864B82A6E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99126-7BBA-457D-B700-77E912D28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41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329088-69F8-497A-976D-0D1C60EF87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1AFA6-887A-4A49-828B-2CB7A2325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8E912-84A8-4A80-9131-FA3B3C504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5113-6901-4DDF-905C-3FD31BE98D36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F280A-661D-4908-95C1-ED9892635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363BD-5D7E-4998-9C9A-811346185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99126-7BBA-457D-B700-77E912D28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91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BD988-1FD8-475A-9066-9205C0796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817B7-C77B-4476-BB88-6C52B520E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9EDA4-2E21-4635-9AE8-ACF91B16C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5113-6901-4DDF-905C-3FD31BE98D36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7AD62-CBEA-40B9-991B-0954810E4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55479-B8E5-4C20-A17C-A57231365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99126-7BBA-457D-B700-77E912D28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6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34E7F-28F9-4CF6-A7AD-4A6903D95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1E14A-F3E7-4CCC-8C5B-F662393EA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14908-5186-4585-8838-F2CBC49D1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5113-6901-4DDF-905C-3FD31BE98D36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DD74E-B56B-4AF6-B8BD-F26B55CB0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D3B49-540F-45C0-A57E-355D79A18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99126-7BBA-457D-B700-77E912D28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66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208CA-185C-4B22-8E93-2953F7BF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56954-4BF9-4BF6-9407-F92D3066C7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118C2-CE3F-4F60-8F83-93A041029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3D645-0688-4B72-B185-48F150045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5113-6901-4DDF-905C-3FD31BE98D36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152B5-3B06-430B-AAB9-3D2A5B4EB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4E5E2-5069-4AE3-BA6D-A2B4EE3FC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99126-7BBA-457D-B700-77E912D28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64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E4E81-DEC0-42D6-8A0D-D80602B1E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E16E2-7E4B-4C3A-9854-68613E6DF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35D07-4AF2-4B2B-9397-56A030C0B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30B1E6-99F7-4001-9725-04974BB093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56F511-C9FB-458E-A158-53CB97D09F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EAF36C-7371-47B3-87AA-0F50D16D1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5113-6901-4DDF-905C-3FD31BE98D36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530A86-B460-48DB-A4FD-E858E51C7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71418A-6C3E-480B-A9D7-597174393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99126-7BBA-457D-B700-77E912D28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49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AD651-17AE-4B15-8BAF-3FE561B45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22E52D-BA67-4B71-8FFD-3320D0E5E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5113-6901-4DDF-905C-3FD31BE98D36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8DF592-A22A-4E7E-992C-76F1FBD16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C74238-C8A1-437D-875D-E835A3C4F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99126-7BBA-457D-B700-77E912D28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5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A4C167-4D5D-4002-90E8-2FEA7D6F1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5113-6901-4DDF-905C-3FD31BE98D36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C39981-319A-4EC8-931D-69ED74430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71E170-EE7D-45F4-A5FF-8166B6D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99126-7BBA-457D-B700-77E912D28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92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68A88-0FFD-4F44-BFEA-887AB92A5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CCFC2-D6EF-4316-8C8F-7D61777AC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147CDF-9101-4AD8-AE9F-04D3D7350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88322-180D-4C47-B2D4-7F4286DF4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5113-6901-4DDF-905C-3FD31BE98D36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8ED4E-F063-44ED-B7DF-77ECC6C80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C54D5-4148-475B-8B7B-17F985DF3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99126-7BBA-457D-B700-77E912D28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6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C9F59-8790-4174-BBC2-A7273C809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C1EAF4-02C9-42BF-AB92-80E8EAEFB4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06CD4-694A-445A-9C95-204E70816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C8D21-AE11-4C5F-8763-46A1ED2C3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5113-6901-4DDF-905C-3FD31BE98D36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70E00-BF30-421B-A6EA-3BCFC65C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C7610-4E47-44B2-93F7-0755A7F3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99126-7BBA-457D-B700-77E912D28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75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8DF688-8F78-4966-AD00-BB08E189E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E9926-146B-4B37-A76F-AD947E29D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834BD-625F-4EB3-AB9B-2EA7310AD8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85113-6901-4DDF-905C-3FD31BE98D36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EA01A-0D4D-4213-A2EE-0829AFE2E6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CE655-1472-4EDD-A02E-11F30DA1F3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99126-7BBA-457D-B700-77E912D28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3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0A7D31A-3B7F-445E-A4B4-6A2EDBF7CE3C}"/>
              </a:ext>
            </a:extLst>
          </p:cNvPr>
          <p:cNvSpPr txBox="1"/>
          <p:nvPr/>
        </p:nvSpPr>
        <p:spPr>
          <a:xfrm>
            <a:off x="95250" y="66675"/>
            <a:ext cx="1198245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		1.6 version </a:t>
            </a:r>
            <a:r>
              <a:rPr lang="en-US" sz="2400" b="1" dirty="0" err="1"/>
              <a:t>Enhacements</a:t>
            </a:r>
            <a:r>
              <a:rPr lang="en-US" sz="2400" b="1" dirty="0"/>
              <a:t> in Collection Framework:</a:t>
            </a:r>
            <a:endParaRPr lang="en-US" sz="2400" dirty="0"/>
          </a:p>
          <a:p>
            <a:pPr marL="342900" indent="-342900">
              <a:buAutoNum type="arabicPeriod"/>
            </a:pPr>
            <a:r>
              <a:rPr lang="en-US" dirty="0"/>
              <a:t>As a part of 1.6 version the following two concepts introduced in collection Framework </a:t>
            </a:r>
          </a:p>
          <a:p>
            <a:pPr marL="400050" indent="-400050">
              <a:buAutoNum type="romanUcPeriod"/>
            </a:pPr>
            <a:r>
              <a:rPr lang="en-US" dirty="0" err="1"/>
              <a:t>NavigableSet</a:t>
            </a:r>
            <a:endParaRPr lang="en-US" dirty="0"/>
          </a:p>
          <a:p>
            <a:pPr marL="400050" indent="-400050">
              <a:buAutoNum type="romanUcPeriod"/>
            </a:pPr>
            <a:r>
              <a:rPr lang="en-US" dirty="0" err="1"/>
              <a:t>NavigableMap</a:t>
            </a:r>
            <a:endParaRPr lang="en-US" dirty="0"/>
          </a:p>
          <a:p>
            <a:endParaRPr lang="en-US" dirty="0"/>
          </a:p>
          <a:p>
            <a:pPr marL="514350" indent="-514350">
              <a:buAutoNum type="romanUcPeriod"/>
            </a:pPr>
            <a:r>
              <a:rPr lang="en-US" sz="2400" b="1" dirty="0" err="1"/>
              <a:t>NavigableSet</a:t>
            </a:r>
            <a:endParaRPr lang="en-US" sz="2400" b="1" dirty="0"/>
          </a:p>
          <a:p>
            <a:r>
              <a:rPr lang="en-US" dirty="0"/>
              <a:t>It is the child interface of </a:t>
            </a:r>
            <a:r>
              <a:rPr lang="en-US" dirty="0" err="1"/>
              <a:t>SortedSet</a:t>
            </a:r>
            <a:r>
              <a:rPr lang="en-US" dirty="0"/>
              <a:t> and it defines several methods for Navigation purposes.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CEE732-DC6E-48DA-B9C9-56F72AD21465}"/>
              </a:ext>
            </a:extLst>
          </p:cNvPr>
          <p:cNvSpPr/>
          <p:nvPr/>
        </p:nvSpPr>
        <p:spPr>
          <a:xfrm>
            <a:off x="3743324" y="2324100"/>
            <a:ext cx="1657351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Collection(1.2v)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5C1394C-0F38-40BA-B41C-44A39B64B8A0}"/>
              </a:ext>
            </a:extLst>
          </p:cNvPr>
          <p:cNvCxnSpPr/>
          <p:nvPr/>
        </p:nvCxnSpPr>
        <p:spPr>
          <a:xfrm>
            <a:off x="5400675" y="2781300"/>
            <a:ext cx="323850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024A09C-C511-424E-BF3A-E4A975DDF48B}"/>
              </a:ext>
            </a:extLst>
          </p:cNvPr>
          <p:cNvSpPr/>
          <p:nvPr/>
        </p:nvSpPr>
        <p:spPr>
          <a:xfrm>
            <a:off x="5143500" y="3094200"/>
            <a:ext cx="1476375" cy="2857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Set(I)1.2v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453585-3FFB-48DE-B840-0FB79D588206}"/>
              </a:ext>
            </a:extLst>
          </p:cNvPr>
          <p:cNvCxnSpPr/>
          <p:nvPr/>
        </p:nvCxnSpPr>
        <p:spPr>
          <a:xfrm>
            <a:off x="6410325" y="3495675"/>
            <a:ext cx="104775" cy="295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3A6737C-183B-4F66-BDE1-BDA4BC42AEE4}"/>
              </a:ext>
            </a:extLst>
          </p:cNvPr>
          <p:cNvSpPr/>
          <p:nvPr/>
        </p:nvSpPr>
        <p:spPr>
          <a:xfrm>
            <a:off x="5619750" y="3818101"/>
            <a:ext cx="1790700" cy="295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SortedSet</a:t>
            </a:r>
            <a:r>
              <a:rPr lang="en-US" dirty="0"/>
              <a:t>(I)1.2v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5E6D78E-CE0B-4F6E-AA5C-946884F46FD4}"/>
              </a:ext>
            </a:extLst>
          </p:cNvPr>
          <p:cNvCxnSpPr/>
          <p:nvPr/>
        </p:nvCxnSpPr>
        <p:spPr>
          <a:xfrm>
            <a:off x="6829425" y="4126527"/>
            <a:ext cx="485775" cy="326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1AFC17C-29BC-4272-BCDC-4B642A882F46}"/>
              </a:ext>
            </a:extLst>
          </p:cNvPr>
          <p:cNvSpPr/>
          <p:nvPr/>
        </p:nvSpPr>
        <p:spPr>
          <a:xfrm>
            <a:off x="6462712" y="4497326"/>
            <a:ext cx="2171700" cy="4084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NavigableSet</a:t>
            </a:r>
            <a:r>
              <a:rPr lang="en-US" dirty="0"/>
              <a:t>(I)1.6v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E6E498B-0137-4D1A-B466-0C0175442B9C}"/>
              </a:ext>
            </a:extLst>
          </p:cNvPr>
          <p:cNvCxnSpPr/>
          <p:nvPr/>
        </p:nvCxnSpPr>
        <p:spPr>
          <a:xfrm>
            <a:off x="8248650" y="4939280"/>
            <a:ext cx="733425" cy="342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D0083E0-1722-46AE-BB32-07D4A8818479}"/>
              </a:ext>
            </a:extLst>
          </p:cNvPr>
          <p:cNvSpPr/>
          <p:nvPr/>
        </p:nvSpPr>
        <p:spPr>
          <a:xfrm>
            <a:off x="8353425" y="5314983"/>
            <a:ext cx="1676400" cy="2952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TreeSet</a:t>
            </a:r>
            <a:r>
              <a:rPr lang="en-US" dirty="0"/>
              <a:t> (1.2v)</a:t>
            </a:r>
          </a:p>
        </p:txBody>
      </p:sp>
    </p:spTree>
    <p:extLst>
      <p:ext uri="{BB962C8B-B14F-4D97-AF65-F5344CB8AC3E}">
        <p14:creationId xmlns:p14="http://schemas.microsoft.com/office/powerpoint/2010/main" val="1699151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5C32FA-27AC-4D74-AF3F-FC78310C5EE7}"/>
              </a:ext>
            </a:extLst>
          </p:cNvPr>
          <p:cNvSpPr txBox="1"/>
          <p:nvPr/>
        </p:nvSpPr>
        <p:spPr>
          <a:xfrm>
            <a:off x="180975" y="171450"/>
            <a:ext cx="11649075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Demo Program for Sorting elements of list according to Customized Sorting order: </a:t>
            </a:r>
          </a:p>
          <a:p>
            <a:r>
              <a:rPr lang="en-US" dirty="0" err="1"/>
              <a:t>ArrayList</a:t>
            </a:r>
            <a:r>
              <a:rPr lang="en-US" dirty="0"/>
              <a:t> l = new </a:t>
            </a:r>
            <a:r>
              <a:rPr lang="en-US" dirty="0" err="1"/>
              <a:t>ArrayList</a:t>
            </a:r>
            <a:r>
              <a:rPr lang="en-US" dirty="0"/>
              <a:t>();</a:t>
            </a:r>
          </a:p>
          <a:p>
            <a:r>
              <a:rPr lang="en-US" dirty="0" err="1"/>
              <a:t>l.add</a:t>
            </a:r>
            <a:r>
              <a:rPr lang="en-US" dirty="0"/>
              <a:t>(“Z”);</a:t>
            </a:r>
          </a:p>
          <a:p>
            <a:r>
              <a:rPr lang="en-US" dirty="0" err="1"/>
              <a:t>l.add</a:t>
            </a:r>
            <a:r>
              <a:rPr lang="en-US" dirty="0"/>
              <a:t>(“A”);</a:t>
            </a:r>
          </a:p>
          <a:p>
            <a:r>
              <a:rPr lang="en-US" dirty="0" err="1"/>
              <a:t>l.add</a:t>
            </a:r>
            <a:r>
              <a:rPr lang="en-US" dirty="0"/>
              <a:t>(“K”);</a:t>
            </a:r>
          </a:p>
          <a:p>
            <a:r>
              <a:rPr lang="en-US" dirty="0" err="1"/>
              <a:t>l.add</a:t>
            </a:r>
            <a:r>
              <a:rPr lang="en-US" dirty="0"/>
              <a:t>(“L”);</a:t>
            </a:r>
          </a:p>
          <a:p>
            <a:endParaRPr lang="en-US" dirty="0"/>
          </a:p>
          <a:p>
            <a:r>
              <a:rPr lang="en-US" dirty="0"/>
              <a:t>// </a:t>
            </a:r>
            <a:r>
              <a:rPr lang="en-US" dirty="0" err="1"/>
              <a:t>l.add</a:t>
            </a:r>
            <a:r>
              <a:rPr lang="en-US" dirty="0"/>
              <a:t>(new Integer(10)); // -- CCE</a:t>
            </a:r>
          </a:p>
          <a:p>
            <a:r>
              <a:rPr lang="en-US" dirty="0"/>
              <a:t>// </a:t>
            </a:r>
            <a:r>
              <a:rPr lang="en-US" dirty="0" err="1"/>
              <a:t>l.add</a:t>
            </a:r>
            <a:r>
              <a:rPr lang="en-US" dirty="0"/>
              <a:t>(null);  // NPE</a:t>
            </a:r>
          </a:p>
          <a:p>
            <a:endParaRPr lang="en-US" dirty="0"/>
          </a:p>
          <a:p>
            <a:r>
              <a:rPr lang="en-US" dirty="0" err="1"/>
              <a:t>sopln</a:t>
            </a:r>
            <a:r>
              <a:rPr lang="en-US" dirty="0"/>
              <a:t>(“Before Sorting:”+l)   // [Z,A,K,L]</a:t>
            </a:r>
          </a:p>
          <a:p>
            <a:r>
              <a:rPr lang="en-US" dirty="0" err="1"/>
              <a:t>Collections.sort</a:t>
            </a:r>
            <a:r>
              <a:rPr lang="en-US" dirty="0"/>
              <a:t>(</a:t>
            </a:r>
            <a:r>
              <a:rPr lang="en-US" dirty="0" err="1"/>
              <a:t>l,new</a:t>
            </a:r>
            <a:r>
              <a:rPr lang="en-US" dirty="0"/>
              <a:t> </a:t>
            </a:r>
            <a:r>
              <a:rPr lang="en-US" dirty="0" err="1"/>
              <a:t>MyComparator</a:t>
            </a:r>
            <a:r>
              <a:rPr lang="en-US" dirty="0"/>
              <a:t>());</a:t>
            </a:r>
          </a:p>
          <a:p>
            <a:r>
              <a:rPr lang="en-US" dirty="0" err="1"/>
              <a:t>sopln</a:t>
            </a:r>
            <a:r>
              <a:rPr lang="en-US" dirty="0"/>
              <a:t>(“After Sorting:”+l)  //  [Z,L,K,A]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MyComparator</a:t>
            </a:r>
            <a:r>
              <a:rPr lang="en-US" dirty="0"/>
              <a:t> implements </a:t>
            </a:r>
            <a:r>
              <a:rPr lang="en-US" dirty="0" err="1"/>
              <a:t>Coparator</a:t>
            </a:r>
            <a:r>
              <a:rPr lang="en-US" dirty="0"/>
              <a:t>{</a:t>
            </a:r>
          </a:p>
          <a:p>
            <a:r>
              <a:rPr lang="en-US" dirty="0"/>
              <a:t>public int compare(Object obj1,Object obj2){</a:t>
            </a:r>
          </a:p>
          <a:p>
            <a:r>
              <a:rPr lang="en-US" dirty="0"/>
              <a:t>	String s1 = obj1.toString();</a:t>
            </a:r>
          </a:p>
          <a:p>
            <a:r>
              <a:rPr lang="en-US" dirty="0"/>
              <a:t>	String s2 = (String) obj2;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return s2.compareTo(s1) ; </a:t>
            </a:r>
          </a:p>
          <a:p>
            <a:endParaRPr lang="en-US" dirty="0"/>
          </a:p>
          <a:p>
            <a:r>
              <a:rPr lang="en-US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3163986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C3527D-D9B7-418C-96CB-4B331D836CAF}"/>
              </a:ext>
            </a:extLst>
          </p:cNvPr>
          <p:cNvSpPr txBox="1"/>
          <p:nvPr/>
        </p:nvSpPr>
        <p:spPr>
          <a:xfrm>
            <a:off x="285750" y="152400"/>
            <a:ext cx="116967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Searching Elements Of List: </a:t>
            </a:r>
          </a:p>
          <a:p>
            <a:r>
              <a:rPr lang="en-US" dirty="0"/>
              <a:t>Collections class defines the following </a:t>
            </a:r>
            <a:r>
              <a:rPr lang="en-US" dirty="0" err="1"/>
              <a:t>BinarySearch</a:t>
            </a:r>
            <a:r>
              <a:rPr lang="en-US" dirty="0"/>
              <a:t> methods .</a:t>
            </a:r>
          </a:p>
          <a:p>
            <a:r>
              <a:rPr lang="en-US" dirty="0"/>
              <a:t>1. public  static int </a:t>
            </a:r>
            <a:r>
              <a:rPr lang="en-US" dirty="0" err="1"/>
              <a:t>binarySearch</a:t>
            </a:r>
            <a:r>
              <a:rPr lang="en-US" dirty="0"/>
              <a:t>(List l, Object target);</a:t>
            </a:r>
          </a:p>
          <a:p>
            <a:endParaRPr lang="en-US" dirty="0"/>
          </a:p>
          <a:p>
            <a:r>
              <a:rPr lang="en-US" dirty="0"/>
              <a:t>If the list is sorted according to default natural sorting order. Then we have to use this method .</a:t>
            </a:r>
          </a:p>
          <a:p>
            <a:endParaRPr lang="en-US" dirty="0"/>
          </a:p>
          <a:p>
            <a:r>
              <a:rPr lang="en-US" dirty="0"/>
              <a:t>public static int </a:t>
            </a:r>
            <a:r>
              <a:rPr lang="en-US" dirty="0" err="1"/>
              <a:t>binarySearch</a:t>
            </a:r>
            <a:r>
              <a:rPr lang="en-US" dirty="0"/>
              <a:t>(List l , Object </a:t>
            </a:r>
            <a:r>
              <a:rPr lang="en-US" dirty="0" err="1"/>
              <a:t>target,Comparator</a:t>
            </a:r>
            <a:r>
              <a:rPr lang="en-US" dirty="0"/>
              <a:t> C);</a:t>
            </a:r>
          </a:p>
          <a:p>
            <a:r>
              <a:rPr lang="en-US" dirty="0"/>
              <a:t>We have to use this method if the list is sorted according to customized sorting order.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400" b="1" dirty="0"/>
              <a:t>Conclusions :- </a:t>
            </a:r>
          </a:p>
          <a:p>
            <a:r>
              <a:rPr lang="en-US" dirty="0"/>
              <a:t>1. The above search methods internally will use </a:t>
            </a:r>
            <a:r>
              <a:rPr lang="en-US" dirty="0" err="1"/>
              <a:t>binarySearch</a:t>
            </a:r>
            <a:r>
              <a:rPr lang="en-US" dirty="0"/>
              <a:t> algorithm . Successful search returns index . </a:t>
            </a:r>
          </a:p>
          <a:p>
            <a:r>
              <a:rPr lang="en-US" dirty="0"/>
              <a:t>2. Unsuccessful search returns </a:t>
            </a:r>
            <a:r>
              <a:rPr lang="en-US" dirty="0" err="1"/>
              <a:t>insertionPoint</a:t>
            </a:r>
            <a:r>
              <a:rPr lang="en-US" dirty="0"/>
              <a:t>.</a:t>
            </a:r>
          </a:p>
          <a:p>
            <a:pPr marL="342900" indent="-342900">
              <a:buAutoNum type="arabicPeriod" startAt="3"/>
            </a:pPr>
            <a:r>
              <a:rPr lang="en-US" dirty="0"/>
              <a:t>Insertion Point is the location where we can place target element in sorted list .</a:t>
            </a:r>
          </a:p>
          <a:p>
            <a:pPr marL="342900" indent="-342900">
              <a:buAutoNum type="arabicPeriod" startAt="3"/>
            </a:pPr>
            <a:r>
              <a:rPr lang="en-US" dirty="0"/>
              <a:t>Before calling </a:t>
            </a:r>
            <a:r>
              <a:rPr lang="en-US" dirty="0" err="1"/>
              <a:t>binarySearch</a:t>
            </a:r>
            <a:r>
              <a:rPr lang="en-US" dirty="0"/>
              <a:t> method compulsory list should be sorted otherwise we will get unpredictable results . </a:t>
            </a:r>
          </a:p>
          <a:p>
            <a:pPr marL="342900" indent="-342900">
              <a:buAutoNum type="arabicPeriod" startAt="3"/>
            </a:pPr>
            <a:r>
              <a:rPr lang="en-US" dirty="0"/>
              <a:t>If the list is sorted according to comparator then at the time of search operation also we have to pass the same comparator also otherwise we will get  unpredictable results</a:t>
            </a:r>
          </a:p>
          <a:p>
            <a:endParaRPr lang="en-US" dirty="0"/>
          </a:p>
          <a:p>
            <a:r>
              <a:rPr lang="en-US" dirty="0"/>
              <a:t>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216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DFAF62-860B-425B-AE4E-CB9758E6A058}"/>
              </a:ext>
            </a:extLst>
          </p:cNvPr>
          <p:cNvSpPr txBox="1"/>
          <p:nvPr/>
        </p:nvSpPr>
        <p:spPr>
          <a:xfrm>
            <a:off x="95250" y="114300"/>
            <a:ext cx="11953875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Searching an element in list if list is sorted in default natural sorting order </a:t>
            </a:r>
          </a:p>
          <a:p>
            <a:r>
              <a:rPr lang="en-US" dirty="0"/>
              <a:t>Example : </a:t>
            </a:r>
          </a:p>
          <a:p>
            <a:r>
              <a:rPr lang="en-US" dirty="0" err="1"/>
              <a:t>ArrayList</a:t>
            </a:r>
            <a:r>
              <a:rPr lang="en-US" dirty="0"/>
              <a:t> l = new </a:t>
            </a:r>
            <a:r>
              <a:rPr lang="en-US" dirty="0" err="1"/>
              <a:t>ArrayList</a:t>
            </a:r>
            <a:r>
              <a:rPr lang="en-US" dirty="0"/>
              <a:t>();</a:t>
            </a:r>
          </a:p>
          <a:p>
            <a:r>
              <a:rPr lang="en-US" dirty="0" err="1"/>
              <a:t>l.add</a:t>
            </a:r>
            <a:r>
              <a:rPr lang="en-US" dirty="0"/>
              <a:t>(“Z”);</a:t>
            </a:r>
          </a:p>
          <a:p>
            <a:r>
              <a:rPr lang="en-US" dirty="0" err="1"/>
              <a:t>l.add</a:t>
            </a:r>
            <a:r>
              <a:rPr lang="en-US" dirty="0"/>
              <a:t>(“A”);</a:t>
            </a:r>
          </a:p>
          <a:p>
            <a:r>
              <a:rPr lang="en-US" dirty="0" err="1"/>
              <a:t>l.add</a:t>
            </a:r>
            <a:r>
              <a:rPr lang="en-US" dirty="0"/>
              <a:t>(“M”);					Insertion Point</a:t>
            </a:r>
          </a:p>
          <a:p>
            <a:r>
              <a:rPr lang="en-US" dirty="0" err="1"/>
              <a:t>l.add</a:t>
            </a:r>
            <a:r>
              <a:rPr lang="en-US" dirty="0"/>
              <a:t>(“K”);</a:t>
            </a:r>
          </a:p>
          <a:p>
            <a:r>
              <a:rPr lang="en-US" dirty="0" err="1"/>
              <a:t>l.add</a:t>
            </a:r>
            <a:r>
              <a:rPr lang="en-US" dirty="0"/>
              <a:t>(“a”);</a:t>
            </a:r>
          </a:p>
          <a:p>
            <a:endParaRPr lang="en-US" dirty="0"/>
          </a:p>
          <a:p>
            <a:r>
              <a:rPr lang="en-US" dirty="0" err="1"/>
              <a:t>sopln</a:t>
            </a:r>
            <a:r>
              <a:rPr lang="en-US" dirty="0"/>
              <a:t>(l);   // [</a:t>
            </a:r>
            <a:r>
              <a:rPr lang="en-US" dirty="0" err="1"/>
              <a:t>Z,A,M,K,a</a:t>
            </a:r>
            <a:r>
              <a:rPr lang="en-US" dirty="0"/>
              <a:t>]					index</a:t>
            </a:r>
          </a:p>
          <a:p>
            <a:r>
              <a:rPr lang="en-US" dirty="0" err="1"/>
              <a:t>Collections.sort</a:t>
            </a:r>
            <a:r>
              <a:rPr lang="en-US" dirty="0"/>
              <a:t>(l);</a:t>
            </a:r>
          </a:p>
          <a:p>
            <a:r>
              <a:rPr lang="en-US" dirty="0" err="1"/>
              <a:t>sopln</a:t>
            </a:r>
            <a:r>
              <a:rPr lang="en-US" dirty="0"/>
              <a:t>(l);   // [</a:t>
            </a:r>
            <a:r>
              <a:rPr lang="en-US" dirty="0" err="1"/>
              <a:t>A,K,M,Z,a</a:t>
            </a:r>
            <a:r>
              <a:rPr lang="en-US" dirty="0"/>
              <a:t>]</a:t>
            </a:r>
          </a:p>
          <a:p>
            <a:r>
              <a:rPr lang="en-US" dirty="0" err="1"/>
              <a:t>sopln</a:t>
            </a:r>
            <a:r>
              <a:rPr lang="en-US" dirty="0"/>
              <a:t>(</a:t>
            </a:r>
            <a:r>
              <a:rPr lang="en-US" dirty="0" err="1"/>
              <a:t>Collections.binarySearch</a:t>
            </a:r>
            <a:r>
              <a:rPr lang="en-US" dirty="0"/>
              <a:t>(</a:t>
            </a:r>
            <a:r>
              <a:rPr lang="en-US" dirty="0" err="1"/>
              <a:t>l,”Z</a:t>
            </a:r>
            <a:r>
              <a:rPr lang="en-US" dirty="0"/>
              <a:t>”));   // 3</a:t>
            </a:r>
          </a:p>
          <a:p>
            <a:r>
              <a:rPr lang="en-US" dirty="0" err="1"/>
              <a:t>sopln</a:t>
            </a:r>
            <a:r>
              <a:rPr lang="en-US" dirty="0"/>
              <a:t>(</a:t>
            </a:r>
            <a:r>
              <a:rPr lang="en-US" dirty="0" err="1"/>
              <a:t>Collections.binarySearch</a:t>
            </a:r>
            <a:r>
              <a:rPr lang="en-US" dirty="0"/>
              <a:t>(</a:t>
            </a:r>
            <a:r>
              <a:rPr lang="en-US" dirty="0" err="1"/>
              <a:t>l,”J</a:t>
            </a:r>
            <a:r>
              <a:rPr lang="en-US" dirty="0"/>
              <a:t>”));   // -2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DFA701E-A65F-4423-A231-86017C4DB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366375"/>
              </p:ext>
            </p:extLst>
          </p:nvPr>
        </p:nvGraphicFramePr>
        <p:xfrm>
          <a:off x="7353299" y="2221061"/>
          <a:ext cx="415448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0897">
                  <a:extLst>
                    <a:ext uri="{9D8B030D-6E8A-4147-A177-3AD203B41FA5}">
                      <a16:colId xmlns:a16="http://schemas.microsoft.com/office/drawing/2014/main" val="1006791536"/>
                    </a:ext>
                  </a:extLst>
                </a:gridCol>
                <a:gridCol w="830897">
                  <a:extLst>
                    <a:ext uri="{9D8B030D-6E8A-4147-A177-3AD203B41FA5}">
                      <a16:colId xmlns:a16="http://schemas.microsoft.com/office/drawing/2014/main" val="1328520376"/>
                    </a:ext>
                  </a:extLst>
                </a:gridCol>
                <a:gridCol w="830897">
                  <a:extLst>
                    <a:ext uri="{9D8B030D-6E8A-4147-A177-3AD203B41FA5}">
                      <a16:colId xmlns:a16="http://schemas.microsoft.com/office/drawing/2014/main" val="2853070454"/>
                    </a:ext>
                  </a:extLst>
                </a:gridCol>
                <a:gridCol w="830897">
                  <a:extLst>
                    <a:ext uri="{9D8B030D-6E8A-4147-A177-3AD203B41FA5}">
                      <a16:colId xmlns:a16="http://schemas.microsoft.com/office/drawing/2014/main" val="1164730695"/>
                    </a:ext>
                  </a:extLst>
                </a:gridCol>
                <a:gridCol w="830897">
                  <a:extLst>
                    <a:ext uri="{9D8B030D-6E8A-4147-A177-3AD203B41FA5}">
                      <a16:colId xmlns:a16="http://schemas.microsoft.com/office/drawing/2014/main" val="3850214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816063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0ED7C90-0392-49CF-A1B7-DAF804E6B5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164195"/>
              </p:ext>
            </p:extLst>
          </p:nvPr>
        </p:nvGraphicFramePr>
        <p:xfrm>
          <a:off x="7353299" y="1767416"/>
          <a:ext cx="4154485" cy="3708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830897">
                  <a:extLst>
                    <a:ext uri="{9D8B030D-6E8A-4147-A177-3AD203B41FA5}">
                      <a16:colId xmlns:a16="http://schemas.microsoft.com/office/drawing/2014/main" val="153167445"/>
                    </a:ext>
                  </a:extLst>
                </a:gridCol>
                <a:gridCol w="830897">
                  <a:extLst>
                    <a:ext uri="{9D8B030D-6E8A-4147-A177-3AD203B41FA5}">
                      <a16:colId xmlns:a16="http://schemas.microsoft.com/office/drawing/2014/main" val="1145031879"/>
                    </a:ext>
                  </a:extLst>
                </a:gridCol>
                <a:gridCol w="830897">
                  <a:extLst>
                    <a:ext uri="{9D8B030D-6E8A-4147-A177-3AD203B41FA5}">
                      <a16:colId xmlns:a16="http://schemas.microsoft.com/office/drawing/2014/main" val="724442973"/>
                    </a:ext>
                  </a:extLst>
                </a:gridCol>
                <a:gridCol w="830897">
                  <a:extLst>
                    <a:ext uri="{9D8B030D-6E8A-4147-A177-3AD203B41FA5}">
                      <a16:colId xmlns:a16="http://schemas.microsoft.com/office/drawing/2014/main" val="1371935247"/>
                    </a:ext>
                  </a:extLst>
                </a:gridCol>
                <a:gridCol w="830897">
                  <a:extLst>
                    <a:ext uri="{9D8B030D-6E8A-4147-A177-3AD203B41FA5}">
                      <a16:colId xmlns:a16="http://schemas.microsoft.com/office/drawing/2014/main" val="20767378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72739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4A8602C-C490-453E-8310-B10537ED7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02900"/>
              </p:ext>
            </p:extLst>
          </p:nvPr>
        </p:nvGraphicFramePr>
        <p:xfrm>
          <a:off x="7353299" y="2674706"/>
          <a:ext cx="4140200" cy="3708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828040">
                  <a:extLst>
                    <a:ext uri="{9D8B030D-6E8A-4147-A177-3AD203B41FA5}">
                      <a16:colId xmlns:a16="http://schemas.microsoft.com/office/drawing/2014/main" val="3848165737"/>
                    </a:ext>
                  </a:extLst>
                </a:gridCol>
                <a:gridCol w="828040">
                  <a:extLst>
                    <a:ext uri="{9D8B030D-6E8A-4147-A177-3AD203B41FA5}">
                      <a16:colId xmlns:a16="http://schemas.microsoft.com/office/drawing/2014/main" val="642100890"/>
                    </a:ext>
                  </a:extLst>
                </a:gridCol>
                <a:gridCol w="828040">
                  <a:extLst>
                    <a:ext uri="{9D8B030D-6E8A-4147-A177-3AD203B41FA5}">
                      <a16:colId xmlns:a16="http://schemas.microsoft.com/office/drawing/2014/main" val="3811361347"/>
                    </a:ext>
                  </a:extLst>
                </a:gridCol>
                <a:gridCol w="828040">
                  <a:extLst>
                    <a:ext uri="{9D8B030D-6E8A-4147-A177-3AD203B41FA5}">
                      <a16:colId xmlns:a16="http://schemas.microsoft.com/office/drawing/2014/main" val="2047208692"/>
                    </a:ext>
                  </a:extLst>
                </a:gridCol>
                <a:gridCol w="828040">
                  <a:extLst>
                    <a:ext uri="{9D8B030D-6E8A-4147-A177-3AD203B41FA5}">
                      <a16:colId xmlns:a16="http://schemas.microsoft.com/office/drawing/2014/main" val="4044040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930604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BB6455D-47C0-4681-AFE9-0E9D945D6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664" y="857990"/>
            <a:ext cx="4176122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589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E5C59B-EFBB-4978-A56C-45DAD93C16F2}"/>
              </a:ext>
            </a:extLst>
          </p:cNvPr>
          <p:cNvSpPr txBox="1"/>
          <p:nvPr/>
        </p:nvSpPr>
        <p:spPr>
          <a:xfrm>
            <a:off x="304800" y="85725"/>
            <a:ext cx="11734800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Searching an element in list if list is sorted in Customized sorting order </a:t>
            </a:r>
          </a:p>
          <a:p>
            <a:r>
              <a:rPr lang="en-US" dirty="0"/>
              <a:t> </a:t>
            </a:r>
            <a:r>
              <a:rPr lang="en-US" dirty="0" err="1"/>
              <a:t>ArrayList</a:t>
            </a:r>
            <a:r>
              <a:rPr lang="en-US" dirty="0"/>
              <a:t>  </a:t>
            </a:r>
            <a:r>
              <a:rPr lang="en-US" dirty="0" err="1"/>
              <a:t>lst</a:t>
            </a:r>
            <a:r>
              <a:rPr lang="en-US" dirty="0"/>
              <a:t> = new </a:t>
            </a:r>
            <a:r>
              <a:rPr lang="en-US" dirty="0" err="1"/>
              <a:t>ArrayList</a:t>
            </a:r>
            <a:r>
              <a:rPr lang="en-US" dirty="0"/>
              <a:t>();</a:t>
            </a:r>
          </a:p>
          <a:p>
            <a:r>
              <a:rPr lang="en-US" dirty="0" err="1"/>
              <a:t>lst.add</a:t>
            </a:r>
            <a:r>
              <a:rPr lang="en-US" dirty="0"/>
              <a:t>(15);</a:t>
            </a:r>
          </a:p>
          <a:p>
            <a:r>
              <a:rPr lang="en-US" dirty="0" err="1"/>
              <a:t>lst.add</a:t>
            </a:r>
            <a:r>
              <a:rPr lang="en-US" dirty="0"/>
              <a:t>(0);</a:t>
            </a:r>
          </a:p>
          <a:p>
            <a:r>
              <a:rPr lang="en-US" dirty="0" err="1"/>
              <a:t>lst.add</a:t>
            </a:r>
            <a:r>
              <a:rPr lang="en-US" dirty="0"/>
              <a:t>(20);</a:t>
            </a:r>
          </a:p>
          <a:p>
            <a:r>
              <a:rPr lang="en-US" dirty="0" err="1"/>
              <a:t>lst.add</a:t>
            </a:r>
            <a:r>
              <a:rPr lang="en-US" dirty="0"/>
              <a:t>(10);	</a:t>
            </a:r>
          </a:p>
          <a:p>
            <a:r>
              <a:rPr lang="en-US" dirty="0" err="1"/>
              <a:t>lst.add</a:t>
            </a:r>
            <a:r>
              <a:rPr lang="en-US" dirty="0"/>
              <a:t>(5);</a:t>
            </a:r>
          </a:p>
          <a:p>
            <a:endParaRPr lang="en-US" dirty="0"/>
          </a:p>
          <a:p>
            <a:r>
              <a:rPr lang="en-US" dirty="0" err="1"/>
              <a:t>sopln</a:t>
            </a:r>
            <a:r>
              <a:rPr lang="en-US" dirty="0"/>
              <a:t>(</a:t>
            </a:r>
            <a:r>
              <a:rPr lang="en-US" dirty="0" err="1"/>
              <a:t>lst</a:t>
            </a:r>
            <a:r>
              <a:rPr lang="en-US" dirty="0"/>
              <a:t>);    //[15,0,20,10,5]</a:t>
            </a:r>
          </a:p>
          <a:p>
            <a:r>
              <a:rPr lang="en-US" dirty="0" err="1"/>
              <a:t>Collections.sort</a:t>
            </a:r>
            <a:r>
              <a:rPr lang="en-US" dirty="0"/>
              <a:t>(</a:t>
            </a:r>
            <a:r>
              <a:rPr lang="en-US" dirty="0" err="1"/>
              <a:t>lst,new</a:t>
            </a:r>
            <a:r>
              <a:rPr lang="en-US" dirty="0"/>
              <a:t> </a:t>
            </a:r>
            <a:r>
              <a:rPr lang="en-US" dirty="0" err="1"/>
              <a:t>MyComparator</a:t>
            </a:r>
            <a:r>
              <a:rPr lang="en-US" dirty="0"/>
              <a:t>());</a:t>
            </a:r>
          </a:p>
          <a:p>
            <a:r>
              <a:rPr lang="en-US" dirty="0" err="1"/>
              <a:t>sopln</a:t>
            </a:r>
            <a:r>
              <a:rPr lang="en-US" dirty="0"/>
              <a:t>(</a:t>
            </a:r>
            <a:r>
              <a:rPr lang="en-US" dirty="0" err="1"/>
              <a:t>lst</a:t>
            </a:r>
            <a:r>
              <a:rPr lang="en-US" dirty="0"/>
              <a:t>);  //  [20,15,10,5,0]</a:t>
            </a:r>
          </a:p>
          <a:p>
            <a:r>
              <a:rPr lang="en-US" dirty="0" err="1"/>
              <a:t>sopln</a:t>
            </a:r>
            <a:r>
              <a:rPr lang="en-US" dirty="0"/>
              <a:t>(</a:t>
            </a:r>
            <a:r>
              <a:rPr lang="en-US" dirty="0" err="1"/>
              <a:t>Collections.binarySearch</a:t>
            </a:r>
            <a:r>
              <a:rPr lang="en-US" dirty="0"/>
              <a:t>(lst,10,new </a:t>
            </a:r>
            <a:r>
              <a:rPr lang="en-US" dirty="0" err="1"/>
              <a:t>MyComparator</a:t>
            </a:r>
            <a:r>
              <a:rPr lang="en-US" dirty="0"/>
              <a:t>())); //2</a:t>
            </a:r>
          </a:p>
          <a:p>
            <a:r>
              <a:rPr lang="en-US" dirty="0" err="1"/>
              <a:t>sopln</a:t>
            </a:r>
            <a:r>
              <a:rPr lang="en-US" dirty="0"/>
              <a:t>(</a:t>
            </a:r>
            <a:r>
              <a:rPr lang="en-US" dirty="0" err="1"/>
              <a:t>Collections.binarySearch</a:t>
            </a:r>
            <a:r>
              <a:rPr lang="en-US" dirty="0"/>
              <a:t>(lst,13,new </a:t>
            </a:r>
            <a:r>
              <a:rPr lang="en-US" dirty="0" err="1"/>
              <a:t>MyComparator</a:t>
            </a:r>
            <a:r>
              <a:rPr lang="en-US" dirty="0"/>
              <a:t>()));  // -3</a:t>
            </a:r>
          </a:p>
          <a:p>
            <a:r>
              <a:rPr lang="en-US" dirty="0" err="1"/>
              <a:t>sopln</a:t>
            </a:r>
            <a:r>
              <a:rPr lang="en-US" dirty="0"/>
              <a:t>(</a:t>
            </a:r>
            <a:r>
              <a:rPr lang="en-US" dirty="0" err="1"/>
              <a:t>Collections.binarySearch</a:t>
            </a:r>
            <a:r>
              <a:rPr lang="en-US" dirty="0"/>
              <a:t>(lst,10)); // Unpredictable result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MyComparator</a:t>
            </a:r>
            <a:r>
              <a:rPr lang="en-US" dirty="0"/>
              <a:t> implements Comparator{</a:t>
            </a:r>
          </a:p>
          <a:p>
            <a:r>
              <a:rPr lang="en-US" dirty="0"/>
              <a:t>public int compare(Object obj1, Object obj2){</a:t>
            </a:r>
          </a:p>
          <a:p>
            <a:r>
              <a:rPr lang="en-US" dirty="0"/>
              <a:t>	Integer I1 = (Integer) obj1;</a:t>
            </a:r>
          </a:p>
          <a:p>
            <a:r>
              <a:rPr lang="en-US" dirty="0"/>
              <a:t>	Integer I2 = (Integer) obj2;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return I2.compareTo(I1);</a:t>
            </a:r>
          </a:p>
          <a:p>
            <a:endParaRPr lang="en-US" dirty="0"/>
          </a:p>
          <a:p>
            <a:r>
              <a:rPr lang="en-US" dirty="0"/>
              <a:t>}}</a:t>
            </a:r>
          </a:p>
          <a:p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F8750E6-3F08-4057-9910-0C72B7DB2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845831"/>
              </p:ext>
            </p:extLst>
          </p:nvPr>
        </p:nvGraphicFramePr>
        <p:xfrm>
          <a:off x="5956300" y="4234391"/>
          <a:ext cx="552132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0925">
                  <a:extLst>
                    <a:ext uri="{9D8B030D-6E8A-4147-A177-3AD203B41FA5}">
                      <a16:colId xmlns:a16="http://schemas.microsoft.com/office/drawing/2014/main" val="1976448887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664275565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1442224242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3089078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868184758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841040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Insertion 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076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66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420116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36555B8-0A02-496C-AC27-D86278501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557400"/>
              </p:ext>
            </p:extLst>
          </p:nvPr>
        </p:nvGraphicFramePr>
        <p:xfrm>
          <a:off x="4583112" y="1974638"/>
          <a:ext cx="317817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635">
                  <a:extLst>
                    <a:ext uri="{9D8B030D-6E8A-4147-A177-3AD203B41FA5}">
                      <a16:colId xmlns:a16="http://schemas.microsoft.com/office/drawing/2014/main" val="4202931161"/>
                    </a:ext>
                  </a:extLst>
                </a:gridCol>
                <a:gridCol w="635635">
                  <a:extLst>
                    <a:ext uri="{9D8B030D-6E8A-4147-A177-3AD203B41FA5}">
                      <a16:colId xmlns:a16="http://schemas.microsoft.com/office/drawing/2014/main" val="2474362096"/>
                    </a:ext>
                  </a:extLst>
                </a:gridCol>
                <a:gridCol w="635635">
                  <a:extLst>
                    <a:ext uri="{9D8B030D-6E8A-4147-A177-3AD203B41FA5}">
                      <a16:colId xmlns:a16="http://schemas.microsoft.com/office/drawing/2014/main" val="3551825789"/>
                    </a:ext>
                  </a:extLst>
                </a:gridCol>
                <a:gridCol w="635635">
                  <a:extLst>
                    <a:ext uri="{9D8B030D-6E8A-4147-A177-3AD203B41FA5}">
                      <a16:colId xmlns:a16="http://schemas.microsoft.com/office/drawing/2014/main" val="12575648"/>
                    </a:ext>
                  </a:extLst>
                </a:gridCol>
                <a:gridCol w="635635">
                  <a:extLst>
                    <a:ext uri="{9D8B030D-6E8A-4147-A177-3AD203B41FA5}">
                      <a16:colId xmlns:a16="http://schemas.microsoft.com/office/drawing/2014/main" val="582246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516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5031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1BAD0E4-C471-4236-B131-1B9A1CC1C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427576"/>
              </p:ext>
            </p:extLst>
          </p:nvPr>
        </p:nvGraphicFramePr>
        <p:xfrm>
          <a:off x="3381375" y="1078017"/>
          <a:ext cx="38258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5291">
                  <a:extLst>
                    <a:ext uri="{9D8B030D-6E8A-4147-A177-3AD203B41FA5}">
                      <a16:colId xmlns:a16="http://schemas.microsoft.com/office/drawing/2014/main" val="2496812851"/>
                    </a:ext>
                  </a:extLst>
                </a:gridCol>
                <a:gridCol w="1275291">
                  <a:extLst>
                    <a:ext uri="{9D8B030D-6E8A-4147-A177-3AD203B41FA5}">
                      <a16:colId xmlns:a16="http://schemas.microsoft.com/office/drawing/2014/main" val="834310540"/>
                    </a:ext>
                  </a:extLst>
                </a:gridCol>
                <a:gridCol w="1275291">
                  <a:extLst>
                    <a:ext uri="{9D8B030D-6E8A-4147-A177-3AD203B41FA5}">
                      <a16:colId xmlns:a16="http://schemas.microsoft.com/office/drawing/2014/main" val="48164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709264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83D8353-37BC-409B-8009-745D4F945F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640558"/>
              </p:ext>
            </p:extLst>
          </p:nvPr>
        </p:nvGraphicFramePr>
        <p:xfrm>
          <a:off x="3381375" y="615526"/>
          <a:ext cx="3825873" cy="3708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275291">
                  <a:extLst>
                    <a:ext uri="{9D8B030D-6E8A-4147-A177-3AD203B41FA5}">
                      <a16:colId xmlns:a16="http://schemas.microsoft.com/office/drawing/2014/main" val="4048471362"/>
                    </a:ext>
                  </a:extLst>
                </a:gridCol>
                <a:gridCol w="1275291">
                  <a:extLst>
                    <a:ext uri="{9D8B030D-6E8A-4147-A177-3AD203B41FA5}">
                      <a16:colId xmlns:a16="http://schemas.microsoft.com/office/drawing/2014/main" val="367268241"/>
                    </a:ext>
                  </a:extLst>
                </a:gridCol>
                <a:gridCol w="1275291">
                  <a:extLst>
                    <a:ext uri="{9D8B030D-6E8A-4147-A177-3AD203B41FA5}">
                      <a16:colId xmlns:a16="http://schemas.microsoft.com/office/drawing/2014/main" val="2087139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60126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ADD69A7-12B9-4259-8B9A-BBE2D1EC092F}"/>
              </a:ext>
            </a:extLst>
          </p:cNvPr>
          <p:cNvSpPr txBox="1"/>
          <p:nvPr/>
        </p:nvSpPr>
        <p:spPr>
          <a:xfrm>
            <a:off x="161925" y="66675"/>
            <a:ext cx="118681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for 3 elements : </a:t>
            </a:r>
          </a:p>
          <a:p>
            <a:r>
              <a:rPr lang="en-US" dirty="0"/>
              <a:t>Successful search Range  = 0 to 2</a:t>
            </a:r>
          </a:p>
          <a:p>
            <a:r>
              <a:rPr lang="en-US" dirty="0"/>
              <a:t>Unsuccessful search result = -4 To -1</a:t>
            </a:r>
          </a:p>
          <a:p>
            <a:r>
              <a:rPr lang="en-US" dirty="0"/>
              <a:t>Total result range  = -4 To 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</a:t>
            </a:r>
          </a:p>
          <a:p>
            <a:endParaRPr lang="en-US" dirty="0"/>
          </a:p>
          <a:p>
            <a:r>
              <a:rPr lang="en-US" dirty="0"/>
              <a:t>For the list of n elements</a:t>
            </a:r>
          </a:p>
          <a:p>
            <a:r>
              <a:rPr lang="en-US" dirty="0"/>
              <a:t>1. In the case of </a:t>
            </a:r>
            <a:r>
              <a:rPr lang="en-US" dirty="0" err="1"/>
              <a:t>binarySearch</a:t>
            </a:r>
            <a:r>
              <a:rPr lang="en-US" dirty="0"/>
              <a:t> Method successful search result range  : 0 to n-1</a:t>
            </a:r>
          </a:p>
          <a:p>
            <a:r>
              <a:rPr lang="en-US" dirty="0"/>
              <a:t>2. Unsuccessful search result range :  -(n+1) to  -1</a:t>
            </a:r>
          </a:p>
          <a:p>
            <a:r>
              <a:rPr lang="en-US" dirty="0"/>
              <a:t>3. Total result range : -(n+1) to n-1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CDC8FC04-7255-4591-A13E-7E15649C5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125983"/>
              </p:ext>
            </p:extLst>
          </p:nvPr>
        </p:nvGraphicFramePr>
        <p:xfrm>
          <a:off x="3381375" y="1528443"/>
          <a:ext cx="3825873" cy="3657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275291">
                  <a:extLst>
                    <a:ext uri="{9D8B030D-6E8A-4147-A177-3AD203B41FA5}">
                      <a16:colId xmlns:a16="http://schemas.microsoft.com/office/drawing/2014/main" val="4048471362"/>
                    </a:ext>
                  </a:extLst>
                </a:gridCol>
                <a:gridCol w="1275291">
                  <a:extLst>
                    <a:ext uri="{9D8B030D-6E8A-4147-A177-3AD203B41FA5}">
                      <a16:colId xmlns:a16="http://schemas.microsoft.com/office/drawing/2014/main" val="367268241"/>
                    </a:ext>
                  </a:extLst>
                </a:gridCol>
                <a:gridCol w="1275291">
                  <a:extLst>
                    <a:ext uri="{9D8B030D-6E8A-4147-A177-3AD203B41FA5}">
                      <a16:colId xmlns:a16="http://schemas.microsoft.com/office/drawing/2014/main" val="20871399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60126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4BA3087-1644-4A1A-BDE6-2F385DA95BEC}"/>
              </a:ext>
            </a:extLst>
          </p:cNvPr>
          <p:cNvSpPr txBox="1"/>
          <p:nvPr/>
        </p:nvSpPr>
        <p:spPr>
          <a:xfrm>
            <a:off x="7362825" y="575918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-4</a:t>
            </a:r>
          </a:p>
        </p:txBody>
      </p:sp>
    </p:spTree>
    <p:extLst>
      <p:ext uri="{BB962C8B-B14F-4D97-AF65-F5344CB8AC3E}">
        <p14:creationId xmlns:p14="http://schemas.microsoft.com/office/powerpoint/2010/main" val="2838964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48E917-1078-4495-BE24-6656768CFFD7}"/>
              </a:ext>
            </a:extLst>
          </p:cNvPr>
          <p:cNvSpPr txBox="1"/>
          <p:nvPr/>
        </p:nvSpPr>
        <p:spPr>
          <a:xfrm>
            <a:off x="381000" y="209550"/>
            <a:ext cx="1164907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Reversing elements of List : </a:t>
            </a:r>
          </a:p>
          <a:p>
            <a:endParaRPr lang="en-US" dirty="0"/>
          </a:p>
          <a:p>
            <a:r>
              <a:rPr lang="en-US" dirty="0"/>
              <a:t>Collections class defines the following reverse method to reverse elements of list .</a:t>
            </a:r>
          </a:p>
          <a:p>
            <a:r>
              <a:rPr lang="en-US" dirty="0"/>
              <a:t>public static void reverse(List l);</a:t>
            </a:r>
          </a:p>
          <a:p>
            <a:endParaRPr lang="en-US" dirty="0"/>
          </a:p>
          <a:p>
            <a:r>
              <a:rPr lang="en-US" dirty="0" err="1"/>
              <a:t>ArrayList</a:t>
            </a:r>
            <a:r>
              <a:rPr lang="en-US" dirty="0"/>
              <a:t> l  = new </a:t>
            </a:r>
            <a:r>
              <a:rPr lang="en-US" dirty="0" err="1"/>
              <a:t>ArrayList</a:t>
            </a:r>
            <a:r>
              <a:rPr lang="en-US" dirty="0"/>
              <a:t>();</a:t>
            </a:r>
          </a:p>
          <a:p>
            <a:r>
              <a:rPr lang="en-US" dirty="0" err="1"/>
              <a:t>l.add</a:t>
            </a:r>
            <a:r>
              <a:rPr lang="en-US" dirty="0"/>
              <a:t>(15);</a:t>
            </a:r>
          </a:p>
          <a:p>
            <a:r>
              <a:rPr lang="en-US" dirty="0" err="1"/>
              <a:t>l.add</a:t>
            </a:r>
            <a:r>
              <a:rPr lang="en-US" dirty="0"/>
              <a:t>(0);</a:t>
            </a:r>
          </a:p>
          <a:p>
            <a:r>
              <a:rPr lang="en-US" dirty="0" err="1"/>
              <a:t>l.add</a:t>
            </a:r>
            <a:r>
              <a:rPr lang="en-US" dirty="0"/>
              <a:t>(20);</a:t>
            </a:r>
          </a:p>
          <a:p>
            <a:r>
              <a:rPr lang="en-US" dirty="0" err="1"/>
              <a:t>l.add</a:t>
            </a:r>
            <a:r>
              <a:rPr lang="en-US" dirty="0"/>
              <a:t>(10);</a:t>
            </a:r>
          </a:p>
          <a:p>
            <a:r>
              <a:rPr lang="en-US" dirty="0" err="1"/>
              <a:t>l.add</a:t>
            </a:r>
            <a:r>
              <a:rPr lang="en-US" dirty="0"/>
              <a:t>(5); </a:t>
            </a:r>
          </a:p>
          <a:p>
            <a:endParaRPr lang="en-US" dirty="0"/>
          </a:p>
          <a:p>
            <a:r>
              <a:rPr lang="en-US" dirty="0" err="1"/>
              <a:t>Sopln</a:t>
            </a:r>
            <a:r>
              <a:rPr lang="en-US" dirty="0"/>
              <a:t>(l)  // [15,0,20,10,5]</a:t>
            </a:r>
          </a:p>
          <a:p>
            <a:r>
              <a:rPr lang="en-US" dirty="0"/>
              <a:t>Collections .reverse(l);</a:t>
            </a:r>
          </a:p>
          <a:p>
            <a:r>
              <a:rPr lang="en-US" dirty="0" err="1"/>
              <a:t>sopln</a:t>
            </a:r>
            <a:r>
              <a:rPr lang="en-US" dirty="0"/>
              <a:t>(l);  // [5,10,20,0,15]</a:t>
            </a:r>
          </a:p>
        </p:txBody>
      </p:sp>
    </p:spTree>
    <p:extLst>
      <p:ext uri="{BB962C8B-B14F-4D97-AF65-F5344CB8AC3E}">
        <p14:creationId xmlns:p14="http://schemas.microsoft.com/office/powerpoint/2010/main" val="3174178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1B2844-7AAF-4DD1-A6FF-C87615D67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89995"/>
              </p:ext>
            </p:extLst>
          </p:nvPr>
        </p:nvGraphicFramePr>
        <p:xfrm>
          <a:off x="2032000" y="719666"/>
          <a:ext cx="8128000" cy="1752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941758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79670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Reverse()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ReverseOrder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616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 can use reverse method to reverse order of elements of list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Whereas we can use </a:t>
                      </a:r>
                      <a:r>
                        <a:rPr lang="en-US" dirty="0" err="1"/>
                        <a:t>reverseOrder</a:t>
                      </a:r>
                      <a:r>
                        <a:rPr lang="en-US" dirty="0"/>
                        <a:t>() method to get reversed comparator.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26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404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43851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93CA299-FB0B-4649-B183-F440F3689FC2}"/>
              </a:ext>
            </a:extLst>
          </p:cNvPr>
          <p:cNvSpPr txBox="1"/>
          <p:nvPr/>
        </p:nvSpPr>
        <p:spPr>
          <a:xfrm>
            <a:off x="2257425" y="2962275"/>
            <a:ext cx="8963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Comparator c1 = </a:t>
            </a:r>
            <a:r>
              <a:rPr lang="en-US" dirty="0" err="1"/>
              <a:t>Collections.reverseOrder</a:t>
            </a:r>
            <a:r>
              <a:rPr lang="en-US" dirty="0"/>
              <a:t>(Comparator C);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761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5349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8696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9601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215710-D30F-441F-8CDA-5F439B09D936}"/>
              </a:ext>
            </a:extLst>
          </p:cNvPr>
          <p:cNvSpPr txBox="1"/>
          <p:nvPr/>
        </p:nvSpPr>
        <p:spPr>
          <a:xfrm>
            <a:off x="247650" y="152400"/>
            <a:ext cx="11668125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NavigableSet</a:t>
            </a:r>
            <a:r>
              <a:rPr lang="en-US" sz="2400" b="1" dirty="0"/>
              <a:t> Specific Methods :</a:t>
            </a:r>
          </a:p>
          <a:p>
            <a:r>
              <a:rPr lang="en-US" dirty="0"/>
              <a:t>Navigable set defines the following methods : ==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floor(e):</a:t>
            </a:r>
          </a:p>
          <a:p>
            <a:r>
              <a:rPr lang="en-US" dirty="0"/>
              <a:t> It returns the highest element which is &lt;=e. </a:t>
            </a:r>
          </a:p>
          <a:p>
            <a:endParaRPr lang="en-US" dirty="0"/>
          </a:p>
          <a:p>
            <a:pPr marL="342900" indent="-342900">
              <a:buAutoNum type="arabicPeriod" startAt="2"/>
            </a:pPr>
            <a:r>
              <a:rPr lang="en-US" dirty="0"/>
              <a:t>lower(e)</a:t>
            </a:r>
          </a:p>
          <a:p>
            <a:r>
              <a:rPr lang="en-US" dirty="0"/>
              <a:t>It returns the highest element which is &lt;e.</a:t>
            </a:r>
          </a:p>
          <a:p>
            <a:endParaRPr lang="en-US" dirty="0"/>
          </a:p>
          <a:p>
            <a:r>
              <a:rPr lang="en-US" dirty="0"/>
              <a:t>3. ceiling(e)</a:t>
            </a:r>
          </a:p>
          <a:p>
            <a:r>
              <a:rPr lang="en-US" dirty="0"/>
              <a:t>It returns lowest element which is &gt;=e.</a:t>
            </a:r>
          </a:p>
          <a:p>
            <a:endParaRPr lang="en-US" dirty="0"/>
          </a:p>
          <a:p>
            <a:r>
              <a:rPr lang="en-US" dirty="0"/>
              <a:t>4. higher(e)</a:t>
            </a:r>
          </a:p>
          <a:p>
            <a:r>
              <a:rPr lang="en-US" dirty="0"/>
              <a:t>It returns lowest element which is  &gt; e.</a:t>
            </a:r>
          </a:p>
          <a:p>
            <a:endParaRPr lang="en-US" dirty="0"/>
          </a:p>
          <a:p>
            <a:r>
              <a:rPr lang="en-US" dirty="0"/>
              <a:t>5. </a:t>
            </a:r>
            <a:r>
              <a:rPr lang="en-US" dirty="0" err="1"/>
              <a:t>pollFirst</a:t>
            </a:r>
            <a:r>
              <a:rPr lang="en-US" dirty="0"/>
              <a:t>()</a:t>
            </a:r>
          </a:p>
          <a:p>
            <a:r>
              <a:rPr lang="en-US" dirty="0"/>
              <a:t>remove and return first element </a:t>
            </a:r>
          </a:p>
          <a:p>
            <a:endParaRPr lang="en-US" dirty="0"/>
          </a:p>
          <a:p>
            <a:r>
              <a:rPr lang="en-US" dirty="0"/>
              <a:t>6. </a:t>
            </a:r>
            <a:r>
              <a:rPr lang="en-US" dirty="0" err="1"/>
              <a:t>pollLast</a:t>
            </a:r>
            <a:r>
              <a:rPr lang="en-US" dirty="0"/>
              <a:t>()</a:t>
            </a:r>
          </a:p>
          <a:p>
            <a:r>
              <a:rPr lang="en-US" dirty="0"/>
              <a:t>Remove and returns the last element .</a:t>
            </a:r>
          </a:p>
          <a:p>
            <a:endParaRPr lang="en-US" dirty="0"/>
          </a:p>
          <a:p>
            <a:r>
              <a:rPr lang="en-US" dirty="0"/>
              <a:t>7. </a:t>
            </a:r>
            <a:r>
              <a:rPr lang="en-US" dirty="0" err="1"/>
              <a:t>descendingSet</a:t>
            </a:r>
            <a:r>
              <a:rPr lang="en-US" dirty="0"/>
              <a:t>()</a:t>
            </a:r>
          </a:p>
          <a:p>
            <a:r>
              <a:rPr lang="en-US" dirty="0"/>
              <a:t>It returns </a:t>
            </a:r>
            <a:r>
              <a:rPr lang="en-US" dirty="0" err="1"/>
              <a:t>NavigableSet</a:t>
            </a:r>
            <a:r>
              <a:rPr lang="en-US" dirty="0"/>
              <a:t> in reverse order.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482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059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8E12E-6411-4C9A-8564-9BCAC369302C}"/>
              </a:ext>
            </a:extLst>
          </p:cNvPr>
          <p:cNvSpPr txBox="1"/>
          <p:nvPr/>
        </p:nvSpPr>
        <p:spPr>
          <a:xfrm>
            <a:off x="223837" y="171450"/>
            <a:ext cx="11744325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Example of </a:t>
            </a:r>
            <a:r>
              <a:rPr lang="en-US" sz="2800" b="1" dirty="0" err="1"/>
              <a:t>NavigableSet</a:t>
            </a:r>
            <a:r>
              <a:rPr lang="en-US" sz="2800" b="1" dirty="0"/>
              <a:t>:</a:t>
            </a:r>
          </a:p>
          <a:p>
            <a:endParaRPr lang="en-US" dirty="0"/>
          </a:p>
          <a:p>
            <a:r>
              <a:rPr lang="en-US" dirty="0" err="1"/>
              <a:t>TreeSet</a:t>
            </a:r>
            <a:r>
              <a:rPr lang="en-US" dirty="0"/>
              <a:t>&lt;Integer&gt; t = new </a:t>
            </a:r>
            <a:r>
              <a:rPr lang="en-US" dirty="0" err="1"/>
              <a:t>TreeSet</a:t>
            </a:r>
            <a:r>
              <a:rPr lang="en-US" dirty="0"/>
              <a:t>&lt;Integer&gt;();</a:t>
            </a:r>
          </a:p>
          <a:p>
            <a:r>
              <a:rPr lang="en-US" dirty="0"/>
              <a:t>t.dd(1000);</a:t>
            </a:r>
          </a:p>
          <a:p>
            <a:r>
              <a:rPr lang="en-US" dirty="0"/>
              <a:t>t.dd(2000);</a:t>
            </a:r>
          </a:p>
          <a:p>
            <a:r>
              <a:rPr lang="en-US" dirty="0"/>
              <a:t>t.dd(3000);</a:t>
            </a:r>
          </a:p>
          <a:p>
            <a:r>
              <a:rPr lang="en-US" dirty="0"/>
              <a:t>t.dd(4000);</a:t>
            </a:r>
          </a:p>
          <a:p>
            <a:r>
              <a:rPr lang="en-US" dirty="0"/>
              <a:t>t.dd(5000);</a:t>
            </a:r>
          </a:p>
          <a:p>
            <a:endParaRPr lang="en-US" dirty="0"/>
          </a:p>
          <a:p>
            <a:r>
              <a:rPr lang="en-US" dirty="0" err="1"/>
              <a:t>sopln</a:t>
            </a:r>
            <a:r>
              <a:rPr lang="en-US" dirty="0"/>
              <a:t>(t);  // [1000,2000,3000,4000,5000]</a:t>
            </a:r>
          </a:p>
          <a:p>
            <a:r>
              <a:rPr lang="en-US" dirty="0" err="1"/>
              <a:t>sopln</a:t>
            </a:r>
            <a:r>
              <a:rPr lang="en-US" dirty="0"/>
              <a:t>(</a:t>
            </a:r>
            <a:r>
              <a:rPr lang="en-US" dirty="0" err="1"/>
              <a:t>t.ceiling</a:t>
            </a:r>
            <a:r>
              <a:rPr lang="en-US" dirty="0"/>
              <a:t>(2000)); // 2000</a:t>
            </a:r>
          </a:p>
          <a:p>
            <a:r>
              <a:rPr lang="en-US" dirty="0" err="1"/>
              <a:t>sopln</a:t>
            </a:r>
            <a:r>
              <a:rPr lang="en-US" dirty="0"/>
              <a:t>(</a:t>
            </a:r>
            <a:r>
              <a:rPr lang="en-US" dirty="0" err="1"/>
              <a:t>t.higher</a:t>
            </a:r>
            <a:r>
              <a:rPr lang="en-US" dirty="0"/>
              <a:t>(2000));  // 3000</a:t>
            </a:r>
          </a:p>
          <a:p>
            <a:r>
              <a:rPr lang="en-US" dirty="0" err="1"/>
              <a:t>sopln</a:t>
            </a:r>
            <a:r>
              <a:rPr lang="en-US" dirty="0"/>
              <a:t>(</a:t>
            </a:r>
            <a:r>
              <a:rPr lang="en-US" dirty="0" err="1"/>
              <a:t>t.floor</a:t>
            </a:r>
            <a:r>
              <a:rPr lang="en-US" dirty="0"/>
              <a:t>(3000)); // 3000 </a:t>
            </a:r>
          </a:p>
          <a:p>
            <a:r>
              <a:rPr lang="en-US" dirty="0" err="1"/>
              <a:t>sopln</a:t>
            </a:r>
            <a:r>
              <a:rPr lang="en-US" dirty="0"/>
              <a:t>(</a:t>
            </a:r>
            <a:r>
              <a:rPr lang="en-US" dirty="0" err="1"/>
              <a:t>t.lower</a:t>
            </a:r>
            <a:r>
              <a:rPr lang="en-US" dirty="0"/>
              <a:t>(3000)); // 2000</a:t>
            </a:r>
          </a:p>
          <a:p>
            <a:r>
              <a:rPr lang="en-US" dirty="0" err="1"/>
              <a:t>sopln</a:t>
            </a:r>
            <a:r>
              <a:rPr lang="en-US" dirty="0"/>
              <a:t>(</a:t>
            </a:r>
            <a:r>
              <a:rPr lang="en-US" dirty="0" err="1"/>
              <a:t>t.pollFirst</a:t>
            </a:r>
            <a:r>
              <a:rPr lang="en-US" dirty="0"/>
              <a:t>());   // 1000</a:t>
            </a:r>
          </a:p>
          <a:p>
            <a:r>
              <a:rPr lang="en-US" dirty="0" err="1"/>
              <a:t>sopln</a:t>
            </a:r>
            <a:r>
              <a:rPr lang="en-US" dirty="0"/>
              <a:t>(</a:t>
            </a:r>
            <a:r>
              <a:rPr lang="en-US" dirty="0" err="1"/>
              <a:t>t.pollLast</a:t>
            </a:r>
            <a:r>
              <a:rPr lang="en-US" dirty="0"/>
              <a:t>());  // 5000</a:t>
            </a:r>
          </a:p>
          <a:p>
            <a:endParaRPr lang="en-US" dirty="0"/>
          </a:p>
          <a:p>
            <a:r>
              <a:rPr lang="en-US" dirty="0" err="1"/>
              <a:t>sopln</a:t>
            </a:r>
            <a:r>
              <a:rPr lang="en-US" dirty="0"/>
              <a:t>(</a:t>
            </a:r>
            <a:r>
              <a:rPr lang="en-US" dirty="0" err="1"/>
              <a:t>t.descendingSet</a:t>
            </a:r>
            <a:r>
              <a:rPr lang="en-US" dirty="0"/>
              <a:t>()); // 4000,3000,2000</a:t>
            </a:r>
          </a:p>
          <a:p>
            <a:r>
              <a:rPr lang="en-US" dirty="0" err="1"/>
              <a:t>sopln</a:t>
            </a:r>
            <a:r>
              <a:rPr lang="en-US" dirty="0"/>
              <a:t>(t);  // [2000,3000,4000]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465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49C612-7A6A-4202-93DB-B885FB568610}"/>
              </a:ext>
            </a:extLst>
          </p:cNvPr>
          <p:cNvSpPr txBox="1"/>
          <p:nvPr/>
        </p:nvSpPr>
        <p:spPr>
          <a:xfrm>
            <a:off x="142875" y="152400"/>
            <a:ext cx="11925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					</a:t>
            </a:r>
            <a:r>
              <a:rPr lang="en-US" sz="3200" b="1" dirty="0" err="1"/>
              <a:t>NavigableMap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1E3E02-43F9-42FC-975C-4FA7012EEAEA}"/>
              </a:ext>
            </a:extLst>
          </p:cNvPr>
          <p:cNvSpPr/>
          <p:nvPr/>
        </p:nvSpPr>
        <p:spPr>
          <a:xfrm>
            <a:off x="5010150" y="914400"/>
            <a:ext cx="1895475" cy="3619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Map(I) 1.2v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ACC93-8D95-4FF7-8058-C7B7DACF4EFF}"/>
              </a:ext>
            </a:extLst>
          </p:cNvPr>
          <p:cNvSpPr/>
          <p:nvPr/>
        </p:nvSpPr>
        <p:spPr>
          <a:xfrm>
            <a:off x="7219950" y="2057400"/>
            <a:ext cx="1857375" cy="447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SortedMap</a:t>
            </a:r>
            <a:r>
              <a:rPr lang="en-US" dirty="0"/>
              <a:t>(I)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7E9D7E-76EF-42E2-9EA8-C07D21786832}"/>
              </a:ext>
            </a:extLst>
          </p:cNvPr>
          <p:cNvSpPr/>
          <p:nvPr/>
        </p:nvSpPr>
        <p:spPr>
          <a:xfrm>
            <a:off x="7900987" y="3171825"/>
            <a:ext cx="2352675" cy="5143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NavigableMap</a:t>
            </a:r>
            <a:r>
              <a:rPr lang="en-US" dirty="0"/>
              <a:t>(I)1.6v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477558-18A2-4DB0-9EFD-7A435CD541AE}"/>
              </a:ext>
            </a:extLst>
          </p:cNvPr>
          <p:cNvSpPr/>
          <p:nvPr/>
        </p:nvSpPr>
        <p:spPr>
          <a:xfrm>
            <a:off x="8286750" y="4391025"/>
            <a:ext cx="2524125" cy="5143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TreeMap</a:t>
            </a:r>
            <a:r>
              <a:rPr lang="en-US" dirty="0"/>
              <a:t>(1.2 v)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5D8047-7184-4ED6-83F0-C3F4D4D9CE4F}"/>
              </a:ext>
            </a:extLst>
          </p:cNvPr>
          <p:cNvCxnSpPr/>
          <p:nvPr/>
        </p:nvCxnSpPr>
        <p:spPr>
          <a:xfrm>
            <a:off x="6096000" y="1276350"/>
            <a:ext cx="1495425" cy="71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D93F6E-CC1E-48EB-908C-DCE907407594}"/>
              </a:ext>
            </a:extLst>
          </p:cNvPr>
          <p:cNvCxnSpPr/>
          <p:nvPr/>
        </p:nvCxnSpPr>
        <p:spPr>
          <a:xfrm>
            <a:off x="8467725" y="2529900"/>
            <a:ext cx="495300" cy="59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A4CF71-B51B-4DD7-A394-F00FA3C1FCDB}"/>
              </a:ext>
            </a:extLst>
          </p:cNvPr>
          <p:cNvCxnSpPr>
            <a:endCxn id="8" idx="0"/>
          </p:cNvCxnSpPr>
          <p:nvPr/>
        </p:nvCxnSpPr>
        <p:spPr>
          <a:xfrm>
            <a:off x="9372600" y="3771900"/>
            <a:ext cx="176213" cy="619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873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CB5F42-44BA-4D84-A302-9BECB67B786D}"/>
              </a:ext>
            </a:extLst>
          </p:cNvPr>
          <p:cNvSpPr txBox="1"/>
          <p:nvPr/>
        </p:nvSpPr>
        <p:spPr>
          <a:xfrm>
            <a:off x="190500" y="104775"/>
            <a:ext cx="11811000" cy="732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Points About </a:t>
            </a:r>
            <a:r>
              <a:rPr lang="en-US" sz="2000" b="1" dirty="0" err="1"/>
              <a:t>NavigableMap</a:t>
            </a:r>
            <a:endParaRPr lang="en-US" sz="2000" b="1" dirty="0"/>
          </a:p>
          <a:p>
            <a:pPr marL="342900" indent="-342900">
              <a:buAutoNum type="arabicPeriod"/>
            </a:pPr>
            <a:r>
              <a:rPr lang="en-US" dirty="0"/>
              <a:t>It is the child interface of </a:t>
            </a:r>
            <a:r>
              <a:rPr lang="en-US" dirty="0" err="1"/>
              <a:t>SortedMap</a:t>
            </a:r>
            <a:r>
              <a:rPr lang="en-US" dirty="0"/>
              <a:t> . It defines several methods for Navigation purposes.</a:t>
            </a:r>
          </a:p>
          <a:p>
            <a:pPr marL="342900" indent="-342900">
              <a:buAutoNum type="arabicPeriod"/>
            </a:pPr>
            <a:r>
              <a:rPr lang="en-US" dirty="0"/>
              <a:t>It defines the following methods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floorKey</a:t>
            </a:r>
            <a:r>
              <a:rPr lang="en-US" dirty="0"/>
              <a:t>(e):</a:t>
            </a:r>
          </a:p>
          <a:p>
            <a:r>
              <a:rPr lang="en-US" dirty="0"/>
              <a:t> It returns the highest element which is &lt;=e. </a:t>
            </a:r>
          </a:p>
          <a:p>
            <a:endParaRPr lang="en-US" dirty="0"/>
          </a:p>
          <a:p>
            <a:pPr marL="342900" indent="-342900">
              <a:buAutoNum type="arabicPeriod" startAt="2"/>
            </a:pPr>
            <a:r>
              <a:rPr lang="en-US" dirty="0" err="1"/>
              <a:t>lowerKey</a:t>
            </a:r>
            <a:r>
              <a:rPr lang="en-US" dirty="0"/>
              <a:t> (e)</a:t>
            </a:r>
          </a:p>
          <a:p>
            <a:r>
              <a:rPr lang="en-US" dirty="0"/>
              <a:t>It returns the highest element which is &lt;e.</a:t>
            </a:r>
          </a:p>
          <a:p>
            <a:endParaRPr lang="en-US" dirty="0"/>
          </a:p>
          <a:p>
            <a:r>
              <a:rPr lang="en-US" dirty="0"/>
              <a:t>3. </a:t>
            </a:r>
            <a:r>
              <a:rPr lang="en-US" dirty="0" err="1"/>
              <a:t>ceilingKey</a:t>
            </a:r>
            <a:r>
              <a:rPr lang="en-US" dirty="0"/>
              <a:t> (e)</a:t>
            </a:r>
          </a:p>
          <a:p>
            <a:r>
              <a:rPr lang="en-US" dirty="0"/>
              <a:t>It returns lowest element which is &gt;=e.</a:t>
            </a:r>
          </a:p>
          <a:p>
            <a:endParaRPr lang="en-US" dirty="0"/>
          </a:p>
          <a:p>
            <a:r>
              <a:rPr lang="en-US" dirty="0"/>
              <a:t>4. </a:t>
            </a:r>
            <a:r>
              <a:rPr lang="en-US" dirty="0" err="1"/>
              <a:t>higherKey</a:t>
            </a:r>
            <a:r>
              <a:rPr lang="en-US" dirty="0"/>
              <a:t> (e)</a:t>
            </a:r>
          </a:p>
          <a:p>
            <a:r>
              <a:rPr lang="en-US" dirty="0"/>
              <a:t>It returns lowest element which is  &gt; e.</a:t>
            </a:r>
          </a:p>
          <a:p>
            <a:endParaRPr lang="en-US" dirty="0"/>
          </a:p>
          <a:p>
            <a:r>
              <a:rPr lang="en-US" dirty="0"/>
              <a:t>5. </a:t>
            </a:r>
            <a:r>
              <a:rPr lang="en-US" dirty="0" err="1"/>
              <a:t>pollFirstEntry</a:t>
            </a:r>
            <a:r>
              <a:rPr lang="en-US" dirty="0"/>
              <a:t>()</a:t>
            </a:r>
          </a:p>
          <a:p>
            <a:r>
              <a:rPr lang="en-US" dirty="0"/>
              <a:t>remove and return first element </a:t>
            </a:r>
          </a:p>
          <a:p>
            <a:endParaRPr lang="en-US" dirty="0"/>
          </a:p>
          <a:p>
            <a:r>
              <a:rPr lang="en-US" dirty="0"/>
              <a:t>6. </a:t>
            </a:r>
            <a:r>
              <a:rPr lang="en-US" dirty="0" err="1"/>
              <a:t>pollLastEntry</a:t>
            </a:r>
            <a:r>
              <a:rPr lang="en-US" dirty="0"/>
              <a:t> ()</a:t>
            </a:r>
          </a:p>
          <a:p>
            <a:r>
              <a:rPr lang="en-US" dirty="0"/>
              <a:t>Remove and returns the last element .</a:t>
            </a:r>
          </a:p>
          <a:p>
            <a:endParaRPr lang="en-US" dirty="0"/>
          </a:p>
          <a:p>
            <a:r>
              <a:rPr lang="en-US" dirty="0"/>
              <a:t>7. </a:t>
            </a:r>
            <a:r>
              <a:rPr lang="en-US" dirty="0" err="1"/>
              <a:t>descendingMap</a:t>
            </a:r>
            <a:r>
              <a:rPr lang="en-US" dirty="0"/>
              <a:t>()</a:t>
            </a:r>
          </a:p>
          <a:p>
            <a:r>
              <a:rPr lang="en-US" dirty="0"/>
              <a:t>It returns </a:t>
            </a:r>
            <a:r>
              <a:rPr lang="en-US" dirty="0" err="1"/>
              <a:t>NavigableSet</a:t>
            </a:r>
            <a:r>
              <a:rPr lang="en-US" dirty="0"/>
              <a:t> in reverse order.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369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005451-8B4A-439D-97B0-0499CD241100}"/>
              </a:ext>
            </a:extLst>
          </p:cNvPr>
          <p:cNvSpPr txBox="1"/>
          <p:nvPr/>
        </p:nvSpPr>
        <p:spPr>
          <a:xfrm>
            <a:off x="161925" y="95250"/>
            <a:ext cx="118205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Navigable Map 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TreeMap</a:t>
            </a:r>
            <a:r>
              <a:rPr lang="en-US" dirty="0"/>
              <a:t>&lt;String ,String&gt; t = new </a:t>
            </a:r>
            <a:r>
              <a:rPr lang="en-US" dirty="0" err="1"/>
              <a:t>TreeMap</a:t>
            </a:r>
            <a:r>
              <a:rPr lang="en-US" dirty="0"/>
              <a:t>&lt;</a:t>
            </a:r>
            <a:r>
              <a:rPr lang="en-US" dirty="0" err="1"/>
              <a:t>String,String</a:t>
            </a:r>
            <a:r>
              <a:rPr lang="en-US" dirty="0"/>
              <a:t>&gt;();</a:t>
            </a:r>
          </a:p>
          <a:p>
            <a:r>
              <a:rPr lang="en-US" dirty="0" err="1"/>
              <a:t>t.put</a:t>
            </a:r>
            <a:r>
              <a:rPr lang="en-US" dirty="0"/>
              <a:t>(“</a:t>
            </a:r>
            <a:r>
              <a:rPr lang="en-US" dirty="0" err="1"/>
              <a:t>b”,”banana</a:t>
            </a:r>
            <a:r>
              <a:rPr lang="en-US" dirty="0"/>
              <a:t>”);</a:t>
            </a:r>
          </a:p>
          <a:p>
            <a:r>
              <a:rPr lang="en-US" dirty="0" err="1"/>
              <a:t>t.put</a:t>
            </a:r>
            <a:r>
              <a:rPr lang="en-US" dirty="0"/>
              <a:t>(“</a:t>
            </a:r>
            <a:r>
              <a:rPr lang="en-US" dirty="0" err="1"/>
              <a:t>c”,”cat</a:t>
            </a:r>
            <a:r>
              <a:rPr lang="en-US" dirty="0"/>
              <a:t>”);</a:t>
            </a:r>
          </a:p>
          <a:p>
            <a:r>
              <a:rPr lang="en-US" dirty="0" err="1"/>
              <a:t>t.put</a:t>
            </a:r>
            <a:r>
              <a:rPr lang="en-US" dirty="0"/>
              <a:t>(“</a:t>
            </a:r>
            <a:r>
              <a:rPr lang="en-US" dirty="0" err="1"/>
              <a:t>a”,”apple</a:t>
            </a:r>
            <a:r>
              <a:rPr lang="en-US" dirty="0"/>
              <a:t>”);</a:t>
            </a:r>
          </a:p>
          <a:p>
            <a:r>
              <a:rPr lang="en-US" dirty="0" err="1"/>
              <a:t>t.put</a:t>
            </a:r>
            <a:r>
              <a:rPr lang="en-US" dirty="0"/>
              <a:t>(“</a:t>
            </a:r>
            <a:r>
              <a:rPr lang="en-US" dirty="0" err="1"/>
              <a:t>d”,”dog</a:t>
            </a:r>
            <a:r>
              <a:rPr lang="en-US" dirty="0"/>
              <a:t>”);</a:t>
            </a:r>
          </a:p>
          <a:p>
            <a:r>
              <a:rPr lang="en-US" dirty="0" err="1"/>
              <a:t>t.put</a:t>
            </a:r>
            <a:r>
              <a:rPr lang="en-US" dirty="0"/>
              <a:t>(“</a:t>
            </a:r>
            <a:r>
              <a:rPr lang="en-US" dirty="0" err="1"/>
              <a:t>g”,”gun</a:t>
            </a:r>
            <a:r>
              <a:rPr lang="en-US" dirty="0"/>
              <a:t>”);</a:t>
            </a:r>
          </a:p>
          <a:p>
            <a:endParaRPr lang="en-US" dirty="0"/>
          </a:p>
          <a:p>
            <a:r>
              <a:rPr lang="en-US" dirty="0" err="1"/>
              <a:t>sopln</a:t>
            </a:r>
            <a:r>
              <a:rPr lang="en-US" dirty="0"/>
              <a:t>(t);  //{a =“</a:t>
            </a:r>
            <a:r>
              <a:rPr lang="en-US" dirty="0" err="1"/>
              <a:t>apple”,b</a:t>
            </a:r>
            <a:r>
              <a:rPr lang="en-US" dirty="0"/>
              <a:t> = </a:t>
            </a:r>
            <a:r>
              <a:rPr lang="en-US" dirty="0" err="1"/>
              <a:t>banana,c</a:t>
            </a:r>
            <a:r>
              <a:rPr lang="en-US" dirty="0"/>
              <a:t> = </a:t>
            </a:r>
            <a:r>
              <a:rPr lang="en-US" dirty="0" err="1"/>
              <a:t>cat,d</a:t>
            </a:r>
            <a:r>
              <a:rPr lang="en-US" dirty="0"/>
              <a:t> = </a:t>
            </a:r>
            <a:r>
              <a:rPr lang="en-US" dirty="0" err="1"/>
              <a:t>dog,g</a:t>
            </a:r>
            <a:r>
              <a:rPr lang="en-US" dirty="0"/>
              <a:t> = gun}</a:t>
            </a:r>
          </a:p>
          <a:p>
            <a:r>
              <a:rPr lang="en-US" dirty="0" err="1"/>
              <a:t>sopln</a:t>
            </a:r>
            <a:r>
              <a:rPr lang="en-US" dirty="0"/>
              <a:t>(</a:t>
            </a:r>
            <a:r>
              <a:rPr lang="en-US" dirty="0" err="1"/>
              <a:t>t.ceilingKey</a:t>
            </a:r>
            <a:r>
              <a:rPr lang="en-US" dirty="0"/>
              <a:t>(“c”)); // c</a:t>
            </a:r>
          </a:p>
          <a:p>
            <a:r>
              <a:rPr lang="en-US" dirty="0" err="1"/>
              <a:t>sopln</a:t>
            </a:r>
            <a:r>
              <a:rPr lang="en-US" dirty="0"/>
              <a:t>(</a:t>
            </a:r>
            <a:r>
              <a:rPr lang="en-US" dirty="0" err="1"/>
              <a:t>t.higherKey</a:t>
            </a:r>
            <a:r>
              <a:rPr lang="en-US" dirty="0"/>
              <a:t>(“e”)); // g</a:t>
            </a:r>
          </a:p>
          <a:p>
            <a:r>
              <a:rPr lang="en-US" dirty="0" err="1"/>
              <a:t>sopln</a:t>
            </a:r>
            <a:r>
              <a:rPr lang="en-US" dirty="0"/>
              <a:t>(</a:t>
            </a:r>
            <a:r>
              <a:rPr lang="en-US" dirty="0" err="1"/>
              <a:t>t.floorKey</a:t>
            </a:r>
            <a:r>
              <a:rPr lang="en-US" dirty="0"/>
              <a:t>(“e”));   // e</a:t>
            </a:r>
          </a:p>
          <a:p>
            <a:r>
              <a:rPr lang="en-US" dirty="0" err="1"/>
              <a:t>sopln</a:t>
            </a:r>
            <a:r>
              <a:rPr lang="en-US" dirty="0"/>
              <a:t>(</a:t>
            </a:r>
            <a:r>
              <a:rPr lang="en-US" dirty="0" err="1"/>
              <a:t>t.lowerKey</a:t>
            </a:r>
            <a:r>
              <a:rPr lang="en-US" dirty="0"/>
              <a:t>(“e”));  // d</a:t>
            </a:r>
          </a:p>
          <a:p>
            <a:r>
              <a:rPr lang="en-US" dirty="0" err="1"/>
              <a:t>sopln</a:t>
            </a:r>
            <a:r>
              <a:rPr lang="en-US" dirty="0"/>
              <a:t>(</a:t>
            </a:r>
            <a:r>
              <a:rPr lang="en-US" dirty="0" err="1"/>
              <a:t>t.pollFirstEntry</a:t>
            </a:r>
            <a:r>
              <a:rPr lang="en-US" dirty="0"/>
              <a:t>());   //a = apple</a:t>
            </a:r>
          </a:p>
          <a:p>
            <a:r>
              <a:rPr lang="en-US" dirty="0" err="1"/>
              <a:t>sopln</a:t>
            </a:r>
            <a:r>
              <a:rPr lang="en-US" dirty="0"/>
              <a:t>(</a:t>
            </a:r>
            <a:r>
              <a:rPr lang="en-US" dirty="0" err="1"/>
              <a:t>t.pollLastEntry</a:t>
            </a:r>
            <a:r>
              <a:rPr lang="en-US" dirty="0"/>
              <a:t>()); // g = gun</a:t>
            </a:r>
          </a:p>
          <a:p>
            <a:r>
              <a:rPr lang="en-US" dirty="0" err="1"/>
              <a:t>sopln</a:t>
            </a:r>
            <a:r>
              <a:rPr lang="en-US" dirty="0"/>
              <a:t>(</a:t>
            </a:r>
            <a:r>
              <a:rPr lang="en-US" dirty="0" err="1"/>
              <a:t>t.descendingMap</a:t>
            </a:r>
            <a:r>
              <a:rPr lang="en-US" dirty="0"/>
              <a:t>());  // {d = </a:t>
            </a:r>
            <a:r>
              <a:rPr lang="en-US" dirty="0" err="1"/>
              <a:t>dog,c</a:t>
            </a:r>
            <a:r>
              <a:rPr lang="en-US" dirty="0"/>
              <a:t>= </a:t>
            </a:r>
            <a:r>
              <a:rPr lang="en-US" dirty="0" err="1"/>
              <a:t>cat,b</a:t>
            </a:r>
            <a:r>
              <a:rPr lang="en-US" dirty="0"/>
              <a:t> = banana}</a:t>
            </a:r>
          </a:p>
          <a:p>
            <a:r>
              <a:rPr lang="en-US" dirty="0" err="1"/>
              <a:t>sopln</a:t>
            </a:r>
            <a:r>
              <a:rPr lang="en-US" dirty="0"/>
              <a:t>(t); {b= </a:t>
            </a:r>
            <a:r>
              <a:rPr lang="en-US" dirty="0" err="1"/>
              <a:t>banana,c</a:t>
            </a:r>
            <a:r>
              <a:rPr lang="en-US" dirty="0"/>
              <a:t> = </a:t>
            </a:r>
            <a:r>
              <a:rPr lang="en-US" dirty="0" err="1"/>
              <a:t>cat,d</a:t>
            </a:r>
            <a:r>
              <a:rPr lang="en-US"/>
              <a:t> =dog};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460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980466-7647-4364-8CA3-D07EE2DAAD26}"/>
              </a:ext>
            </a:extLst>
          </p:cNvPr>
          <p:cNvSpPr txBox="1"/>
          <p:nvPr/>
        </p:nvSpPr>
        <p:spPr>
          <a:xfrm>
            <a:off x="266700" y="171450"/>
            <a:ext cx="1177290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			Utility Classes for collection Framework</a:t>
            </a:r>
            <a:endParaRPr lang="en-US" sz="2400" dirty="0"/>
          </a:p>
          <a:p>
            <a:pPr marL="514350" indent="-514350">
              <a:buAutoNum type="arabicPeriod"/>
            </a:pPr>
            <a:r>
              <a:rPr lang="en-US" sz="2800" b="1" dirty="0"/>
              <a:t>Collections.</a:t>
            </a:r>
          </a:p>
          <a:p>
            <a:r>
              <a:rPr lang="en-US" dirty="0"/>
              <a:t>1. Collections class defines several utility methods for collection Object like sorting , searching ,reversing  etc.. </a:t>
            </a:r>
          </a:p>
          <a:p>
            <a:endParaRPr lang="en-US" dirty="0"/>
          </a:p>
          <a:p>
            <a:r>
              <a:rPr lang="en-US" sz="2400" b="1" dirty="0"/>
              <a:t>Sorting elements of List:</a:t>
            </a:r>
          </a:p>
          <a:p>
            <a:pPr marL="400050" indent="-400050">
              <a:buAutoNum type="romanUcPeriod"/>
            </a:pPr>
            <a:r>
              <a:rPr lang="en-US" dirty="0"/>
              <a:t>Collections class defines the following two sort methods : </a:t>
            </a:r>
          </a:p>
          <a:p>
            <a:pPr marL="400050" indent="-400050">
              <a:buAutoNum type="romanU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public static void sort(List l)</a:t>
            </a:r>
          </a:p>
          <a:p>
            <a:r>
              <a:rPr lang="en-US" dirty="0"/>
              <a:t>To sort based on Default Natural Sorting Order.</a:t>
            </a:r>
          </a:p>
          <a:p>
            <a:r>
              <a:rPr lang="en-US" dirty="0"/>
              <a:t>In this case list should compulsory contains homogeneous and comparable  objects Otherwise we will get </a:t>
            </a:r>
            <a:r>
              <a:rPr lang="en-US" dirty="0" err="1"/>
              <a:t>RunTime</a:t>
            </a:r>
            <a:r>
              <a:rPr lang="en-US" dirty="0"/>
              <a:t> Exception saying </a:t>
            </a:r>
            <a:r>
              <a:rPr lang="en-US" dirty="0" err="1"/>
              <a:t>ClassCastException</a:t>
            </a:r>
            <a:r>
              <a:rPr lang="en-US" dirty="0"/>
              <a:t>.</a:t>
            </a:r>
          </a:p>
          <a:p>
            <a:r>
              <a:rPr lang="en-US" dirty="0"/>
              <a:t>List Should not contain null otherwise we will get </a:t>
            </a:r>
            <a:r>
              <a:rPr lang="en-US" dirty="0" err="1"/>
              <a:t>NullPointerException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2900" indent="-342900">
              <a:buAutoNum type="arabicPeriod" startAt="2"/>
            </a:pPr>
            <a:r>
              <a:rPr lang="en-US" dirty="0"/>
              <a:t>public static void sort(List l , Comparator c)</a:t>
            </a:r>
          </a:p>
          <a:p>
            <a:r>
              <a:rPr lang="en-US" dirty="0"/>
              <a:t>To sort based on customized sorting order. 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1244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5FD4BA-1C89-4498-B566-69776B401003}"/>
              </a:ext>
            </a:extLst>
          </p:cNvPr>
          <p:cNvSpPr txBox="1"/>
          <p:nvPr/>
        </p:nvSpPr>
        <p:spPr>
          <a:xfrm>
            <a:off x="142875" y="152400"/>
            <a:ext cx="1187767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Demo Program for Sorting elements of list according to Default Natural Sorting order: </a:t>
            </a:r>
          </a:p>
          <a:p>
            <a:r>
              <a:rPr lang="en-US" dirty="0" err="1"/>
              <a:t>ArrayList</a:t>
            </a:r>
            <a:r>
              <a:rPr lang="en-US" dirty="0"/>
              <a:t> l = new </a:t>
            </a:r>
            <a:r>
              <a:rPr lang="en-US" dirty="0" err="1"/>
              <a:t>ArrayList</a:t>
            </a:r>
            <a:r>
              <a:rPr lang="en-US" dirty="0"/>
              <a:t>();</a:t>
            </a:r>
          </a:p>
          <a:p>
            <a:r>
              <a:rPr lang="en-US" dirty="0" err="1"/>
              <a:t>l.add</a:t>
            </a:r>
            <a:r>
              <a:rPr lang="en-US" dirty="0"/>
              <a:t>(“Z”);</a:t>
            </a:r>
          </a:p>
          <a:p>
            <a:r>
              <a:rPr lang="en-US" dirty="0" err="1"/>
              <a:t>l.add</a:t>
            </a:r>
            <a:r>
              <a:rPr lang="en-US" dirty="0"/>
              <a:t>(“A”);</a:t>
            </a:r>
          </a:p>
          <a:p>
            <a:r>
              <a:rPr lang="en-US" dirty="0" err="1"/>
              <a:t>l.add</a:t>
            </a:r>
            <a:r>
              <a:rPr lang="en-US" dirty="0"/>
              <a:t>(“K”);</a:t>
            </a:r>
          </a:p>
          <a:p>
            <a:r>
              <a:rPr lang="en-US" dirty="0" err="1"/>
              <a:t>l.add</a:t>
            </a:r>
            <a:r>
              <a:rPr lang="en-US" dirty="0"/>
              <a:t>(“N”);</a:t>
            </a:r>
          </a:p>
          <a:p>
            <a:endParaRPr lang="en-US" dirty="0"/>
          </a:p>
          <a:p>
            <a:r>
              <a:rPr lang="en-US" dirty="0"/>
              <a:t>// </a:t>
            </a:r>
            <a:r>
              <a:rPr lang="en-US" dirty="0" err="1"/>
              <a:t>l.add</a:t>
            </a:r>
            <a:r>
              <a:rPr lang="en-US" dirty="0"/>
              <a:t>(new Integer(10)); // -- CCE</a:t>
            </a:r>
          </a:p>
          <a:p>
            <a:r>
              <a:rPr lang="en-US" dirty="0"/>
              <a:t>// </a:t>
            </a:r>
            <a:r>
              <a:rPr lang="en-US" dirty="0" err="1"/>
              <a:t>l.add</a:t>
            </a:r>
            <a:r>
              <a:rPr lang="en-US" dirty="0"/>
              <a:t>(null);  // NPE</a:t>
            </a:r>
          </a:p>
          <a:p>
            <a:endParaRPr lang="en-US" dirty="0"/>
          </a:p>
          <a:p>
            <a:r>
              <a:rPr lang="en-US" dirty="0" err="1"/>
              <a:t>sopln</a:t>
            </a:r>
            <a:r>
              <a:rPr lang="en-US" dirty="0"/>
              <a:t>(“Before Sorting:”+l)   // [Z,A,K,N]</a:t>
            </a:r>
          </a:p>
          <a:p>
            <a:r>
              <a:rPr lang="en-US" dirty="0" err="1"/>
              <a:t>Collections.sort</a:t>
            </a:r>
            <a:r>
              <a:rPr lang="en-US" dirty="0"/>
              <a:t>(l);</a:t>
            </a:r>
          </a:p>
          <a:p>
            <a:r>
              <a:rPr lang="en-US" dirty="0" err="1"/>
              <a:t>sopln</a:t>
            </a:r>
            <a:r>
              <a:rPr lang="en-US" dirty="0"/>
              <a:t>(“After Sorting:”+l)  // [A,K,N,Z]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186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5C32FA-27AC-4D74-AF3F-FC78310C5EE7}"/>
              </a:ext>
            </a:extLst>
          </p:cNvPr>
          <p:cNvSpPr txBox="1"/>
          <p:nvPr/>
        </p:nvSpPr>
        <p:spPr>
          <a:xfrm>
            <a:off x="180975" y="171450"/>
            <a:ext cx="11649075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Demo Program for Sorting elements of list according to Customized Sorting order: </a:t>
            </a:r>
          </a:p>
          <a:p>
            <a:r>
              <a:rPr lang="en-US" dirty="0" err="1"/>
              <a:t>ArrayList</a:t>
            </a:r>
            <a:r>
              <a:rPr lang="en-US" dirty="0"/>
              <a:t> l = new </a:t>
            </a:r>
            <a:r>
              <a:rPr lang="en-US" dirty="0" err="1"/>
              <a:t>ArrayList</a:t>
            </a:r>
            <a:r>
              <a:rPr lang="en-US" dirty="0"/>
              <a:t>();</a:t>
            </a:r>
          </a:p>
          <a:p>
            <a:r>
              <a:rPr lang="en-US" dirty="0" err="1"/>
              <a:t>l.add</a:t>
            </a:r>
            <a:r>
              <a:rPr lang="en-US" dirty="0"/>
              <a:t>(“Z”);</a:t>
            </a:r>
          </a:p>
          <a:p>
            <a:r>
              <a:rPr lang="en-US" dirty="0" err="1"/>
              <a:t>l.add</a:t>
            </a:r>
            <a:r>
              <a:rPr lang="en-US" dirty="0"/>
              <a:t>(“A”);</a:t>
            </a:r>
          </a:p>
          <a:p>
            <a:r>
              <a:rPr lang="en-US" dirty="0" err="1"/>
              <a:t>l.add</a:t>
            </a:r>
            <a:r>
              <a:rPr lang="en-US" dirty="0"/>
              <a:t>(“K”);</a:t>
            </a:r>
          </a:p>
          <a:p>
            <a:r>
              <a:rPr lang="en-US" dirty="0" err="1"/>
              <a:t>l.add</a:t>
            </a:r>
            <a:r>
              <a:rPr lang="en-US" dirty="0"/>
              <a:t>(“L”);</a:t>
            </a:r>
          </a:p>
          <a:p>
            <a:endParaRPr lang="en-US" dirty="0"/>
          </a:p>
          <a:p>
            <a:r>
              <a:rPr lang="en-US" dirty="0"/>
              <a:t>// </a:t>
            </a:r>
            <a:r>
              <a:rPr lang="en-US" dirty="0" err="1"/>
              <a:t>l.add</a:t>
            </a:r>
            <a:r>
              <a:rPr lang="en-US" dirty="0"/>
              <a:t>(new Integer(10)); // -- CCE</a:t>
            </a:r>
          </a:p>
          <a:p>
            <a:r>
              <a:rPr lang="en-US" dirty="0"/>
              <a:t>// </a:t>
            </a:r>
            <a:r>
              <a:rPr lang="en-US" dirty="0" err="1"/>
              <a:t>l.add</a:t>
            </a:r>
            <a:r>
              <a:rPr lang="en-US" dirty="0"/>
              <a:t>(null);  // NPE</a:t>
            </a:r>
          </a:p>
          <a:p>
            <a:endParaRPr lang="en-US" dirty="0"/>
          </a:p>
          <a:p>
            <a:r>
              <a:rPr lang="en-US" dirty="0" err="1"/>
              <a:t>sopln</a:t>
            </a:r>
            <a:r>
              <a:rPr lang="en-US" dirty="0"/>
              <a:t>(“Before Sorting:”+l)   // [Z,A,K,L]</a:t>
            </a:r>
          </a:p>
          <a:p>
            <a:r>
              <a:rPr lang="en-US" dirty="0" err="1"/>
              <a:t>Collections.sort</a:t>
            </a:r>
            <a:r>
              <a:rPr lang="en-US" dirty="0"/>
              <a:t>(</a:t>
            </a:r>
            <a:r>
              <a:rPr lang="en-US" dirty="0" err="1"/>
              <a:t>l,new</a:t>
            </a:r>
            <a:r>
              <a:rPr lang="en-US" dirty="0"/>
              <a:t> </a:t>
            </a:r>
            <a:r>
              <a:rPr lang="en-US" dirty="0" err="1"/>
              <a:t>MyComparator</a:t>
            </a:r>
            <a:r>
              <a:rPr lang="en-US"/>
              <a:t>());</a:t>
            </a:r>
            <a:endParaRPr lang="en-US" dirty="0"/>
          </a:p>
          <a:p>
            <a:r>
              <a:rPr lang="en-US" dirty="0" err="1"/>
              <a:t>sopln</a:t>
            </a:r>
            <a:r>
              <a:rPr lang="en-US" dirty="0"/>
              <a:t>(“After Sorting:”+l)  //  [Z,L,K,A]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MyComparator</a:t>
            </a:r>
            <a:r>
              <a:rPr lang="en-US" dirty="0"/>
              <a:t> implements </a:t>
            </a:r>
            <a:r>
              <a:rPr lang="en-US" dirty="0" err="1"/>
              <a:t>Coparator</a:t>
            </a:r>
            <a:r>
              <a:rPr lang="en-US" dirty="0"/>
              <a:t>{</a:t>
            </a:r>
          </a:p>
          <a:p>
            <a:r>
              <a:rPr lang="en-US" dirty="0"/>
              <a:t>public int compare(Object obj1,Object obj2){</a:t>
            </a:r>
          </a:p>
          <a:p>
            <a:r>
              <a:rPr lang="en-US" dirty="0"/>
              <a:t>	String s1 = obj1.toString();</a:t>
            </a:r>
          </a:p>
          <a:p>
            <a:r>
              <a:rPr lang="en-US" dirty="0"/>
              <a:t>	String s2 = (String) obj2;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return s2.compareTo(s1) ; </a:t>
            </a:r>
          </a:p>
          <a:p>
            <a:endParaRPr lang="en-US" dirty="0"/>
          </a:p>
          <a:p>
            <a:r>
              <a:rPr lang="en-US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2104756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1856</Words>
  <Application>Microsoft Office PowerPoint</Application>
  <PresentationFormat>Widescreen</PresentationFormat>
  <Paragraphs>322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Kumar, Akhil</dc:creator>
  <cp:lastModifiedBy>Kumar, Akhil</cp:lastModifiedBy>
  <cp:revision>29</cp:revision>
  <dcterms:created xsi:type="dcterms:W3CDTF">2022-07-02T08:24:14Z</dcterms:created>
  <dcterms:modified xsi:type="dcterms:W3CDTF">2022-07-02T18:26:08Z</dcterms:modified>
</cp:coreProperties>
</file>