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EE71-BC79-4BD7-8F4D-8A18C66BE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2C3E03-0C31-4B58-A721-6BCAAD22E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4F6226-6C23-4485-BA34-EB60B03D4F20}"/>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5" name="Footer Placeholder 4">
            <a:extLst>
              <a:ext uri="{FF2B5EF4-FFF2-40B4-BE49-F238E27FC236}">
                <a16:creationId xmlns:a16="http://schemas.microsoft.com/office/drawing/2014/main" id="{08ED3325-641A-4765-9DAC-EF7F1192E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9EE28-B0F9-4CB3-BD38-1AA9B2AEE469}"/>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117943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45E2-16E3-4488-A6DA-19EFC9CD8D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6AC5D4-C58C-40A7-8BEF-E807307EF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3B268-F010-4278-BE58-BADCCBFFE513}"/>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5" name="Footer Placeholder 4">
            <a:extLst>
              <a:ext uri="{FF2B5EF4-FFF2-40B4-BE49-F238E27FC236}">
                <a16:creationId xmlns:a16="http://schemas.microsoft.com/office/drawing/2014/main" id="{5174B07B-47AA-47E3-A1D5-44BF44F25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3B70A-7960-4C18-AA64-0959DF057E9F}"/>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378480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546655-D864-4128-8510-60DA1851A8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5C1B8C-0AA7-452D-BB07-DA09B6D64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E2F2E-E032-4488-B1F7-895770B9B498}"/>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5" name="Footer Placeholder 4">
            <a:extLst>
              <a:ext uri="{FF2B5EF4-FFF2-40B4-BE49-F238E27FC236}">
                <a16:creationId xmlns:a16="http://schemas.microsoft.com/office/drawing/2014/main" id="{4338D4E3-2286-483E-A449-2F0C40167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0350B-94FD-464F-8849-9B6E3AA9B7FA}"/>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28619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8EB0-1C15-4629-B7F8-4501B67862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F6351-F2D0-4D46-9657-DA06D3D22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5F59D-1DD2-45EB-B4B7-DAC925E7C156}"/>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5" name="Footer Placeholder 4">
            <a:extLst>
              <a:ext uri="{FF2B5EF4-FFF2-40B4-BE49-F238E27FC236}">
                <a16:creationId xmlns:a16="http://schemas.microsoft.com/office/drawing/2014/main" id="{A686B8CC-CE1C-4DE2-9F5F-80BE8C8BA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CA50F-CC08-4545-986D-097D6E498EE5}"/>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314661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9741-1E0C-472E-BF99-1F407EE9E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70A54-3CDD-4B09-A52F-6756462552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3F9B8-6189-4DE4-A318-888E3044040B}"/>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5" name="Footer Placeholder 4">
            <a:extLst>
              <a:ext uri="{FF2B5EF4-FFF2-40B4-BE49-F238E27FC236}">
                <a16:creationId xmlns:a16="http://schemas.microsoft.com/office/drawing/2014/main" id="{51D16B63-2287-444A-A8B2-649FEA8AC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DED4-8848-47AE-BC9B-5F14C480E292}"/>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357363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DAED-1B97-4E2B-92CE-FD40A5A53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807E3-1AB2-4866-9BE5-4153CA5A1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4A2700-0DC4-498B-B1FF-5656305EA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7C97EC-BA76-4B0A-9CF1-05B80F545619}"/>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6" name="Footer Placeholder 5">
            <a:extLst>
              <a:ext uri="{FF2B5EF4-FFF2-40B4-BE49-F238E27FC236}">
                <a16:creationId xmlns:a16="http://schemas.microsoft.com/office/drawing/2014/main" id="{8EDB8AB6-F0FE-40DD-9141-29F31DBF9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A07A2-42CF-45E0-9282-D669A206B690}"/>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386158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0731-8FDB-4E2C-83E2-DDB34D3147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50F732-3AEB-4D2F-95BF-2C4B36112D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11B8EE-12C1-4950-9DB7-C3073A9E89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BEC5E-3EC5-4794-BADB-DE3F39A1A3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A4927-3CDE-4653-9A10-F95E8DC72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7A3E10-4B23-45F4-9ABA-0F040509D7D6}"/>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8" name="Footer Placeholder 7">
            <a:extLst>
              <a:ext uri="{FF2B5EF4-FFF2-40B4-BE49-F238E27FC236}">
                <a16:creationId xmlns:a16="http://schemas.microsoft.com/office/drawing/2014/main" id="{171D0918-865B-42AB-88A0-08BF96F649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F7E60A-E1A4-479C-ACDE-39FE629DA6A3}"/>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221579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B7CF-6AB9-4EF2-8965-91C93AFC9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254D64-CD4C-4293-9E57-EB20209CE4F9}"/>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4" name="Footer Placeholder 3">
            <a:extLst>
              <a:ext uri="{FF2B5EF4-FFF2-40B4-BE49-F238E27FC236}">
                <a16:creationId xmlns:a16="http://schemas.microsoft.com/office/drawing/2014/main" id="{A385329D-D8CC-479D-8CF5-984EE0F5B0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B3BF1C-8CFF-4145-89B0-8DE1D69D087A}"/>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2687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8616B-8E13-4C7B-817F-52EE80076BBF}"/>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3" name="Footer Placeholder 2">
            <a:extLst>
              <a:ext uri="{FF2B5EF4-FFF2-40B4-BE49-F238E27FC236}">
                <a16:creationId xmlns:a16="http://schemas.microsoft.com/office/drawing/2014/main" id="{A25E75E7-B674-445D-8A93-49E07B26AB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BB33A-A7FA-408D-866F-BCC90D947C5D}"/>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160008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619D-2CF9-409A-B7A7-04BBBB8D5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79490C-7B02-449E-82E6-22A000DBC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0BAE87-7791-4EEC-B9E1-A782189E6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32B01-DC2E-4FD0-99EC-366253E66FAA}"/>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6" name="Footer Placeholder 5">
            <a:extLst>
              <a:ext uri="{FF2B5EF4-FFF2-40B4-BE49-F238E27FC236}">
                <a16:creationId xmlns:a16="http://schemas.microsoft.com/office/drawing/2014/main" id="{3969845C-4658-496D-B61E-95E7F7B9C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A845F-4C22-4793-87D1-B188CC9E132D}"/>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46520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4B19-D1C9-407D-8088-DF63E0839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1F7FA0-FDD9-40B2-856C-71959F40D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EA95C7-89A0-49AA-8F83-D603D1195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E1119-4997-46EC-80E4-2B5A84FB8027}"/>
              </a:ext>
            </a:extLst>
          </p:cNvPr>
          <p:cNvSpPr>
            <a:spLocks noGrp="1"/>
          </p:cNvSpPr>
          <p:nvPr>
            <p:ph type="dt" sz="half" idx="10"/>
          </p:nvPr>
        </p:nvSpPr>
        <p:spPr/>
        <p:txBody>
          <a:bodyPr/>
          <a:lstStyle/>
          <a:p>
            <a:fld id="{34D59D3F-2FBD-4165-807C-B0CDA01B7B8A}" type="datetimeFigureOut">
              <a:rPr lang="en-US" smtClean="0"/>
              <a:t>10/6/2022</a:t>
            </a:fld>
            <a:endParaRPr lang="en-US"/>
          </a:p>
        </p:txBody>
      </p:sp>
      <p:sp>
        <p:nvSpPr>
          <p:cNvPr id="6" name="Footer Placeholder 5">
            <a:extLst>
              <a:ext uri="{FF2B5EF4-FFF2-40B4-BE49-F238E27FC236}">
                <a16:creationId xmlns:a16="http://schemas.microsoft.com/office/drawing/2014/main" id="{D1A56C45-43AB-45FD-B78E-6E2BA9A3B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20123-661F-4AF4-9B3D-C439E97BF54A}"/>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130978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E987AE-81EB-4791-B1A2-3A388D58A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F0C4B6-4188-4C63-ADA8-15724C245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83CE0-C985-49C7-B1E6-CB3DA043A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59D3F-2FBD-4165-807C-B0CDA01B7B8A}" type="datetimeFigureOut">
              <a:rPr lang="en-US" smtClean="0"/>
              <a:t>10/6/2022</a:t>
            </a:fld>
            <a:endParaRPr lang="en-US"/>
          </a:p>
        </p:txBody>
      </p:sp>
      <p:sp>
        <p:nvSpPr>
          <p:cNvPr id="5" name="Footer Placeholder 4">
            <a:extLst>
              <a:ext uri="{FF2B5EF4-FFF2-40B4-BE49-F238E27FC236}">
                <a16:creationId xmlns:a16="http://schemas.microsoft.com/office/drawing/2014/main" id="{CB826BE8-BD39-42E9-9159-7200BACC0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BB1D5F-9CFD-474C-9B9E-A03C80916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FC294-D3F2-44F1-BAD3-89CD584948C8}" type="slidenum">
              <a:rPr lang="en-US" smtClean="0"/>
              <a:t>‹#›</a:t>
            </a:fld>
            <a:endParaRPr lang="en-US"/>
          </a:p>
        </p:txBody>
      </p:sp>
    </p:spTree>
    <p:extLst>
      <p:ext uri="{BB962C8B-B14F-4D97-AF65-F5344CB8AC3E}">
        <p14:creationId xmlns:p14="http://schemas.microsoft.com/office/powerpoint/2010/main" val="252994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AF7A4-DDB8-445D-89EB-D221513C44EA}"/>
              </a:ext>
            </a:extLst>
          </p:cNvPr>
          <p:cNvSpPr txBox="1"/>
          <p:nvPr/>
        </p:nvSpPr>
        <p:spPr>
          <a:xfrm>
            <a:off x="85725" y="85725"/>
            <a:ext cx="11991975" cy="6555641"/>
          </a:xfrm>
          <a:prstGeom prst="rect">
            <a:avLst/>
          </a:prstGeom>
          <a:noFill/>
        </p:spPr>
        <p:txBody>
          <a:bodyPr wrap="square" rtlCol="0">
            <a:spAutoFit/>
          </a:bodyPr>
          <a:lstStyle/>
          <a:p>
            <a:r>
              <a:rPr lang="en-US" sz="2400" b="1" dirty="0"/>
              <a:t>						</a:t>
            </a:r>
            <a:r>
              <a:rPr lang="en-US" sz="2400" b="1" dirty="0" err="1"/>
              <a:t>Java.lang.String</a:t>
            </a:r>
            <a:r>
              <a:rPr lang="en-US" sz="2400" b="1" dirty="0"/>
              <a:t>()</a:t>
            </a:r>
          </a:p>
          <a:p>
            <a:endParaRPr lang="en-US" dirty="0"/>
          </a:p>
          <a:p>
            <a:r>
              <a:rPr lang="en-US" dirty="0"/>
              <a:t>Case 1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Case2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5">
            <a:extLst>
              <a:ext uri="{FF2B5EF4-FFF2-40B4-BE49-F238E27FC236}">
                <a16:creationId xmlns:a16="http://schemas.microsoft.com/office/drawing/2014/main" id="{F475F5B0-BB37-49CC-A70E-61392CDEF80B}"/>
              </a:ext>
            </a:extLst>
          </p:cNvPr>
          <p:cNvGraphicFramePr>
            <a:graphicFrameLocks noGrp="1"/>
          </p:cNvGraphicFramePr>
          <p:nvPr>
            <p:extLst>
              <p:ext uri="{D42A27DB-BD31-4B8C-83A1-F6EECF244321}">
                <p14:modId xmlns:p14="http://schemas.microsoft.com/office/powerpoint/2010/main" val="2338289721"/>
              </p:ext>
            </p:extLst>
          </p:nvPr>
        </p:nvGraphicFramePr>
        <p:xfrm>
          <a:off x="1190625" y="594360"/>
          <a:ext cx="10315575" cy="6339840"/>
        </p:xfrm>
        <a:graphic>
          <a:graphicData uri="http://schemas.openxmlformats.org/drawingml/2006/table">
            <a:tbl>
              <a:tblPr firstRow="1" bandRow="1">
                <a:tableStyleId>{5C22544A-7EE6-4342-B048-85BDC9FD1C3A}</a:tableStyleId>
              </a:tblPr>
              <a:tblGrid>
                <a:gridCol w="5067300">
                  <a:extLst>
                    <a:ext uri="{9D8B030D-6E8A-4147-A177-3AD203B41FA5}">
                      <a16:colId xmlns:a16="http://schemas.microsoft.com/office/drawing/2014/main" val="1996950789"/>
                    </a:ext>
                  </a:extLst>
                </a:gridCol>
                <a:gridCol w="5248275">
                  <a:extLst>
                    <a:ext uri="{9D8B030D-6E8A-4147-A177-3AD203B41FA5}">
                      <a16:colId xmlns:a16="http://schemas.microsoft.com/office/drawing/2014/main" val="3163131903"/>
                    </a:ext>
                  </a:extLst>
                </a:gridCol>
              </a:tblGrid>
              <a:tr h="0">
                <a:tc>
                  <a:txBody>
                    <a:bodyPr/>
                    <a:lstStyle/>
                    <a:p>
                      <a:r>
                        <a:rPr lang="en-US" dirty="0"/>
                        <a:t>String</a:t>
                      </a:r>
                    </a:p>
                  </a:txBody>
                  <a:tcPr/>
                </a:tc>
                <a:tc>
                  <a:txBody>
                    <a:bodyPr/>
                    <a:lstStyle/>
                    <a:p>
                      <a:r>
                        <a:rPr lang="en-US" dirty="0" err="1"/>
                        <a:t>StringBuffer</a:t>
                      </a:r>
                      <a:endParaRPr lang="en-US" dirty="0"/>
                    </a:p>
                  </a:txBody>
                  <a:tcPr/>
                </a:tc>
                <a:extLst>
                  <a:ext uri="{0D108BD9-81ED-4DB2-BD59-A6C34878D82A}">
                    <a16:rowId xmlns:a16="http://schemas.microsoft.com/office/drawing/2014/main" val="1521467622"/>
                  </a:ext>
                </a:extLst>
              </a:tr>
              <a:tr h="1345071">
                <a:tc>
                  <a:txBody>
                    <a:bodyPr/>
                    <a:lstStyle/>
                    <a:p>
                      <a:r>
                        <a:rPr lang="en-US" dirty="0"/>
                        <a:t>String s  = new String("Akhil");</a:t>
                      </a:r>
                    </a:p>
                    <a:p>
                      <a:r>
                        <a:rPr lang="en-US" dirty="0" err="1"/>
                        <a:t>s.concat</a:t>
                      </a:r>
                      <a:r>
                        <a:rPr lang="en-US" dirty="0"/>
                        <a:t>("Kumar");</a:t>
                      </a:r>
                    </a:p>
                    <a:p>
                      <a:r>
                        <a:rPr lang="en-US" dirty="0" err="1"/>
                        <a:t>System.out.println</a:t>
                      </a:r>
                      <a:r>
                        <a:rPr lang="en-US" dirty="0"/>
                        <a:t>(s); // Akhil</a:t>
                      </a:r>
                    </a:p>
                    <a:p>
                      <a:endParaRPr lang="en-US" dirty="0"/>
                    </a:p>
                    <a:p>
                      <a:endParaRPr lang="en-US" dirty="0"/>
                    </a:p>
                    <a:p>
                      <a:r>
                        <a:rPr lang="en-US" dirty="0"/>
                        <a:t>Once we create String Object we can’t perform any changes in the existing object If we are trying to perform any change, with those changes a new object will be created. This non-changeable is nothing but immutability of String </a:t>
                      </a:r>
                    </a:p>
                    <a:p>
                      <a:endParaRPr lang="en-US" dirty="0"/>
                    </a:p>
                    <a:p>
                      <a:endParaRPr lang="en-US" dirty="0"/>
                    </a:p>
                    <a:p>
                      <a:r>
                        <a:rPr lang="en-US" dirty="0"/>
                        <a:t>String s1 = new String("Akhil");</a:t>
                      </a:r>
                    </a:p>
                    <a:p>
                      <a:r>
                        <a:rPr lang="en-US" dirty="0"/>
                        <a:t>String s2 = new String("Akhil");</a:t>
                      </a:r>
                    </a:p>
                    <a:p>
                      <a:r>
                        <a:rPr lang="en-US" dirty="0" err="1"/>
                        <a:t>System.out.println</a:t>
                      </a:r>
                      <a:r>
                        <a:rPr lang="en-US" dirty="0"/>
                        <a:t>(s1==s2); //false</a:t>
                      </a:r>
                    </a:p>
                    <a:p>
                      <a:r>
                        <a:rPr lang="en-US" dirty="0" err="1"/>
                        <a:t>System.out.println</a:t>
                      </a:r>
                      <a:r>
                        <a:rPr lang="en-US" dirty="0"/>
                        <a:t>(s1.equals(s2));  // true</a:t>
                      </a:r>
                    </a:p>
                    <a:p>
                      <a:endParaRPr lang="en-US" dirty="0"/>
                    </a:p>
                    <a:p>
                      <a:r>
                        <a:rPr lang="en-US" dirty="0"/>
                        <a:t>In String class .equals() method is overridden for content comparison Hence, </a:t>
                      </a:r>
                      <a:r>
                        <a:rPr lang="en-US" dirty="0" err="1"/>
                        <a:t>eventhough</a:t>
                      </a:r>
                      <a:r>
                        <a:rPr lang="en-US" dirty="0"/>
                        <a:t> objects are different if content is same .equals() method returns true</a:t>
                      </a:r>
                    </a:p>
                  </a:txBody>
                  <a:tcPr/>
                </a:tc>
                <a:tc>
                  <a:txBody>
                    <a:bodyPr/>
                    <a:lstStyle/>
                    <a:p>
                      <a:r>
                        <a:rPr lang="en-US" dirty="0" err="1"/>
                        <a:t>StringBuffer</a:t>
                      </a:r>
                      <a:r>
                        <a:rPr lang="en-US" dirty="0"/>
                        <a:t> sb = new </a:t>
                      </a:r>
                      <a:r>
                        <a:rPr lang="en-US" dirty="0" err="1"/>
                        <a:t>StringBuffer</a:t>
                      </a:r>
                      <a:r>
                        <a:rPr lang="en-US" dirty="0"/>
                        <a:t>("Akhil");</a:t>
                      </a:r>
                    </a:p>
                    <a:p>
                      <a:r>
                        <a:rPr lang="en-US" dirty="0" err="1"/>
                        <a:t>sb.append</a:t>
                      </a:r>
                      <a:r>
                        <a:rPr lang="en-US" dirty="0"/>
                        <a:t>(" Kumar");</a:t>
                      </a:r>
                    </a:p>
                    <a:p>
                      <a:r>
                        <a:rPr lang="en-US" dirty="0" err="1"/>
                        <a:t>System.out.println</a:t>
                      </a:r>
                      <a:r>
                        <a:rPr lang="en-US" dirty="0"/>
                        <a:t>(sb); // Akhil Kumar</a:t>
                      </a:r>
                    </a:p>
                    <a:p>
                      <a:endParaRPr lang="en-US" dirty="0"/>
                    </a:p>
                    <a:p>
                      <a:endParaRPr lang="en-US" dirty="0"/>
                    </a:p>
                    <a:p>
                      <a:r>
                        <a:rPr lang="en-US" dirty="0"/>
                        <a:t>Once we create </a:t>
                      </a:r>
                      <a:r>
                        <a:rPr lang="en-US" dirty="0" err="1"/>
                        <a:t>StringBuffer</a:t>
                      </a:r>
                      <a:r>
                        <a:rPr lang="en-US" dirty="0"/>
                        <a:t> object we can perform any change in the existing object this changeable </a:t>
                      </a:r>
                      <a:r>
                        <a:rPr lang="en-US" dirty="0" err="1"/>
                        <a:t>behaviour</a:t>
                      </a:r>
                      <a:r>
                        <a:rPr lang="en-US" dirty="0"/>
                        <a:t> is nothing but mutability of </a:t>
                      </a:r>
                      <a:r>
                        <a:rPr lang="en-US" dirty="0" err="1"/>
                        <a:t>StringBuffer</a:t>
                      </a:r>
                      <a:r>
                        <a:rPr lang="en-US" dirty="0"/>
                        <a:t>  object </a:t>
                      </a:r>
                    </a:p>
                    <a:p>
                      <a:endParaRPr lang="en-US" dirty="0"/>
                    </a:p>
                    <a:p>
                      <a:endParaRPr lang="en-US" dirty="0"/>
                    </a:p>
                    <a:p>
                      <a:endParaRPr lang="en-US" dirty="0"/>
                    </a:p>
                    <a:p>
                      <a:r>
                        <a:rPr lang="en-US" dirty="0" err="1"/>
                        <a:t>StringBuffer</a:t>
                      </a:r>
                      <a:r>
                        <a:rPr lang="en-US" dirty="0"/>
                        <a:t> sb1 = new </a:t>
                      </a:r>
                      <a:r>
                        <a:rPr lang="en-US" dirty="0" err="1"/>
                        <a:t>StringBuffer</a:t>
                      </a:r>
                      <a:r>
                        <a:rPr lang="en-US" dirty="0"/>
                        <a:t>("Akhil");</a:t>
                      </a:r>
                    </a:p>
                    <a:p>
                      <a:r>
                        <a:rPr lang="en-US" dirty="0" err="1"/>
                        <a:t>StringBuffer</a:t>
                      </a:r>
                      <a:r>
                        <a:rPr lang="en-US" dirty="0"/>
                        <a:t> sb2 = new </a:t>
                      </a:r>
                      <a:r>
                        <a:rPr lang="en-US" dirty="0" err="1"/>
                        <a:t>StringBuffer</a:t>
                      </a:r>
                      <a:r>
                        <a:rPr lang="en-US" dirty="0"/>
                        <a:t>("Akhil");</a:t>
                      </a:r>
                    </a:p>
                    <a:p>
                      <a:r>
                        <a:rPr lang="en-US" dirty="0" err="1"/>
                        <a:t>System.out.println</a:t>
                      </a:r>
                      <a:r>
                        <a:rPr lang="en-US" dirty="0"/>
                        <a:t>(sb1==sb2);   // false</a:t>
                      </a:r>
                    </a:p>
                    <a:p>
                      <a:r>
                        <a:rPr lang="en-US" dirty="0" err="1"/>
                        <a:t>System.out.println</a:t>
                      </a:r>
                      <a:r>
                        <a:rPr lang="en-US" dirty="0"/>
                        <a:t>(sb1.equals(sb2));   // false</a:t>
                      </a:r>
                    </a:p>
                    <a:p>
                      <a:endParaRPr lang="en-US" dirty="0"/>
                    </a:p>
                    <a:p>
                      <a:r>
                        <a:rPr lang="en-US" sz="1600" dirty="0"/>
                        <a:t>In </a:t>
                      </a:r>
                      <a:r>
                        <a:rPr lang="en-US" sz="1600" dirty="0" err="1"/>
                        <a:t>StringBuffer</a:t>
                      </a:r>
                      <a:r>
                        <a:rPr lang="en-US" sz="1600" dirty="0"/>
                        <a:t> .equals() method is not overridden for content comparison . </a:t>
                      </a:r>
                      <a:r>
                        <a:rPr lang="en-US" sz="1600" dirty="0" err="1"/>
                        <a:t>Hence,Object</a:t>
                      </a:r>
                      <a:r>
                        <a:rPr lang="en-US" sz="1600" dirty="0"/>
                        <a:t> class .equals method is executed which is meant for reference comparison(Address comparison) due to this if objects are different .equals method returns false </a:t>
                      </a:r>
                      <a:r>
                        <a:rPr lang="en-US" sz="1600" dirty="0" err="1"/>
                        <a:t>eventhough</a:t>
                      </a:r>
                      <a:r>
                        <a:rPr lang="en-US" sz="1600" dirty="0"/>
                        <a:t> content is same </a:t>
                      </a:r>
                    </a:p>
                  </a:txBody>
                  <a:tcPr/>
                </a:tc>
                <a:extLst>
                  <a:ext uri="{0D108BD9-81ED-4DB2-BD59-A6C34878D82A}">
                    <a16:rowId xmlns:a16="http://schemas.microsoft.com/office/drawing/2014/main" val="3720051003"/>
                  </a:ext>
                </a:extLst>
              </a:tr>
            </a:tbl>
          </a:graphicData>
        </a:graphic>
      </p:graphicFrame>
      <p:pic>
        <p:nvPicPr>
          <p:cNvPr id="7" name="Picture 6">
            <a:extLst>
              <a:ext uri="{FF2B5EF4-FFF2-40B4-BE49-F238E27FC236}">
                <a16:creationId xmlns:a16="http://schemas.microsoft.com/office/drawing/2014/main" id="{B54A3E49-3DB7-4A9C-9998-52133ED140D7}"/>
              </a:ext>
            </a:extLst>
          </p:cNvPr>
          <p:cNvPicPr>
            <a:picLocks noChangeAspect="1"/>
          </p:cNvPicPr>
          <p:nvPr/>
        </p:nvPicPr>
        <p:blipFill>
          <a:blip r:embed="rId2"/>
          <a:stretch>
            <a:fillRect/>
          </a:stretch>
        </p:blipFill>
        <p:spPr>
          <a:xfrm>
            <a:off x="4167187" y="1180865"/>
            <a:ext cx="1914525" cy="1059059"/>
          </a:xfrm>
          <a:prstGeom prst="rect">
            <a:avLst/>
          </a:prstGeom>
        </p:spPr>
      </p:pic>
      <p:pic>
        <p:nvPicPr>
          <p:cNvPr id="9" name="Picture 8">
            <a:extLst>
              <a:ext uri="{FF2B5EF4-FFF2-40B4-BE49-F238E27FC236}">
                <a16:creationId xmlns:a16="http://schemas.microsoft.com/office/drawing/2014/main" id="{34AC4357-FF0D-46C4-9392-8CBCAFD62517}"/>
              </a:ext>
            </a:extLst>
          </p:cNvPr>
          <p:cNvPicPr>
            <a:picLocks noChangeAspect="1"/>
          </p:cNvPicPr>
          <p:nvPr/>
        </p:nvPicPr>
        <p:blipFill>
          <a:blip r:embed="rId3"/>
          <a:stretch>
            <a:fillRect/>
          </a:stretch>
        </p:blipFill>
        <p:spPr>
          <a:xfrm>
            <a:off x="9962892" y="1378387"/>
            <a:ext cx="1829058" cy="631688"/>
          </a:xfrm>
          <a:prstGeom prst="rect">
            <a:avLst/>
          </a:prstGeom>
        </p:spPr>
      </p:pic>
      <p:pic>
        <p:nvPicPr>
          <p:cNvPr id="11" name="Picture 10">
            <a:extLst>
              <a:ext uri="{FF2B5EF4-FFF2-40B4-BE49-F238E27FC236}">
                <a16:creationId xmlns:a16="http://schemas.microsoft.com/office/drawing/2014/main" id="{E6E87EE6-2B88-4921-AAC3-CEC1E683585E}"/>
              </a:ext>
            </a:extLst>
          </p:cNvPr>
          <p:cNvPicPr>
            <a:picLocks noChangeAspect="1"/>
          </p:cNvPicPr>
          <p:nvPr/>
        </p:nvPicPr>
        <p:blipFill>
          <a:blip r:embed="rId4"/>
          <a:stretch>
            <a:fillRect/>
          </a:stretch>
        </p:blipFill>
        <p:spPr>
          <a:xfrm>
            <a:off x="4286250" y="4248150"/>
            <a:ext cx="1628775" cy="964199"/>
          </a:xfrm>
          <a:prstGeom prst="rect">
            <a:avLst/>
          </a:prstGeom>
        </p:spPr>
      </p:pic>
      <p:pic>
        <p:nvPicPr>
          <p:cNvPr id="13" name="Picture 12">
            <a:extLst>
              <a:ext uri="{FF2B5EF4-FFF2-40B4-BE49-F238E27FC236}">
                <a16:creationId xmlns:a16="http://schemas.microsoft.com/office/drawing/2014/main" id="{A7E1343B-C61D-4E10-831C-AD37D27A5D79}"/>
              </a:ext>
            </a:extLst>
          </p:cNvPr>
          <p:cNvPicPr>
            <a:picLocks noChangeAspect="1"/>
          </p:cNvPicPr>
          <p:nvPr/>
        </p:nvPicPr>
        <p:blipFill>
          <a:blip r:embed="rId5"/>
          <a:stretch>
            <a:fillRect/>
          </a:stretch>
        </p:blipFill>
        <p:spPr>
          <a:xfrm>
            <a:off x="7867650" y="3429000"/>
            <a:ext cx="1376541" cy="781390"/>
          </a:xfrm>
          <a:prstGeom prst="rect">
            <a:avLst/>
          </a:prstGeom>
        </p:spPr>
      </p:pic>
    </p:spTree>
    <p:extLst>
      <p:ext uri="{BB962C8B-B14F-4D97-AF65-F5344CB8AC3E}">
        <p14:creationId xmlns:p14="http://schemas.microsoft.com/office/powerpoint/2010/main" val="401044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47819-F5EA-46EC-AF65-3049D33CD5F3}"/>
              </a:ext>
            </a:extLst>
          </p:cNvPr>
          <p:cNvSpPr txBox="1"/>
          <p:nvPr/>
        </p:nvSpPr>
        <p:spPr>
          <a:xfrm>
            <a:off x="195262" y="0"/>
            <a:ext cx="11801475" cy="3693319"/>
          </a:xfrm>
          <a:prstGeom prst="rect">
            <a:avLst/>
          </a:prstGeom>
          <a:noFill/>
        </p:spPr>
        <p:txBody>
          <a:bodyPr wrap="square" rtlCol="0">
            <a:spAutoFit/>
          </a:bodyPr>
          <a:lstStyle/>
          <a:p>
            <a:r>
              <a:rPr lang="en-US" dirty="0"/>
              <a:t>Example 2: </a:t>
            </a:r>
          </a:p>
          <a:p>
            <a:endParaRPr lang="en-US" dirty="0"/>
          </a:p>
          <a:p>
            <a:r>
              <a:rPr lang="en-US" dirty="0"/>
              <a:t>String s1 = “</a:t>
            </a:r>
            <a:r>
              <a:rPr lang="en-US" dirty="0" err="1"/>
              <a:t>akhil</a:t>
            </a:r>
            <a:r>
              <a:rPr lang="en-US" dirty="0"/>
              <a:t>”;</a:t>
            </a:r>
          </a:p>
          <a:p>
            <a:r>
              <a:rPr lang="en-US" dirty="0"/>
              <a:t>String s2 = s1.toString();</a:t>
            </a:r>
          </a:p>
          <a:p>
            <a:r>
              <a:rPr lang="en-US" dirty="0" err="1"/>
              <a:t>System.out.println</a:t>
            </a:r>
            <a:r>
              <a:rPr lang="en-US" dirty="0"/>
              <a:t>(s1==s2);</a:t>
            </a:r>
          </a:p>
          <a:p>
            <a:r>
              <a:rPr lang="en-US" dirty="0"/>
              <a:t>String s3 = s1.toLowerCase();</a:t>
            </a:r>
          </a:p>
          <a:p>
            <a:r>
              <a:rPr lang="en-US" dirty="0"/>
              <a:t>String s4  = s1.toUpperCase();</a:t>
            </a:r>
          </a:p>
          <a:p>
            <a:r>
              <a:rPr lang="en-US" dirty="0"/>
              <a:t>String s5 = s4.toLowerCase();</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FC4B4E7-3375-48E0-8D83-07F4D18EC4C5}"/>
              </a:ext>
            </a:extLst>
          </p:cNvPr>
          <p:cNvPicPr>
            <a:picLocks noChangeAspect="1"/>
          </p:cNvPicPr>
          <p:nvPr/>
        </p:nvPicPr>
        <p:blipFill>
          <a:blip r:embed="rId2"/>
          <a:stretch>
            <a:fillRect/>
          </a:stretch>
        </p:blipFill>
        <p:spPr>
          <a:xfrm>
            <a:off x="6625438" y="305445"/>
            <a:ext cx="3917016" cy="2805430"/>
          </a:xfrm>
          <a:prstGeom prst="rect">
            <a:avLst/>
          </a:prstGeom>
        </p:spPr>
      </p:pic>
    </p:spTree>
    <p:extLst>
      <p:ext uri="{BB962C8B-B14F-4D97-AF65-F5344CB8AC3E}">
        <p14:creationId xmlns:p14="http://schemas.microsoft.com/office/powerpoint/2010/main" val="221828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B4922-2C2C-46F0-A80A-5848DE334217}"/>
              </a:ext>
            </a:extLst>
          </p:cNvPr>
          <p:cNvSpPr txBox="1"/>
          <p:nvPr/>
        </p:nvSpPr>
        <p:spPr>
          <a:xfrm>
            <a:off x="200025" y="142875"/>
            <a:ext cx="11782425" cy="3970318"/>
          </a:xfrm>
          <a:prstGeom prst="rect">
            <a:avLst/>
          </a:prstGeom>
          <a:noFill/>
        </p:spPr>
        <p:txBody>
          <a:bodyPr wrap="square" rtlCol="0">
            <a:spAutoFit/>
          </a:bodyPr>
          <a:lstStyle/>
          <a:p>
            <a:r>
              <a:rPr lang="en-US" dirty="0"/>
              <a:t>How to create our own immutable class ?</a:t>
            </a:r>
          </a:p>
          <a:p>
            <a:endParaRPr lang="en-US" dirty="0"/>
          </a:p>
          <a:p>
            <a:r>
              <a:rPr lang="en-US" dirty="0"/>
              <a:t>Once we creates an object we can’t perform any changes in that object if we are trying to perform any change and if there is change in the content then with those changes a new object will be created . If there is no change in the content then existing object will be reused . </a:t>
            </a:r>
          </a:p>
          <a:p>
            <a:r>
              <a:rPr lang="en-US" dirty="0"/>
              <a:t>This behavior is nothing but immutability </a:t>
            </a:r>
          </a:p>
          <a:p>
            <a:endParaRPr lang="en-US" dirty="0"/>
          </a:p>
          <a:p>
            <a:r>
              <a:rPr lang="en-US" dirty="0"/>
              <a:t>String s1 = “</a:t>
            </a:r>
            <a:r>
              <a:rPr lang="en-US" dirty="0" err="1"/>
              <a:t>akhil</a:t>
            </a:r>
            <a:r>
              <a:rPr lang="en-US" dirty="0"/>
              <a:t>“</a:t>
            </a:r>
          </a:p>
          <a:p>
            <a:r>
              <a:rPr lang="en-US" dirty="0"/>
              <a:t>String s2 = s1.toUpperCase();</a:t>
            </a:r>
          </a:p>
          <a:p>
            <a:r>
              <a:rPr lang="en-US" dirty="0"/>
              <a:t>String s3 = s1.toLowerCase();</a:t>
            </a:r>
          </a:p>
          <a:p>
            <a:endParaRPr lang="en-US" dirty="0"/>
          </a:p>
          <a:p>
            <a:endParaRPr lang="en-US" dirty="0"/>
          </a:p>
          <a:p>
            <a:r>
              <a:rPr lang="en-US" dirty="0"/>
              <a:t>We can create our own immutable class .</a:t>
            </a:r>
          </a:p>
          <a:p>
            <a:endParaRPr lang="en-US" dirty="0"/>
          </a:p>
        </p:txBody>
      </p:sp>
      <p:pic>
        <p:nvPicPr>
          <p:cNvPr id="4" name="Picture 3">
            <a:extLst>
              <a:ext uri="{FF2B5EF4-FFF2-40B4-BE49-F238E27FC236}">
                <a16:creationId xmlns:a16="http://schemas.microsoft.com/office/drawing/2014/main" id="{F901FD26-B7EE-428B-BF79-0467DD40E9E3}"/>
              </a:ext>
            </a:extLst>
          </p:cNvPr>
          <p:cNvPicPr>
            <a:picLocks noChangeAspect="1"/>
          </p:cNvPicPr>
          <p:nvPr/>
        </p:nvPicPr>
        <p:blipFill>
          <a:blip r:embed="rId2"/>
          <a:stretch>
            <a:fillRect/>
          </a:stretch>
        </p:blipFill>
        <p:spPr>
          <a:xfrm>
            <a:off x="6549708" y="1595636"/>
            <a:ext cx="2232342" cy="1823830"/>
          </a:xfrm>
          <a:prstGeom prst="rect">
            <a:avLst/>
          </a:prstGeom>
        </p:spPr>
      </p:pic>
    </p:spTree>
    <p:extLst>
      <p:ext uri="{BB962C8B-B14F-4D97-AF65-F5344CB8AC3E}">
        <p14:creationId xmlns:p14="http://schemas.microsoft.com/office/powerpoint/2010/main" val="48372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FB5F9-CED2-47D7-8A99-C1063EEE98EF}"/>
              </a:ext>
            </a:extLst>
          </p:cNvPr>
          <p:cNvSpPr txBox="1"/>
          <p:nvPr/>
        </p:nvSpPr>
        <p:spPr>
          <a:xfrm>
            <a:off x="114300" y="114300"/>
            <a:ext cx="11925300" cy="6278642"/>
          </a:xfrm>
          <a:prstGeom prst="rect">
            <a:avLst/>
          </a:prstGeom>
          <a:noFill/>
        </p:spPr>
        <p:txBody>
          <a:bodyPr wrap="square" rtlCol="0">
            <a:spAutoFit/>
          </a:bodyPr>
          <a:lstStyle/>
          <a:p>
            <a:r>
              <a:rPr lang="en-US" sz="2000" b="1" dirty="0"/>
              <a:t>Creating immutable class Example </a:t>
            </a:r>
          </a:p>
          <a:p>
            <a:endParaRPr lang="en-US" sz="1600" dirty="0"/>
          </a:p>
          <a:p>
            <a:r>
              <a:rPr lang="en-US" sz="1600" dirty="0"/>
              <a:t>final public class Test{</a:t>
            </a:r>
          </a:p>
          <a:p>
            <a:r>
              <a:rPr lang="en-US" sz="1600" dirty="0"/>
              <a:t>	</a:t>
            </a:r>
          </a:p>
          <a:p>
            <a:r>
              <a:rPr lang="en-US" sz="1600" dirty="0"/>
              <a:t>	private int </a:t>
            </a:r>
            <a:r>
              <a:rPr lang="en-US" sz="1600" dirty="0" err="1"/>
              <a:t>i</a:t>
            </a:r>
            <a:r>
              <a:rPr lang="en-US" sz="1600" dirty="0"/>
              <a:t>;</a:t>
            </a:r>
          </a:p>
          <a:p>
            <a:r>
              <a:rPr lang="en-US" sz="1600" dirty="0"/>
              <a:t>	Test(int </a:t>
            </a:r>
            <a:r>
              <a:rPr lang="en-US" sz="1600" dirty="0" err="1"/>
              <a:t>i</a:t>
            </a:r>
            <a:r>
              <a:rPr lang="en-US" sz="1600" dirty="0"/>
              <a:t>){</a:t>
            </a:r>
          </a:p>
          <a:p>
            <a:r>
              <a:rPr lang="en-US" sz="1600" dirty="0"/>
              <a:t>	        </a:t>
            </a:r>
            <a:r>
              <a:rPr lang="en-US" sz="1600" dirty="0" err="1"/>
              <a:t>this.i</a:t>
            </a:r>
            <a:r>
              <a:rPr lang="en-US" sz="1600" dirty="0"/>
              <a:t> = </a:t>
            </a:r>
            <a:r>
              <a:rPr lang="en-US" sz="1600" dirty="0" err="1"/>
              <a:t>i</a:t>
            </a:r>
            <a:r>
              <a:rPr lang="en-US" sz="1600" dirty="0"/>
              <a:t>;</a:t>
            </a:r>
          </a:p>
          <a:p>
            <a:r>
              <a:rPr lang="en-US" sz="1600" dirty="0"/>
              <a:t>	}</a:t>
            </a:r>
          </a:p>
          <a:p>
            <a:r>
              <a:rPr lang="en-US" sz="1600" dirty="0"/>
              <a:t>	public Test modify(int </a:t>
            </a:r>
            <a:r>
              <a:rPr lang="en-US" sz="1600" dirty="0" err="1"/>
              <a:t>i</a:t>
            </a:r>
            <a:r>
              <a:rPr lang="en-US" sz="1600" dirty="0"/>
              <a:t>){</a:t>
            </a:r>
          </a:p>
          <a:p>
            <a:r>
              <a:rPr lang="en-US" sz="1600" dirty="0"/>
              <a:t>		if(</a:t>
            </a:r>
            <a:r>
              <a:rPr lang="en-US" sz="1600" dirty="0" err="1"/>
              <a:t>this.i</a:t>
            </a:r>
            <a:r>
              <a:rPr lang="en-US" sz="1600" dirty="0"/>
              <a:t> == </a:t>
            </a:r>
            <a:r>
              <a:rPr lang="en-US" sz="1600" dirty="0" err="1"/>
              <a:t>i</a:t>
            </a:r>
            <a:r>
              <a:rPr lang="en-US" sz="1600" dirty="0"/>
              <a:t>)</a:t>
            </a:r>
          </a:p>
          <a:p>
            <a:r>
              <a:rPr lang="en-US" sz="1600" dirty="0"/>
              <a:t>		       return this;</a:t>
            </a:r>
          </a:p>
          <a:p>
            <a:r>
              <a:rPr lang="en-US" sz="1600" dirty="0"/>
              <a:t>		else</a:t>
            </a:r>
          </a:p>
          <a:p>
            <a:r>
              <a:rPr lang="en-US" sz="1600" dirty="0"/>
              <a:t>		      return (new Test(</a:t>
            </a:r>
            <a:r>
              <a:rPr lang="en-US" sz="1600" dirty="0" err="1"/>
              <a:t>i</a:t>
            </a:r>
            <a:r>
              <a:rPr lang="en-US" sz="1600" dirty="0"/>
              <a:t>));</a:t>
            </a:r>
          </a:p>
          <a:p>
            <a:r>
              <a:rPr lang="en-US" sz="1600" dirty="0"/>
              <a:t>	}</a:t>
            </a:r>
          </a:p>
          <a:p>
            <a:r>
              <a:rPr lang="en-US" sz="1600" dirty="0"/>
              <a:t>	public static void main(String[] </a:t>
            </a:r>
            <a:r>
              <a:rPr lang="en-US" sz="1600" dirty="0" err="1"/>
              <a:t>args</a:t>
            </a:r>
            <a:r>
              <a:rPr lang="en-US" sz="1600" dirty="0"/>
              <a:t>){</a:t>
            </a:r>
          </a:p>
          <a:p>
            <a:r>
              <a:rPr lang="en-US" sz="1600" dirty="0"/>
              <a:t>		Test t1 = new Test(10);</a:t>
            </a:r>
          </a:p>
          <a:p>
            <a:r>
              <a:rPr lang="en-US" sz="1600" dirty="0"/>
              <a:t>		Test t2 = t1.modify(100);</a:t>
            </a:r>
          </a:p>
          <a:p>
            <a:r>
              <a:rPr lang="en-US" sz="1600" dirty="0"/>
              <a:t>		Test t3 = t1.modify(10);</a:t>
            </a:r>
          </a:p>
          <a:p>
            <a:r>
              <a:rPr lang="en-US" sz="1600" dirty="0"/>
              <a:t>		</a:t>
            </a:r>
            <a:r>
              <a:rPr lang="en-US" sz="1600" dirty="0" err="1"/>
              <a:t>System.out.println</a:t>
            </a:r>
            <a:r>
              <a:rPr lang="en-US" sz="1600" dirty="0"/>
              <a:t>(t1==t2);  // false</a:t>
            </a:r>
          </a:p>
          <a:p>
            <a:r>
              <a:rPr lang="en-US" sz="1600" dirty="0"/>
              <a:t>		</a:t>
            </a:r>
            <a:r>
              <a:rPr lang="en-US" sz="1600" dirty="0" err="1"/>
              <a:t>System.out.println</a:t>
            </a:r>
            <a:r>
              <a:rPr lang="en-US" sz="1600" dirty="0"/>
              <a:t>(t1==t3); // true </a:t>
            </a:r>
          </a:p>
          <a:p>
            <a:r>
              <a:rPr lang="en-US" sz="1600" dirty="0"/>
              <a:t>	}</a:t>
            </a:r>
          </a:p>
          <a:p>
            <a:r>
              <a:rPr lang="en-US" sz="1600" dirty="0"/>
              <a:t>	</a:t>
            </a:r>
          </a:p>
          <a:p>
            <a:r>
              <a:rPr lang="en-US" sz="1600" dirty="0"/>
              <a:t>}</a:t>
            </a:r>
          </a:p>
          <a:p>
            <a:endParaRPr lang="en-US" dirty="0"/>
          </a:p>
        </p:txBody>
      </p:sp>
      <p:pic>
        <p:nvPicPr>
          <p:cNvPr id="6" name="Picture 5">
            <a:extLst>
              <a:ext uri="{FF2B5EF4-FFF2-40B4-BE49-F238E27FC236}">
                <a16:creationId xmlns:a16="http://schemas.microsoft.com/office/drawing/2014/main" id="{7F058986-6519-4439-B478-9A32B74821EE}"/>
              </a:ext>
            </a:extLst>
          </p:cNvPr>
          <p:cNvPicPr>
            <a:picLocks noChangeAspect="1"/>
          </p:cNvPicPr>
          <p:nvPr/>
        </p:nvPicPr>
        <p:blipFill>
          <a:blip r:embed="rId2"/>
          <a:stretch>
            <a:fillRect/>
          </a:stretch>
        </p:blipFill>
        <p:spPr>
          <a:xfrm>
            <a:off x="6781574" y="790207"/>
            <a:ext cx="3238952" cy="2638793"/>
          </a:xfrm>
          <a:prstGeom prst="rect">
            <a:avLst/>
          </a:prstGeom>
        </p:spPr>
      </p:pic>
    </p:spTree>
    <p:extLst>
      <p:ext uri="{BB962C8B-B14F-4D97-AF65-F5344CB8AC3E}">
        <p14:creationId xmlns:p14="http://schemas.microsoft.com/office/powerpoint/2010/main" val="1523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FCCC97-5DAF-4530-BEDE-1ABB3755BE52}"/>
              </a:ext>
            </a:extLst>
          </p:cNvPr>
          <p:cNvSpPr txBox="1"/>
          <p:nvPr/>
        </p:nvSpPr>
        <p:spPr>
          <a:xfrm>
            <a:off x="133350" y="85725"/>
            <a:ext cx="11963400" cy="6278642"/>
          </a:xfrm>
          <a:prstGeom prst="rect">
            <a:avLst/>
          </a:prstGeom>
          <a:noFill/>
        </p:spPr>
        <p:txBody>
          <a:bodyPr wrap="square" rtlCol="0">
            <a:spAutoFit/>
          </a:bodyPr>
          <a:lstStyle/>
          <a:p>
            <a:r>
              <a:rPr lang="en-US" dirty="0"/>
              <a:t>Once we  creates a test object we can’t perform any change in the existing object if we are trying to perform any change and if there is a change in the content then with those changes a new object will be created . And if there is no change in the content then existing object will be reused </a:t>
            </a:r>
          </a:p>
          <a:p>
            <a:endParaRPr lang="en-US" dirty="0"/>
          </a:p>
          <a:p>
            <a:r>
              <a:rPr lang="en-US" sz="2400" b="1" dirty="0"/>
              <a:t>Final vs Immutability : </a:t>
            </a:r>
          </a:p>
          <a:p>
            <a:r>
              <a:rPr lang="en-US" dirty="0"/>
              <a:t>public class Test{</a:t>
            </a:r>
          </a:p>
          <a:p>
            <a:r>
              <a:rPr lang="en-US" dirty="0"/>
              <a:t>	public static void main(String[] </a:t>
            </a:r>
            <a:r>
              <a:rPr lang="en-US" dirty="0" err="1"/>
              <a:t>args</a:t>
            </a:r>
            <a:r>
              <a:rPr lang="en-US" dirty="0"/>
              <a:t>){</a:t>
            </a:r>
          </a:p>
          <a:p>
            <a:r>
              <a:rPr lang="en-US" dirty="0"/>
              <a:t>		final </a:t>
            </a:r>
            <a:r>
              <a:rPr lang="en-US" dirty="0" err="1"/>
              <a:t>StringBuffer</a:t>
            </a:r>
            <a:r>
              <a:rPr lang="en-US" dirty="0"/>
              <a:t> sb = new </a:t>
            </a:r>
            <a:r>
              <a:rPr lang="en-US" dirty="0" err="1"/>
              <a:t>StringBuffer</a:t>
            </a:r>
            <a:r>
              <a:rPr lang="en-US" dirty="0"/>
              <a:t>("</a:t>
            </a:r>
            <a:r>
              <a:rPr lang="en-US" dirty="0" err="1"/>
              <a:t>akhil</a:t>
            </a:r>
            <a:r>
              <a:rPr lang="en-US" dirty="0"/>
              <a:t>");</a:t>
            </a:r>
          </a:p>
          <a:p>
            <a:r>
              <a:rPr lang="en-US" dirty="0"/>
              <a:t>		</a:t>
            </a:r>
            <a:r>
              <a:rPr lang="en-US" dirty="0" err="1"/>
              <a:t>sb.append</a:t>
            </a:r>
            <a:r>
              <a:rPr lang="en-US" dirty="0"/>
              <a:t>("software");</a:t>
            </a:r>
          </a:p>
          <a:p>
            <a:r>
              <a:rPr lang="en-US" dirty="0"/>
              <a:t>		</a:t>
            </a:r>
            <a:r>
              <a:rPr lang="en-US" dirty="0" err="1"/>
              <a:t>System.out.println</a:t>
            </a:r>
            <a:r>
              <a:rPr lang="en-US" dirty="0"/>
              <a:t>(sb);	</a:t>
            </a:r>
          </a:p>
          <a:p>
            <a:r>
              <a:rPr lang="en-US" dirty="0"/>
              <a:t>		</a:t>
            </a:r>
          </a:p>
          <a:p>
            <a:r>
              <a:rPr lang="en-US" dirty="0"/>
              <a:t>		// sb = new </a:t>
            </a:r>
            <a:r>
              <a:rPr lang="en-US" dirty="0" err="1"/>
              <a:t>StringBuffer</a:t>
            </a:r>
            <a:r>
              <a:rPr lang="en-US" dirty="0"/>
              <a:t>("solutions");   Error :cannot assign a value to final variable sb </a:t>
            </a:r>
          </a:p>
          <a:p>
            <a:r>
              <a:rPr lang="en-US" dirty="0"/>
              <a:t>	}</a:t>
            </a:r>
          </a:p>
          <a:p>
            <a:r>
              <a:rPr lang="en-US" dirty="0"/>
              <a:t>	</a:t>
            </a:r>
          </a:p>
          <a:p>
            <a:r>
              <a:rPr lang="en-US" dirty="0"/>
              <a:t>}  </a:t>
            </a:r>
          </a:p>
          <a:p>
            <a:endParaRPr lang="en-US" dirty="0"/>
          </a:p>
          <a:p>
            <a:r>
              <a:rPr lang="en-US" dirty="0"/>
              <a:t>Final applicable for variables but not for objects whereas immutability applicable for objects but not for variables. </a:t>
            </a:r>
          </a:p>
          <a:p>
            <a:r>
              <a:rPr lang="en-US" dirty="0"/>
              <a:t>By declaring a reference variable as final we won’t get any immutability nature </a:t>
            </a:r>
            <a:r>
              <a:rPr lang="en-US" dirty="0" err="1"/>
              <a:t>eventhough</a:t>
            </a:r>
            <a:r>
              <a:rPr lang="en-US" dirty="0"/>
              <a:t> reference variable is the final we can perform any type of change in the corresponding object but we can’t perform reassignment for that variable . </a:t>
            </a:r>
          </a:p>
          <a:p>
            <a:r>
              <a:rPr lang="en-US" dirty="0"/>
              <a:t>Hence final and immutable both are different concept . </a:t>
            </a:r>
          </a:p>
          <a:p>
            <a:endParaRPr lang="en-US" dirty="0"/>
          </a:p>
          <a:p>
            <a:r>
              <a:rPr lang="en-US" dirty="0"/>
              <a:t> </a:t>
            </a:r>
          </a:p>
        </p:txBody>
      </p:sp>
    </p:spTree>
    <p:extLst>
      <p:ext uri="{BB962C8B-B14F-4D97-AF65-F5344CB8AC3E}">
        <p14:creationId xmlns:p14="http://schemas.microsoft.com/office/powerpoint/2010/main" val="189959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6CF32-1783-4634-8C5E-D78F6A01E066}"/>
              </a:ext>
            </a:extLst>
          </p:cNvPr>
          <p:cNvSpPr txBox="1"/>
          <p:nvPr/>
        </p:nvSpPr>
        <p:spPr>
          <a:xfrm>
            <a:off x="180975" y="133350"/>
            <a:ext cx="11925300" cy="1754326"/>
          </a:xfrm>
          <a:prstGeom prst="rect">
            <a:avLst/>
          </a:prstGeom>
          <a:noFill/>
        </p:spPr>
        <p:txBody>
          <a:bodyPr wrap="square" rtlCol="0">
            <a:spAutoFit/>
          </a:bodyPr>
          <a:lstStyle/>
          <a:p>
            <a:r>
              <a:rPr lang="en-US" dirty="0"/>
              <a:t>Which of the following are meaningful ? </a:t>
            </a:r>
          </a:p>
          <a:p>
            <a:r>
              <a:rPr lang="en-US" dirty="0"/>
              <a:t>Final variable   ==   Valid </a:t>
            </a:r>
          </a:p>
          <a:p>
            <a:r>
              <a:rPr lang="en-US" dirty="0"/>
              <a:t>Immutable variable   == Invalid</a:t>
            </a:r>
          </a:p>
          <a:p>
            <a:r>
              <a:rPr lang="en-US" dirty="0"/>
              <a:t>Final Object   == Invalid </a:t>
            </a:r>
          </a:p>
          <a:p>
            <a:r>
              <a:rPr lang="en-US" dirty="0"/>
              <a:t>Immutable Object    == Valid</a:t>
            </a:r>
          </a:p>
          <a:p>
            <a:endParaRPr lang="en-US" dirty="0"/>
          </a:p>
        </p:txBody>
      </p:sp>
    </p:spTree>
    <p:extLst>
      <p:ext uri="{BB962C8B-B14F-4D97-AF65-F5344CB8AC3E}">
        <p14:creationId xmlns:p14="http://schemas.microsoft.com/office/powerpoint/2010/main" val="178297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C5D5B-D84C-4009-95D0-DB36192CC614}"/>
              </a:ext>
            </a:extLst>
          </p:cNvPr>
          <p:cNvSpPr txBox="1"/>
          <p:nvPr/>
        </p:nvSpPr>
        <p:spPr>
          <a:xfrm>
            <a:off x="95250" y="0"/>
            <a:ext cx="11972925" cy="7109639"/>
          </a:xfrm>
          <a:prstGeom prst="rect">
            <a:avLst/>
          </a:prstGeom>
          <a:noFill/>
        </p:spPr>
        <p:txBody>
          <a:bodyPr wrap="square" rtlCol="0">
            <a:spAutoFit/>
          </a:bodyPr>
          <a:lstStyle/>
          <a:p>
            <a:r>
              <a:rPr lang="en-US" sz="2400" b="1" dirty="0"/>
              <a:t>String vs </a:t>
            </a:r>
            <a:r>
              <a:rPr lang="en-US" sz="2400" b="1" dirty="0" err="1"/>
              <a:t>StringBuffer</a:t>
            </a:r>
            <a:r>
              <a:rPr lang="en-US" sz="2400" b="1" dirty="0"/>
              <a:t> vs StringBuilder </a:t>
            </a:r>
          </a:p>
          <a:p>
            <a:endParaRPr lang="en-US" dirty="0"/>
          </a:p>
          <a:p>
            <a:r>
              <a:rPr lang="en-US" sz="2000" b="1" dirty="0" err="1"/>
              <a:t>StringBuffer</a:t>
            </a:r>
            <a:r>
              <a:rPr lang="en-US" sz="2000" b="1" dirty="0"/>
              <a:t>:</a:t>
            </a:r>
          </a:p>
          <a:p>
            <a:r>
              <a:rPr lang="en-US" dirty="0"/>
              <a:t>If the content is fixed and won’t change frequently then it is recommended to go for String. </a:t>
            </a:r>
          </a:p>
          <a:p>
            <a:r>
              <a:rPr lang="en-US" dirty="0"/>
              <a:t>If the content is not fixed and keep on changing then it is not recommended to use String because for every change a new object will be created which affects performance of the system . To handle this requirement we should go for </a:t>
            </a:r>
            <a:r>
              <a:rPr lang="en-US" dirty="0" err="1"/>
              <a:t>StringBuffer</a:t>
            </a:r>
            <a:r>
              <a:rPr lang="en-US" dirty="0"/>
              <a:t> . The main advantage of </a:t>
            </a:r>
            <a:r>
              <a:rPr lang="en-US" dirty="0" err="1"/>
              <a:t>StringBuffer</a:t>
            </a:r>
            <a:r>
              <a:rPr lang="en-US" dirty="0"/>
              <a:t> over String is all required changes will be performed in the existing object only . </a:t>
            </a:r>
          </a:p>
          <a:p>
            <a:endParaRPr lang="en-US" dirty="0"/>
          </a:p>
          <a:p>
            <a:r>
              <a:rPr lang="en-US" sz="2400" b="1" dirty="0"/>
              <a:t>Constructors: </a:t>
            </a:r>
          </a:p>
          <a:p>
            <a:r>
              <a:rPr lang="en-US" dirty="0"/>
              <a:t> 1. </a:t>
            </a:r>
            <a:r>
              <a:rPr lang="en-US" dirty="0" err="1"/>
              <a:t>StringBuffer</a:t>
            </a:r>
            <a:r>
              <a:rPr lang="en-US" dirty="0"/>
              <a:t> sb = new </a:t>
            </a:r>
            <a:r>
              <a:rPr lang="en-US" dirty="0" err="1"/>
              <a:t>StringBuffer</a:t>
            </a:r>
            <a:r>
              <a:rPr lang="en-US" dirty="0"/>
              <a:t>();</a:t>
            </a:r>
          </a:p>
          <a:p>
            <a:endParaRPr lang="en-US" dirty="0"/>
          </a:p>
          <a:p>
            <a:r>
              <a:rPr lang="en-US" dirty="0"/>
              <a:t>Creates an empty </a:t>
            </a:r>
            <a:r>
              <a:rPr lang="en-US" dirty="0" err="1"/>
              <a:t>StringBuffer</a:t>
            </a:r>
            <a:r>
              <a:rPr lang="en-US" dirty="0"/>
              <a:t> object with default Initial capacity 16 once </a:t>
            </a:r>
            <a:r>
              <a:rPr lang="en-US" dirty="0" err="1"/>
              <a:t>Stringbuffer</a:t>
            </a:r>
            <a:r>
              <a:rPr lang="en-US" dirty="0"/>
              <a:t> reaches its max capacity a new </a:t>
            </a:r>
            <a:r>
              <a:rPr lang="en-US" dirty="0" err="1"/>
              <a:t>StringBuffer</a:t>
            </a:r>
            <a:r>
              <a:rPr lang="en-US" dirty="0"/>
              <a:t> object will be created with new Capacity  = (currentCapacity+1) *2</a:t>
            </a:r>
          </a:p>
          <a:p>
            <a:endParaRPr lang="en-US" dirty="0"/>
          </a:p>
          <a:p>
            <a:r>
              <a:rPr lang="en-US" dirty="0"/>
              <a:t>Example:</a:t>
            </a:r>
          </a:p>
          <a:p>
            <a:r>
              <a:rPr lang="en-US" sz="1400" dirty="0"/>
              <a:t>public class Test{</a:t>
            </a:r>
          </a:p>
          <a:p>
            <a:r>
              <a:rPr lang="en-US" sz="1400" dirty="0"/>
              <a:t>	public static void main(String[] </a:t>
            </a:r>
            <a:r>
              <a:rPr lang="en-US" sz="1400" dirty="0" err="1"/>
              <a:t>args</a:t>
            </a:r>
            <a:r>
              <a:rPr lang="en-US" sz="1400" dirty="0"/>
              <a:t>){</a:t>
            </a:r>
          </a:p>
          <a:p>
            <a:r>
              <a:rPr lang="en-US" sz="1400" dirty="0"/>
              <a:t>		</a:t>
            </a:r>
            <a:r>
              <a:rPr lang="en-US" sz="1400" dirty="0" err="1"/>
              <a:t>StringBuffer</a:t>
            </a:r>
            <a:r>
              <a:rPr lang="en-US" sz="1400" dirty="0"/>
              <a:t> sb = new </a:t>
            </a:r>
            <a:r>
              <a:rPr lang="en-US" sz="1400" dirty="0" err="1"/>
              <a:t>StringBuffer</a:t>
            </a:r>
            <a:r>
              <a:rPr lang="en-US" sz="1400" dirty="0"/>
              <a:t>();</a:t>
            </a:r>
          </a:p>
          <a:p>
            <a:r>
              <a:rPr lang="en-US" sz="1400" dirty="0"/>
              <a:t>		</a:t>
            </a:r>
            <a:r>
              <a:rPr lang="en-US" sz="1400" dirty="0" err="1"/>
              <a:t>sb.append</a:t>
            </a:r>
            <a:r>
              <a:rPr lang="en-US" sz="1400" dirty="0"/>
              <a:t>("</a:t>
            </a:r>
            <a:r>
              <a:rPr lang="en-US" sz="1400" dirty="0" err="1"/>
              <a:t>abcdefghijklmnop</a:t>
            </a:r>
            <a:r>
              <a:rPr lang="en-US" sz="1400" dirty="0"/>
              <a:t>");</a:t>
            </a:r>
          </a:p>
          <a:p>
            <a:r>
              <a:rPr lang="en-US" sz="1400" dirty="0"/>
              <a:t>		</a:t>
            </a:r>
            <a:r>
              <a:rPr lang="en-US" sz="1400" dirty="0" err="1"/>
              <a:t>System.out.println</a:t>
            </a:r>
            <a:r>
              <a:rPr lang="en-US" sz="1400" dirty="0"/>
              <a:t>(</a:t>
            </a:r>
            <a:r>
              <a:rPr lang="en-US" sz="1400" dirty="0" err="1"/>
              <a:t>sb.length</a:t>
            </a:r>
            <a:r>
              <a:rPr lang="en-US" sz="1400" dirty="0"/>
              <a:t>());  // 16</a:t>
            </a:r>
          </a:p>
          <a:p>
            <a:r>
              <a:rPr lang="en-US" sz="1400" dirty="0"/>
              <a:t>		</a:t>
            </a:r>
            <a:r>
              <a:rPr lang="en-US" sz="1400" dirty="0" err="1"/>
              <a:t>System.out.println</a:t>
            </a:r>
            <a:r>
              <a:rPr lang="en-US" sz="1400" dirty="0"/>
              <a:t>(</a:t>
            </a:r>
            <a:r>
              <a:rPr lang="en-US" sz="1400" dirty="0" err="1"/>
              <a:t>sb.capacity</a:t>
            </a:r>
            <a:r>
              <a:rPr lang="en-US" sz="1400" dirty="0"/>
              <a:t>());  // 16</a:t>
            </a:r>
          </a:p>
          <a:p>
            <a:r>
              <a:rPr lang="en-US" sz="1400" dirty="0"/>
              <a:t>		</a:t>
            </a:r>
            <a:r>
              <a:rPr lang="en-US" sz="1400" dirty="0" err="1"/>
              <a:t>sb.append</a:t>
            </a:r>
            <a:r>
              <a:rPr lang="en-US" sz="1400" dirty="0"/>
              <a:t>("q");</a:t>
            </a:r>
          </a:p>
          <a:p>
            <a:r>
              <a:rPr lang="en-US" sz="1400" dirty="0"/>
              <a:t>		</a:t>
            </a:r>
            <a:r>
              <a:rPr lang="en-US" sz="1400" dirty="0" err="1"/>
              <a:t>System.out.println</a:t>
            </a:r>
            <a:r>
              <a:rPr lang="en-US" sz="1400" dirty="0"/>
              <a:t>(</a:t>
            </a:r>
            <a:r>
              <a:rPr lang="en-US" sz="1400" dirty="0" err="1"/>
              <a:t>sb.length</a:t>
            </a:r>
            <a:r>
              <a:rPr lang="en-US" sz="1400" dirty="0"/>
              <a:t>()); // 17</a:t>
            </a:r>
          </a:p>
          <a:p>
            <a:r>
              <a:rPr lang="en-US" sz="1400" dirty="0"/>
              <a:t>		</a:t>
            </a:r>
            <a:r>
              <a:rPr lang="en-US" sz="1400" dirty="0" err="1"/>
              <a:t>System.out.println</a:t>
            </a:r>
            <a:r>
              <a:rPr lang="en-US" sz="1400" dirty="0"/>
              <a:t>(</a:t>
            </a:r>
            <a:r>
              <a:rPr lang="en-US" sz="1400" dirty="0" err="1"/>
              <a:t>sb.capacity</a:t>
            </a:r>
            <a:r>
              <a:rPr lang="en-US" sz="1400" dirty="0"/>
              <a:t>());  // 34</a:t>
            </a:r>
          </a:p>
          <a:p>
            <a:r>
              <a:rPr lang="en-US" sz="1400" dirty="0"/>
              <a:t>	}	</a:t>
            </a:r>
          </a:p>
          <a:p>
            <a:r>
              <a:rPr lang="en-US" sz="1400" dirty="0"/>
              <a:t>}</a:t>
            </a:r>
          </a:p>
          <a:p>
            <a:endParaRPr lang="en-US" dirty="0"/>
          </a:p>
        </p:txBody>
      </p:sp>
    </p:spTree>
    <p:extLst>
      <p:ext uri="{BB962C8B-B14F-4D97-AF65-F5344CB8AC3E}">
        <p14:creationId xmlns:p14="http://schemas.microsoft.com/office/powerpoint/2010/main" val="295147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8D079-BABA-4BD3-A2A0-EE538652A829}"/>
              </a:ext>
            </a:extLst>
          </p:cNvPr>
          <p:cNvSpPr txBox="1"/>
          <p:nvPr/>
        </p:nvSpPr>
        <p:spPr>
          <a:xfrm>
            <a:off x="95250" y="104775"/>
            <a:ext cx="11982450" cy="4031873"/>
          </a:xfrm>
          <a:prstGeom prst="rect">
            <a:avLst/>
          </a:prstGeom>
          <a:noFill/>
        </p:spPr>
        <p:txBody>
          <a:bodyPr wrap="square" rtlCol="0">
            <a:spAutoFit/>
          </a:bodyPr>
          <a:lstStyle/>
          <a:p>
            <a:r>
              <a:rPr lang="en-US" dirty="0"/>
              <a:t>2. </a:t>
            </a:r>
            <a:r>
              <a:rPr lang="en-US" sz="2000" b="1" dirty="0" err="1"/>
              <a:t>StringBuffer</a:t>
            </a:r>
            <a:r>
              <a:rPr lang="en-US" sz="2000" b="1" dirty="0"/>
              <a:t> sb = new </a:t>
            </a:r>
            <a:r>
              <a:rPr lang="en-US" sz="2000" b="1" dirty="0" err="1"/>
              <a:t>StringBuffer</a:t>
            </a:r>
            <a:r>
              <a:rPr lang="en-US" sz="2000" b="1" dirty="0"/>
              <a:t>(int </a:t>
            </a:r>
            <a:r>
              <a:rPr lang="en-US" sz="2000" b="1" dirty="0" err="1"/>
              <a:t>initialCapacity</a:t>
            </a:r>
            <a:r>
              <a:rPr lang="en-US" sz="2000" b="1" dirty="0"/>
              <a:t>);</a:t>
            </a:r>
          </a:p>
          <a:p>
            <a:endParaRPr lang="en-US" dirty="0"/>
          </a:p>
          <a:p>
            <a:r>
              <a:rPr lang="en-US" dirty="0"/>
              <a:t>Creates an empty </a:t>
            </a:r>
            <a:r>
              <a:rPr lang="en-US" dirty="0" err="1"/>
              <a:t>StringBuffer</a:t>
            </a:r>
            <a:r>
              <a:rPr lang="en-US" dirty="0"/>
              <a:t> object with specified initial capacity .</a:t>
            </a:r>
          </a:p>
          <a:p>
            <a:endParaRPr lang="en-US" dirty="0"/>
          </a:p>
          <a:p>
            <a:r>
              <a:rPr lang="en-US" sz="2000" b="1" dirty="0"/>
              <a:t>3.StringBuffer sb = new </a:t>
            </a:r>
            <a:r>
              <a:rPr lang="en-US" sz="2000" b="1" dirty="0" err="1"/>
              <a:t>StringBuffer</a:t>
            </a:r>
            <a:r>
              <a:rPr lang="en-US" sz="2000" b="1" dirty="0"/>
              <a:t>(String s);</a:t>
            </a:r>
          </a:p>
          <a:p>
            <a:r>
              <a:rPr lang="en-US" dirty="0"/>
              <a:t>Creates an equivalent </a:t>
            </a:r>
            <a:r>
              <a:rPr lang="en-US" dirty="0" err="1"/>
              <a:t>StringBuffer</a:t>
            </a:r>
            <a:r>
              <a:rPr lang="en-US" dirty="0"/>
              <a:t> for the given String with capacity is equal to (</a:t>
            </a:r>
            <a:r>
              <a:rPr lang="en-US" dirty="0" err="1"/>
              <a:t>s.length</a:t>
            </a:r>
            <a:r>
              <a:rPr lang="en-US" dirty="0"/>
              <a:t> +16)</a:t>
            </a:r>
          </a:p>
          <a:p>
            <a:endParaRPr lang="en-US" dirty="0"/>
          </a:p>
          <a:p>
            <a:r>
              <a:rPr lang="en-US" dirty="0"/>
              <a:t>Example: </a:t>
            </a:r>
          </a:p>
          <a:p>
            <a:r>
              <a:rPr lang="en-US" dirty="0"/>
              <a:t>public class Test{</a:t>
            </a:r>
          </a:p>
          <a:p>
            <a:r>
              <a:rPr lang="en-US" dirty="0"/>
              <a:t>	public static void main(String[] </a:t>
            </a:r>
            <a:r>
              <a:rPr lang="en-US" dirty="0" err="1"/>
              <a:t>args</a:t>
            </a:r>
            <a:r>
              <a:rPr lang="en-US" dirty="0"/>
              <a:t>){</a:t>
            </a:r>
          </a:p>
          <a:p>
            <a:r>
              <a:rPr lang="en-US" dirty="0"/>
              <a:t>		</a:t>
            </a:r>
            <a:r>
              <a:rPr lang="en-US" dirty="0" err="1"/>
              <a:t>StringBuffer</a:t>
            </a:r>
            <a:r>
              <a:rPr lang="en-US" dirty="0"/>
              <a:t> sb = new </a:t>
            </a:r>
            <a:r>
              <a:rPr lang="en-US" dirty="0" err="1"/>
              <a:t>StringBuffer</a:t>
            </a:r>
            <a:r>
              <a:rPr lang="en-US" dirty="0"/>
              <a:t>("</a:t>
            </a:r>
            <a:r>
              <a:rPr lang="en-US" dirty="0" err="1"/>
              <a:t>akhil</a:t>
            </a:r>
            <a:r>
              <a:rPr lang="en-US" dirty="0"/>
              <a:t>");</a:t>
            </a:r>
          </a:p>
          <a:p>
            <a:r>
              <a:rPr lang="en-US" dirty="0"/>
              <a:t>		</a:t>
            </a:r>
            <a:r>
              <a:rPr lang="en-US" dirty="0" err="1"/>
              <a:t>System.out.println</a:t>
            </a:r>
            <a:r>
              <a:rPr lang="en-US" dirty="0"/>
              <a:t>(</a:t>
            </a:r>
            <a:r>
              <a:rPr lang="en-US" dirty="0" err="1"/>
              <a:t>sb.capacity</a:t>
            </a:r>
            <a:r>
              <a:rPr lang="en-US" dirty="0"/>
              <a:t>());// 21</a:t>
            </a:r>
          </a:p>
          <a:p>
            <a:r>
              <a:rPr lang="en-US" dirty="0"/>
              <a:t>	}	</a:t>
            </a:r>
          </a:p>
          <a:p>
            <a:r>
              <a:rPr lang="en-US" dirty="0"/>
              <a:t>} </a:t>
            </a:r>
          </a:p>
        </p:txBody>
      </p:sp>
    </p:spTree>
    <p:extLst>
      <p:ext uri="{BB962C8B-B14F-4D97-AF65-F5344CB8AC3E}">
        <p14:creationId xmlns:p14="http://schemas.microsoft.com/office/powerpoint/2010/main" val="138947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5081E-EB8F-499A-BC86-F151AFEF867E}"/>
              </a:ext>
            </a:extLst>
          </p:cNvPr>
          <p:cNvSpPr txBox="1"/>
          <p:nvPr/>
        </p:nvSpPr>
        <p:spPr>
          <a:xfrm>
            <a:off x="95250" y="95250"/>
            <a:ext cx="12096750" cy="7355860"/>
          </a:xfrm>
          <a:prstGeom prst="rect">
            <a:avLst/>
          </a:prstGeom>
          <a:noFill/>
        </p:spPr>
        <p:txBody>
          <a:bodyPr wrap="square" rtlCol="0">
            <a:spAutoFit/>
          </a:bodyPr>
          <a:lstStyle/>
          <a:p>
            <a:r>
              <a:rPr lang="en-US" sz="2400" b="1" dirty="0"/>
              <a:t>Important Methods of </a:t>
            </a:r>
            <a:r>
              <a:rPr lang="en-US" sz="2400" b="1" dirty="0" err="1"/>
              <a:t>StringBuffer</a:t>
            </a:r>
            <a:endParaRPr lang="en-US" sz="2400" b="1" dirty="0"/>
          </a:p>
          <a:p>
            <a:r>
              <a:rPr lang="en-US" dirty="0"/>
              <a:t>public int length();</a:t>
            </a:r>
          </a:p>
          <a:p>
            <a:r>
              <a:rPr lang="en-US" dirty="0"/>
              <a:t>public int capacity();</a:t>
            </a:r>
          </a:p>
          <a:p>
            <a:r>
              <a:rPr lang="en-US" dirty="0"/>
              <a:t>public char </a:t>
            </a:r>
            <a:r>
              <a:rPr lang="en-US" dirty="0" err="1"/>
              <a:t>charAt</a:t>
            </a:r>
            <a:r>
              <a:rPr lang="en-US" dirty="0"/>
              <a:t>(int index)</a:t>
            </a:r>
          </a:p>
          <a:p>
            <a:endParaRPr lang="en-US" dirty="0"/>
          </a:p>
          <a:p>
            <a:r>
              <a:rPr lang="en-US" dirty="0"/>
              <a:t>Example : </a:t>
            </a:r>
          </a:p>
          <a:p>
            <a:r>
              <a:rPr lang="en-US" dirty="0" err="1"/>
              <a:t>StringBuffer</a:t>
            </a:r>
            <a:r>
              <a:rPr lang="en-US" dirty="0"/>
              <a:t> sb = new </a:t>
            </a:r>
            <a:r>
              <a:rPr lang="en-US" dirty="0" err="1"/>
              <a:t>StringBuffer</a:t>
            </a:r>
            <a:r>
              <a:rPr lang="en-US" dirty="0"/>
              <a:t>("</a:t>
            </a:r>
            <a:r>
              <a:rPr lang="en-US" dirty="0" err="1"/>
              <a:t>akhil</a:t>
            </a:r>
            <a:r>
              <a:rPr lang="en-US" dirty="0"/>
              <a:t>");</a:t>
            </a:r>
          </a:p>
          <a:p>
            <a:r>
              <a:rPr lang="en-US" dirty="0" err="1"/>
              <a:t>System.out.println</a:t>
            </a:r>
            <a:r>
              <a:rPr lang="en-US" dirty="0"/>
              <a:t>(</a:t>
            </a:r>
            <a:r>
              <a:rPr lang="en-US" dirty="0" err="1"/>
              <a:t>sb.charAt</a:t>
            </a:r>
            <a:r>
              <a:rPr lang="en-US" dirty="0"/>
              <a:t>(3)); // 3</a:t>
            </a:r>
          </a:p>
          <a:p>
            <a:r>
              <a:rPr lang="en-US" dirty="0" err="1"/>
              <a:t>System.out.println</a:t>
            </a:r>
            <a:r>
              <a:rPr lang="en-US" dirty="0"/>
              <a:t>(</a:t>
            </a:r>
            <a:r>
              <a:rPr lang="en-US" dirty="0" err="1"/>
              <a:t>sb.charAt</a:t>
            </a:r>
            <a:r>
              <a:rPr lang="en-US" dirty="0"/>
              <a:t>(30));  // RE :  </a:t>
            </a:r>
            <a:r>
              <a:rPr lang="en-US" dirty="0" err="1"/>
              <a:t>StringIndexOutOfBoundsException</a:t>
            </a:r>
            <a:endParaRPr lang="en-US" dirty="0"/>
          </a:p>
          <a:p>
            <a:endParaRPr lang="en-US" dirty="0"/>
          </a:p>
          <a:p>
            <a:r>
              <a:rPr lang="en-US" dirty="0"/>
              <a:t>public void </a:t>
            </a:r>
            <a:r>
              <a:rPr lang="en-US" dirty="0" err="1"/>
              <a:t>setCharAt</a:t>
            </a:r>
            <a:r>
              <a:rPr lang="en-US" dirty="0"/>
              <a:t>(int index, char </a:t>
            </a:r>
            <a:r>
              <a:rPr lang="en-US" dirty="0" err="1"/>
              <a:t>ch</a:t>
            </a:r>
            <a:r>
              <a:rPr lang="en-US" dirty="0"/>
              <a:t>); </a:t>
            </a:r>
          </a:p>
          <a:p>
            <a:r>
              <a:rPr lang="en-US" dirty="0"/>
              <a:t>	// To replace the character located at specified index with provided character . </a:t>
            </a:r>
          </a:p>
          <a:p>
            <a:endParaRPr lang="en-US" dirty="0"/>
          </a:p>
          <a:p>
            <a:r>
              <a:rPr lang="en-US" dirty="0"/>
              <a:t>public </a:t>
            </a:r>
            <a:r>
              <a:rPr lang="en-US" dirty="0" err="1"/>
              <a:t>StringBuffer</a:t>
            </a:r>
            <a:r>
              <a:rPr lang="en-US" dirty="0"/>
              <a:t> append(String s); // (int </a:t>
            </a:r>
            <a:r>
              <a:rPr lang="en-US" dirty="0" err="1"/>
              <a:t>i</a:t>
            </a:r>
            <a:r>
              <a:rPr lang="en-US" dirty="0"/>
              <a:t>),(long l),(char </a:t>
            </a:r>
            <a:r>
              <a:rPr lang="en-US" dirty="0" err="1"/>
              <a:t>ch</a:t>
            </a:r>
            <a:r>
              <a:rPr lang="en-US" dirty="0"/>
              <a:t>),(Boolean b)== Overloaded methods .</a:t>
            </a:r>
          </a:p>
          <a:p>
            <a:r>
              <a:rPr lang="en-US" dirty="0"/>
              <a:t>Example: </a:t>
            </a:r>
          </a:p>
          <a:p>
            <a:r>
              <a:rPr lang="en-US" sz="1600" dirty="0"/>
              <a:t>public class Test{</a:t>
            </a:r>
          </a:p>
          <a:p>
            <a:r>
              <a:rPr lang="en-US" sz="1600" dirty="0"/>
              <a:t>	public static void main(String[] </a:t>
            </a:r>
            <a:r>
              <a:rPr lang="en-US" sz="1600" dirty="0" err="1"/>
              <a:t>args</a:t>
            </a:r>
            <a:r>
              <a:rPr lang="en-US" sz="1600" dirty="0"/>
              <a:t>){</a:t>
            </a:r>
          </a:p>
          <a:p>
            <a:r>
              <a:rPr lang="en-US" sz="1600" dirty="0"/>
              <a:t>		</a:t>
            </a:r>
            <a:r>
              <a:rPr lang="en-US" sz="1600" dirty="0" err="1"/>
              <a:t>StringBuffer</a:t>
            </a:r>
            <a:r>
              <a:rPr lang="en-US" sz="1600" dirty="0"/>
              <a:t> sb = new </a:t>
            </a:r>
            <a:r>
              <a:rPr lang="en-US" sz="1600" dirty="0" err="1"/>
              <a:t>StringBuffer</a:t>
            </a:r>
            <a:r>
              <a:rPr lang="en-US" sz="1600" dirty="0"/>
              <a:t>();</a:t>
            </a:r>
          </a:p>
          <a:p>
            <a:r>
              <a:rPr lang="en-US" sz="1600" dirty="0"/>
              <a:t>		</a:t>
            </a:r>
            <a:r>
              <a:rPr lang="en-US" sz="1600" dirty="0" err="1"/>
              <a:t>sb.append</a:t>
            </a:r>
            <a:r>
              <a:rPr lang="en-US" sz="1600" dirty="0"/>
              <a:t>("PI Value is : ");</a:t>
            </a:r>
          </a:p>
          <a:p>
            <a:r>
              <a:rPr lang="en-US" sz="1600" dirty="0"/>
              <a:t>		</a:t>
            </a:r>
            <a:r>
              <a:rPr lang="en-US" sz="1600" dirty="0" err="1"/>
              <a:t>sb.append</a:t>
            </a:r>
            <a:r>
              <a:rPr lang="en-US" sz="1600" dirty="0"/>
              <a:t>(3.14);</a:t>
            </a:r>
          </a:p>
          <a:p>
            <a:r>
              <a:rPr lang="en-US" sz="1600" dirty="0"/>
              <a:t>		</a:t>
            </a:r>
            <a:r>
              <a:rPr lang="en-US" sz="1600" dirty="0" err="1"/>
              <a:t>sb.append</a:t>
            </a:r>
            <a:r>
              <a:rPr lang="en-US" sz="1600" dirty="0"/>
              <a:t>(" It is exactly: ");</a:t>
            </a:r>
          </a:p>
          <a:p>
            <a:r>
              <a:rPr lang="en-US" sz="1600" dirty="0"/>
              <a:t>		</a:t>
            </a:r>
            <a:r>
              <a:rPr lang="en-US" sz="1600" dirty="0" err="1"/>
              <a:t>sb.append</a:t>
            </a:r>
            <a:r>
              <a:rPr lang="en-US" sz="1600" dirty="0"/>
              <a:t>(true);</a:t>
            </a:r>
          </a:p>
          <a:p>
            <a:r>
              <a:rPr lang="en-US" sz="1600" dirty="0"/>
              <a:t>		</a:t>
            </a:r>
            <a:r>
              <a:rPr lang="en-US" sz="1600" dirty="0" err="1"/>
              <a:t>System.out.println</a:t>
            </a:r>
            <a:r>
              <a:rPr lang="en-US" sz="1600" dirty="0"/>
              <a:t>(sb);</a:t>
            </a:r>
          </a:p>
          <a:p>
            <a:r>
              <a:rPr lang="en-US" sz="1600" dirty="0"/>
              <a:t>	}	</a:t>
            </a:r>
          </a:p>
          <a:p>
            <a:r>
              <a:rPr lang="en-US" sz="1600" dirty="0"/>
              <a:t>}</a:t>
            </a:r>
          </a:p>
          <a:p>
            <a:endParaRPr lang="en-US" dirty="0"/>
          </a:p>
          <a:p>
            <a:endParaRPr lang="en-US" dirty="0"/>
          </a:p>
        </p:txBody>
      </p:sp>
    </p:spTree>
    <p:extLst>
      <p:ext uri="{BB962C8B-B14F-4D97-AF65-F5344CB8AC3E}">
        <p14:creationId xmlns:p14="http://schemas.microsoft.com/office/powerpoint/2010/main" val="269747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CADC82-3C2A-49A6-A4D8-60AF5A013E1C}"/>
              </a:ext>
            </a:extLst>
          </p:cNvPr>
          <p:cNvSpPr txBox="1"/>
          <p:nvPr/>
        </p:nvSpPr>
        <p:spPr>
          <a:xfrm>
            <a:off x="95250" y="85725"/>
            <a:ext cx="12011025" cy="5355312"/>
          </a:xfrm>
          <a:prstGeom prst="rect">
            <a:avLst/>
          </a:prstGeom>
          <a:noFill/>
        </p:spPr>
        <p:txBody>
          <a:bodyPr wrap="square" rtlCol="0">
            <a:spAutoFit/>
          </a:bodyPr>
          <a:lstStyle/>
          <a:p>
            <a:r>
              <a:rPr lang="en-US" dirty="0"/>
              <a:t>public </a:t>
            </a:r>
            <a:r>
              <a:rPr lang="en-US" dirty="0" err="1"/>
              <a:t>StringBuffer</a:t>
            </a:r>
            <a:r>
              <a:rPr lang="en-US" dirty="0"/>
              <a:t> insert(int index, String s);// (int index, int </a:t>
            </a:r>
            <a:r>
              <a:rPr lang="en-US" dirty="0" err="1"/>
              <a:t>i</a:t>
            </a:r>
            <a:r>
              <a:rPr lang="en-US" dirty="0"/>
              <a:t>), (int index, double d) (int index, Char </a:t>
            </a:r>
            <a:r>
              <a:rPr lang="en-US" dirty="0" err="1"/>
              <a:t>ch</a:t>
            </a:r>
            <a:r>
              <a:rPr lang="en-US" dirty="0"/>
              <a:t>) (int index, Boolean b)</a:t>
            </a:r>
          </a:p>
          <a:p>
            <a:r>
              <a:rPr lang="en-US" dirty="0"/>
              <a:t> === overloaded Methods . </a:t>
            </a:r>
          </a:p>
          <a:p>
            <a:endParaRPr lang="en-US" dirty="0"/>
          </a:p>
          <a:p>
            <a:r>
              <a:rPr lang="en-US" dirty="0"/>
              <a:t>Example : </a:t>
            </a:r>
          </a:p>
          <a:p>
            <a:r>
              <a:rPr lang="en-US" dirty="0" err="1"/>
              <a:t>StringBuffer</a:t>
            </a:r>
            <a:r>
              <a:rPr lang="en-US" dirty="0"/>
              <a:t> sb = new </a:t>
            </a:r>
            <a:r>
              <a:rPr lang="en-US" dirty="0" err="1"/>
              <a:t>StringBuffer</a:t>
            </a:r>
            <a:r>
              <a:rPr lang="en-US" dirty="0"/>
              <a:t>(“</a:t>
            </a:r>
            <a:r>
              <a:rPr lang="en-US" dirty="0" err="1"/>
              <a:t>abcdefgh</a:t>
            </a:r>
            <a:r>
              <a:rPr lang="en-US" dirty="0"/>
              <a:t>”);</a:t>
            </a:r>
          </a:p>
          <a:p>
            <a:r>
              <a:rPr lang="en-US" dirty="0" err="1"/>
              <a:t>sb.insert</a:t>
            </a:r>
            <a:r>
              <a:rPr lang="en-US" dirty="0"/>
              <a:t>(2,”xyz”);</a:t>
            </a:r>
          </a:p>
          <a:p>
            <a:r>
              <a:rPr lang="en-US" dirty="0" err="1"/>
              <a:t>System.out.println</a:t>
            </a:r>
            <a:r>
              <a:rPr lang="en-US" dirty="0"/>
              <a:t>(sb);// </a:t>
            </a:r>
            <a:r>
              <a:rPr lang="en-US" dirty="0" err="1"/>
              <a:t>abxyzcdefgh</a:t>
            </a:r>
            <a:endParaRPr lang="en-US" dirty="0"/>
          </a:p>
          <a:p>
            <a:endParaRPr lang="en-US" dirty="0"/>
          </a:p>
          <a:p>
            <a:endParaRPr lang="en-US" dirty="0"/>
          </a:p>
          <a:p>
            <a:r>
              <a:rPr lang="en-US" dirty="0"/>
              <a:t>public </a:t>
            </a:r>
            <a:r>
              <a:rPr lang="en-US" dirty="0" err="1"/>
              <a:t>StringBuffer</a:t>
            </a:r>
            <a:r>
              <a:rPr lang="en-US" dirty="0"/>
              <a:t> delete(int </a:t>
            </a:r>
            <a:r>
              <a:rPr lang="en-US" dirty="0" err="1"/>
              <a:t>begin,int</a:t>
            </a:r>
            <a:r>
              <a:rPr lang="en-US" dirty="0"/>
              <a:t> end)</a:t>
            </a:r>
          </a:p>
          <a:p>
            <a:r>
              <a:rPr lang="en-US" dirty="0"/>
              <a:t>	// to delete characters located from begin index to end -1 index</a:t>
            </a:r>
          </a:p>
          <a:p>
            <a:endParaRPr lang="en-US" dirty="0"/>
          </a:p>
          <a:p>
            <a:r>
              <a:rPr lang="en-US" dirty="0"/>
              <a:t>public </a:t>
            </a:r>
            <a:r>
              <a:rPr lang="en-US" dirty="0" err="1"/>
              <a:t>StringBuffer</a:t>
            </a:r>
            <a:r>
              <a:rPr lang="en-US" dirty="0"/>
              <a:t> </a:t>
            </a:r>
            <a:r>
              <a:rPr lang="en-US" dirty="0" err="1"/>
              <a:t>deleteCharAt</a:t>
            </a:r>
            <a:r>
              <a:rPr lang="en-US" dirty="0"/>
              <a:t>(int index)</a:t>
            </a:r>
          </a:p>
          <a:p>
            <a:r>
              <a:rPr lang="en-US" dirty="0"/>
              <a:t>	// To delete the character located at specified index </a:t>
            </a:r>
          </a:p>
          <a:p>
            <a:endParaRPr lang="en-US" dirty="0"/>
          </a:p>
          <a:p>
            <a:r>
              <a:rPr lang="en-US" dirty="0"/>
              <a:t>public </a:t>
            </a:r>
            <a:r>
              <a:rPr lang="en-US" dirty="0" err="1"/>
              <a:t>StringBuffer</a:t>
            </a:r>
            <a:r>
              <a:rPr lang="en-US" dirty="0"/>
              <a:t> reverse();</a:t>
            </a:r>
          </a:p>
          <a:p>
            <a:r>
              <a:rPr lang="en-US" dirty="0"/>
              <a:t>	</a:t>
            </a:r>
            <a:r>
              <a:rPr lang="en-US" dirty="0" err="1"/>
              <a:t>StringBuffer</a:t>
            </a:r>
            <a:r>
              <a:rPr lang="en-US" dirty="0"/>
              <a:t> sb = new </a:t>
            </a:r>
            <a:r>
              <a:rPr lang="en-US" dirty="0" err="1"/>
              <a:t>StringBuffer</a:t>
            </a:r>
            <a:r>
              <a:rPr lang="en-US" dirty="0"/>
              <a:t>(“Akhil”);</a:t>
            </a:r>
          </a:p>
          <a:p>
            <a:r>
              <a:rPr lang="en-US" dirty="0"/>
              <a:t>	</a:t>
            </a:r>
            <a:r>
              <a:rPr lang="en-US" dirty="0" err="1"/>
              <a:t>System.out.println</a:t>
            </a:r>
            <a:r>
              <a:rPr lang="en-US" dirty="0"/>
              <a:t>(</a:t>
            </a:r>
            <a:r>
              <a:rPr lang="en-US" dirty="0" err="1"/>
              <a:t>sb.reverse</a:t>
            </a:r>
            <a:r>
              <a:rPr lang="en-US" dirty="0"/>
              <a:t>()); // </a:t>
            </a:r>
            <a:r>
              <a:rPr lang="en-US" dirty="0" err="1"/>
              <a:t>lihkA</a:t>
            </a:r>
            <a:endParaRPr lang="en-US" dirty="0"/>
          </a:p>
          <a:p>
            <a:endParaRPr lang="en-US" dirty="0"/>
          </a:p>
        </p:txBody>
      </p:sp>
    </p:spTree>
    <p:extLst>
      <p:ext uri="{BB962C8B-B14F-4D97-AF65-F5344CB8AC3E}">
        <p14:creationId xmlns:p14="http://schemas.microsoft.com/office/powerpoint/2010/main" val="428848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304BF-F5CB-4FE2-900E-03A40EF0BF07}"/>
              </a:ext>
            </a:extLst>
          </p:cNvPr>
          <p:cNvSpPr txBox="1"/>
          <p:nvPr/>
        </p:nvSpPr>
        <p:spPr>
          <a:xfrm>
            <a:off x="138112" y="133350"/>
            <a:ext cx="11915775" cy="6463308"/>
          </a:xfrm>
          <a:prstGeom prst="rect">
            <a:avLst/>
          </a:prstGeom>
          <a:noFill/>
        </p:spPr>
        <p:txBody>
          <a:bodyPr wrap="square" rtlCol="0">
            <a:spAutoFit/>
          </a:bodyPr>
          <a:lstStyle/>
          <a:p>
            <a:r>
              <a:rPr lang="en-US" dirty="0"/>
              <a:t>public void </a:t>
            </a:r>
            <a:r>
              <a:rPr lang="en-US" dirty="0" err="1"/>
              <a:t>setLength</a:t>
            </a:r>
            <a:r>
              <a:rPr lang="en-US" dirty="0"/>
              <a:t>(int length);</a:t>
            </a:r>
          </a:p>
          <a:p>
            <a:endParaRPr lang="en-US" dirty="0"/>
          </a:p>
          <a:p>
            <a:r>
              <a:rPr lang="en-US" dirty="0"/>
              <a:t>Example: </a:t>
            </a:r>
          </a:p>
          <a:p>
            <a:r>
              <a:rPr lang="en-US" dirty="0" err="1"/>
              <a:t>StringBuffer</a:t>
            </a:r>
            <a:r>
              <a:rPr lang="en-US" dirty="0"/>
              <a:t> sb = new </a:t>
            </a:r>
            <a:r>
              <a:rPr lang="en-US" dirty="0" err="1"/>
              <a:t>StringBuffer</a:t>
            </a:r>
            <a:r>
              <a:rPr lang="en-US" dirty="0"/>
              <a:t>(“</a:t>
            </a:r>
            <a:r>
              <a:rPr lang="en-US" dirty="0" err="1"/>
              <a:t>aishwaryaabhi</a:t>
            </a:r>
            <a:r>
              <a:rPr lang="en-US" dirty="0"/>
              <a:t>”);</a:t>
            </a:r>
          </a:p>
          <a:p>
            <a:r>
              <a:rPr lang="en-US" dirty="0" err="1"/>
              <a:t>sb.setLength</a:t>
            </a:r>
            <a:r>
              <a:rPr lang="en-US" dirty="0"/>
              <a:t>(8);</a:t>
            </a:r>
          </a:p>
          <a:p>
            <a:r>
              <a:rPr lang="en-US" dirty="0" err="1"/>
              <a:t>System.out.println</a:t>
            </a:r>
            <a:r>
              <a:rPr lang="en-US" dirty="0"/>
              <a:t>(sb);// Aishwarya</a:t>
            </a:r>
          </a:p>
          <a:p>
            <a:endParaRPr lang="en-US" dirty="0"/>
          </a:p>
          <a:p>
            <a:endParaRPr lang="en-US" dirty="0"/>
          </a:p>
          <a:p>
            <a:r>
              <a:rPr lang="en-US" dirty="0"/>
              <a:t>public void </a:t>
            </a:r>
            <a:r>
              <a:rPr lang="en-US" dirty="0" err="1"/>
              <a:t>ensureCapacity</a:t>
            </a:r>
            <a:r>
              <a:rPr lang="en-US" dirty="0"/>
              <a:t>(int capacity);</a:t>
            </a:r>
          </a:p>
          <a:p>
            <a:r>
              <a:rPr lang="en-US" dirty="0"/>
              <a:t>	// to increase capacity on fly based on our requirement . </a:t>
            </a:r>
          </a:p>
          <a:p>
            <a:endParaRPr lang="en-US" dirty="0"/>
          </a:p>
          <a:p>
            <a:r>
              <a:rPr lang="en-US" dirty="0" err="1"/>
              <a:t>StringBuffer</a:t>
            </a:r>
            <a:r>
              <a:rPr lang="en-US" dirty="0"/>
              <a:t> sb = new </a:t>
            </a:r>
            <a:r>
              <a:rPr lang="en-US" dirty="0" err="1"/>
              <a:t>StringBuffer</a:t>
            </a:r>
            <a:r>
              <a:rPr lang="en-US" dirty="0"/>
              <a:t>()</a:t>
            </a:r>
          </a:p>
          <a:p>
            <a:r>
              <a:rPr lang="en-US" dirty="0" err="1"/>
              <a:t>System.out.println</a:t>
            </a:r>
            <a:r>
              <a:rPr lang="en-US" dirty="0"/>
              <a:t>(</a:t>
            </a:r>
            <a:r>
              <a:rPr lang="en-US" dirty="0" err="1"/>
              <a:t>sb.capacity</a:t>
            </a:r>
            <a:r>
              <a:rPr lang="en-US" dirty="0"/>
              <a:t>()); // 16</a:t>
            </a:r>
          </a:p>
          <a:p>
            <a:r>
              <a:rPr lang="en-US" dirty="0" err="1"/>
              <a:t>Sb.ensureCapacity</a:t>
            </a:r>
            <a:r>
              <a:rPr lang="en-US" dirty="0"/>
              <a:t>(1000);</a:t>
            </a:r>
          </a:p>
          <a:p>
            <a:r>
              <a:rPr lang="en-US" dirty="0" err="1"/>
              <a:t>System.out.println</a:t>
            </a:r>
            <a:r>
              <a:rPr lang="en-US" dirty="0"/>
              <a:t>(</a:t>
            </a:r>
            <a:r>
              <a:rPr lang="en-US" dirty="0" err="1"/>
              <a:t>sb.capacity</a:t>
            </a:r>
            <a:r>
              <a:rPr lang="en-US" dirty="0"/>
              <a:t>());</a:t>
            </a:r>
          </a:p>
          <a:p>
            <a:endParaRPr lang="en-US" dirty="0"/>
          </a:p>
          <a:p>
            <a:r>
              <a:rPr lang="en-US" dirty="0"/>
              <a:t>public void </a:t>
            </a:r>
            <a:r>
              <a:rPr lang="en-US" dirty="0" err="1"/>
              <a:t>trimToSize</a:t>
            </a:r>
            <a:r>
              <a:rPr lang="en-US" dirty="0"/>
              <a:t>();</a:t>
            </a:r>
          </a:p>
          <a:p>
            <a:r>
              <a:rPr lang="en-US" dirty="0"/>
              <a:t>	// to deallocate extra allocated free memory.</a:t>
            </a:r>
          </a:p>
          <a:p>
            <a:endParaRPr lang="en-US" dirty="0"/>
          </a:p>
          <a:p>
            <a:r>
              <a:rPr lang="en-US" dirty="0" err="1"/>
              <a:t>StringBuffer</a:t>
            </a:r>
            <a:r>
              <a:rPr lang="en-US" dirty="0"/>
              <a:t> sb = new </a:t>
            </a:r>
            <a:r>
              <a:rPr lang="en-US" dirty="0" err="1"/>
              <a:t>StringBuffer</a:t>
            </a:r>
            <a:r>
              <a:rPr lang="en-US" dirty="0"/>
              <a:t>(1000);</a:t>
            </a:r>
          </a:p>
          <a:p>
            <a:r>
              <a:rPr lang="en-US" dirty="0" err="1"/>
              <a:t>sb.append</a:t>
            </a:r>
            <a:r>
              <a:rPr lang="en-US" dirty="0"/>
              <a:t>(“</a:t>
            </a:r>
            <a:r>
              <a:rPr lang="en-US" dirty="0" err="1"/>
              <a:t>abc</a:t>
            </a:r>
            <a:r>
              <a:rPr lang="en-US" dirty="0"/>
              <a:t>”);</a:t>
            </a:r>
          </a:p>
          <a:p>
            <a:r>
              <a:rPr lang="en-US" dirty="0" err="1"/>
              <a:t>sb.trimToSize</a:t>
            </a:r>
            <a:r>
              <a:rPr lang="en-US" dirty="0"/>
              <a:t>(3);</a:t>
            </a:r>
          </a:p>
          <a:p>
            <a:r>
              <a:rPr lang="en-US" dirty="0" err="1"/>
              <a:t>System.out.println</a:t>
            </a:r>
            <a:r>
              <a:rPr lang="en-US" dirty="0"/>
              <a:t>(</a:t>
            </a:r>
            <a:r>
              <a:rPr lang="en-US" dirty="0" err="1"/>
              <a:t>sb.capacity</a:t>
            </a:r>
            <a:r>
              <a:rPr lang="en-US" dirty="0"/>
              <a:t>()); // 3</a:t>
            </a:r>
          </a:p>
        </p:txBody>
      </p:sp>
    </p:spTree>
    <p:extLst>
      <p:ext uri="{BB962C8B-B14F-4D97-AF65-F5344CB8AC3E}">
        <p14:creationId xmlns:p14="http://schemas.microsoft.com/office/powerpoint/2010/main" val="337651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277F17F-A923-405C-A3EF-D29F2DF29EB6}"/>
              </a:ext>
            </a:extLst>
          </p:cNvPr>
          <p:cNvGraphicFramePr>
            <a:graphicFrameLocks noGrp="1"/>
          </p:cNvGraphicFramePr>
          <p:nvPr>
            <p:extLst>
              <p:ext uri="{D42A27DB-BD31-4B8C-83A1-F6EECF244321}">
                <p14:modId xmlns:p14="http://schemas.microsoft.com/office/powerpoint/2010/main" val="2474747497"/>
              </p:ext>
            </p:extLst>
          </p:nvPr>
        </p:nvGraphicFramePr>
        <p:xfrm>
          <a:off x="438150" y="95250"/>
          <a:ext cx="11506200" cy="2926080"/>
        </p:xfrm>
        <a:graphic>
          <a:graphicData uri="http://schemas.openxmlformats.org/drawingml/2006/table">
            <a:tbl>
              <a:tblPr firstRow="1" bandRow="1">
                <a:tableStyleId>{5940675A-B579-460E-94D1-54222C63F5DA}</a:tableStyleId>
              </a:tblPr>
              <a:tblGrid>
                <a:gridCol w="5753100">
                  <a:extLst>
                    <a:ext uri="{9D8B030D-6E8A-4147-A177-3AD203B41FA5}">
                      <a16:colId xmlns:a16="http://schemas.microsoft.com/office/drawing/2014/main" val="638406117"/>
                    </a:ext>
                  </a:extLst>
                </a:gridCol>
                <a:gridCol w="5753100">
                  <a:extLst>
                    <a:ext uri="{9D8B030D-6E8A-4147-A177-3AD203B41FA5}">
                      <a16:colId xmlns:a16="http://schemas.microsoft.com/office/drawing/2014/main" val="3830325283"/>
                    </a:ext>
                  </a:extLst>
                </a:gridCol>
              </a:tblGrid>
              <a:tr h="2447925">
                <a:tc>
                  <a:txBody>
                    <a:bodyPr/>
                    <a:lstStyle/>
                    <a:p>
                      <a:r>
                        <a:rPr lang="en-US" dirty="0"/>
                        <a:t>String s = new String(“Akhil”);</a:t>
                      </a:r>
                    </a:p>
                    <a:p>
                      <a:endParaRPr lang="en-US" dirty="0"/>
                    </a:p>
                    <a:p>
                      <a:r>
                        <a:rPr lang="en-US" dirty="0"/>
                        <a:t>In this case two objects will be created one in the heap area and the other is in SCP and S is always pointing to heap object.</a:t>
                      </a:r>
                    </a:p>
                    <a:p>
                      <a:endParaRPr lang="en-US" dirty="0"/>
                    </a:p>
                    <a:p>
                      <a:endParaRPr lang="en-US" dirty="0"/>
                    </a:p>
                    <a:p>
                      <a:endParaRPr lang="en-US" dirty="0"/>
                    </a:p>
                    <a:p>
                      <a:endParaRPr lang="en-US" dirty="0"/>
                    </a:p>
                  </a:txBody>
                  <a:tcPr/>
                </a:tc>
                <a:tc>
                  <a:txBody>
                    <a:bodyPr/>
                    <a:lstStyle/>
                    <a:p>
                      <a:r>
                        <a:rPr lang="en-US" dirty="0"/>
                        <a:t>String s = “Akhil”;</a:t>
                      </a:r>
                    </a:p>
                    <a:p>
                      <a:endParaRPr lang="en-US" dirty="0"/>
                    </a:p>
                    <a:p>
                      <a:r>
                        <a:rPr lang="en-US" dirty="0"/>
                        <a:t>In this case only one object will be created in </a:t>
                      </a:r>
                      <a:r>
                        <a:rPr lang="en-US" dirty="0" err="1"/>
                        <a:t>scp</a:t>
                      </a:r>
                      <a:r>
                        <a:rPr lang="en-US" dirty="0"/>
                        <a:t> and s is always pointing to that object . </a:t>
                      </a:r>
                    </a:p>
                  </a:txBody>
                  <a:tcPr/>
                </a:tc>
                <a:extLst>
                  <a:ext uri="{0D108BD9-81ED-4DB2-BD59-A6C34878D82A}">
                    <a16:rowId xmlns:a16="http://schemas.microsoft.com/office/drawing/2014/main" val="1298290174"/>
                  </a:ext>
                </a:extLst>
              </a:tr>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06881947"/>
                  </a:ext>
                </a:extLst>
              </a:tr>
            </a:tbl>
          </a:graphicData>
        </a:graphic>
      </p:graphicFrame>
      <p:pic>
        <p:nvPicPr>
          <p:cNvPr id="4" name="Picture 3">
            <a:extLst>
              <a:ext uri="{FF2B5EF4-FFF2-40B4-BE49-F238E27FC236}">
                <a16:creationId xmlns:a16="http://schemas.microsoft.com/office/drawing/2014/main" id="{FF3533D0-6D36-425D-9760-006995F22555}"/>
              </a:ext>
            </a:extLst>
          </p:cNvPr>
          <p:cNvPicPr>
            <a:picLocks noChangeAspect="1"/>
          </p:cNvPicPr>
          <p:nvPr/>
        </p:nvPicPr>
        <p:blipFill>
          <a:blip r:embed="rId2"/>
          <a:stretch>
            <a:fillRect/>
          </a:stretch>
        </p:blipFill>
        <p:spPr>
          <a:xfrm>
            <a:off x="1933573" y="1276842"/>
            <a:ext cx="2911049" cy="1285383"/>
          </a:xfrm>
          <a:prstGeom prst="rect">
            <a:avLst/>
          </a:prstGeom>
        </p:spPr>
      </p:pic>
      <p:pic>
        <p:nvPicPr>
          <p:cNvPr id="8" name="Picture 7">
            <a:extLst>
              <a:ext uri="{FF2B5EF4-FFF2-40B4-BE49-F238E27FC236}">
                <a16:creationId xmlns:a16="http://schemas.microsoft.com/office/drawing/2014/main" id="{72742DAA-B812-4F86-81BA-018F586BD0B6}"/>
              </a:ext>
            </a:extLst>
          </p:cNvPr>
          <p:cNvPicPr>
            <a:picLocks noChangeAspect="1"/>
          </p:cNvPicPr>
          <p:nvPr/>
        </p:nvPicPr>
        <p:blipFill>
          <a:blip r:embed="rId3"/>
          <a:stretch>
            <a:fillRect/>
          </a:stretch>
        </p:blipFill>
        <p:spPr>
          <a:xfrm>
            <a:off x="7515224" y="1276842"/>
            <a:ext cx="2371726" cy="1584410"/>
          </a:xfrm>
          <a:prstGeom prst="rect">
            <a:avLst/>
          </a:prstGeom>
        </p:spPr>
      </p:pic>
      <p:sp>
        <p:nvSpPr>
          <p:cNvPr id="9" name="TextBox 8">
            <a:extLst>
              <a:ext uri="{FF2B5EF4-FFF2-40B4-BE49-F238E27FC236}">
                <a16:creationId xmlns:a16="http://schemas.microsoft.com/office/drawing/2014/main" id="{AD737995-57BF-4383-A55C-9D8679506F0B}"/>
              </a:ext>
            </a:extLst>
          </p:cNvPr>
          <p:cNvSpPr txBox="1"/>
          <p:nvPr/>
        </p:nvSpPr>
        <p:spPr>
          <a:xfrm>
            <a:off x="438150" y="3190875"/>
            <a:ext cx="11620500" cy="2862322"/>
          </a:xfrm>
          <a:prstGeom prst="rect">
            <a:avLst/>
          </a:prstGeom>
          <a:noFill/>
        </p:spPr>
        <p:txBody>
          <a:bodyPr wrap="square" rtlCol="0">
            <a:spAutoFit/>
          </a:bodyPr>
          <a:lstStyle/>
          <a:p>
            <a:r>
              <a:rPr lang="en-US" dirty="0"/>
              <a:t>Note: </a:t>
            </a:r>
          </a:p>
          <a:p>
            <a:pPr marL="342900" indent="-342900">
              <a:buAutoNum type="arabicPeriod"/>
            </a:pPr>
            <a:r>
              <a:rPr lang="en-US" dirty="0"/>
              <a:t>Object creation in </a:t>
            </a:r>
            <a:r>
              <a:rPr lang="en-US" dirty="0" err="1"/>
              <a:t>scp</a:t>
            </a:r>
            <a:r>
              <a:rPr lang="en-US" dirty="0"/>
              <a:t> is optional first it will check is there any object is already present in </a:t>
            </a:r>
            <a:r>
              <a:rPr lang="en-US" dirty="0" err="1"/>
              <a:t>scp</a:t>
            </a:r>
            <a:r>
              <a:rPr lang="en-US" dirty="0"/>
              <a:t> with required content . If object already present then existing object will be reused . If object not already available then only a new Object will be created . But this rule is applicable only for </a:t>
            </a:r>
            <a:r>
              <a:rPr lang="en-US" dirty="0" err="1"/>
              <a:t>scp</a:t>
            </a:r>
            <a:r>
              <a:rPr lang="en-US" dirty="0"/>
              <a:t> but not for the heap.</a:t>
            </a:r>
          </a:p>
          <a:p>
            <a:pPr marL="342900" indent="-342900">
              <a:buAutoNum type="arabicPeriod"/>
            </a:pPr>
            <a:endParaRPr lang="en-US" dirty="0"/>
          </a:p>
          <a:p>
            <a:pPr marL="342900" indent="-342900">
              <a:buAutoNum type="arabicPeriod"/>
            </a:pPr>
            <a:r>
              <a:rPr lang="en-US" dirty="0"/>
              <a:t>Garbage collector is not allowed to access </a:t>
            </a:r>
            <a:r>
              <a:rPr lang="en-US" dirty="0" err="1"/>
              <a:t>scp</a:t>
            </a:r>
            <a:r>
              <a:rPr lang="en-US" dirty="0"/>
              <a:t> area Hence, </a:t>
            </a:r>
            <a:r>
              <a:rPr lang="en-US" dirty="0" err="1"/>
              <a:t>eventhough</a:t>
            </a:r>
            <a:r>
              <a:rPr lang="en-US" dirty="0"/>
              <a:t> object doesn’t contain reference variable it is not eligible for </a:t>
            </a:r>
            <a:r>
              <a:rPr lang="en-US" dirty="0" err="1"/>
              <a:t>gc</a:t>
            </a:r>
            <a:r>
              <a:rPr lang="en-US" dirty="0"/>
              <a:t> if it is present in </a:t>
            </a:r>
            <a:r>
              <a:rPr lang="en-US" dirty="0" err="1"/>
              <a:t>scp</a:t>
            </a:r>
            <a:r>
              <a:rPr lang="en-US" dirty="0"/>
              <a:t> area.</a:t>
            </a:r>
          </a:p>
          <a:p>
            <a:pPr marL="342900" indent="-342900">
              <a:buAutoNum type="arabicPeriod"/>
            </a:pPr>
            <a:r>
              <a:rPr lang="en-US" dirty="0"/>
              <a:t>All </a:t>
            </a:r>
            <a:r>
              <a:rPr lang="en-US" dirty="0" err="1"/>
              <a:t>scp</a:t>
            </a:r>
            <a:r>
              <a:rPr lang="en-US" dirty="0"/>
              <a:t> objects will be destroyed automatically at the time of JVM shutdown . </a:t>
            </a:r>
          </a:p>
          <a:p>
            <a:endParaRPr lang="en-US" dirty="0"/>
          </a:p>
          <a:p>
            <a:endParaRPr lang="en-US" dirty="0"/>
          </a:p>
        </p:txBody>
      </p:sp>
    </p:spTree>
    <p:extLst>
      <p:ext uri="{BB962C8B-B14F-4D97-AF65-F5344CB8AC3E}">
        <p14:creationId xmlns:p14="http://schemas.microsoft.com/office/powerpoint/2010/main" val="3509594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752AE1-5AA1-447B-9E39-CC5D99DB764F}"/>
              </a:ext>
            </a:extLst>
          </p:cNvPr>
          <p:cNvSpPr txBox="1"/>
          <p:nvPr/>
        </p:nvSpPr>
        <p:spPr>
          <a:xfrm>
            <a:off x="161925" y="228600"/>
            <a:ext cx="11934825" cy="2954655"/>
          </a:xfrm>
          <a:prstGeom prst="rect">
            <a:avLst/>
          </a:prstGeom>
          <a:noFill/>
        </p:spPr>
        <p:txBody>
          <a:bodyPr wrap="square" rtlCol="0">
            <a:spAutoFit/>
          </a:bodyPr>
          <a:lstStyle/>
          <a:p>
            <a:r>
              <a:rPr lang="en-US" sz="2400" b="1" dirty="0"/>
              <a:t>StringBuilder:</a:t>
            </a:r>
          </a:p>
          <a:p>
            <a:endParaRPr lang="en-US" dirty="0"/>
          </a:p>
          <a:p>
            <a:r>
              <a:rPr lang="en-US" dirty="0"/>
              <a:t>1 . Every method present in </a:t>
            </a:r>
            <a:r>
              <a:rPr lang="en-US" dirty="0" err="1"/>
              <a:t>StringBuffer</a:t>
            </a:r>
            <a:r>
              <a:rPr lang="en-US" dirty="0"/>
              <a:t> is synchronized and hence only one thread is allowed to operate on </a:t>
            </a:r>
            <a:r>
              <a:rPr lang="en-US" dirty="0" err="1"/>
              <a:t>StringBuffer</a:t>
            </a:r>
            <a:r>
              <a:rPr lang="en-US" dirty="0"/>
              <a:t> object at a time which may create performance problem . Sun people introduced StringBuilder concept in 1.5 version </a:t>
            </a:r>
          </a:p>
          <a:p>
            <a:endParaRPr lang="en-US" dirty="0"/>
          </a:p>
          <a:p>
            <a:r>
              <a:rPr lang="en-US" dirty="0"/>
              <a:t>Buffer === Builder</a:t>
            </a:r>
          </a:p>
          <a:p>
            <a:r>
              <a:rPr lang="en-US" dirty="0"/>
              <a:t>Synchronized == removed </a:t>
            </a:r>
          </a:p>
          <a:p>
            <a:endParaRPr lang="en-US" dirty="0"/>
          </a:p>
          <a:p>
            <a:r>
              <a:rPr lang="en-US" dirty="0"/>
              <a:t>2. StringBuilder is exactly same as </a:t>
            </a:r>
            <a:r>
              <a:rPr lang="en-US" dirty="0" err="1"/>
              <a:t>StringBuffer</a:t>
            </a:r>
            <a:r>
              <a:rPr lang="en-US" dirty="0"/>
              <a:t> except the following differences </a:t>
            </a:r>
          </a:p>
          <a:p>
            <a:endParaRPr lang="en-US" dirty="0"/>
          </a:p>
        </p:txBody>
      </p:sp>
    </p:spTree>
    <p:extLst>
      <p:ext uri="{BB962C8B-B14F-4D97-AF65-F5344CB8AC3E}">
        <p14:creationId xmlns:p14="http://schemas.microsoft.com/office/powerpoint/2010/main" val="1851500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B35993F-37C9-4042-B0FE-28992FA36A6A}"/>
              </a:ext>
            </a:extLst>
          </p:cNvPr>
          <p:cNvGraphicFramePr>
            <a:graphicFrameLocks noGrp="1"/>
          </p:cNvGraphicFramePr>
          <p:nvPr>
            <p:extLst>
              <p:ext uri="{D42A27DB-BD31-4B8C-83A1-F6EECF244321}">
                <p14:modId xmlns:p14="http://schemas.microsoft.com/office/powerpoint/2010/main" val="794053835"/>
              </p:ext>
            </p:extLst>
          </p:nvPr>
        </p:nvGraphicFramePr>
        <p:xfrm>
          <a:off x="2032000" y="219073"/>
          <a:ext cx="8128000" cy="513207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27615974"/>
                    </a:ext>
                  </a:extLst>
                </a:gridCol>
                <a:gridCol w="4064000">
                  <a:extLst>
                    <a:ext uri="{9D8B030D-6E8A-4147-A177-3AD203B41FA5}">
                      <a16:colId xmlns:a16="http://schemas.microsoft.com/office/drawing/2014/main" val="3026733028"/>
                    </a:ext>
                  </a:extLst>
                </a:gridCol>
              </a:tblGrid>
              <a:tr h="276227">
                <a:tc>
                  <a:txBody>
                    <a:bodyPr/>
                    <a:lstStyle/>
                    <a:p>
                      <a:pPr algn="ctr"/>
                      <a:r>
                        <a:rPr lang="en-US" dirty="0" err="1"/>
                        <a:t>StringBuffer</a:t>
                      </a:r>
                      <a:endParaRPr lang="en-US" dirty="0"/>
                    </a:p>
                  </a:txBody>
                  <a:tcPr/>
                </a:tc>
                <a:tc>
                  <a:txBody>
                    <a:bodyPr/>
                    <a:lstStyle/>
                    <a:p>
                      <a:pPr algn="ctr"/>
                      <a:r>
                        <a:rPr lang="en-US" dirty="0"/>
                        <a:t>StringBuilder</a:t>
                      </a:r>
                    </a:p>
                  </a:txBody>
                  <a:tcPr/>
                </a:tc>
                <a:extLst>
                  <a:ext uri="{0D108BD9-81ED-4DB2-BD59-A6C34878D82A}">
                    <a16:rowId xmlns:a16="http://schemas.microsoft.com/office/drawing/2014/main" val="2620705617"/>
                  </a:ext>
                </a:extLst>
              </a:tr>
              <a:tr h="1100138">
                <a:tc>
                  <a:txBody>
                    <a:bodyPr/>
                    <a:lstStyle/>
                    <a:p>
                      <a:r>
                        <a:rPr lang="en-US" dirty="0"/>
                        <a:t>1. Every method present in </a:t>
                      </a:r>
                      <a:r>
                        <a:rPr lang="en-US" dirty="0" err="1"/>
                        <a:t>StringBuffer</a:t>
                      </a:r>
                      <a:r>
                        <a:rPr lang="en-US" dirty="0"/>
                        <a:t> is synchronized .</a:t>
                      </a:r>
                    </a:p>
                  </a:txBody>
                  <a:tcPr/>
                </a:tc>
                <a:tc>
                  <a:txBody>
                    <a:bodyPr/>
                    <a:lstStyle/>
                    <a:p>
                      <a:r>
                        <a:rPr lang="en-US" dirty="0"/>
                        <a:t>1. Every method present StringBuilder is non-Synchronized .</a:t>
                      </a:r>
                    </a:p>
                  </a:txBody>
                  <a:tcPr/>
                </a:tc>
                <a:extLst>
                  <a:ext uri="{0D108BD9-81ED-4DB2-BD59-A6C34878D82A}">
                    <a16:rowId xmlns:a16="http://schemas.microsoft.com/office/drawing/2014/main" val="1820754160"/>
                  </a:ext>
                </a:extLst>
              </a:tr>
              <a:tr h="1100138">
                <a:tc>
                  <a:txBody>
                    <a:bodyPr/>
                    <a:lstStyle/>
                    <a:p>
                      <a:r>
                        <a:rPr lang="en-US" dirty="0"/>
                        <a:t>2. At a  time only one thread is allowed to operate on </a:t>
                      </a:r>
                      <a:r>
                        <a:rPr lang="en-US" dirty="0" err="1"/>
                        <a:t>StringBuffer</a:t>
                      </a:r>
                      <a:r>
                        <a:rPr lang="en-US" dirty="0"/>
                        <a:t> object . Hence </a:t>
                      </a:r>
                      <a:r>
                        <a:rPr lang="en-US" dirty="0" err="1"/>
                        <a:t>stringBuffer</a:t>
                      </a:r>
                      <a:r>
                        <a:rPr lang="en-US" dirty="0"/>
                        <a:t> object is Thread Safe </a:t>
                      </a:r>
                    </a:p>
                  </a:txBody>
                  <a:tcPr/>
                </a:tc>
                <a:tc>
                  <a:txBody>
                    <a:bodyPr/>
                    <a:lstStyle/>
                    <a:p>
                      <a:r>
                        <a:rPr lang="en-US" dirty="0"/>
                        <a:t>At a time multiple threads are allowed to operate and Hence StringBuilder is not thread safe </a:t>
                      </a:r>
                    </a:p>
                  </a:txBody>
                  <a:tcPr/>
                </a:tc>
                <a:extLst>
                  <a:ext uri="{0D108BD9-81ED-4DB2-BD59-A6C34878D82A}">
                    <a16:rowId xmlns:a16="http://schemas.microsoft.com/office/drawing/2014/main" val="14174971"/>
                  </a:ext>
                </a:extLst>
              </a:tr>
              <a:tr h="1100138">
                <a:tc>
                  <a:txBody>
                    <a:bodyPr/>
                    <a:lstStyle/>
                    <a:p>
                      <a:r>
                        <a:rPr lang="en-US" dirty="0"/>
                        <a:t>3. Threads are required to wait to operate on </a:t>
                      </a:r>
                      <a:r>
                        <a:rPr lang="en-US" dirty="0" err="1"/>
                        <a:t>StringBuffer</a:t>
                      </a:r>
                      <a:r>
                        <a:rPr lang="en-US" dirty="0"/>
                        <a:t> object and hence relatively performance is low </a:t>
                      </a:r>
                    </a:p>
                  </a:txBody>
                  <a:tcPr/>
                </a:tc>
                <a:tc>
                  <a:txBody>
                    <a:bodyPr/>
                    <a:lstStyle/>
                    <a:p>
                      <a:r>
                        <a:rPr lang="en-US" dirty="0"/>
                        <a:t>3. Threads are not required to wait to operate on StringBuilder object and Hence relatively performance is high .</a:t>
                      </a:r>
                    </a:p>
                  </a:txBody>
                  <a:tcPr/>
                </a:tc>
                <a:extLst>
                  <a:ext uri="{0D108BD9-81ED-4DB2-BD59-A6C34878D82A}">
                    <a16:rowId xmlns:a16="http://schemas.microsoft.com/office/drawing/2014/main" val="3040120771"/>
                  </a:ext>
                </a:extLst>
              </a:tr>
              <a:tr h="1100138">
                <a:tc>
                  <a:txBody>
                    <a:bodyPr/>
                    <a:lstStyle/>
                    <a:p>
                      <a:r>
                        <a:rPr lang="en-US" dirty="0"/>
                        <a:t>Introduced in 1.0 version</a:t>
                      </a:r>
                    </a:p>
                  </a:txBody>
                  <a:tcPr/>
                </a:tc>
                <a:tc>
                  <a:txBody>
                    <a:bodyPr/>
                    <a:lstStyle/>
                    <a:p>
                      <a:r>
                        <a:rPr lang="en-US" dirty="0"/>
                        <a:t>Introduced in 1.5 version </a:t>
                      </a:r>
                    </a:p>
                  </a:txBody>
                  <a:tcPr/>
                </a:tc>
                <a:extLst>
                  <a:ext uri="{0D108BD9-81ED-4DB2-BD59-A6C34878D82A}">
                    <a16:rowId xmlns:a16="http://schemas.microsoft.com/office/drawing/2014/main" val="1322164633"/>
                  </a:ext>
                </a:extLst>
              </a:tr>
              <a:tr h="129540">
                <a:tc>
                  <a:txBody>
                    <a:bodyPr/>
                    <a:lstStyle/>
                    <a:p>
                      <a:endParaRPr lang="en-US"/>
                    </a:p>
                  </a:txBody>
                  <a:tcPr/>
                </a:tc>
                <a:tc>
                  <a:txBody>
                    <a:bodyPr/>
                    <a:lstStyle/>
                    <a:p>
                      <a:endParaRPr lang="en-US" dirty="0"/>
                    </a:p>
                  </a:txBody>
                  <a:tcPr/>
                </a:tc>
                <a:extLst>
                  <a:ext uri="{0D108BD9-81ED-4DB2-BD59-A6C34878D82A}">
                    <a16:rowId xmlns:a16="http://schemas.microsoft.com/office/drawing/2014/main" val="1714524665"/>
                  </a:ext>
                </a:extLst>
              </a:tr>
            </a:tbl>
          </a:graphicData>
        </a:graphic>
      </p:graphicFrame>
      <p:sp>
        <p:nvSpPr>
          <p:cNvPr id="4" name="TextBox 3">
            <a:extLst>
              <a:ext uri="{FF2B5EF4-FFF2-40B4-BE49-F238E27FC236}">
                <a16:creationId xmlns:a16="http://schemas.microsoft.com/office/drawing/2014/main" id="{EE4A0EC9-6A27-4CA6-A05F-9D6057BD7337}"/>
              </a:ext>
            </a:extLst>
          </p:cNvPr>
          <p:cNvSpPr txBox="1"/>
          <p:nvPr/>
        </p:nvSpPr>
        <p:spPr>
          <a:xfrm>
            <a:off x="200025" y="5610225"/>
            <a:ext cx="11782425" cy="646331"/>
          </a:xfrm>
          <a:prstGeom prst="rect">
            <a:avLst/>
          </a:prstGeom>
          <a:noFill/>
        </p:spPr>
        <p:txBody>
          <a:bodyPr wrap="square" rtlCol="0">
            <a:spAutoFit/>
          </a:bodyPr>
          <a:lstStyle/>
          <a:p>
            <a:r>
              <a:rPr lang="en-US" dirty="0"/>
              <a:t>Note: </a:t>
            </a:r>
          </a:p>
          <a:p>
            <a:r>
              <a:rPr lang="en-US" dirty="0"/>
              <a:t>Except above differences everything is same in </a:t>
            </a:r>
            <a:r>
              <a:rPr lang="en-US" dirty="0" err="1"/>
              <a:t>StringBuffer</a:t>
            </a:r>
            <a:r>
              <a:rPr lang="en-US" dirty="0"/>
              <a:t> and StringBuilder including methods and constructors .</a:t>
            </a:r>
          </a:p>
        </p:txBody>
      </p:sp>
    </p:spTree>
    <p:extLst>
      <p:ext uri="{BB962C8B-B14F-4D97-AF65-F5344CB8AC3E}">
        <p14:creationId xmlns:p14="http://schemas.microsoft.com/office/powerpoint/2010/main" val="2279071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5831BA-2435-465E-B13A-E5689A9A2C70}"/>
              </a:ext>
            </a:extLst>
          </p:cNvPr>
          <p:cNvSpPr txBox="1"/>
          <p:nvPr/>
        </p:nvSpPr>
        <p:spPr>
          <a:xfrm>
            <a:off x="95250" y="104775"/>
            <a:ext cx="11896725" cy="6924973"/>
          </a:xfrm>
          <a:prstGeom prst="rect">
            <a:avLst/>
          </a:prstGeom>
          <a:noFill/>
        </p:spPr>
        <p:txBody>
          <a:bodyPr wrap="square" rtlCol="0">
            <a:spAutoFit/>
          </a:bodyPr>
          <a:lstStyle/>
          <a:p>
            <a:r>
              <a:rPr lang="en-US" sz="2400" b="1" dirty="0"/>
              <a:t>String vs </a:t>
            </a:r>
            <a:r>
              <a:rPr lang="en-US" sz="2400" b="1" dirty="0" err="1"/>
              <a:t>StringBuffer</a:t>
            </a:r>
            <a:r>
              <a:rPr lang="en-US" sz="2400" b="1" dirty="0"/>
              <a:t> vs StringBuilder </a:t>
            </a:r>
          </a:p>
          <a:p>
            <a:endParaRPr lang="en-US" dirty="0"/>
          </a:p>
          <a:p>
            <a:pPr marL="342900" indent="-342900">
              <a:buAutoNum type="arabicPeriod"/>
            </a:pPr>
            <a:r>
              <a:rPr lang="en-US" dirty="0"/>
              <a:t>If the content is fixed and won’t change frequently .then we should go for String</a:t>
            </a:r>
          </a:p>
          <a:p>
            <a:pPr marL="342900" indent="-342900">
              <a:buAutoNum type="arabicPeriod"/>
            </a:pPr>
            <a:r>
              <a:rPr lang="en-US" dirty="0"/>
              <a:t>If the content is not fixed and keep on changing but thread safety required then we should go for </a:t>
            </a:r>
            <a:r>
              <a:rPr lang="en-US" dirty="0" err="1"/>
              <a:t>StringBuffer</a:t>
            </a:r>
            <a:r>
              <a:rPr lang="en-US" dirty="0"/>
              <a:t> .</a:t>
            </a:r>
          </a:p>
          <a:p>
            <a:pPr marL="342900" indent="-342900">
              <a:buAutoNum type="arabicPeriod"/>
            </a:pPr>
            <a:r>
              <a:rPr lang="en-US" dirty="0"/>
              <a:t>If the content is not fixed keep on changing but thread safety is not required then we should go for StringBuilder .</a:t>
            </a:r>
          </a:p>
          <a:p>
            <a:endParaRPr lang="en-US" dirty="0"/>
          </a:p>
          <a:p>
            <a:endParaRPr lang="en-US" dirty="0"/>
          </a:p>
          <a:p>
            <a:r>
              <a:rPr lang="en-US" sz="2400" b="1" dirty="0"/>
              <a:t>Method Chaining: </a:t>
            </a:r>
          </a:p>
          <a:p>
            <a:r>
              <a:rPr lang="en-US" dirty="0"/>
              <a:t>For most of the method in String, </a:t>
            </a:r>
            <a:r>
              <a:rPr lang="en-US" dirty="0" err="1"/>
              <a:t>StringBuffer</a:t>
            </a:r>
            <a:r>
              <a:rPr lang="en-US" dirty="0"/>
              <a:t> and StringBuilder return types are same type . Hence, After applying a method on the result we can call another method which forms method chaining </a:t>
            </a:r>
          </a:p>
          <a:p>
            <a:endParaRPr lang="en-US" dirty="0"/>
          </a:p>
          <a:p>
            <a:r>
              <a:rPr lang="en-US" dirty="0"/>
              <a:t>sb.m1().m2().m3().m4().m5()…….;</a:t>
            </a:r>
          </a:p>
          <a:p>
            <a:r>
              <a:rPr lang="en-US" dirty="0"/>
              <a:t>In method chaining method calls will be executed from  left to right  </a:t>
            </a:r>
          </a:p>
          <a:p>
            <a:endParaRPr lang="en-US" dirty="0"/>
          </a:p>
          <a:p>
            <a:r>
              <a:rPr lang="en-US" dirty="0"/>
              <a:t>Example : </a:t>
            </a:r>
          </a:p>
          <a:p>
            <a:r>
              <a:rPr lang="en-US" dirty="0"/>
              <a:t>public class Test{</a:t>
            </a:r>
          </a:p>
          <a:p>
            <a:r>
              <a:rPr lang="en-US" dirty="0"/>
              <a:t>	public static void main(String[] </a:t>
            </a:r>
            <a:r>
              <a:rPr lang="en-US" dirty="0" err="1"/>
              <a:t>args</a:t>
            </a:r>
            <a:r>
              <a:rPr lang="en-US" dirty="0"/>
              <a:t>){</a:t>
            </a:r>
          </a:p>
          <a:p>
            <a:r>
              <a:rPr lang="en-US" dirty="0"/>
              <a:t>		</a:t>
            </a:r>
            <a:r>
              <a:rPr lang="en-US" dirty="0" err="1"/>
              <a:t>StringBuffer</a:t>
            </a:r>
            <a:r>
              <a:rPr lang="en-US" dirty="0"/>
              <a:t> sb = new </a:t>
            </a:r>
            <a:r>
              <a:rPr lang="en-US" dirty="0" err="1"/>
              <a:t>StringBuffer</a:t>
            </a:r>
            <a:r>
              <a:rPr lang="en-US" dirty="0"/>
              <a:t>();</a:t>
            </a:r>
          </a:p>
          <a:p>
            <a:r>
              <a:rPr lang="en-US" dirty="0"/>
              <a:t>		</a:t>
            </a:r>
            <a:r>
              <a:rPr lang="en-US" dirty="0" err="1"/>
              <a:t>sb.append</a:t>
            </a:r>
            <a:r>
              <a:rPr lang="en-US" dirty="0"/>
              <a:t>("</a:t>
            </a:r>
            <a:r>
              <a:rPr lang="en-US" dirty="0" err="1"/>
              <a:t>akhil</a:t>
            </a:r>
            <a:r>
              <a:rPr lang="en-US" dirty="0"/>
              <a:t>").append("software").append("Solutions").insert(5,"Durga").delete(13,21).append(" Manoj Kumar").append(" </a:t>
            </a:r>
            <a:r>
              <a:rPr lang="en-US" dirty="0" err="1"/>
              <a:t>Mohd</a:t>
            </a:r>
            <a:r>
              <a:rPr lang="en-US" dirty="0"/>
              <a:t>. Salman").reverse();</a:t>
            </a:r>
          </a:p>
          <a:p>
            <a:r>
              <a:rPr lang="en-US" dirty="0"/>
              <a:t>		</a:t>
            </a:r>
            <a:r>
              <a:rPr lang="en-US" dirty="0" err="1"/>
              <a:t>System.out.println</a:t>
            </a:r>
            <a:r>
              <a:rPr lang="en-US" dirty="0"/>
              <a:t>(sb);</a:t>
            </a:r>
          </a:p>
          <a:p>
            <a:r>
              <a:rPr lang="en-US" dirty="0"/>
              <a:t>	}	</a:t>
            </a:r>
          </a:p>
          <a:p>
            <a:r>
              <a:rPr lang="en-US" dirty="0"/>
              <a:t>}</a:t>
            </a:r>
          </a:p>
          <a:p>
            <a:endParaRPr lang="en-US" dirty="0"/>
          </a:p>
        </p:txBody>
      </p:sp>
    </p:spTree>
    <p:extLst>
      <p:ext uri="{BB962C8B-B14F-4D97-AF65-F5344CB8AC3E}">
        <p14:creationId xmlns:p14="http://schemas.microsoft.com/office/powerpoint/2010/main" val="1813429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EFD3A-E9DB-42C0-8511-07A15E0F05B9}"/>
              </a:ext>
            </a:extLst>
          </p:cNvPr>
          <p:cNvSpPr txBox="1"/>
          <p:nvPr/>
        </p:nvSpPr>
        <p:spPr>
          <a:xfrm>
            <a:off x="152400" y="123825"/>
            <a:ext cx="11925300" cy="6801862"/>
          </a:xfrm>
          <a:prstGeom prst="rect">
            <a:avLst/>
          </a:prstGeom>
          <a:noFill/>
        </p:spPr>
        <p:txBody>
          <a:bodyPr wrap="square" rtlCol="0">
            <a:spAutoFit/>
          </a:bodyPr>
          <a:lstStyle/>
          <a:p>
            <a:r>
              <a:rPr lang="en-US" dirty="0"/>
              <a:t>String Postmortem Example : </a:t>
            </a:r>
          </a:p>
          <a:p>
            <a:r>
              <a:rPr lang="en-US" sz="1600" dirty="0"/>
              <a:t>public class Test{</a:t>
            </a:r>
          </a:p>
          <a:p>
            <a:r>
              <a:rPr lang="en-US" sz="1600" dirty="0"/>
              <a:t>	public static void main(String[] </a:t>
            </a:r>
            <a:r>
              <a:rPr lang="en-US" sz="1600" dirty="0" err="1"/>
              <a:t>args</a:t>
            </a:r>
            <a:r>
              <a:rPr lang="en-US" sz="1600" dirty="0"/>
              <a:t>){</a:t>
            </a:r>
          </a:p>
          <a:p>
            <a:r>
              <a:rPr lang="en-US" sz="1600" dirty="0"/>
              <a:t>		String s1 = new String("you can not change me");</a:t>
            </a:r>
          </a:p>
          <a:p>
            <a:r>
              <a:rPr lang="en-US" sz="1600" dirty="0"/>
              <a:t>		String s2 = new String("you can not change me");</a:t>
            </a:r>
          </a:p>
          <a:p>
            <a:r>
              <a:rPr lang="en-US" sz="1600" dirty="0"/>
              <a:t>		</a:t>
            </a:r>
            <a:r>
              <a:rPr lang="en-US" sz="1600" dirty="0" err="1"/>
              <a:t>System.out.println</a:t>
            </a:r>
            <a:r>
              <a:rPr lang="en-US" sz="1600" dirty="0"/>
              <a:t>(s1==s2);  </a:t>
            </a:r>
            <a:r>
              <a:rPr lang="en-US" sz="1600" dirty="0">
                <a:solidFill>
                  <a:srgbClr val="00B050"/>
                </a:solidFill>
              </a:rPr>
              <a:t>// false</a:t>
            </a:r>
          </a:p>
          <a:p>
            <a:r>
              <a:rPr lang="en-US" sz="1600" dirty="0"/>
              <a:t>		String s3 = "you can not change me";</a:t>
            </a:r>
          </a:p>
          <a:p>
            <a:r>
              <a:rPr lang="en-US" sz="1600" dirty="0"/>
              <a:t>		</a:t>
            </a:r>
            <a:r>
              <a:rPr lang="en-US" sz="1600" dirty="0" err="1"/>
              <a:t>System.out.println</a:t>
            </a:r>
            <a:r>
              <a:rPr lang="en-US" sz="1600" dirty="0"/>
              <a:t>(s1==s3);  </a:t>
            </a:r>
            <a:r>
              <a:rPr lang="en-US" sz="1600" dirty="0">
                <a:solidFill>
                  <a:srgbClr val="00B050"/>
                </a:solidFill>
              </a:rPr>
              <a:t>// false</a:t>
            </a:r>
          </a:p>
          <a:p>
            <a:r>
              <a:rPr lang="en-US" sz="1600" dirty="0"/>
              <a:t>		String s4 = "you can not change me";</a:t>
            </a:r>
          </a:p>
          <a:p>
            <a:r>
              <a:rPr lang="en-US" sz="1600" dirty="0"/>
              <a:t>		</a:t>
            </a:r>
            <a:r>
              <a:rPr lang="en-US" sz="1600" dirty="0" err="1"/>
              <a:t>System.out.println</a:t>
            </a:r>
            <a:r>
              <a:rPr lang="en-US" sz="1600" dirty="0"/>
              <a:t>(s3==s4); </a:t>
            </a:r>
            <a:r>
              <a:rPr lang="en-US" sz="1600" dirty="0">
                <a:solidFill>
                  <a:srgbClr val="00B050"/>
                </a:solidFill>
              </a:rPr>
              <a:t>// true</a:t>
            </a:r>
          </a:p>
          <a:p>
            <a:r>
              <a:rPr lang="en-US" sz="1600" dirty="0"/>
              <a:t>		</a:t>
            </a:r>
          </a:p>
          <a:p>
            <a:r>
              <a:rPr lang="en-US" sz="1600" dirty="0"/>
              <a:t>		String s5 = "you can not"+" change me</a:t>
            </a:r>
            <a:r>
              <a:rPr lang="en-US" sz="1600" dirty="0">
                <a:solidFill>
                  <a:srgbClr val="FF0000"/>
                </a:solidFill>
              </a:rPr>
              <a:t>";  // if both are constants then the addition operation will took place at compile time </a:t>
            </a:r>
          </a:p>
          <a:p>
            <a:r>
              <a:rPr lang="en-US" sz="1600" dirty="0"/>
              <a:t>		</a:t>
            </a:r>
            <a:r>
              <a:rPr lang="en-US" sz="1600" dirty="0" err="1"/>
              <a:t>System.out.println</a:t>
            </a:r>
            <a:r>
              <a:rPr lang="en-US" sz="1600" dirty="0"/>
              <a:t>(s4==s5);  </a:t>
            </a:r>
            <a:r>
              <a:rPr lang="en-US" sz="1600" dirty="0">
                <a:solidFill>
                  <a:srgbClr val="00B050"/>
                </a:solidFill>
              </a:rPr>
              <a:t>// true</a:t>
            </a:r>
          </a:p>
          <a:p>
            <a:r>
              <a:rPr lang="en-US" sz="1600" dirty="0"/>
              <a:t>		String s6 = "you can not";</a:t>
            </a:r>
          </a:p>
          <a:p>
            <a:r>
              <a:rPr lang="en-US" sz="1600" dirty="0"/>
              <a:t>		String s7 = s6+" change me"; </a:t>
            </a:r>
            <a:r>
              <a:rPr lang="en-US" sz="1600" dirty="0">
                <a:solidFill>
                  <a:srgbClr val="FF0000"/>
                </a:solidFill>
              </a:rPr>
              <a:t>// if there is </a:t>
            </a:r>
            <a:r>
              <a:rPr lang="en-US" sz="1600" dirty="0" err="1">
                <a:solidFill>
                  <a:srgbClr val="FF0000"/>
                </a:solidFill>
              </a:rPr>
              <a:t>atleast</a:t>
            </a:r>
            <a:r>
              <a:rPr lang="en-US" sz="1600" dirty="0">
                <a:solidFill>
                  <a:srgbClr val="FF0000"/>
                </a:solidFill>
              </a:rPr>
              <a:t> one variable in operation then the expression will be evaluated at runtime .</a:t>
            </a:r>
          </a:p>
          <a:p>
            <a:r>
              <a:rPr lang="en-US" sz="1600" dirty="0"/>
              <a:t>		</a:t>
            </a:r>
            <a:r>
              <a:rPr lang="en-US" sz="1600" dirty="0" err="1"/>
              <a:t>System.out.println</a:t>
            </a:r>
            <a:r>
              <a:rPr lang="en-US" sz="1600" dirty="0"/>
              <a:t>(s4==s7); </a:t>
            </a:r>
            <a:r>
              <a:rPr lang="en-US" sz="1600" dirty="0">
                <a:solidFill>
                  <a:srgbClr val="00B050"/>
                </a:solidFill>
              </a:rPr>
              <a:t>// false </a:t>
            </a:r>
          </a:p>
          <a:p>
            <a:r>
              <a:rPr lang="en-US" sz="1600" dirty="0"/>
              <a:t>		</a:t>
            </a:r>
          </a:p>
          <a:p>
            <a:r>
              <a:rPr lang="en-US" sz="1600" dirty="0"/>
              <a:t>		final String s8 = "you can not";</a:t>
            </a:r>
          </a:p>
          <a:p>
            <a:r>
              <a:rPr lang="en-US" sz="1600" dirty="0"/>
              <a:t>		String s9 = s8+" change me"; </a:t>
            </a:r>
            <a:r>
              <a:rPr lang="en-US" sz="1600" dirty="0">
                <a:solidFill>
                  <a:srgbClr val="FF0000"/>
                </a:solidFill>
              </a:rPr>
              <a:t>// final  variable will be treated as constants hence the expression will be evaluated at </a:t>
            </a:r>
            <a:r>
              <a:rPr lang="en-US" sz="1600" dirty="0" err="1">
                <a:solidFill>
                  <a:srgbClr val="FF0000"/>
                </a:solidFill>
              </a:rPr>
              <a:t>compiletime</a:t>
            </a:r>
            <a:endParaRPr lang="en-US" sz="1600" dirty="0">
              <a:solidFill>
                <a:srgbClr val="FF0000"/>
              </a:solidFill>
            </a:endParaRPr>
          </a:p>
          <a:p>
            <a:r>
              <a:rPr lang="en-US" sz="1600" dirty="0"/>
              <a:t>		</a:t>
            </a:r>
          </a:p>
          <a:p>
            <a:r>
              <a:rPr lang="en-US" sz="1600" dirty="0"/>
              <a:t>		</a:t>
            </a:r>
            <a:r>
              <a:rPr lang="en-US" sz="1600" dirty="0" err="1"/>
              <a:t>System.out.println</a:t>
            </a:r>
            <a:r>
              <a:rPr lang="en-US" sz="1600" dirty="0"/>
              <a:t>(s4==s9); </a:t>
            </a:r>
            <a:r>
              <a:rPr lang="en-US" sz="1600" dirty="0">
                <a:solidFill>
                  <a:srgbClr val="00B050"/>
                </a:solidFill>
              </a:rPr>
              <a:t>// true</a:t>
            </a:r>
            <a:r>
              <a:rPr lang="en-US" sz="1600" dirty="0"/>
              <a:t>		</a:t>
            </a:r>
          </a:p>
          <a:p>
            <a:r>
              <a:rPr lang="en-US" sz="1600" dirty="0"/>
              <a:t>	}	</a:t>
            </a:r>
          </a:p>
          <a:p>
            <a:r>
              <a:rPr lang="en-US" sz="1600" dirty="0"/>
              <a:t>}</a:t>
            </a:r>
          </a:p>
          <a:p>
            <a:endParaRPr lang="en-US" dirty="0"/>
          </a:p>
        </p:txBody>
      </p:sp>
      <p:pic>
        <p:nvPicPr>
          <p:cNvPr id="4" name="Picture 3">
            <a:extLst>
              <a:ext uri="{FF2B5EF4-FFF2-40B4-BE49-F238E27FC236}">
                <a16:creationId xmlns:a16="http://schemas.microsoft.com/office/drawing/2014/main" id="{8ABA26D0-8F7D-498C-8704-6EA1FAB732E7}"/>
              </a:ext>
            </a:extLst>
          </p:cNvPr>
          <p:cNvPicPr>
            <a:picLocks noChangeAspect="1"/>
          </p:cNvPicPr>
          <p:nvPr/>
        </p:nvPicPr>
        <p:blipFill>
          <a:blip r:embed="rId2"/>
          <a:stretch>
            <a:fillRect/>
          </a:stretch>
        </p:blipFill>
        <p:spPr>
          <a:xfrm>
            <a:off x="7153275" y="0"/>
            <a:ext cx="3953472" cy="2628899"/>
          </a:xfrm>
          <a:prstGeom prst="rect">
            <a:avLst/>
          </a:prstGeom>
        </p:spPr>
      </p:pic>
    </p:spTree>
    <p:extLst>
      <p:ext uri="{BB962C8B-B14F-4D97-AF65-F5344CB8AC3E}">
        <p14:creationId xmlns:p14="http://schemas.microsoft.com/office/powerpoint/2010/main" val="1104619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166D1-B8E3-458B-BC2A-D1AEEA2CCA56}"/>
              </a:ext>
            </a:extLst>
          </p:cNvPr>
          <p:cNvSpPr txBox="1"/>
          <p:nvPr/>
        </p:nvSpPr>
        <p:spPr>
          <a:xfrm>
            <a:off x="152400" y="123825"/>
            <a:ext cx="11925300" cy="3508653"/>
          </a:xfrm>
          <a:prstGeom prst="rect">
            <a:avLst/>
          </a:prstGeom>
          <a:noFill/>
        </p:spPr>
        <p:txBody>
          <a:bodyPr wrap="square" rtlCol="0">
            <a:spAutoFit/>
          </a:bodyPr>
          <a:lstStyle/>
          <a:p>
            <a:r>
              <a:rPr lang="en-US" sz="2400" b="1" dirty="0"/>
              <a:t>Advantage / Importance of SCP :-</a:t>
            </a:r>
          </a:p>
          <a:p>
            <a:r>
              <a:rPr lang="en-US" dirty="0"/>
              <a:t>In SCP single object can be referenced with multiple references . </a:t>
            </a:r>
          </a:p>
          <a:p>
            <a:r>
              <a:rPr lang="en-US" dirty="0"/>
              <a:t>In this way memory utilization and performance will be improved . </a:t>
            </a:r>
          </a:p>
          <a:p>
            <a:endParaRPr lang="en-US" dirty="0"/>
          </a:p>
          <a:p>
            <a:r>
              <a:rPr lang="en-US" dirty="0"/>
              <a:t>But there is a problem …..</a:t>
            </a:r>
          </a:p>
          <a:p>
            <a:r>
              <a:rPr lang="en-US" dirty="0"/>
              <a:t>If any reference is allowed to change the content of the object then all the references will be impacted that’s why sun people made the String objects as immutable  . </a:t>
            </a:r>
          </a:p>
          <a:p>
            <a:endParaRPr lang="en-US" dirty="0"/>
          </a:p>
          <a:p>
            <a:r>
              <a:rPr lang="en-US" dirty="0"/>
              <a:t>If any reference wants to change it’s content then with those changes a new object will be created . And particular reference pointing to the new object . Immutability is required for SCP </a:t>
            </a:r>
          </a:p>
          <a:p>
            <a:endParaRPr lang="en-US" dirty="0"/>
          </a:p>
          <a:p>
            <a:endParaRPr lang="en-US" dirty="0"/>
          </a:p>
        </p:txBody>
      </p:sp>
    </p:spTree>
    <p:extLst>
      <p:ext uri="{BB962C8B-B14F-4D97-AF65-F5344CB8AC3E}">
        <p14:creationId xmlns:p14="http://schemas.microsoft.com/office/powerpoint/2010/main" val="2395937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1259F1-398A-479A-839B-CCF4FE678BE9}"/>
              </a:ext>
            </a:extLst>
          </p:cNvPr>
          <p:cNvSpPr txBox="1"/>
          <p:nvPr/>
        </p:nvSpPr>
        <p:spPr>
          <a:xfrm>
            <a:off x="114300" y="0"/>
            <a:ext cx="11915775" cy="6955750"/>
          </a:xfrm>
          <a:prstGeom prst="rect">
            <a:avLst/>
          </a:prstGeom>
          <a:noFill/>
        </p:spPr>
        <p:txBody>
          <a:bodyPr wrap="square" rtlCol="0">
            <a:spAutoFit/>
          </a:bodyPr>
          <a:lstStyle/>
          <a:p>
            <a:r>
              <a:rPr lang="en-US" dirty="0"/>
              <a:t>FAQ’s</a:t>
            </a:r>
          </a:p>
          <a:p>
            <a:endParaRPr lang="en-US" dirty="0"/>
          </a:p>
          <a:p>
            <a:pPr marL="342900" indent="-342900">
              <a:buAutoNum type="arabicPeriod"/>
            </a:pPr>
            <a:r>
              <a:rPr lang="en-US" dirty="0"/>
              <a:t>Why </a:t>
            </a:r>
            <a:r>
              <a:rPr lang="en-US" dirty="0" err="1"/>
              <a:t>scp</a:t>
            </a:r>
            <a:r>
              <a:rPr lang="en-US" dirty="0"/>
              <a:t> concept is available only for String object but not for </a:t>
            </a:r>
            <a:r>
              <a:rPr lang="en-US" dirty="0" err="1"/>
              <a:t>StringBuffer</a:t>
            </a:r>
            <a:r>
              <a:rPr lang="en-US" dirty="0"/>
              <a:t> ? </a:t>
            </a:r>
          </a:p>
          <a:p>
            <a:r>
              <a:rPr lang="en-US" dirty="0"/>
              <a:t>     String is most commonly used datatype in java . 90 % of the variables in every project are String objects only . Whereas                          </a:t>
            </a:r>
            <a:r>
              <a:rPr lang="en-US" dirty="0" err="1"/>
              <a:t>StringBuffer</a:t>
            </a:r>
            <a:r>
              <a:rPr lang="en-US" dirty="0"/>
              <a:t> is we might not be using in application .  </a:t>
            </a:r>
          </a:p>
          <a:p>
            <a:endParaRPr lang="en-US" dirty="0"/>
          </a:p>
          <a:p>
            <a:r>
              <a:rPr lang="en-US" dirty="0"/>
              <a:t>2. Why String objects are immutable whereas </a:t>
            </a:r>
            <a:r>
              <a:rPr lang="en-US" dirty="0" err="1"/>
              <a:t>StringBuffer</a:t>
            </a:r>
            <a:r>
              <a:rPr lang="en-US" dirty="0"/>
              <a:t> objects are mutable ?</a:t>
            </a:r>
          </a:p>
          <a:p>
            <a:r>
              <a:rPr lang="en-US" dirty="0"/>
              <a:t> Because SCP we can reuse single object for multiple references .</a:t>
            </a:r>
          </a:p>
          <a:p>
            <a:pPr marL="342900" indent="-342900">
              <a:buAutoNum type="arabicPeriod"/>
            </a:pPr>
            <a:endParaRPr lang="en-US" dirty="0"/>
          </a:p>
          <a:p>
            <a:pPr marL="342900" indent="-342900">
              <a:buAutoNum type="arabicPeriod"/>
            </a:pPr>
            <a:r>
              <a:rPr lang="en-US" dirty="0"/>
              <a:t>In addition to String objects any other objects are immutable in java ? </a:t>
            </a:r>
          </a:p>
          <a:p>
            <a:r>
              <a:rPr lang="en-US" dirty="0"/>
              <a:t>All Wrapper class objects are also immutable . </a:t>
            </a:r>
          </a:p>
          <a:p>
            <a:endParaRPr lang="en-US" dirty="0"/>
          </a:p>
          <a:p>
            <a:endParaRPr lang="en-US" dirty="0"/>
          </a:p>
          <a:p>
            <a:r>
              <a:rPr lang="en-US" dirty="0"/>
              <a:t>String Comprehensive Example : </a:t>
            </a:r>
          </a:p>
          <a:p>
            <a:r>
              <a:rPr lang="en-US" sz="1600" dirty="0"/>
              <a:t>public class Test{</a:t>
            </a:r>
          </a:p>
          <a:p>
            <a:r>
              <a:rPr lang="en-US" sz="1600" dirty="0"/>
              <a:t>	public static void main(String[] </a:t>
            </a:r>
            <a:r>
              <a:rPr lang="en-US" sz="1600" dirty="0" err="1"/>
              <a:t>args</a:t>
            </a:r>
            <a:r>
              <a:rPr lang="en-US" sz="1600" dirty="0"/>
              <a:t>){</a:t>
            </a:r>
          </a:p>
          <a:p>
            <a:r>
              <a:rPr lang="en-US" sz="1600" dirty="0"/>
              <a:t>		String ta = "A";</a:t>
            </a:r>
          </a:p>
          <a:p>
            <a:r>
              <a:rPr lang="en-US" sz="1600" dirty="0"/>
              <a:t>		ta = </a:t>
            </a:r>
            <a:r>
              <a:rPr lang="en-US" sz="1600" dirty="0" err="1"/>
              <a:t>ta.concat</a:t>
            </a:r>
            <a:r>
              <a:rPr lang="en-US" sz="1600" dirty="0"/>
              <a:t>("B");</a:t>
            </a:r>
          </a:p>
          <a:p>
            <a:r>
              <a:rPr lang="en-US" sz="1600" dirty="0"/>
              <a:t>		String tb = "C";</a:t>
            </a:r>
          </a:p>
          <a:p>
            <a:r>
              <a:rPr lang="en-US" sz="1600" dirty="0"/>
              <a:t>		ta = </a:t>
            </a:r>
            <a:r>
              <a:rPr lang="en-US" sz="1600" dirty="0" err="1"/>
              <a:t>ta.concat</a:t>
            </a:r>
            <a:r>
              <a:rPr lang="en-US" sz="1600" dirty="0"/>
              <a:t>(tb);</a:t>
            </a:r>
          </a:p>
          <a:p>
            <a:r>
              <a:rPr lang="en-US" sz="1600" dirty="0"/>
              <a:t>		</a:t>
            </a:r>
            <a:r>
              <a:rPr lang="en-US" sz="1600" dirty="0" err="1"/>
              <a:t>ta.replace</a:t>
            </a:r>
            <a:r>
              <a:rPr lang="en-US" sz="1600" dirty="0"/>
              <a:t>('C','D');</a:t>
            </a:r>
          </a:p>
          <a:p>
            <a:r>
              <a:rPr lang="en-US" sz="1600" dirty="0"/>
              <a:t>		ta = </a:t>
            </a:r>
            <a:r>
              <a:rPr lang="en-US" sz="1600" dirty="0" err="1"/>
              <a:t>ta.concat</a:t>
            </a:r>
            <a:r>
              <a:rPr lang="en-US" sz="1600" dirty="0"/>
              <a:t>(tb);</a:t>
            </a:r>
          </a:p>
          <a:p>
            <a:r>
              <a:rPr lang="en-US" sz="1600" dirty="0"/>
              <a:t>		</a:t>
            </a:r>
            <a:r>
              <a:rPr lang="en-US" sz="1600" dirty="0" err="1"/>
              <a:t>System.out.println</a:t>
            </a:r>
            <a:r>
              <a:rPr lang="en-US" sz="1600" dirty="0"/>
              <a:t>(ta);</a:t>
            </a:r>
          </a:p>
          <a:p>
            <a:r>
              <a:rPr lang="en-US" sz="1600" dirty="0"/>
              <a:t>	}	</a:t>
            </a:r>
          </a:p>
          <a:p>
            <a:r>
              <a:rPr lang="en-US" sz="1600" dirty="0"/>
              <a:t>}   /// ABCC </a:t>
            </a:r>
          </a:p>
          <a:p>
            <a:endParaRPr lang="en-US" dirty="0"/>
          </a:p>
        </p:txBody>
      </p:sp>
    </p:spTree>
    <p:extLst>
      <p:ext uri="{BB962C8B-B14F-4D97-AF65-F5344CB8AC3E}">
        <p14:creationId xmlns:p14="http://schemas.microsoft.com/office/powerpoint/2010/main" val="1039362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EFCF67-4427-423E-A261-09F6A31BD921}"/>
              </a:ext>
            </a:extLst>
          </p:cNvPr>
          <p:cNvSpPr txBox="1"/>
          <p:nvPr/>
        </p:nvSpPr>
        <p:spPr>
          <a:xfrm>
            <a:off x="133350" y="85725"/>
            <a:ext cx="11906250" cy="6340197"/>
          </a:xfrm>
          <a:prstGeom prst="rect">
            <a:avLst/>
          </a:prstGeom>
          <a:noFill/>
        </p:spPr>
        <p:txBody>
          <a:bodyPr wrap="square" rtlCol="0">
            <a:spAutoFit/>
          </a:bodyPr>
          <a:lstStyle/>
          <a:p>
            <a:r>
              <a:rPr lang="en-US" sz="2400" b="1" dirty="0"/>
              <a:t>String Example </a:t>
            </a:r>
          </a:p>
          <a:p>
            <a:r>
              <a:rPr lang="en-US" sz="1400" dirty="0"/>
              <a:t>public class Test{</a:t>
            </a:r>
          </a:p>
          <a:p>
            <a:r>
              <a:rPr lang="en-US" sz="1400" dirty="0"/>
              <a:t>	public static void main(String[] </a:t>
            </a:r>
            <a:r>
              <a:rPr lang="en-US" sz="1400" dirty="0" err="1"/>
              <a:t>args</a:t>
            </a:r>
            <a:r>
              <a:rPr lang="en-US" sz="1400" dirty="0"/>
              <a:t>){</a:t>
            </a:r>
          </a:p>
          <a:p>
            <a:r>
              <a:rPr lang="en-US" sz="1400" dirty="0"/>
              <a:t>		String str = " ";</a:t>
            </a:r>
          </a:p>
          <a:p>
            <a:r>
              <a:rPr lang="en-US" sz="1400" dirty="0"/>
              <a:t>		</a:t>
            </a:r>
            <a:r>
              <a:rPr lang="en-US" sz="1400" dirty="0" err="1"/>
              <a:t>str.trim</a:t>
            </a:r>
            <a:r>
              <a:rPr lang="en-US" sz="1400" dirty="0"/>
              <a:t>();</a:t>
            </a:r>
          </a:p>
          <a:p>
            <a:r>
              <a:rPr lang="en-US" sz="1400" dirty="0"/>
              <a:t>		</a:t>
            </a:r>
            <a:r>
              <a:rPr lang="en-US" sz="1400" dirty="0" err="1"/>
              <a:t>System.out.println</a:t>
            </a:r>
            <a:r>
              <a:rPr lang="en-US" sz="1400" dirty="0"/>
              <a:t>(</a:t>
            </a:r>
            <a:r>
              <a:rPr lang="en-US" sz="1400" dirty="0" err="1"/>
              <a:t>str.equals</a:t>
            </a:r>
            <a:r>
              <a:rPr lang="en-US" sz="1400" dirty="0"/>
              <a:t>("")+" "+ </a:t>
            </a:r>
            <a:r>
              <a:rPr lang="en-US" sz="1400" dirty="0" err="1"/>
              <a:t>str.isEmpty</a:t>
            </a:r>
            <a:r>
              <a:rPr lang="en-US" sz="1400" dirty="0"/>
              <a:t>());</a:t>
            </a:r>
          </a:p>
          <a:p>
            <a:r>
              <a:rPr lang="en-US" sz="1400" dirty="0"/>
              <a:t>	}</a:t>
            </a:r>
            <a:r>
              <a:rPr lang="en-US" dirty="0"/>
              <a:t>	</a:t>
            </a:r>
          </a:p>
          <a:p>
            <a:r>
              <a:rPr lang="en-US" dirty="0"/>
              <a:t>}    /// false </a:t>
            </a:r>
            <a:r>
              <a:rPr lang="en-US" dirty="0" err="1"/>
              <a:t>false</a:t>
            </a:r>
            <a:r>
              <a:rPr lang="en-US" dirty="0"/>
              <a:t> </a:t>
            </a:r>
          </a:p>
          <a:p>
            <a:r>
              <a:rPr lang="en-US" dirty="0"/>
              <a:t>2. </a:t>
            </a:r>
          </a:p>
          <a:p>
            <a:r>
              <a:rPr lang="en-US" sz="1400" dirty="0"/>
              <a:t>public class Test{</a:t>
            </a:r>
          </a:p>
          <a:p>
            <a:r>
              <a:rPr lang="en-US" sz="1400" dirty="0"/>
              <a:t>	public static void main(String[] </a:t>
            </a:r>
            <a:r>
              <a:rPr lang="en-US" sz="1400" dirty="0" err="1"/>
              <a:t>args</a:t>
            </a:r>
            <a:r>
              <a:rPr lang="en-US" sz="1400" dirty="0"/>
              <a:t>){</a:t>
            </a:r>
          </a:p>
          <a:p>
            <a:r>
              <a:rPr lang="en-US" sz="1400" dirty="0"/>
              <a:t>		String s = "Akhil Kumar";</a:t>
            </a:r>
          </a:p>
          <a:p>
            <a:r>
              <a:rPr lang="en-US" sz="1400" dirty="0"/>
              <a:t>		int </a:t>
            </a:r>
            <a:r>
              <a:rPr lang="en-US" sz="1400" dirty="0" err="1"/>
              <a:t>len</a:t>
            </a:r>
            <a:r>
              <a:rPr lang="en-US" sz="1400" dirty="0"/>
              <a:t> = </a:t>
            </a:r>
            <a:r>
              <a:rPr lang="en-US" sz="1400" dirty="0" err="1"/>
              <a:t>s.trim</a:t>
            </a:r>
            <a:r>
              <a:rPr lang="en-US" sz="1400" dirty="0"/>
              <a:t>().length();</a:t>
            </a:r>
          </a:p>
          <a:p>
            <a:r>
              <a:rPr lang="en-US" sz="1400" dirty="0"/>
              <a:t>		</a:t>
            </a:r>
            <a:r>
              <a:rPr lang="en-US" sz="1400" dirty="0" err="1"/>
              <a:t>System.out.println</a:t>
            </a:r>
            <a:r>
              <a:rPr lang="en-US" sz="1400" dirty="0"/>
              <a:t>(</a:t>
            </a:r>
            <a:r>
              <a:rPr lang="en-US" sz="1400" dirty="0" err="1"/>
              <a:t>len</a:t>
            </a:r>
            <a:r>
              <a:rPr lang="en-US" sz="1400" dirty="0"/>
              <a:t>);</a:t>
            </a:r>
          </a:p>
          <a:p>
            <a:r>
              <a:rPr lang="en-US" sz="1400" dirty="0"/>
              <a:t>	}</a:t>
            </a:r>
            <a:r>
              <a:rPr lang="en-US" dirty="0"/>
              <a:t>	</a:t>
            </a:r>
          </a:p>
          <a:p>
            <a:r>
              <a:rPr lang="en-US" dirty="0"/>
              <a:t>}    /// 11 </a:t>
            </a:r>
          </a:p>
          <a:p>
            <a:endParaRPr lang="en-US" dirty="0"/>
          </a:p>
          <a:p>
            <a:r>
              <a:rPr lang="en-US" dirty="0"/>
              <a:t>3. </a:t>
            </a:r>
          </a:p>
          <a:p>
            <a:r>
              <a:rPr lang="en-US" sz="1400" dirty="0"/>
              <a:t>public class Test{</a:t>
            </a:r>
          </a:p>
          <a:p>
            <a:r>
              <a:rPr lang="en-US" sz="1400" dirty="0"/>
              <a:t>	public static void main(String[] </a:t>
            </a:r>
            <a:r>
              <a:rPr lang="en-US" sz="1400" dirty="0" err="1"/>
              <a:t>args</a:t>
            </a:r>
            <a:r>
              <a:rPr lang="en-US" sz="1400" dirty="0"/>
              <a:t>){</a:t>
            </a:r>
          </a:p>
          <a:p>
            <a:r>
              <a:rPr lang="en-US" sz="1400" dirty="0"/>
              <a:t>		String s = "Hello world";</a:t>
            </a:r>
          </a:p>
          <a:p>
            <a:r>
              <a:rPr lang="en-US" sz="1400" dirty="0"/>
              <a:t>		</a:t>
            </a:r>
            <a:r>
              <a:rPr lang="en-US" sz="1400" dirty="0" err="1"/>
              <a:t>s.trim</a:t>
            </a:r>
            <a:r>
              <a:rPr lang="en-US" sz="1400" dirty="0"/>
              <a:t>();</a:t>
            </a:r>
          </a:p>
          <a:p>
            <a:r>
              <a:rPr lang="en-US" sz="1400" dirty="0"/>
              <a:t>		int </a:t>
            </a:r>
            <a:r>
              <a:rPr lang="en-US" sz="1400" dirty="0" err="1"/>
              <a:t>i</a:t>
            </a:r>
            <a:r>
              <a:rPr lang="en-US" sz="1400" dirty="0"/>
              <a:t> = </a:t>
            </a:r>
            <a:r>
              <a:rPr lang="en-US" sz="1400" dirty="0" err="1"/>
              <a:t>s.indexOf</a:t>
            </a:r>
            <a:r>
              <a:rPr lang="en-US" sz="1400" dirty="0"/>
              <a:t>(" ");</a:t>
            </a:r>
          </a:p>
          <a:p>
            <a:r>
              <a:rPr lang="en-US" sz="1400" dirty="0"/>
              <a:t>		</a:t>
            </a:r>
            <a:r>
              <a:rPr lang="en-US" sz="1400" dirty="0" err="1"/>
              <a:t>System.out.println</a:t>
            </a:r>
            <a:r>
              <a:rPr lang="en-US" sz="1400" dirty="0"/>
              <a:t>(</a:t>
            </a:r>
            <a:r>
              <a:rPr lang="en-US" sz="1400" dirty="0" err="1"/>
              <a:t>i</a:t>
            </a:r>
            <a:r>
              <a:rPr lang="en-US" sz="1400" dirty="0"/>
              <a:t>);</a:t>
            </a:r>
          </a:p>
          <a:p>
            <a:r>
              <a:rPr lang="en-US" sz="1400" dirty="0"/>
              <a:t>	}	</a:t>
            </a:r>
          </a:p>
          <a:p>
            <a:r>
              <a:rPr lang="en-US" sz="1400" dirty="0"/>
              <a:t>}    /// </a:t>
            </a:r>
            <a:r>
              <a:rPr lang="en-US" dirty="0"/>
              <a:t>5</a:t>
            </a:r>
          </a:p>
        </p:txBody>
      </p:sp>
    </p:spTree>
    <p:extLst>
      <p:ext uri="{BB962C8B-B14F-4D97-AF65-F5344CB8AC3E}">
        <p14:creationId xmlns:p14="http://schemas.microsoft.com/office/powerpoint/2010/main" val="2681749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7029E-583D-4752-A0DD-0999CDFE7362}"/>
              </a:ext>
            </a:extLst>
          </p:cNvPr>
          <p:cNvSpPr txBox="1"/>
          <p:nvPr/>
        </p:nvSpPr>
        <p:spPr>
          <a:xfrm>
            <a:off x="128587" y="142875"/>
            <a:ext cx="11934825" cy="6801862"/>
          </a:xfrm>
          <a:prstGeom prst="rect">
            <a:avLst/>
          </a:prstGeom>
          <a:noFill/>
        </p:spPr>
        <p:txBody>
          <a:bodyPr wrap="square" rtlCol="0">
            <a:spAutoFit/>
          </a:bodyPr>
          <a:lstStyle/>
          <a:p>
            <a:r>
              <a:rPr lang="en-US" dirty="0"/>
              <a:t>Examples Of StringBuilder and </a:t>
            </a:r>
            <a:r>
              <a:rPr lang="en-US" dirty="0" err="1"/>
              <a:t>StringBuffer</a:t>
            </a:r>
            <a:r>
              <a:rPr lang="en-US" dirty="0"/>
              <a:t> </a:t>
            </a:r>
          </a:p>
          <a:p>
            <a:endParaRPr lang="en-US" dirty="0"/>
          </a:p>
          <a:p>
            <a:r>
              <a:rPr lang="en-US" sz="1600" dirty="0"/>
              <a:t>public class Test{</a:t>
            </a:r>
          </a:p>
          <a:p>
            <a:r>
              <a:rPr lang="en-US" sz="1600" dirty="0"/>
              <a:t>	public static void main(String[] </a:t>
            </a:r>
            <a:r>
              <a:rPr lang="en-US" sz="1600" dirty="0" err="1"/>
              <a:t>args</a:t>
            </a:r>
            <a:r>
              <a:rPr lang="en-US" sz="1600" dirty="0"/>
              <a:t>){</a:t>
            </a:r>
          </a:p>
          <a:p>
            <a:r>
              <a:rPr lang="en-US" sz="1600" dirty="0"/>
              <a:t>	StringBuilder sb = new StringBuilder(5);</a:t>
            </a:r>
          </a:p>
          <a:p>
            <a:r>
              <a:rPr lang="en-US" sz="1600" dirty="0"/>
              <a:t>	String s = "";</a:t>
            </a:r>
          </a:p>
          <a:p>
            <a:r>
              <a:rPr lang="en-US" sz="1600" dirty="0"/>
              <a:t>	if(</a:t>
            </a:r>
            <a:r>
              <a:rPr lang="en-US" sz="1600" dirty="0" err="1"/>
              <a:t>sb.equals</a:t>
            </a:r>
            <a:r>
              <a:rPr lang="en-US" sz="1600" dirty="0"/>
              <a:t>(s))</a:t>
            </a:r>
          </a:p>
          <a:p>
            <a:r>
              <a:rPr lang="en-US" sz="1600" dirty="0"/>
              <a:t>		</a:t>
            </a:r>
            <a:r>
              <a:rPr lang="en-US" sz="1600" dirty="0" err="1"/>
              <a:t>System.out.println</a:t>
            </a:r>
            <a:r>
              <a:rPr lang="en-US" sz="1600" dirty="0"/>
              <a:t>("Match1");</a:t>
            </a:r>
          </a:p>
          <a:p>
            <a:r>
              <a:rPr lang="en-US" sz="1600" dirty="0"/>
              <a:t>	else if(</a:t>
            </a:r>
            <a:r>
              <a:rPr lang="en-US" sz="1600" dirty="0" err="1"/>
              <a:t>sb.toString</a:t>
            </a:r>
            <a:r>
              <a:rPr lang="en-US" sz="1600" dirty="0"/>
              <a:t>().equals(</a:t>
            </a:r>
            <a:r>
              <a:rPr lang="en-US" sz="1600" dirty="0" err="1"/>
              <a:t>s.toString</a:t>
            </a:r>
            <a:r>
              <a:rPr lang="en-US" sz="1600" dirty="0"/>
              <a:t>()))</a:t>
            </a:r>
          </a:p>
          <a:p>
            <a:r>
              <a:rPr lang="en-US" sz="1600" dirty="0"/>
              <a:t>		</a:t>
            </a:r>
            <a:r>
              <a:rPr lang="en-US" sz="1600" dirty="0" err="1"/>
              <a:t>System.out.println</a:t>
            </a:r>
            <a:r>
              <a:rPr lang="en-US" sz="1600" dirty="0"/>
              <a:t>("Match2");</a:t>
            </a:r>
          </a:p>
          <a:p>
            <a:r>
              <a:rPr lang="en-US" sz="1600" dirty="0"/>
              <a:t>	else</a:t>
            </a:r>
          </a:p>
          <a:p>
            <a:r>
              <a:rPr lang="en-US" sz="1600" dirty="0"/>
              <a:t>		</a:t>
            </a:r>
            <a:r>
              <a:rPr lang="en-US" sz="1600" dirty="0" err="1"/>
              <a:t>System.out.println</a:t>
            </a:r>
            <a:r>
              <a:rPr lang="en-US" sz="1600" dirty="0"/>
              <a:t>("No Match ");</a:t>
            </a:r>
          </a:p>
          <a:p>
            <a:r>
              <a:rPr lang="en-US" sz="1600" dirty="0"/>
              <a:t>	}</a:t>
            </a:r>
          </a:p>
          <a:p>
            <a:r>
              <a:rPr lang="en-US" sz="1600" dirty="0"/>
              <a:t>}    ///Match2 </a:t>
            </a:r>
          </a:p>
          <a:p>
            <a:endParaRPr lang="en-US" sz="1600" dirty="0"/>
          </a:p>
          <a:p>
            <a:r>
              <a:rPr lang="en-US" sz="1600" dirty="0"/>
              <a:t>2. </a:t>
            </a:r>
          </a:p>
          <a:p>
            <a:r>
              <a:rPr lang="en-US" sz="1600" dirty="0"/>
              <a:t>public class Test{</a:t>
            </a:r>
          </a:p>
          <a:p>
            <a:r>
              <a:rPr lang="en-US" sz="1600" dirty="0"/>
              <a:t>	public static void main(String[] </a:t>
            </a:r>
            <a:r>
              <a:rPr lang="en-US" sz="1600" dirty="0" err="1"/>
              <a:t>args</a:t>
            </a:r>
            <a:r>
              <a:rPr lang="en-US" sz="1600" dirty="0"/>
              <a:t>){</a:t>
            </a:r>
          </a:p>
          <a:p>
            <a:r>
              <a:rPr lang="en-US" sz="1600" dirty="0"/>
              <a:t>	StringBuilder sb = new StringBuilder("Durga");</a:t>
            </a:r>
          </a:p>
          <a:p>
            <a:r>
              <a:rPr lang="en-US" sz="1600" dirty="0"/>
              <a:t>	String str1 = </a:t>
            </a:r>
            <a:r>
              <a:rPr lang="en-US" sz="1600" dirty="0" err="1"/>
              <a:t>sb.toString</a:t>
            </a:r>
            <a:r>
              <a:rPr lang="en-US" sz="1600" dirty="0"/>
              <a:t>();</a:t>
            </a:r>
          </a:p>
          <a:p>
            <a:r>
              <a:rPr lang="en-US" sz="1600" dirty="0"/>
              <a:t>	String str2 = str1;</a:t>
            </a:r>
          </a:p>
          <a:p>
            <a:r>
              <a:rPr lang="en-US" sz="1600" dirty="0"/>
              <a:t>	</a:t>
            </a:r>
          </a:p>
          <a:p>
            <a:r>
              <a:rPr lang="en-US" sz="1600" dirty="0"/>
              <a:t>	</a:t>
            </a:r>
            <a:r>
              <a:rPr lang="en-US" sz="1600" dirty="0" err="1"/>
              <a:t>System.out.println</a:t>
            </a:r>
            <a:r>
              <a:rPr lang="en-US" sz="1600" dirty="0"/>
              <a:t>(str1 == str2);</a:t>
            </a:r>
          </a:p>
          <a:p>
            <a:r>
              <a:rPr lang="en-US" sz="1600" dirty="0"/>
              <a:t>	</a:t>
            </a:r>
          </a:p>
          <a:p>
            <a:r>
              <a:rPr lang="en-US" sz="1600" dirty="0"/>
              <a:t>	</a:t>
            </a:r>
          </a:p>
          <a:p>
            <a:r>
              <a:rPr lang="en-US" sz="1600" dirty="0"/>
              <a:t>	}</a:t>
            </a:r>
          </a:p>
          <a:p>
            <a:r>
              <a:rPr lang="en-US" sz="1600" dirty="0"/>
              <a:t>}    ///true </a:t>
            </a:r>
          </a:p>
        </p:txBody>
      </p:sp>
    </p:spTree>
    <p:extLst>
      <p:ext uri="{BB962C8B-B14F-4D97-AF65-F5344CB8AC3E}">
        <p14:creationId xmlns:p14="http://schemas.microsoft.com/office/powerpoint/2010/main" val="712757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26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0B524-A1D7-4B0B-9416-78CE7C8C2679}"/>
              </a:ext>
            </a:extLst>
          </p:cNvPr>
          <p:cNvSpPr txBox="1"/>
          <p:nvPr/>
        </p:nvSpPr>
        <p:spPr>
          <a:xfrm>
            <a:off x="95250" y="123825"/>
            <a:ext cx="11849100" cy="6278642"/>
          </a:xfrm>
          <a:prstGeom prst="rect">
            <a:avLst/>
          </a:prstGeom>
          <a:noFill/>
        </p:spPr>
        <p:txBody>
          <a:bodyPr wrap="square" rtlCol="0">
            <a:spAutoFit/>
          </a:bodyPr>
          <a:lstStyle/>
          <a:p>
            <a:r>
              <a:rPr lang="en-US" sz="2400" b="1" dirty="0"/>
              <a:t>Example :</a:t>
            </a:r>
          </a:p>
          <a:p>
            <a:r>
              <a:rPr lang="en-US" dirty="0"/>
              <a:t>String s1 = new String("Akhil");</a:t>
            </a:r>
          </a:p>
          <a:p>
            <a:r>
              <a:rPr lang="en-US" dirty="0"/>
              <a:t>String s2 = new String("Akhil");</a:t>
            </a:r>
          </a:p>
          <a:p>
            <a:r>
              <a:rPr lang="en-US" dirty="0"/>
              <a:t>String s3 = "Akhil";</a:t>
            </a:r>
          </a:p>
          <a:p>
            <a:r>
              <a:rPr lang="en-US" dirty="0"/>
              <a:t>String s4 = "Akhil";   // Total 3 objects will be created .</a:t>
            </a:r>
          </a:p>
          <a:p>
            <a:endParaRPr lang="en-US" dirty="0"/>
          </a:p>
          <a:p>
            <a:endParaRPr lang="en-US" dirty="0"/>
          </a:p>
          <a:p>
            <a:endParaRPr lang="en-US" dirty="0"/>
          </a:p>
          <a:p>
            <a:r>
              <a:rPr lang="en-US" dirty="0"/>
              <a:t>Note: </a:t>
            </a:r>
          </a:p>
          <a:p>
            <a:r>
              <a:rPr lang="en-US" dirty="0"/>
              <a:t>Whenever we are using new operator compulsory a new object will be created in Heap Area . Hence, there may be a chance of existing two objects with same content in the Heap area but not in SCP . i.e. duplicate objects are possible in the Heap area but not in SCP </a:t>
            </a:r>
          </a:p>
          <a:p>
            <a:endParaRPr lang="en-US" dirty="0"/>
          </a:p>
          <a:p>
            <a:endParaRPr lang="en-US" dirty="0"/>
          </a:p>
          <a:p>
            <a:r>
              <a:rPr lang="en-US" dirty="0"/>
              <a:t>String s1 = new String("Akhil");</a:t>
            </a:r>
          </a:p>
          <a:p>
            <a:r>
              <a:rPr lang="en-US" dirty="0"/>
              <a:t>s1.concat("Kumar");</a:t>
            </a:r>
          </a:p>
          <a:p>
            <a:r>
              <a:rPr lang="en-US" dirty="0"/>
              <a:t>String s2 = s1.concat("Solutions");</a:t>
            </a:r>
          </a:p>
          <a:p>
            <a:r>
              <a:rPr lang="en-US" dirty="0"/>
              <a:t>s1 = s1.concat("soft");</a:t>
            </a:r>
          </a:p>
          <a:p>
            <a:r>
              <a:rPr lang="en-US" dirty="0" err="1"/>
              <a:t>System.out.println</a:t>
            </a:r>
            <a:r>
              <a:rPr lang="en-US" dirty="0"/>
              <a:t>(s1); // </a:t>
            </a:r>
            <a:r>
              <a:rPr lang="en-US" dirty="0" err="1"/>
              <a:t>AkhilSoft</a:t>
            </a:r>
            <a:endParaRPr lang="en-US" dirty="0"/>
          </a:p>
          <a:p>
            <a:r>
              <a:rPr lang="en-US" dirty="0" err="1"/>
              <a:t>System.out.println</a:t>
            </a:r>
            <a:r>
              <a:rPr lang="en-US" dirty="0"/>
              <a:t>(s2); // Akhil Solutions</a:t>
            </a:r>
          </a:p>
          <a:p>
            <a:endParaRPr lang="en-US" dirty="0"/>
          </a:p>
          <a:p>
            <a:r>
              <a:rPr lang="en-US" dirty="0"/>
              <a:t>// Total 8 objects will be created </a:t>
            </a:r>
          </a:p>
        </p:txBody>
      </p:sp>
      <p:pic>
        <p:nvPicPr>
          <p:cNvPr id="4" name="Picture 3">
            <a:extLst>
              <a:ext uri="{FF2B5EF4-FFF2-40B4-BE49-F238E27FC236}">
                <a16:creationId xmlns:a16="http://schemas.microsoft.com/office/drawing/2014/main" id="{D65AD69B-F249-4353-AEB1-58EFDCF7BC57}"/>
              </a:ext>
            </a:extLst>
          </p:cNvPr>
          <p:cNvPicPr>
            <a:picLocks noChangeAspect="1"/>
          </p:cNvPicPr>
          <p:nvPr/>
        </p:nvPicPr>
        <p:blipFill>
          <a:blip r:embed="rId2"/>
          <a:stretch>
            <a:fillRect/>
          </a:stretch>
        </p:blipFill>
        <p:spPr>
          <a:xfrm>
            <a:off x="6019800" y="123825"/>
            <a:ext cx="3910377" cy="2272150"/>
          </a:xfrm>
          <a:prstGeom prst="rect">
            <a:avLst/>
          </a:prstGeom>
        </p:spPr>
      </p:pic>
      <p:pic>
        <p:nvPicPr>
          <p:cNvPr id="6" name="Picture 5">
            <a:extLst>
              <a:ext uri="{FF2B5EF4-FFF2-40B4-BE49-F238E27FC236}">
                <a16:creationId xmlns:a16="http://schemas.microsoft.com/office/drawing/2014/main" id="{27E4AAA4-7636-466B-B50A-E267206A267C}"/>
              </a:ext>
            </a:extLst>
          </p:cNvPr>
          <p:cNvPicPr>
            <a:picLocks noChangeAspect="1"/>
          </p:cNvPicPr>
          <p:nvPr/>
        </p:nvPicPr>
        <p:blipFill>
          <a:blip r:embed="rId3"/>
          <a:stretch>
            <a:fillRect/>
          </a:stretch>
        </p:blipFill>
        <p:spPr>
          <a:xfrm>
            <a:off x="6685280" y="3429000"/>
            <a:ext cx="5259070" cy="3038271"/>
          </a:xfrm>
          <a:prstGeom prst="rect">
            <a:avLst/>
          </a:prstGeom>
        </p:spPr>
      </p:pic>
    </p:spTree>
    <p:extLst>
      <p:ext uri="{BB962C8B-B14F-4D97-AF65-F5344CB8AC3E}">
        <p14:creationId xmlns:p14="http://schemas.microsoft.com/office/powerpoint/2010/main" val="1649557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7DE040-E2B5-44BB-A9F7-CC3205E3A413}"/>
              </a:ext>
            </a:extLst>
          </p:cNvPr>
          <p:cNvSpPr txBox="1"/>
          <p:nvPr/>
        </p:nvSpPr>
        <p:spPr>
          <a:xfrm>
            <a:off x="104775" y="76200"/>
            <a:ext cx="11982450" cy="5078313"/>
          </a:xfrm>
          <a:prstGeom prst="rect">
            <a:avLst/>
          </a:prstGeom>
          <a:noFill/>
        </p:spPr>
        <p:txBody>
          <a:bodyPr wrap="square" rtlCol="0">
            <a:spAutoFit/>
          </a:bodyPr>
          <a:lstStyle/>
          <a:p>
            <a:r>
              <a:rPr lang="en-US" dirty="0"/>
              <a:t>Note : </a:t>
            </a:r>
          </a:p>
          <a:p>
            <a:pPr marL="342900" indent="-342900">
              <a:buAutoNum type="arabicPeriod"/>
            </a:pPr>
            <a:r>
              <a:rPr lang="en-US" dirty="0"/>
              <a:t>For every String constant one Object will be placed in </a:t>
            </a:r>
            <a:r>
              <a:rPr lang="en-US" dirty="0" err="1"/>
              <a:t>scp</a:t>
            </a:r>
            <a:r>
              <a:rPr lang="en-US" dirty="0"/>
              <a:t> area .</a:t>
            </a:r>
          </a:p>
          <a:p>
            <a:pPr marL="342900" indent="-342900">
              <a:buAutoNum type="arabicPeriod"/>
            </a:pPr>
            <a:r>
              <a:rPr lang="en-US" dirty="0"/>
              <a:t>Because of some runtime operation if an object is required to create then that object will be placed only in the heap area But not in SCP area .</a:t>
            </a:r>
          </a:p>
          <a:p>
            <a:endParaRPr lang="en-US" dirty="0"/>
          </a:p>
          <a:p>
            <a:endParaRPr lang="en-US" dirty="0"/>
          </a:p>
          <a:p>
            <a:r>
              <a:rPr lang="en-US" dirty="0" err="1"/>
              <a:t>Fo</a:t>
            </a:r>
            <a:r>
              <a:rPr lang="en-US" dirty="0"/>
              <a:t> example : </a:t>
            </a:r>
          </a:p>
          <a:p>
            <a:r>
              <a:rPr lang="en-US" dirty="0"/>
              <a:t>String s1 = new String("Spring");</a:t>
            </a:r>
          </a:p>
          <a:p>
            <a:r>
              <a:rPr lang="en-US" dirty="0"/>
              <a:t>s1.concat("summer");</a:t>
            </a:r>
          </a:p>
          <a:p>
            <a:r>
              <a:rPr lang="en-US" dirty="0"/>
              <a:t>String s2 = s1.concat("winter");</a:t>
            </a:r>
          </a:p>
          <a:p>
            <a:r>
              <a:rPr lang="en-US" dirty="0"/>
              <a:t>s1 = s1.concat("fall");</a:t>
            </a:r>
          </a:p>
          <a:p>
            <a:r>
              <a:rPr lang="en-US" dirty="0" err="1"/>
              <a:t>System.out.println</a:t>
            </a:r>
            <a:r>
              <a:rPr lang="en-US" dirty="0"/>
              <a:t>(s1);// </a:t>
            </a:r>
            <a:r>
              <a:rPr lang="en-US" dirty="0" err="1"/>
              <a:t>Springfall</a:t>
            </a:r>
            <a:endParaRPr lang="en-US" dirty="0"/>
          </a:p>
          <a:p>
            <a:r>
              <a:rPr lang="en-US" dirty="0" err="1"/>
              <a:t>System.out.println</a:t>
            </a:r>
            <a:r>
              <a:rPr lang="en-US" dirty="0"/>
              <a:t>(s2);   // </a:t>
            </a:r>
            <a:r>
              <a:rPr lang="en-US" dirty="0" err="1"/>
              <a:t>Springwinter</a:t>
            </a:r>
            <a:r>
              <a:rPr lang="en-US" dirty="0"/>
              <a:t> </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2AA7625-6D34-4F7C-A73E-3CC07BABB9C4}"/>
              </a:ext>
            </a:extLst>
          </p:cNvPr>
          <p:cNvPicPr>
            <a:picLocks noChangeAspect="1"/>
          </p:cNvPicPr>
          <p:nvPr/>
        </p:nvPicPr>
        <p:blipFill>
          <a:blip r:embed="rId2"/>
          <a:stretch>
            <a:fillRect/>
          </a:stretch>
        </p:blipFill>
        <p:spPr>
          <a:xfrm>
            <a:off x="5029200" y="1287144"/>
            <a:ext cx="5538777" cy="3310289"/>
          </a:xfrm>
          <a:prstGeom prst="rect">
            <a:avLst/>
          </a:prstGeom>
        </p:spPr>
      </p:pic>
    </p:spTree>
    <p:extLst>
      <p:ext uri="{BB962C8B-B14F-4D97-AF65-F5344CB8AC3E}">
        <p14:creationId xmlns:p14="http://schemas.microsoft.com/office/powerpoint/2010/main" val="252182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94CA3A-61E7-4F17-B335-26A1746265EF}"/>
              </a:ext>
            </a:extLst>
          </p:cNvPr>
          <p:cNvSpPr txBox="1"/>
          <p:nvPr/>
        </p:nvSpPr>
        <p:spPr>
          <a:xfrm>
            <a:off x="85725" y="85725"/>
            <a:ext cx="12001500" cy="7663636"/>
          </a:xfrm>
          <a:prstGeom prst="rect">
            <a:avLst/>
          </a:prstGeom>
          <a:noFill/>
        </p:spPr>
        <p:txBody>
          <a:bodyPr wrap="square" rtlCol="0">
            <a:spAutoFit/>
          </a:bodyPr>
          <a:lstStyle/>
          <a:p>
            <a:r>
              <a:rPr lang="en-US" sz="2400" b="1" dirty="0"/>
              <a:t>Constructors of String class</a:t>
            </a:r>
          </a:p>
          <a:p>
            <a:endParaRPr lang="en-US" dirty="0"/>
          </a:p>
          <a:p>
            <a:pPr marL="342900" indent="-342900">
              <a:buAutoNum type="arabicPeriod"/>
            </a:pPr>
            <a:r>
              <a:rPr lang="en-US" dirty="0"/>
              <a:t>String s = new String();</a:t>
            </a:r>
          </a:p>
          <a:p>
            <a:r>
              <a:rPr lang="en-US" dirty="0"/>
              <a:t> creates an empty String object </a:t>
            </a:r>
          </a:p>
          <a:p>
            <a:endParaRPr lang="en-US" dirty="0"/>
          </a:p>
          <a:p>
            <a:r>
              <a:rPr lang="en-US" dirty="0"/>
              <a:t>2. String s = new String(String literal);</a:t>
            </a:r>
          </a:p>
          <a:p>
            <a:r>
              <a:rPr lang="en-US" dirty="0"/>
              <a:t>Creates a String object on the Heap for a given String literal </a:t>
            </a:r>
          </a:p>
          <a:p>
            <a:endParaRPr lang="en-US" dirty="0"/>
          </a:p>
          <a:p>
            <a:r>
              <a:rPr lang="en-US" dirty="0"/>
              <a:t>3. String s = new String(</a:t>
            </a:r>
            <a:r>
              <a:rPr lang="en-US" dirty="0" err="1"/>
              <a:t>StringBuffer</a:t>
            </a:r>
            <a:r>
              <a:rPr lang="en-US" dirty="0"/>
              <a:t> sb);</a:t>
            </a:r>
          </a:p>
          <a:p>
            <a:r>
              <a:rPr lang="en-US" dirty="0"/>
              <a:t>Creates an equivalent String object for the given </a:t>
            </a:r>
            <a:r>
              <a:rPr lang="en-US" dirty="0" err="1"/>
              <a:t>StringBuffer</a:t>
            </a:r>
            <a:r>
              <a:rPr lang="en-US" dirty="0"/>
              <a:t>  / StringBuilder </a:t>
            </a:r>
          </a:p>
          <a:p>
            <a:endParaRPr lang="en-US" dirty="0"/>
          </a:p>
          <a:p>
            <a:r>
              <a:rPr lang="en-US" dirty="0"/>
              <a:t>4. String s  = new String(Char[] </a:t>
            </a:r>
            <a:r>
              <a:rPr lang="en-US" dirty="0" err="1"/>
              <a:t>ch</a:t>
            </a:r>
            <a:r>
              <a:rPr lang="en-US" dirty="0"/>
              <a:t>);</a:t>
            </a:r>
          </a:p>
          <a:p>
            <a:r>
              <a:rPr lang="en-US" dirty="0"/>
              <a:t>Creates an equivalent String object for the given char[] array </a:t>
            </a:r>
          </a:p>
          <a:p>
            <a:r>
              <a:rPr lang="en-US" dirty="0"/>
              <a:t>Example char[] </a:t>
            </a:r>
            <a:r>
              <a:rPr lang="en-US" dirty="0" err="1"/>
              <a:t>ch</a:t>
            </a:r>
            <a:r>
              <a:rPr lang="en-US" dirty="0"/>
              <a:t> ={‘</a:t>
            </a:r>
            <a:r>
              <a:rPr lang="en-US" dirty="0" err="1"/>
              <a:t>a’,’b’,’c’,’d</a:t>
            </a:r>
            <a:r>
              <a:rPr lang="en-US" dirty="0"/>
              <a:t>’};</a:t>
            </a:r>
          </a:p>
          <a:p>
            <a:r>
              <a:rPr lang="en-US" dirty="0"/>
              <a:t>String s =  new String(</a:t>
            </a:r>
            <a:r>
              <a:rPr lang="en-US" dirty="0" err="1"/>
              <a:t>ch</a:t>
            </a:r>
            <a:r>
              <a:rPr lang="en-US" dirty="0"/>
              <a:t>);</a:t>
            </a:r>
          </a:p>
          <a:p>
            <a:r>
              <a:rPr lang="en-US" dirty="0" err="1"/>
              <a:t>System.out.println</a:t>
            </a:r>
            <a:r>
              <a:rPr lang="en-US" dirty="0"/>
              <a:t>(s);   // </a:t>
            </a:r>
            <a:r>
              <a:rPr lang="en-US" dirty="0" err="1"/>
              <a:t>abcd</a:t>
            </a:r>
            <a:endParaRPr lang="en-US" dirty="0"/>
          </a:p>
          <a:p>
            <a:endParaRPr lang="en-US" dirty="0"/>
          </a:p>
          <a:p>
            <a:r>
              <a:rPr lang="en-US" dirty="0"/>
              <a:t>5. String s = new String(byte[] b) </a:t>
            </a:r>
          </a:p>
          <a:p>
            <a:r>
              <a:rPr lang="en-US" dirty="0"/>
              <a:t>Creates an equivalent String object for the given byte Array </a:t>
            </a:r>
          </a:p>
          <a:p>
            <a:endParaRPr lang="en-US" dirty="0"/>
          </a:p>
          <a:p>
            <a:r>
              <a:rPr lang="en-US" dirty="0"/>
              <a:t>byte[] b = {100,101,102,103};</a:t>
            </a:r>
          </a:p>
          <a:p>
            <a:endParaRPr lang="en-US" dirty="0"/>
          </a:p>
          <a:p>
            <a:r>
              <a:rPr lang="en-US" dirty="0"/>
              <a:t>String s = new String(b);</a:t>
            </a:r>
          </a:p>
          <a:p>
            <a:r>
              <a:rPr lang="en-US" dirty="0" err="1"/>
              <a:t>System.out.println</a:t>
            </a:r>
            <a:r>
              <a:rPr lang="en-US" dirty="0"/>
              <a:t>(s)  // </a:t>
            </a:r>
            <a:r>
              <a:rPr lang="en-US" dirty="0" err="1"/>
              <a:t>defg</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33581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119C4-40A5-4FAE-BD97-2D11C3383CA6}"/>
              </a:ext>
            </a:extLst>
          </p:cNvPr>
          <p:cNvSpPr txBox="1"/>
          <p:nvPr/>
        </p:nvSpPr>
        <p:spPr>
          <a:xfrm>
            <a:off x="133350" y="0"/>
            <a:ext cx="11925300" cy="6832640"/>
          </a:xfrm>
          <a:prstGeom prst="rect">
            <a:avLst/>
          </a:prstGeom>
          <a:noFill/>
        </p:spPr>
        <p:txBody>
          <a:bodyPr wrap="square" rtlCol="0">
            <a:spAutoFit/>
          </a:bodyPr>
          <a:lstStyle/>
          <a:p>
            <a:r>
              <a:rPr lang="en-US" sz="2400" b="1" dirty="0"/>
              <a:t>Important Methods of String class</a:t>
            </a:r>
          </a:p>
          <a:p>
            <a:r>
              <a:rPr lang="en-US" dirty="0"/>
              <a:t>1.  public char </a:t>
            </a:r>
            <a:r>
              <a:rPr lang="en-US" dirty="0" err="1"/>
              <a:t>charAt</a:t>
            </a:r>
            <a:r>
              <a:rPr lang="en-US" dirty="0"/>
              <a:t>(int index);</a:t>
            </a:r>
          </a:p>
          <a:p>
            <a:r>
              <a:rPr lang="en-US" dirty="0"/>
              <a:t>Returns the character locating at specified index .</a:t>
            </a:r>
          </a:p>
          <a:p>
            <a:r>
              <a:rPr lang="en-US" dirty="0"/>
              <a:t> Example :</a:t>
            </a:r>
          </a:p>
          <a:p>
            <a:r>
              <a:rPr lang="en-US" dirty="0"/>
              <a:t> String s = “</a:t>
            </a:r>
            <a:r>
              <a:rPr lang="en-US" dirty="0" err="1"/>
              <a:t>durga</a:t>
            </a:r>
            <a:r>
              <a:rPr lang="en-US" dirty="0"/>
              <a:t>”;</a:t>
            </a:r>
          </a:p>
          <a:p>
            <a:r>
              <a:rPr lang="en-US" dirty="0" err="1"/>
              <a:t>System.out.println</a:t>
            </a:r>
            <a:r>
              <a:rPr lang="en-US" dirty="0"/>
              <a:t>(</a:t>
            </a:r>
            <a:r>
              <a:rPr lang="en-US" dirty="0" err="1"/>
              <a:t>s.charAt</a:t>
            </a:r>
            <a:r>
              <a:rPr lang="en-US" dirty="0"/>
              <a:t>(3));// g</a:t>
            </a:r>
          </a:p>
          <a:p>
            <a:r>
              <a:rPr lang="en-US" dirty="0" err="1"/>
              <a:t>System.out.println</a:t>
            </a:r>
            <a:r>
              <a:rPr lang="en-US" dirty="0"/>
              <a:t>(</a:t>
            </a:r>
            <a:r>
              <a:rPr lang="en-US" dirty="0" err="1"/>
              <a:t>s.charAt</a:t>
            </a:r>
            <a:r>
              <a:rPr lang="en-US" dirty="0"/>
              <a:t>(30)); // RE : </a:t>
            </a:r>
            <a:r>
              <a:rPr lang="en-US" dirty="0" err="1"/>
              <a:t>StringIndexOutOfBoundsException</a:t>
            </a:r>
            <a:endParaRPr lang="en-US" dirty="0"/>
          </a:p>
          <a:p>
            <a:endParaRPr lang="en-US" dirty="0"/>
          </a:p>
          <a:p>
            <a:r>
              <a:rPr lang="en-US" dirty="0"/>
              <a:t>2. public String </a:t>
            </a:r>
            <a:r>
              <a:rPr lang="en-US" dirty="0" err="1"/>
              <a:t>concat</a:t>
            </a:r>
            <a:r>
              <a:rPr lang="en-US" dirty="0"/>
              <a:t>(String s):</a:t>
            </a:r>
          </a:p>
          <a:p>
            <a:r>
              <a:rPr lang="en-US" dirty="0"/>
              <a:t>The overloaded + and += operator meant for concatenation purpose only .</a:t>
            </a:r>
          </a:p>
          <a:p>
            <a:endParaRPr lang="en-US" dirty="0"/>
          </a:p>
          <a:p>
            <a:r>
              <a:rPr lang="en-US" dirty="0"/>
              <a:t>String s = “Akhil”;</a:t>
            </a:r>
          </a:p>
          <a:p>
            <a:r>
              <a:rPr lang="en-US" dirty="0"/>
              <a:t>S = </a:t>
            </a:r>
            <a:r>
              <a:rPr lang="en-US" dirty="0" err="1"/>
              <a:t>s.concat</a:t>
            </a:r>
            <a:r>
              <a:rPr lang="en-US" dirty="0"/>
              <a:t>(“Kumar”);</a:t>
            </a:r>
          </a:p>
          <a:p>
            <a:r>
              <a:rPr lang="en-US" dirty="0"/>
              <a:t>//S = </a:t>
            </a:r>
            <a:r>
              <a:rPr lang="en-US" dirty="0" err="1"/>
              <a:t>s+”Kumar</a:t>
            </a:r>
            <a:r>
              <a:rPr lang="en-US" dirty="0"/>
              <a:t>”;</a:t>
            </a:r>
          </a:p>
          <a:p>
            <a:r>
              <a:rPr lang="en-US" dirty="0"/>
              <a:t>// s+=“</a:t>
            </a:r>
            <a:r>
              <a:rPr lang="en-US" dirty="0" err="1"/>
              <a:t>kumar</a:t>
            </a:r>
            <a:r>
              <a:rPr lang="en-US" dirty="0"/>
              <a:t>”;</a:t>
            </a:r>
          </a:p>
          <a:p>
            <a:endParaRPr lang="en-US" dirty="0"/>
          </a:p>
          <a:p>
            <a:r>
              <a:rPr lang="en-US" dirty="0"/>
              <a:t>3. public </a:t>
            </a:r>
            <a:r>
              <a:rPr lang="en-US" dirty="0" err="1"/>
              <a:t>boolean</a:t>
            </a:r>
            <a:r>
              <a:rPr lang="en-US" dirty="0"/>
              <a:t> equals(Object o);</a:t>
            </a:r>
          </a:p>
          <a:p>
            <a:r>
              <a:rPr lang="en-US" dirty="0"/>
              <a:t>To perform content comparison where case is important. this is overridden version of object class equals() method .</a:t>
            </a:r>
          </a:p>
          <a:p>
            <a:endParaRPr lang="en-US" dirty="0"/>
          </a:p>
          <a:p>
            <a:r>
              <a:rPr lang="en-US" dirty="0"/>
              <a:t>4. public </a:t>
            </a:r>
            <a:r>
              <a:rPr lang="en-US" dirty="0" err="1"/>
              <a:t>boolean</a:t>
            </a:r>
            <a:r>
              <a:rPr lang="en-US" dirty="0"/>
              <a:t> </a:t>
            </a:r>
            <a:r>
              <a:rPr lang="en-US" dirty="0" err="1"/>
              <a:t>equalsIgnoreCase</a:t>
            </a:r>
            <a:r>
              <a:rPr lang="en-US" dirty="0"/>
              <a:t>(String s)</a:t>
            </a:r>
          </a:p>
          <a:p>
            <a:r>
              <a:rPr lang="en-US" dirty="0"/>
              <a:t>To perform content comparison where case is not important . </a:t>
            </a:r>
          </a:p>
          <a:p>
            <a:r>
              <a:rPr lang="en-US" dirty="0"/>
              <a:t>String s = “JAVA”;</a:t>
            </a:r>
          </a:p>
          <a:p>
            <a:r>
              <a:rPr lang="en-US" dirty="0" err="1"/>
              <a:t>System.out.println</a:t>
            </a:r>
            <a:r>
              <a:rPr lang="en-US" dirty="0"/>
              <a:t>(</a:t>
            </a:r>
            <a:r>
              <a:rPr lang="en-US" dirty="0" err="1"/>
              <a:t>s.equals</a:t>
            </a:r>
            <a:r>
              <a:rPr lang="en-US" dirty="0"/>
              <a:t>(“java”))  // false</a:t>
            </a:r>
          </a:p>
          <a:p>
            <a:r>
              <a:rPr lang="en-US" dirty="0" err="1"/>
              <a:t>System.out.println</a:t>
            </a:r>
            <a:r>
              <a:rPr lang="en-US" dirty="0"/>
              <a:t>(s. </a:t>
            </a:r>
            <a:r>
              <a:rPr lang="en-US" dirty="0" err="1"/>
              <a:t>equalsIgnoreCase</a:t>
            </a:r>
            <a:r>
              <a:rPr lang="en-US" dirty="0"/>
              <a:t>(“java”))// true </a:t>
            </a:r>
          </a:p>
        </p:txBody>
      </p:sp>
    </p:spTree>
    <p:extLst>
      <p:ext uri="{BB962C8B-B14F-4D97-AF65-F5344CB8AC3E}">
        <p14:creationId xmlns:p14="http://schemas.microsoft.com/office/powerpoint/2010/main" val="195245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3FABE-D175-4CE2-BFDD-DAF856E24D04}"/>
              </a:ext>
            </a:extLst>
          </p:cNvPr>
          <p:cNvSpPr txBox="1"/>
          <p:nvPr/>
        </p:nvSpPr>
        <p:spPr>
          <a:xfrm>
            <a:off x="133350" y="133350"/>
            <a:ext cx="11963400" cy="7386638"/>
          </a:xfrm>
          <a:prstGeom prst="rect">
            <a:avLst/>
          </a:prstGeom>
          <a:noFill/>
        </p:spPr>
        <p:txBody>
          <a:bodyPr wrap="square" rtlCol="0">
            <a:spAutoFit/>
          </a:bodyPr>
          <a:lstStyle/>
          <a:p>
            <a:r>
              <a:rPr lang="en-US" sz="2400" b="1" dirty="0"/>
              <a:t>Note: </a:t>
            </a:r>
          </a:p>
          <a:p>
            <a:r>
              <a:rPr lang="en-US" dirty="0"/>
              <a:t>In general we can use </a:t>
            </a:r>
            <a:r>
              <a:rPr lang="en-US" dirty="0" err="1"/>
              <a:t>equalsIgnoreCase</a:t>
            </a:r>
            <a:r>
              <a:rPr lang="en-US" dirty="0"/>
              <a:t>() method to validate usernames where case is not important . Whereas, we can use equals() method to validate password where case is important.</a:t>
            </a:r>
          </a:p>
          <a:p>
            <a:endParaRPr lang="en-US" dirty="0"/>
          </a:p>
          <a:p>
            <a:r>
              <a:rPr lang="en-US" dirty="0"/>
              <a:t>5. public String substring(int begin );</a:t>
            </a:r>
          </a:p>
          <a:p>
            <a:r>
              <a:rPr lang="en-US" dirty="0"/>
              <a:t>Returns String from begin index to end of the String.</a:t>
            </a:r>
          </a:p>
          <a:p>
            <a:endParaRPr lang="en-US" dirty="0"/>
          </a:p>
          <a:p>
            <a:r>
              <a:rPr lang="en-US" dirty="0"/>
              <a:t>6. public String substring(int </a:t>
            </a:r>
            <a:r>
              <a:rPr lang="en-US" dirty="0" err="1"/>
              <a:t>begin,int</a:t>
            </a:r>
            <a:r>
              <a:rPr lang="en-US" dirty="0"/>
              <a:t> end);</a:t>
            </a:r>
          </a:p>
          <a:p>
            <a:r>
              <a:rPr lang="en-US" dirty="0"/>
              <a:t>Returns substring from begin index to </a:t>
            </a:r>
            <a:r>
              <a:rPr lang="en-US" u="sng" dirty="0"/>
              <a:t>end-1</a:t>
            </a:r>
            <a:r>
              <a:rPr lang="en-US" dirty="0"/>
              <a:t> index </a:t>
            </a:r>
          </a:p>
          <a:p>
            <a:endParaRPr lang="en-US" dirty="0"/>
          </a:p>
          <a:p>
            <a:r>
              <a:rPr lang="en-US" dirty="0"/>
              <a:t>Example</a:t>
            </a:r>
          </a:p>
          <a:p>
            <a:r>
              <a:rPr lang="en-US" dirty="0"/>
              <a:t>String s = “</a:t>
            </a:r>
            <a:r>
              <a:rPr lang="en-US" dirty="0" err="1"/>
              <a:t>abcdefg</a:t>
            </a:r>
            <a:r>
              <a:rPr lang="en-US" dirty="0"/>
              <a:t>”</a:t>
            </a:r>
          </a:p>
          <a:p>
            <a:r>
              <a:rPr lang="en-US" dirty="0" err="1"/>
              <a:t>System.out.println</a:t>
            </a:r>
            <a:r>
              <a:rPr lang="en-US" dirty="0"/>
              <a:t>(</a:t>
            </a:r>
            <a:r>
              <a:rPr lang="en-US" dirty="0" err="1"/>
              <a:t>s.substring</a:t>
            </a:r>
            <a:r>
              <a:rPr lang="en-US" dirty="0"/>
              <a:t>(3)); // </a:t>
            </a:r>
            <a:r>
              <a:rPr lang="en-US" dirty="0" err="1"/>
              <a:t>defg</a:t>
            </a:r>
            <a:endParaRPr lang="en-US" dirty="0"/>
          </a:p>
          <a:p>
            <a:r>
              <a:rPr lang="en-US" dirty="0" err="1"/>
              <a:t>System.out.println</a:t>
            </a:r>
            <a:r>
              <a:rPr lang="en-US" dirty="0"/>
              <a:t>(</a:t>
            </a:r>
            <a:r>
              <a:rPr lang="en-US" dirty="0" err="1"/>
              <a:t>s.substring</a:t>
            </a:r>
            <a:r>
              <a:rPr lang="en-US" dirty="0"/>
              <a:t>(2,6));// </a:t>
            </a:r>
            <a:r>
              <a:rPr lang="en-US" dirty="0" err="1"/>
              <a:t>cdef</a:t>
            </a:r>
            <a:endParaRPr lang="en-US" dirty="0"/>
          </a:p>
          <a:p>
            <a:endParaRPr lang="en-US" dirty="0"/>
          </a:p>
          <a:p>
            <a:r>
              <a:rPr lang="en-US" dirty="0"/>
              <a:t>7. Public int length()</a:t>
            </a:r>
          </a:p>
          <a:p>
            <a:r>
              <a:rPr lang="en-US" dirty="0"/>
              <a:t>Returns number of characters present in the string.</a:t>
            </a:r>
          </a:p>
          <a:p>
            <a:r>
              <a:rPr lang="en-US" dirty="0"/>
              <a:t>Example : </a:t>
            </a:r>
          </a:p>
          <a:p>
            <a:r>
              <a:rPr lang="en-US" dirty="0"/>
              <a:t>String s  = “Akhil”</a:t>
            </a:r>
          </a:p>
          <a:p>
            <a:r>
              <a:rPr lang="en-US" dirty="0" err="1"/>
              <a:t>System.out.println</a:t>
            </a:r>
            <a:r>
              <a:rPr lang="en-US" dirty="0"/>
              <a:t>(</a:t>
            </a:r>
            <a:r>
              <a:rPr lang="en-US" dirty="0" err="1"/>
              <a:t>s.length</a:t>
            </a:r>
            <a:r>
              <a:rPr lang="en-US" dirty="0"/>
              <a:t>) // CE : can not find symbol   </a:t>
            </a:r>
            <a:r>
              <a:rPr lang="en-US" dirty="0" err="1"/>
              <a:t>symbol</a:t>
            </a:r>
            <a:r>
              <a:rPr lang="en-US" dirty="0"/>
              <a:t>:  variable length  . Location : </a:t>
            </a:r>
            <a:r>
              <a:rPr lang="en-US" dirty="0" err="1"/>
              <a:t>java.lang.String</a:t>
            </a:r>
            <a:endParaRPr lang="en-US" dirty="0"/>
          </a:p>
          <a:p>
            <a:r>
              <a:rPr lang="en-US" dirty="0" err="1"/>
              <a:t>System.out.println</a:t>
            </a:r>
            <a:r>
              <a:rPr lang="en-US" dirty="0"/>
              <a:t>(</a:t>
            </a:r>
            <a:r>
              <a:rPr lang="en-US" dirty="0" err="1"/>
              <a:t>s.length</a:t>
            </a:r>
            <a:r>
              <a:rPr lang="en-US" dirty="0"/>
              <a:t>())// 5</a:t>
            </a:r>
          </a:p>
          <a:p>
            <a:endParaRPr lang="en-US" dirty="0"/>
          </a:p>
          <a:p>
            <a:r>
              <a:rPr lang="en-US" dirty="0"/>
              <a:t>Note :  length variable applicable for arrays but not for String objects whereas length() method applicable for String object not for arrays </a:t>
            </a:r>
          </a:p>
          <a:p>
            <a:r>
              <a:rPr lang="en-US" dirty="0"/>
              <a:t>  </a:t>
            </a:r>
          </a:p>
          <a:p>
            <a:endParaRPr lang="en-US" dirty="0"/>
          </a:p>
        </p:txBody>
      </p:sp>
    </p:spTree>
    <p:extLst>
      <p:ext uri="{BB962C8B-B14F-4D97-AF65-F5344CB8AC3E}">
        <p14:creationId xmlns:p14="http://schemas.microsoft.com/office/powerpoint/2010/main" val="228224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BB4EA2-D976-43B1-A532-F03432E7BFF3}"/>
              </a:ext>
            </a:extLst>
          </p:cNvPr>
          <p:cNvSpPr txBox="1"/>
          <p:nvPr/>
        </p:nvSpPr>
        <p:spPr>
          <a:xfrm>
            <a:off x="133350" y="85725"/>
            <a:ext cx="11925300" cy="7294305"/>
          </a:xfrm>
          <a:prstGeom prst="rect">
            <a:avLst/>
          </a:prstGeom>
          <a:noFill/>
        </p:spPr>
        <p:txBody>
          <a:bodyPr wrap="square" rtlCol="0">
            <a:spAutoFit/>
          </a:bodyPr>
          <a:lstStyle/>
          <a:p>
            <a:r>
              <a:rPr lang="en-US" dirty="0"/>
              <a:t>public String replace(char </a:t>
            </a:r>
            <a:r>
              <a:rPr lang="en-US" dirty="0" err="1"/>
              <a:t>oldCh,char</a:t>
            </a:r>
            <a:r>
              <a:rPr lang="en-US" dirty="0"/>
              <a:t> </a:t>
            </a:r>
            <a:r>
              <a:rPr lang="en-US" dirty="0" err="1"/>
              <a:t>newCh</a:t>
            </a:r>
            <a:r>
              <a:rPr lang="en-US" dirty="0"/>
              <a:t>)</a:t>
            </a:r>
          </a:p>
          <a:p>
            <a:endParaRPr lang="en-US" dirty="0"/>
          </a:p>
          <a:p>
            <a:r>
              <a:rPr lang="en-US" dirty="0"/>
              <a:t>Example : </a:t>
            </a:r>
          </a:p>
          <a:p>
            <a:r>
              <a:rPr lang="en-US" dirty="0"/>
              <a:t>String s = “</a:t>
            </a:r>
            <a:r>
              <a:rPr lang="en-US" dirty="0" err="1"/>
              <a:t>ababa</a:t>
            </a:r>
            <a:r>
              <a:rPr lang="en-US" dirty="0"/>
              <a:t>”;</a:t>
            </a:r>
          </a:p>
          <a:p>
            <a:r>
              <a:rPr lang="en-US" dirty="0" err="1"/>
              <a:t>System.out.println</a:t>
            </a:r>
            <a:r>
              <a:rPr lang="en-US" dirty="0"/>
              <a:t>(</a:t>
            </a:r>
            <a:r>
              <a:rPr lang="en-US" dirty="0" err="1"/>
              <a:t>s.replace</a:t>
            </a:r>
            <a:r>
              <a:rPr lang="en-US" dirty="0"/>
              <a:t>(‘</a:t>
            </a:r>
            <a:r>
              <a:rPr lang="en-US" dirty="0" err="1"/>
              <a:t>a’,’b</a:t>
            </a:r>
            <a:r>
              <a:rPr lang="en-US" dirty="0"/>
              <a:t>’))// </a:t>
            </a:r>
            <a:r>
              <a:rPr lang="en-US" dirty="0" err="1"/>
              <a:t>bbbbb</a:t>
            </a:r>
            <a:endParaRPr lang="en-US" dirty="0"/>
          </a:p>
          <a:p>
            <a:endParaRPr lang="en-US" dirty="0"/>
          </a:p>
          <a:p>
            <a:r>
              <a:rPr lang="en-US" dirty="0"/>
              <a:t>public String </a:t>
            </a:r>
            <a:r>
              <a:rPr lang="en-US" dirty="0" err="1"/>
              <a:t>toLowerCase</a:t>
            </a:r>
            <a:r>
              <a:rPr lang="en-US" dirty="0"/>
              <a:t>();</a:t>
            </a:r>
          </a:p>
          <a:p>
            <a:r>
              <a:rPr lang="en-US" dirty="0"/>
              <a:t>public String </a:t>
            </a:r>
            <a:r>
              <a:rPr lang="en-US" dirty="0" err="1"/>
              <a:t>toUpperCase</a:t>
            </a:r>
            <a:r>
              <a:rPr lang="en-US" dirty="0"/>
              <a:t>();</a:t>
            </a:r>
          </a:p>
          <a:p>
            <a:r>
              <a:rPr lang="en-US" dirty="0"/>
              <a:t>=======================</a:t>
            </a:r>
          </a:p>
          <a:p>
            <a:endParaRPr lang="en-US" dirty="0"/>
          </a:p>
          <a:p>
            <a:r>
              <a:rPr lang="en-US" dirty="0"/>
              <a:t>public String trim();</a:t>
            </a:r>
          </a:p>
          <a:p>
            <a:r>
              <a:rPr lang="en-US" dirty="0"/>
              <a:t>To remove blank spaces present at beginning and end of the string but not middle blank spaces .</a:t>
            </a:r>
          </a:p>
          <a:p>
            <a:endParaRPr lang="en-US" dirty="0"/>
          </a:p>
          <a:p>
            <a:r>
              <a:rPr lang="en-US" dirty="0"/>
              <a:t>public int </a:t>
            </a:r>
            <a:r>
              <a:rPr lang="en-US" dirty="0" err="1"/>
              <a:t>indexOf</a:t>
            </a:r>
            <a:r>
              <a:rPr lang="en-US" dirty="0"/>
              <a:t>(char </a:t>
            </a:r>
            <a:r>
              <a:rPr lang="en-US" dirty="0" err="1"/>
              <a:t>ch</a:t>
            </a:r>
            <a:r>
              <a:rPr lang="en-US" dirty="0"/>
              <a:t>);</a:t>
            </a:r>
          </a:p>
          <a:p>
            <a:r>
              <a:rPr lang="en-US" dirty="0"/>
              <a:t>Returns index of first occurrence of specified character </a:t>
            </a:r>
          </a:p>
          <a:p>
            <a:endParaRPr lang="en-US" dirty="0"/>
          </a:p>
          <a:p>
            <a:r>
              <a:rPr lang="en-US" dirty="0"/>
              <a:t>public int </a:t>
            </a:r>
            <a:r>
              <a:rPr lang="en-US" dirty="0" err="1"/>
              <a:t>lastIndexOf</a:t>
            </a:r>
            <a:r>
              <a:rPr lang="en-US" dirty="0"/>
              <a:t>(char </a:t>
            </a:r>
            <a:r>
              <a:rPr lang="en-US" dirty="0" err="1"/>
              <a:t>ch</a:t>
            </a:r>
            <a:r>
              <a:rPr lang="en-US" dirty="0"/>
              <a:t>);</a:t>
            </a:r>
          </a:p>
          <a:p>
            <a:r>
              <a:rPr lang="en-US" dirty="0"/>
              <a:t>Returns index of last occurrence of specified  character </a:t>
            </a:r>
          </a:p>
          <a:p>
            <a:r>
              <a:rPr lang="en-US" dirty="0"/>
              <a:t>Example: </a:t>
            </a:r>
          </a:p>
          <a:p>
            <a:r>
              <a:rPr lang="en-US" dirty="0"/>
              <a:t>String S = “</a:t>
            </a:r>
            <a:r>
              <a:rPr lang="en-US" dirty="0" err="1"/>
              <a:t>ababa</a:t>
            </a:r>
            <a:r>
              <a:rPr lang="en-US" dirty="0"/>
              <a:t>”;</a:t>
            </a:r>
          </a:p>
          <a:p>
            <a:r>
              <a:rPr lang="en-US" dirty="0" err="1"/>
              <a:t>System.out.println</a:t>
            </a:r>
            <a:r>
              <a:rPr lang="en-US" dirty="0"/>
              <a:t>(</a:t>
            </a:r>
            <a:r>
              <a:rPr lang="en-US" dirty="0" err="1"/>
              <a:t>s.indexOf</a:t>
            </a:r>
            <a:r>
              <a:rPr lang="en-US" dirty="0"/>
              <a:t>(‘a’));  // 0</a:t>
            </a:r>
          </a:p>
          <a:p>
            <a:r>
              <a:rPr lang="en-US" dirty="0" err="1"/>
              <a:t>System.out.println</a:t>
            </a:r>
            <a:r>
              <a:rPr lang="en-US" dirty="0"/>
              <a:t>(</a:t>
            </a:r>
            <a:r>
              <a:rPr lang="en-US" dirty="0" err="1"/>
              <a:t>s.lastIndexOf</a:t>
            </a:r>
            <a:r>
              <a:rPr lang="en-US" dirty="0"/>
              <a:t>(‘a’))   //4</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250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1345D6-57C1-4702-8FF1-CB533365CAE7}"/>
              </a:ext>
            </a:extLst>
          </p:cNvPr>
          <p:cNvSpPr txBox="1"/>
          <p:nvPr/>
        </p:nvSpPr>
        <p:spPr>
          <a:xfrm>
            <a:off x="295275" y="751344"/>
            <a:ext cx="11896725" cy="5355312"/>
          </a:xfrm>
          <a:prstGeom prst="rect">
            <a:avLst/>
          </a:prstGeom>
          <a:noFill/>
        </p:spPr>
        <p:txBody>
          <a:bodyPr wrap="square" rtlCol="0">
            <a:spAutoFit/>
          </a:bodyPr>
          <a:lstStyle/>
          <a:p>
            <a:r>
              <a:rPr lang="en-US" dirty="0"/>
              <a:t>Note *** : </a:t>
            </a:r>
          </a:p>
          <a:p>
            <a:endParaRPr lang="en-US" dirty="0"/>
          </a:p>
          <a:p>
            <a:r>
              <a:rPr lang="en-US" dirty="0"/>
              <a:t>Because of Runtime Operation if there is a change in the content then with those changes a new object will be created on the heap . If there is no change in the content then existing object will be reused and new object won’t be created . </a:t>
            </a:r>
          </a:p>
          <a:p>
            <a:endParaRPr lang="en-US" dirty="0"/>
          </a:p>
          <a:p>
            <a:r>
              <a:rPr lang="en-US" dirty="0"/>
              <a:t>Whether the object present in Heap or SCP the rule is same . </a:t>
            </a:r>
          </a:p>
          <a:p>
            <a:endParaRPr lang="en-US" dirty="0"/>
          </a:p>
          <a:p>
            <a:r>
              <a:rPr lang="en-US" dirty="0"/>
              <a:t>String s1 = new String(“</a:t>
            </a:r>
            <a:r>
              <a:rPr lang="en-US" dirty="0" err="1"/>
              <a:t>akhil</a:t>
            </a:r>
            <a:r>
              <a:rPr lang="en-US" dirty="0"/>
              <a:t>”);</a:t>
            </a:r>
          </a:p>
          <a:p>
            <a:r>
              <a:rPr lang="en-US" dirty="0"/>
              <a:t>String s2 = s1.toUpperCase();</a:t>
            </a:r>
          </a:p>
          <a:p>
            <a:r>
              <a:rPr lang="en-US" dirty="0"/>
              <a:t>String s3 = s2.toLowerCase();</a:t>
            </a:r>
          </a:p>
          <a:p>
            <a:r>
              <a:rPr lang="en-US" dirty="0" err="1"/>
              <a:t>System.out.println</a:t>
            </a:r>
            <a:r>
              <a:rPr lang="en-US" dirty="0"/>
              <a:t>(s1==s2); // false</a:t>
            </a:r>
          </a:p>
          <a:p>
            <a:r>
              <a:rPr lang="en-US" dirty="0" err="1"/>
              <a:t>System.out.println</a:t>
            </a:r>
            <a:r>
              <a:rPr lang="en-US" dirty="0"/>
              <a:t>(s1==s3); // true </a:t>
            </a:r>
          </a:p>
          <a:p>
            <a:endParaRPr lang="en-US" dirty="0"/>
          </a:p>
          <a:p>
            <a:r>
              <a:rPr lang="en-US" dirty="0"/>
              <a:t>String s4 = s2.toLowerCase();</a:t>
            </a:r>
          </a:p>
          <a:p>
            <a:r>
              <a:rPr lang="en-US" dirty="0"/>
              <a:t>String s5 = s4.toUpperCase()</a:t>
            </a:r>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6B3A7891-5A88-44AE-8586-4705EC48017D}"/>
              </a:ext>
            </a:extLst>
          </p:cNvPr>
          <p:cNvPicPr>
            <a:picLocks noChangeAspect="1"/>
          </p:cNvPicPr>
          <p:nvPr/>
        </p:nvPicPr>
        <p:blipFill>
          <a:blip r:embed="rId2"/>
          <a:stretch>
            <a:fillRect/>
          </a:stretch>
        </p:blipFill>
        <p:spPr>
          <a:xfrm>
            <a:off x="6400800" y="2410938"/>
            <a:ext cx="3910902" cy="3829425"/>
          </a:xfrm>
          <a:prstGeom prst="rect">
            <a:avLst/>
          </a:prstGeom>
        </p:spPr>
      </p:pic>
    </p:spTree>
    <p:extLst>
      <p:ext uri="{BB962C8B-B14F-4D97-AF65-F5344CB8AC3E}">
        <p14:creationId xmlns:p14="http://schemas.microsoft.com/office/powerpoint/2010/main" val="1972328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5120</TotalTime>
  <Words>4054</Words>
  <Application>Microsoft Office PowerPoint</Application>
  <PresentationFormat>Widescreen</PresentationFormat>
  <Paragraphs>533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22</cp:revision>
  <dcterms:created xsi:type="dcterms:W3CDTF">2022-09-28T05:36:01Z</dcterms:created>
  <dcterms:modified xsi:type="dcterms:W3CDTF">2022-10-07T09:07:31Z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2022-09-28T05:36:01Z</vt:lpwstr>
  </property>
  <property fmtid="{D5CDD505-2E9C-101B-9397-08002B2CF9AE}" pid="4" name="MSIP_Label_a8a73c85-e524-44a6-bd58-7df7ef87be8f_Method">
    <vt:lpwstr>Standard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02959684-c8c5-4612-a19a-86bfaec4e413</vt:lpwstr>
  </property>
  <property fmtid="{D5CDD505-2E9C-101B-9397-08002B2CF9AE}" pid="8" name="MSIP_Label_a8a73c85-e524-44a6-bd58-7df7ef87be8f_ContentBits">
    <vt:lpwstr>0</vt:lpwstr>
  </property>
</Properties>
</file>