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5678-037A-4E2C-80CF-F4E3071B4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698ECF-7D0E-47B6-AB2F-182F35046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1CF01-F469-4DFB-A02F-E2D7AFAAD6CC}"/>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0EEC737E-22E0-4D6B-ACD5-89B35E3F7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D17D3-7DE9-44E2-818F-B4D0534FE44A}"/>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64688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9DFF-EFCD-4CFA-8250-0952DB247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5EC203-A12F-4859-A7D2-5786300F5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D4BC-5B25-48F0-BDEC-24F2E5418D6D}"/>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08A3114D-4C3C-4951-889C-7AFAB4100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C7D0B-8EC2-47CE-A53C-27E432501513}"/>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230122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F05E7D-AB93-48FD-A384-76BE53AB4C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6D62C-2F08-4CEB-B0CF-5751A4161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E0BD0-74EA-47C7-B3BF-F34F2C3476E6}"/>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663409DB-29B8-4F3D-9F34-4866FE0E0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19DB5-3C83-4810-8118-5C65E72DE613}"/>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367006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5552-8603-4203-BA9C-C3D310138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07FF3-7348-4794-A40A-0ED71BB74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6C27D-B115-4C06-B1B2-A0A0F5D1B8AF}"/>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7F7EA59A-EEF4-4E90-8694-20E1AAD8E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79EF8-FE10-4278-9161-EC763B5FA7E4}"/>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165409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FB14-2D3C-4E76-8453-30FCFE616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92D09C-6167-4E86-8452-6CA748CDE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83FA3-9031-4075-AAE1-598CB565DBC2}"/>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23D93C62-A9D5-4202-9D4B-E2E1073FE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AB685-A023-4F49-9DC3-27C0CF93D513}"/>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392857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F83F-4B41-4FAF-B867-04FC2DB9C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10E8D-27F4-4AEF-B4C2-0D1BF9540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7BE158-3E31-42A2-9495-D11FED244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65300-9937-4C2A-A6D6-CF8B0B54CAF3}"/>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6" name="Footer Placeholder 5">
            <a:extLst>
              <a:ext uri="{FF2B5EF4-FFF2-40B4-BE49-F238E27FC236}">
                <a16:creationId xmlns:a16="http://schemas.microsoft.com/office/drawing/2014/main" id="{D79B8E92-D653-4169-8A48-FD40E3696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38B0B-1407-445E-98AE-74AD11ECC6AA}"/>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39261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E25B-38D8-49C8-8DDB-F28AFF62A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86245-A111-4AF3-9384-0524FAC06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35222-229D-4A24-B3A4-A8F4DC153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07CF2-A27B-4251-9F00-5707A780C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36897-2B2C-402F-9AC9-72ADBB774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88BBC-B511-4BF3-8E7C-23CD4B9FF3B8}"/>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8" name="Footer Placeholder 7">
            <a:extLst>
              <a:ext uri="{FF2B5EF4-FFF2-40B4-BE49-F238E27FC236}">
                <a16:creationId xmlns:a16="http://schemas.microsoft.com/office/drawing/2014/main" id="{2AB7E0B0-0467-4CA3-9B9A-18ABED9D9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EFEF93-F487-4CBF-8107-FD948F507864}"/>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412918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6C3E-CBCC-4512-B98E-0B00C1199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C9A40-2B73-482D-986C-D2A1372EC851}"/>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4" name="Footer Placeholder 3">
            <a:extLst>
              <a:ext uri="{FF2B5EF4-FFF2-40B4-BE49-F238E27FC236}">
                <a16:creationId xmlns:a16="http://schemas.microsoft.com/office/drawing/2014/main" id="{2F2B69FB-C9E4-4862-BC05-152B375D5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2D6A86-A41B-4431-B30B-94602E5394B2}"/>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193171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C83DE-42B9-41A9-991E-4AD54480F29F}"/>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3" name="Footer Placeholder 2">
            <a:extLst>
              <a:ext uri="{FF2B5EF4-FFF2-40B4-BE49-F238E27FC236}">
                <a16:creationId xmlns:a16="http://schemas.microsoft.com/office/drawing/2014/main" id="{89032FAF-BD9E-405C-9120-6FD9D6C15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AF30B6-7F96-49D7-AD51-E9CA417329CB}"/>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163823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26F-A313-467A-AF01-8A16E7193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C7C6F5-AAB0-450A-BEA5-0FC396780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1526BA-8752-4909-9DAA-BC784CFA2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D0E60-6CF1-45CB-A7CE-99DB61A45FB8}"/>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6" name="Footer Placeholder 5">
            <a:extLst>
              <a:ext uri="{FF2B5EF4-FFF2-40B4-BE49-F238E27FC236}">
                <a16:creationId xmlns:a16="http://schemas.microsoft.com/office/drawing/2014/main" id="{33C904C5-949E-4096-8FB5-54EFAE53F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437FF-8C72-412D-BF36-8B9650200285}"/>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13211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4168-E3B3-4874-96EF-1FF44FD69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79EB4-F5D2-43C6-A937-5B9472414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FC574F-8DEA-4676-AFC4-083033EE1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81D3C-122A-4F1A-B83F-895316A1B07B}"/>
              </a:ext>
            </a:extLst>
          </p:cNvPr>
          <p:cNvSpPr>
            <a:spLocks noGrp="1"/>
          </p:cNvSpPr>
          <p:nvPr>
            <p:ph type="dt" sz="half" idx="10"/>
          </p:nvPr>
        </p:nvSpPr>
        <p:spPr/>
        <p:txBody>
          <a:bodyPr/>
          <a:lstStyle/>
          <a:p>
            <a:fld id="{2D8E4B67-AD20-4C4B-AFDC-F1C1B929AD30}" type="datetimeFigureOut">
              <a:rPr lang="en-US" smtClean="0"/>
              <a:t>10/9/2022</a:t>
            </a:fld>
            <a:endParaRPr lang="en-US"/>
          </a:p>
        </p:txBody>
      </p:sp>
      <p:sp>
        <p:nvSpPr>
          <p:cNvPr id="6" name="Footer Placeholder 5">
            <a:extLst>
              <a:ext uri="{FF2B5EF4-FFF2-40B4-BE49-F238E27FC236}">
                <a16:creationId xmlns:a16="http://schemas.microsoft.com/office/drawing/2014/main" id="{609C0057-A37A-405F-9499-EDE1BD357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1928A-57DD-4E31-A59F-076BC4C7B2A6}"/>
              </a:ext>
            </a:extLst>
          </p:cNvPr>
          <p:cNvSpPr>
            <a:spLocks noGrp="1"/>
          </p:cNvSpPr>
          <p:nvPr>
            <p:ph type="sldNum" sz="quarter" idx="12"/>
          </p:nvPr>
        </p:nvSpPr>
        <p:spPr/>
        <p:txBody>
          <a:bodyPr/>
          <a:lstStyle/>
          <a:p>
            <a:fld id="{94670A01-F0E3-4A4C-BF65-E56AE9E3FFAE}" type="slidenum">
              <a:rPr lang="en-US" smtClean="0"/>
              <a:t>‹#›</a:t>
            </a:fld>
            <a:endParaRPr lang="en-US"/>
          </a:p>
        </p:txBody>
      </p:sp>
    </p:spTree>
    <p:extLst>
      <p:ext uri="{BB962C8B-B14F-4D97-AF65-F5344CB8AC3E}">
        <p14:creationId xmlns:p14="http://schemas.microsoft.com/office/powerpoint/2010/main" val="168864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5EEB6-A6CE-4B8E-9517-B5C97B56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EACF1-54C4-41E0-885D-786459B1E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F63E7-4ED8-4A0F-9DE1-348AFBDC7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E4B67-AD20-4C4B-AFDC-F1C1B929AD30}" type="datetimeFigureOut">
              <a:rPr lang="en-US" smtClean="0"/>
              <a:t>10/9/2022</a:t>
            </a:fld>
            <a:endParaRPr lang="en-US"/>
          </a:p>
        </p:txBody>
      </p:sp>
      <p:sp>
        <p:nvSpPr>
          <p:cNvPr id="5" name="Footer Placeholder 4">
            <a:extLst>
              <a:ext uri="{FF2B5EF4-FFF2-40B4-BE49-F238E27FC236}">
                <a16:creationId xmlns:a16="http://schemas.microsoft.com/office/drawing/2014/main" id="{CEAF3272-FAB7-46A8-9726-99659A28E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C173EC-F3D2-41D1-A844-E2A82B254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70A01-F0E3-4A4C-BF65-E56AE9E3FFAE}" type="slidenum">
              <a:rPr lang="en-US" smtClean="0"/>
              <a:t>‹#›</a:t>
            </a:fld>
            <a:endParaRPr lang="en-US"/>
          </a:p>
        </p:txBody>
      </p:sp>
    </p:spTree>
    <p:extLst>
      <p:ext uri="{BB962C8B-B14F-4D97-AF65-F5344CB8AC3E}">
        <p14:creationId xmlns:p14="http://schemas.microsoft.com/office/powerpoint/2010/main" val="183846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28A569-EC18-452C-B27D-FEA8E4D75EC5}"/>
              </a:ext>
            </a:extLst>
          </p:cNvPr>
          <p:cNvSpPr txBox="1"/>
          <p:nvPr/>
        </p:nvSpPr>
        <p:spPr>
          <a:xfrm>
            <a:off x="228600" y="142875"/>
            <a:ext cx="11858625" cy="6709529"/>
          </a:xfrm>
          <a:prstGeom prst="rect">
            <a:avLst/>
          </a:prstGeom>
          <a:noFill/>
        </p:spPr>
        <p:txBody>
          <a:bodyPr wrap="square" rtlCol="0">
            <a:spAutoFit/>
          </a:bodyPr>
          <a:lstStyle/>
          <a:p>
            <a:r>
              <a:rPr lang="en-US" sz="2800" b="1" dirty="0"/>
              <a:t>  					Wrapper classes</a:t>
            </a:r>
          </a:p>
          <a:p>
            <a:r>
              <a:rPr lang="en-US" dirty="0"/>
              <a:t>The main objectives of wrapper classes are : </a:t>
            </a:r>
          </a:p>
          <a:p>
            <a:pPr marL="342900" indent="-342900">
              <a:buAutoNum type="arabicPeriod"/>
            </a:pPr>
            <a:r>
              <a:rPr lang="en-US" dirty="0"/>
              <a:t>To wrap primitive into object form so that we can handle primitives also just like objects .</a:t>
            </a:r>
          </a:p>
          <a:p>
            <a:pPr marL="342900" indent="-342900">
              <a:buAutoNum type="arabicPeriod"/>
            </a:pPr>
            <a:r>
              <a:rPr lang="en-US" dirty="0"/>
              <a:t>To define several utility methods which are required for primitives . </a:t>
            </a:r>
          </a:p>
          <a:p>
            <a:pPr marL="342900" indent="-342900">
              <a:buAutoNum type="arabicPeriod"/>
            </a:pPr>
            <a:endParaRPr lang="en-US" dirty="0"/>
          </a:p>
          <a:p>
            <a:r>
              <a:rPr lang="en-US" sz="2400" b="1" dirty="0"/>
              <a:t>Constructors</a:t>
            </a:r>
          </a:p>
          <a:p>
            <a:r>
              <a:rPr lang="en-US" dirty="0"/>
              <a:t>Almost all wrapper classes contains two constructors one can take corresponding primitive as argument and the other can take String as argument </a:t>
            </a:r>
          </a:p>
          <a:p>
            <a:endParaRPr lang="en-US" dirty="0"/>
          </a:p>
          <a:p>
            <a:r>
              <a:rPr lang="en-US" dirty="0"/>
              <a:t>Ex1</a:t>
            </a:r>
          </a:p>
          <a:p>
            <a:r>
              <a:rPr lang="en-US" dirty="0"/>
              <a:t>Integer I = new Integer(10)   // int primitive</a:t>
            </a:r>
          </a:p>
          <a:p>
            <a:r>
              <a:rPr lang="en-US" dirty="0"/>
              <a:t>Integer I = new Integer(“10”);  // String </a:t>
            </a:r>
            <a:r>
              <a:rPr lang="en-US" dirty="0" err="1"/>
              <a:t>args</a:t>
            </a:r>
            <a:endParaRPr lang="en-US" dirty="0"/>
          </a:p>
          <a:p>
            <a:endParaRPr lang="en-US" dirty="0"/>
          </a:p>
          <a:p>
            <a:r>
              <a:rPr lang="en-US" dirty="0"/>
              <a:t>Ex2</a:t>
            </a:r>
          </a:p>
          <a:p>
            <a:r>
              <a:rPr lang="en-US" dirty="0"/>
              <a:t>Double d = new Double(10.5);</a:t>
            </a:r>
          </a:p>
          <a:p>
            <a:r>
              <a:rPr lang="en-US" dirty="0"/>
              <a:t>Double d = new Double(“10.5”);</a:t>
            </a:r>
          </a:p>
          <a:p>
            <a:endParaRPr lang="en-US" dirty="0"/>
          </a:p>
          <a:p>
            <a:r>
              <a:rPr lang="en-US" dirty="0"/>
              <a:t>If String argument not representing a number then we will get </a:t>
            </a:r>
            <a:r>
              <a:rPr lang="en-US" dirty="0" err="1"/>
              <a:t>RuntimeException</a:t>
            </a:r>
            <a:r>
              <a:rPr lang="en-US" dirty="0"/>
              <a:t> saying </a:t>
            </a:r>
            <a:r>
              <a:rPr lang="en-US" dirty="0" err="1"/>
              <a:t>NumberFormatException</a:t>
            </a:r>
            <a:endParaRPr lang="en-US" dirty="0"/>
          </a:p>
          <a:p>
            <a:endParaRPr lang="en-US" dirty="0"/>
          </a:p>
          <a:p>
            <a:r>
              <a:rPr lang="en-US" dirty="0"/>
              <a:t>Integer I  = new integer(“ten”);</a:t>
            </a:r>
          </a:p>
          <a:p>
            <a:r>
              <a:rPr lang="en-US" dirty="0"/>
              <a:t>	RE: </a:t>
            </a:r>
            <a:r>
              <a:rPr lang="en-US" dirty="0" err="1"/>
              <a:t>NumberFormatException</a:t>
            </a:r>
            <a:r>
              <a:rPr lang="en-US" dirty="0"/>
              <a:t> </a:t>
            </a:r>
          </a:p>
          <a:p>
            <a:endParaRPr lang="en-US" dirty="0"/>
          </a:p>
          <a:p>
            <a:endParaRPr lang="en-US" dirty="0"/>
          </a:p>
        </p:txBody>
      </p:sp>
    </p:spTree>
    <p:extLst>
      <p:ext uri="{BB962C8B-B14F-4D97-AF65-F5344CB8AC3E}">
        <p14:creationId xmlns:p14="http://schemas.microsoft.com/office/powerpoint/2010/main" val="710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45F55-42CF-4165-AD04-829FA0B1ABB4}"/>
              </a:ext>
            </a:extLst>
          </p:cNvPr>
          <p:cNvSpPr txBox="1"/>
          <p:nvPr/>
        </p:nvSpPr>
        <p:spPr>
          <a:xfrm>
            <a:off x="76200" y="142875"/>
            <a:ext cx="11991975" cy="6617196"/>
          </a:xfrm>
          <a:prstGeom prst="rect">
            <a:avLst/>
          </a:prstGeom>
          <a:noFill/>
        </p:spPr>
        <p:txBody>
          <a:bodyPr wrap="square" rtlCol="0">
            <a:spAutoFit/>
          </a:bodyPr>
          <a:lstStyle/>
          <a:p>
            <a:r>
              <a:rPr lang="en-US" dirty="0"/>
              <a:t>public static </a:t>
            </a:r>
            <a:r>
              <a:rPr lang="en-US" dirty="0" err="1"/>
              <a:t>primitiveparseXxx</a:t>
            </a:r>
            <a:r>
              <a:rPr lang="en-US" dirty="0"/>
              <a:t>(String </a:t>
            </a:r>
            <a:r>
              <a:rPr lang="en-US" dirty="0" err="1"/>
              <a:t>s,int</a:t>
            </a:r>
            <a:r>
              <a:rPr lang="en-US" dirty="0"/>
              <a:t> radix);</a:t>
            </a:r>
          </a:p>
          <a:p>
            <a:r>
              <a:rPr lang="en-US" dirty="0"/>
              <a:t>The allowed range of radix is : 2 to 36 </a:t>
            </a:r>
          </a:p>
          <a:p>
            <a:endParaRPr lang="en-US" dirty="0"/>
          </a:p>
          <a:p>
            <a:r>
              <a:rPr lang="en-US" dirty="0"/>
              <a:t>E.g.</a:t>
            </a:r>
          </a:p>
          <a:p>
            <a:r>
              <a:rPr lang="en-US" dirty="0"/>
              <a:t>int I = </a:t>
            </a:r>
            <a:r>
              <a:rPr lang="en-US" dirty="0" err="1"/>
              <a:t>Integer.parseInt</a:t>
            </a:r>
            <a:r>
              <a:rPr lang="en-US" dirty="0"/>
              <a:t>(“1111”,2);</a:t>
            </a:r>
          </a:p>
          <a:p>
            <a:r>
              <a:rPr lang="en-US" dirty="0" err="1"/>
              <a:t>System.out.println</a:t>
            </a:r>
            <a:r>
              <a:rPr lang="en-US" dirty="0"/>
              <a:t>(</a:t>
            </a:r>
            <a:r>
              <a:rPr lang="en-US" dirty="0" err="1"/>
              <a:t>i</a:t>
            </a:r>
            <a:r>
              <a:rPr lang="en-US" dirty="0"/>
              <a:t>); // 15</a:t>
            </a:r>
          </a:p>
          <a:p>
            <a:endParaRPr lang="en-US" dirty="0"/>
          </a:p>
          <a:p>
            <a:endParaRPr lang="en-US" dirty="0"/>
          </a:p>
          <a:p>
            <a:r>
              <a:rPr lang="en-US" sz="2400" b="1" dirty="0" err="1"/>
              <a:t>toString</a:t>
            </a:r>
            <a:r>
              <a:rPr lang="en-US" sz="2400" b="1" dirty="0"/>
              <a:t>() method</a:t>
            </a:r>
          </a:p>
          <a:p>
            <a:r>
              <a:rPr lang="en-US" dirty="0"/>
              <a:t>We can use </a:t>
            </a:r>
            <a:r>
              <a:rPr lang="en-US" dirty="0" err="1"/>
              <a:t>toString</a:t>
            </a:r>
            <a:r>
              <a:rPr lang="en-US" dirty="0"/>
              <a:t>() method to convert wrapper object or primitive to String </a:t>
            </a:r>
          </a:p>
          <a:p>
            <a:endParaRPr lang="en-US" dirty="0"/>
          </a:p>
          <a:p>
            <a:r>
              <a:rPr lang="en-US" sz="2000" b="1" dirty="0"/>
              <a:t>Form-1</a:t>
            </a:r>
          </a:p>
          <a:p>
            <a:r>
              <a:rPr lang="en-US" dirty="0"/>
              <a:t>Every wrapper class contains the following </a:t>
            </a:r>
            <a:r>
              <a:rPr lang="en-US" dirty="0" err="1"/>
              <a:t>toString</a:t>
            </a:r>
            <a:r>
              <a:rPr lang="en-US" dirty="0"/>
              <a:t>() method to convert wrapper object to String. It is the overriding version of Object class </a:t>
            </a:r>
            <a:r>
              <a:rPr lang="en-US" dirty="0" err="1"/>
              <a:t>toString</a:t>
            </a:r>
            <a:r>
              <a:rPr lang="en-US" dirty="0"/>
              <a:t>() method . Whenever we are trying to print wrapper object reference internally this </a:t>
            </a:r>
            <a:r>
              <a:rPr lang="en-US" dirty="0" err="1"/>
              <a:t>toString</a:t>
            </a:r>
            <a:r>
              <a:rPr lang="en-US" dirty="0"/>
              <a:t>() method will be </a:t>
            </a:r>
            <a:r>
              <a:rPr lang="en-US" dirty="0" err="1"/>
              <a:t>called.which</a:t>
            </a:r>
            <a:r>
              <a:rPr lang="en-US" dirty="0"/>
              <a:t> overridden to return the content . </a:t>
            </a:r>
          </a:p>
          <a:p>
            <a:r>
              <a:rPr lang="en-US" dirty="0"/>
              <a:t> </a:t>
            </a:r>
          </a:p>
          <a:p>
            <a:endParaRPr lang="en-US" dirty="0"/>
          </a:p>
          <a:p>
            <a:r>
              <a:rPr lang="en-US" sz="2000" b="1" dirty="0"/>
              <a:t>public String </a:t>
            </a:r>
            <a:r>
              <a:rPr lang="en-US" sz="2000" b="1" dirty="0" err="1"/>
              <a:t>toString</a:t>
            </a:r>
            <a:r>
              <a:rPr lang="en-US" sz="2000" b="1" dirty="0"/>
              <a:t>()</a:t>
            </a:r>
          </a:p>
          <a:p>
            <a:r>
              <a:rPr lang="en-US" dirty="0"/>
              <a:t>E.g. </a:t>
            </a:r>
          </a:p>
          <a:p>
            <a:r>
              <a:rPr lang="en-US" dirty="0"/>
              <a:t>Integer I =new Integer(10);</a:t>
            </a:r>
          </a:p>
          <a:p>
            <a:r>
              <a:rPr lang="en-US" dirty="0"/>
              <a:t>String s = </a:t>
            </a:r>
            <a:r>
              <a:rPr lang="en-US" dirty="0" err="1"/>
              <a:t>I.toString</a:t>
            </a:r>
            <a:r>
              <a:rPr lang="en-US" dirty="0"/>
              <a:t>();</a:t>
            </a:r>
          </a:p>
          <a:p>
            <a:r>
              <a:rPr lang="en-US" dirty="0" err="1"/>
              <a:t>Sopln</a:t>
            </a:r>
            <a:r>
              <a:rPr lang="en-US" dirty="0"/>
              <a:t>(s); == 10</a:t>
            </a:r>
          </a:p>
          <a:p>
            <a:r>
              <a:rPr lang="en-US" dirty="0" err="1"/>
              <a:t>Sopln</a:t>
            </a:r>
            <a:r>
              <a:rPr lang="en-US" dirty="0"/>
              <a:t>(</a:t>
            </a:r>
            <a:r>
              <a:rPr lang="en-US" dirty="0" err="1"/>
              <a:t>i</a:t>
            </a:r>
            <a:r>
              <a:rPr lang="en-US" dirty="0"/>
              <a:t>) == </a:t>
            </a:r>
            <a:r>
              <a:rPr lang="en-US" dirty="0" err="1"/>
              <a:t>sopln</a:t>
            </a:r>
            <a:r>
              <a:rPr lang="en-US" dirty="0"/>
              <a:t>(</a:t>
            </a:r>
            <a:r>
              <a:rPr lang="en-US" dirty="0" err="1"/>
              <a:t>I.toString</a:t>
            </a:r>
            <a:r>
              <a:rPr lang="en-US" dirty="0"/>
              <a:t>()); == 10;</a:t>
            </a:r>
          </a:p>
        </p:txBody>
      </p:sp>
    </p:spTree>
    <p:extLst>
      <p:ext uri="{BB962C8B-B14F-4D97-AF65-F5344CB8AC3E}">
        <p14:creationId xmlns:p14="http://schemas.microsoft.com/office/powerpoint/2010/main" val="353165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26D6F-68CD-4934-BAE1-745E362293C5}"/>
              </a:ext>
            </a:extLst>
          </p:cNvPr>
          <p:cNvSpPr txBox="1"/>
          <p:nvPr/>
        </p:nvSpPr>
        <p:spPr>
          <a:xfrm>
            <a:off x="161925" y="142875"/>
            <a:ext cx="11858625" cy="5416868"/>
          </a:xfrm>
          <a:prstGeom prst="rect">
            <a:avLst/>
          </a:prstGeom>
          <a:noFill/>
        </p:spPr>
        <p:txBody>
          <a:bodyPr wrap="square" rtlCol="0">
            <a:spAutoFit/>
          </a:bodyPr>
          <a:lstStyle/>
          <a:p>
            <a:r>
              <a:rPr lang="en-US" dirty="0"/>
              <a:t>Every wrapper class including Character class contains the following static </a:t>
            </a:r>
            <a:r>
              <a:rPr lang="en-US" dirty="0" err="1"/>
              <a:t>toString</a:t>
            </a:r>
            <a:r>
              <a:rPr lang="en-US" dirty="0"/>
              <a:t>() method to convert primitive to String </a:t>
            </a:r>
          </a:p>
          <a:p>
            <a:endParaRPr lang="en-US" dirty="0"/>
          </a:p>
          <a:p>
            <a:r>
              <a:rPr lang="en-US" dirty="0"/>
              <a:t>public static String </a:t>
            </a:r>
            <a:r>
              <a:rPr lang="en-US" dirty="0" err="1"/>
              <a:t>toString</a:t>
            </a:r>
            <a:r>
              <a:rPr lang="en-US" dirty="0"/>
              <a:t>(primitive p);</a:t>
            </a:r>
          </a:p>
          <a:p>
            <a:endParaRPr lang="en-US" dirty="0"/>
          </a:p>
          <a:p>
            <a:r>
              <a:rPr lang="en-US" dirty="0"/>
              <a:t>E.g.</a:t>
            </a:r>
          </a:p>
          <a:p>
            <a:r>
              <a:rPr lang="en-US" dirty="0"/>
              <a:t>String s = </a:t>
            </a:r>
            <a:r>
              <a:rPr lang="en-US" dirty="0" err="1"/>
              <a:t>Integer.toString</a:t>
            </a:r>
            <a:r>
              <a:rPr lang="en-US" dirty="0"/>
              <a:t>(10);</a:t>
            </a:r>
          </a:p>
          <a:p>
            <a:r>
              <a:rPr lang="en-US" dirty="0"/>
              <a:t>String s = </a:t>
            </a:r>
            <a:r>
              <a:rPr lang="en-US" dirty="0" err="1"/>
              <a:t>Boolean.toString</a:t>
            </a:r>
            <a:r>
              <a:rPr lang="en-US" dirty="0"/>
              <a:t>(true);</a:t>
            </a:r>
          </a:p>
          <a:p>
            <a:r>
              <a:rPr lang="en-US" dirty="0"/>
              <a:t>String s = </a:t>
            </a:r>
            <a:r>
              <a:rPr lang="en-US" dirty="0" err="1"/>
              <a:t>Character.toString</a:t>
            </a:r>
            <a:r>
              <a:rPr lang="en-US" dirty="0"/>
              <a:t>(‘a’);</a:t>
            </a:r>
          </a:p>
          <a:p>
            <a:endParaRPr lang="en-US" dirty="0"/>
          </a:p>
          <a:p>
            <a:r>
              <a:rPr lang="en-US" sz="2000" b="1" dirty="0"/>
              <a:t>Form-3</a:t>
            </a:r>
          </a:p>
          <a:p>
            <a:r>
              <a:rPr lang="en-US" dirty="0"/>
              <a:t>Integer and Long classes contains the following </a:t>
            </a:r>
            <a:r>
              <a:rPr lang="en-US" dirty="0" err="1"/>
              <a:t>toString</a:t>
            </a:r>
            <a:r>
              <a:rPr lang="en-US" dirty="0"/>
              <a:t>() method to convert primitive to specified radix String. </a:t>
            </a:r>
          </a:p>
          <a:p>
            <a:endParaRPr lang="en-US" dirty="0"/>
          </a:p>
          <a:p>
            <a:endParaRPr lang="en-US" dirty="0"/>
          </a:p>
          <a:p>
            <a:r>
              <a:rPr lang="en-US" sz="2000" b="1" dirty="0"/>
              <a:t>public static String </a:t>
            </a:r>
            <a:r>
              <a:rPr lang="en-US" sz="2000" b="1" dirty="0" err="1"/>
              <a:t>toString</a:t>
            </a:r>
            <a:r>
              <a:rPr lang="en-US" sz="2000" b="1" dirty="0"/>
              <a:t>(primitive </a:t>
            </a:r>
            <a:r>
              <a:rPr lang="en-US" sz="2000" b="1" dirty="0" err="1"/>
              <a:t>p,int</a:t>
            </a:r>
            <a:r>
              <a:rPr lang="en-US" sz="2000" b="1" dirty="0"/>
              <a:t> radix);</a:t>
            </a:r>
          </a:p>
          <a:p>
            <a:r>
              <a:rPr lang="en-US" dirty="0"/>
              <a:t>The allowed range of radix is : 2 to 36 </a:t>
            </a:r>
          </a:p>
          <a:p>
            <a:r>
              <a:rPr lang="en-US" dirty="0"/>
              <a:t>E.g. </a:t>
            </a:r>
          </a:p>
          <a:p>
            <a:r>
              <a:rPr lang="en-US" dirty="0"/>
              <a:t>String s = </a:t>
            </a:r>
            <a:r>
              <a:rPr lang="en-US" dirty="0" err="1"/>
              <a:t>Integer.toString</a:t>
            </a:r>
            <a:r>
              <a:rPr lang="en-US" dirty="0"/>
              <a:t>(15,2);</a:t>
            </a:r>
          </a:p>
          <a:p>
            <a:r>
              <a:rPr lang="en-US" dirty="0" err="1"/>
              <a:t>Sopln</a:t>
            </a:r>
            <a:r>
              <a:rPr lang="en-US" dirty="0"/>
              <a:t>(s); // 1111</a:t>
            </a:r>
          </a:p>
          <a:p>
            <a:endParaRPr lang="en-US" dirty="0"/>
          </a:p>
        </p:txBody>
      </p:sp>
    </p:spTree>
    <p:extLst>
      <p:ext uri="{BB962C8B-B14F-4D97-AF65-F5344CB8AC3E}">
        <p14:creationId xmlns:p14="http://schemas.microsoft.com/office/powerpoint/2010/main" val="394450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05BA6-FF21-4561-B39D-930773BE85EC}"/>
              </a:ext>
            </a:extLst>
          </p:cNvPr>
          <p:cNvSpPr txBox="1"/>
          <p:nvPr/>
        </p:nvSpPr>
        <p:spPr>
          <a:xfrm>
            <a:off x="180975" y="76200"/>
            <a:ext cx="11877675" cy="5478423"/>
          </a:xfrm>
          <a:prstGeom prst="rect">
            <a:avLst/>
          </a:prstGeom>
          <a:noFill/>
        </p:spPr>
        <p:txBody>
          <a:bodyPr wrap="square" rtlCol="0">
            <a:spAutoFit/>
          </a:bodyPr>
          <a:lstStyle/>
          <a:p>
            <a:r>
              <a:rPr lang="en-US" sz="2400" b="1" dirty="0"/>
              <a:t>Form-4</a:t>
            </a:r>
          </a:p>
          <a:p>
            <a:r>
              <a:rPr lang="en-US" sz="2000" b="1" dirty="0" err="1"/>
              <a:t>toXxxString</a:t>
            </a:r>
            <a:r>
              <a:rPr lang="en-US" sz="2000" b="1" dirty="0"/>
              <a:t>() method:</a:t>
            </a:r>
          </a:p>
          <a:p>
            <a:endParaRPr lang="en-US" dirty="0"/>
          </a:p>
          <a:p>
            <a:r>
              <a:rPr lang="en-US" dirty="0"/>
              <a:t>Integer and Long classes contains the following </a:t>
            </a:r>
            <a:r>
              <a:rPr lang="en-US" dirty="0" err="1"/>
              <a:t>toXxxString</a:t>
            </a:r>
            <a:r>
              <a:rPr lang="en-US" dirty="0"/>
              <a:t> methods</a:t>
            </a:r>
          </a:p>
          <a:p>
            <a:endParaRPr lang="en-US" dirty="0"/>
          </a:p>
          <a:p>
            <a:r>
              <a:rPr lang="en-US" dirty="0"/>
              <a:t>public static String </a:t>
            </a:r>
            <a:r>
              <a:rPr lang="en-US" dirty="0" err="1"/>
              <a:t>toBinaryString</a:t>
            </a:r>
            <a:r>
              <a:rPr lang="en-US" dirty="0"/>
              <a:t>(primitive p);</a:t>
            </a:r>
          </a:p>
          <a:p>
            <a:r>
              <a:rPr lang="en-US" dirty="0"/>
              <a:t>public static String </a:t>
            </a:r>
            <a:r>
              <a:rPr lang="en-US" dirty="0" err="1"/>
              <a:t>toOctalString</a:t>
            </a:r>
            <a:r>
              <a:rPr lang="en-US" dirty="0"/>
              <a:t>(primitive p);</a:t>
            </a:r>
          </a:p>
          <a:p>
            <a:r>
              <a:rPr lang="en-US" dirty="0"/>
              <a:t>public static String </a:t>
            </a:r>
            <a:r>
              <a:rPr lang="en-US" dirty="0" err="1"/>
              <a:t>toHexString</a:t>
            </a:r>
            <a:r>
              <a:rPr lang="en-US" dirty="0"/>
              <a:t>(primitive p);</a:t>
            </a:r>
          </a:p>
          <a:p>
            <a:endParaRPr lang="en-US" dirty="0"/>
          </a:p>
          <a:p>
            <a:r>
              <a:rPr lang="en-US" dirty="0"/>
              <a:t>E.g.</a:t>
            </a:r>
          </a:p>
          <a:p>
            <a:r>
              <a:rPr lang="en-US" dirty="0"/>
              <a:t>String s = </a:t>
            </a:r>
            <a:r>
              <a:rPr lang="en-US" dirty="0" err="1"/>
              <a:t>Integer.toBinaryString</a:t>
            </a:r>
            <a:r>
              <a:rPr lang="en-US" dirty="0"/>
              <a:t>(10);</a:t>
            </a:r>
          </a:p>
          <a:p>
            <a:r>
              <a:rPr lang="en-US" dirty="0" err="1"/>
              <a:t>System.out.println</a:t>
            </a:r>
            <a:r>
              <a:rPr lang="en-US" dirty="0"/>
              <a:t>(s);  // 1010</a:t>
            </a:r>
          </a:p>
          <a:p>
            <a:endParaRPr lang="en-US" dirty="0"/>
          </a:p>
          <a:p>
            <a:r>
              <a:rPr lang="en-US" dirty="0"/>
              <a:t>String s  = </a:t>
            </a:r>
            <a:r>
              <a:rPr lang="en-US" dirty="0" err="1"/>
              <a:t>Integer.toOctalString</a:t>
            </a:r>
            <a:r>
              <a:rPr lang="en-US" dirty="0"/>
              <a:t>(10);</a:t>
            </a:r>
          </a:p>
          <a:p>
            <a:r>
              <a:rPr lang="en-US" dirty="0" err="1"/>
              <a:t>System.out.println</a:t>
            </a:r>
            <a:r>
              <a:rPr lang="en-US" dirty="0"/>
              <a:t>(10); // 12</a:t>
            </a:r>
          </a:p>
          <a:p>
            <a:endParaRPr lang="en-US" dirty="0"/>
          </a:p>
          <a:p>
            <a:r>
              <a:rPr lang="en-US" dirty="0"/>
              <a:t>String s  = </a:t>
            </a:r>
            <a:r>
              <a:rPr lang="en-US" dirty="0" err="1"/>
              <a:t>Integer.toHexString</a:t>
            </a:r>
            <a:r>
              <a:rPr lang="en-US" dirty="0"/>
              <a:t>(10);</a:t>
            </a:r>
          </a:p>
          <a:p>
            <a:r>
              <a:rPr lang="en-US" dirty="0" err="1"/>
              <a:t>System.out.println</a:t>
            </a:r>
            <a:r>
              <a:rPr lang="en-US" dirty="0"/>
              <a:t>(s);  // a</a:t>
            </a:r>
          </a:p>
          <a:p>
            <a:endParaRPr lang="en-US" dirty="0"/>
          </a:p>
        </p:txBody>
      </p:sp>
      <p:pic>
        <p:nvPicPr>
          <p:cNvPr id="4" name="Picture 3">
            <a:extLst>
              <a:ext uri="{FF2B5EF4-FFF2-40B4-BE49-F238E27FC236}">
                <a16:creationId xmlns:a16="http://schemas.microsoft.com/office/drawing/2014/main" id="{B0F50EBB-5417-497B-8C31-B41F21827629}"/>
              </a:ext>
            </a:extLst>
          </p:cNvPr>
          <p:cNvPicPr>
            <a:picLocks noChangeAspect="1"/>
          </p:cNvPicPr>
          <p:nvPr/>
        </p:nvPicPr>
        <p:blipFill>
          <a:blip r:embed="rId2"/>
          <a:stretch>
            <a:fillRect/>
          </a:stretch>
        </p:blipFill>
        <p:spPr>
          <a:xfrm>
            <a:off x="6543345" y="1900098"/>
            <a:ext cx="4725059" cy="1991003"/>
          </a:xfrm>
          <a:prstGeom prst="rect">
            <a:avLst/>
          </a:prstGeom>
        </p:spPr>
      </p:pic>
    </p:spTree>
    <p:extLst>
      <p:ext uri="{BB962C8B-B14F-4D97-AF65-F5344CB8AC3E}">
        <p14:creationId xmlns:p14="http://schemas.microsoft.com/office/powerpoint/2010/main" val="76319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04C41-D0B5-4EED-81DB-ED7ACFF021FD}"/>
              </a:ext>
            </a:extLst>
          </p:cNvPr>
          <p:cNvSpPr txBox="1"/>
          <p:nvPr/>
        </p:nvSpPr>
        <p:spPr>
          <a:xfrm>
            <a:off x="85725" y="191352"/>
            <a:ext cx="12020550" cy="461665"/>
          </a:xfrm>
          <a:prstGeom prst="rect">
            <a:avLst/>
          </a:prstGeom>
          <a:noFill/>
        </p:spPr>
        <p:txBody>
          <a:bodyPr wrap="square" rtlCol="0">
            <a:spAutoFit/>
          </a:bodyPr>
          <a:lstStyle/>
          <a:p>
            <a:r>
              <a:rPr lang="en-US" sz="2400" b="1" dirty="0"/>
              <a:t>   			 Dancing b/w  String, primitive and wrapper Object </a:t>
            </a:r>
            <a:endParaRPr lang="en-US" b="1" dirty="0"/>
          </a:p>
        </p:txBody>
      </p:sp>
      <p:pic>
        <p:nvPicPr>
          <p:cNvPr id="4" name="Picture 3">
            <a:extLst>
              <a:ext uri="{FF2B5EF4-FFF2-40B4-BE49-F238E27FC236}">
                <a16:creationId xmlns:a16="http://schemas.microsoft.com/office/drawing/2014/main" id="{B1163DF7-FF69-445B-8B74-39B06BBE9B44}"/>
              </a:ext>
            </a:extLst>
          </p:cNvPr>
          <p:cNvPicPr>
            <a:picLocks noChangeAspect="1"/>
          </p:cNvPicPr>
          <p:nvPr/>
        </p:nvPicPr>
        <p:blipFill>
          <a:blip r:embed="rId2"/>
          <a:stretch>
            <a:fillRect/>
          </a:stretch>
        </p:blipFill>
        <p:spPr>
          <a:xfrm>
            <a:off x="2390775" y="1258640"/>
            <a:ext cx="7673006" cy="4532925"/>
          </a:xfrm>
          <a:prstGeom prst="rect">
            <a:avLst/>
          </a:prstGeom>
        </p:spPr>
      </p:pic>
    </p:spTree>
    <p:extLst>
      <p:ext uri="{BB962C8B-B14F-4D97-AF65-F5344CB8AC3E}">
        <p14:creationId xmlns:p14="http://schemas.microsoft.com/office/powerpoint/2010/main" val="146882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8BDBA-6945-4B90-B98B-6CECB4020587}"/>
              </a:ext>
            </a:extLst>
          </p:cNvPr>
          <p:cNvSpPr txBox="1"/>
          <p:nvPr/>
        </p:nvSpPr>
        <p:spPr>
          <a:xfrm>
            <a:off x="133350" y="76200"/>
            <a:ext cx="11925300" cy="923330"/>
          </a:xfrm>
          <a:prstGeom prst="rect">
            <a:avLst/>
          </a:prstGeom>
          <a:noFill/>
        </p:spPr>
        <p:txBody>
          <a:bodyPr wrap="square" rtlCol="0">
            <a:spAutoFit/>
          </a:bodyPr>
          <a:lstStyle/>
          <a:p>
            <a:r>
              <a:rPr lang="en-US" dirty="0"/>
              <a:t>Partial Hierarchy of </a:t>
            </a:r>
            <a:r>
              <a:rPr lang="en-US" dirty="0" err="1"/>
              <a:t>java.lang</a:t>
            </a:r>
            <a:r>
              <a:rPr lang="en-US" dirty="0"/>
              <a:t> package :</a:t>
            </a:r>
          </a:p>
          <a:p>
            <a:endParaRPr lang="en-US" dirty="0"/>
          </a:p>
          <a:p>
            <a:endParaRPr lang="en-US" dirty="0"/>
          </a:p>
        </p:txBody>
      </p:sp>
      <p:pic>
        <p:nvPicPr>
          <p:cNvPr id="4" name="Picture 3">
            <a:extLst>
              <a:ext uri="{FF2B5EF4-FFF2-40B4-BE49-F238E27FC236}">
                <a16:creationId xmlns:a16="http://schemas.microsoft.com/office/drawing/2014/main" id="{30CDE4BB-5E9A-4946-A07D-05CAA12B65B0}"/>
              </a:ext>
            </a:extLst>
          </p:cNvPr>
          <p:cNvPicPr>
            <a:picLocks noChangeAspect="1"/>
          </p:cNvPicPr>
          <p:nvPr/>
        </p:nvPicPr>
        <p:blipFill>
          <a:blip r:embed="rId2"/>
          <a:stretch>
            <a:fillRect/>
          </a:stretch>
        </p:blipFill>
        <p:spPr>
          <a:xfrm>
            <a:off x="2106492" y="999530"/>
            <a:ext cx="6380904" cy="4215222"/>
          </a:xfrm>
          <a:prstGeom prst="rect">
            <a:avLst/>
          </a:prstGeom>
        </p:spPr>
      </p:pic>
    </p:spTree>
    <p:extLst>
      <p:ext uri="{BB962C8B-B14F-4D97-AF65-F5344CB8AC3E}">
        <p14:creationId xmlns:p14="http://schemas.microsoft.com/office/powerpoint/2010/main" val="184914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DA7FA-12CF-457F-8242-2971137E5B25}"/>
              </a:ext>
            </a:extLst>
          </p:cNvPr>
          <p:cNvSpPr txBox="1"/>
          <p:nvPr/>
        </p:nvSpPr>
        <p:spPr>
          <a:xfrm>
            <a:off x="142875" y="152400"/>
            <a:ext cx="11982450" cy="7109639"/>
          </a:xfrm>
          <a:prstGeom prst="rect">
            <a:avLst/>
          </a:prstGeom>
          <a:noFill/>
        </p:spPr>
        <p:txBody>
          <a:bodyPr wrap="square" rtlCol="0">
            <a:spAutoFit/>
          </a:bodyPr>
          <a:lstStyle/>
          <a:p>
            <a:r>
              <a:rPr lang="en-US" dirty="0"/>
              <a:t>Conclusions : </a:t>
            </a:r>
          </a:p>
          <a:p>
            <a:endParaRPr lang="en-US" dirty="0"/>
          </a:p>
          <a:p>
            <a:endParaRPr lang="en-US" dirty="0"/>
          </a:p>
          <a:p>
            <a:pPr marL="342900" indent="-342900">
              <a:buAutoNum type="arabicPeriod"/>
            </a:pPr>
            <a:r>
              <a:rPr lang="en-US" dirty="0"/>
              <a:t>The wrapper classes which are not child classes of Number are : Character and Boolean</a:t>
            </a:r>
          </a:p>
          <a:p>
            <a:pPr marL="342900" indent="-342900">
              <a:buAutoNum type="arabicPeriod"/>
            </a:pPr>
            <a:r>
              <a:rPr lang="en-US" dirty="0"/>
              <a:t>The wrapper classes which are not direct child class of Object are :  Byte Short Integer Long Float Double </a:t>
            </a:r>
          </a:p>
          <a:p>
            <a:pPr marL="342900" indent="-342900">
              <a:buAutoNum type="arabicPeriod"/>
            </a:pPr>
            <a:r>
              <a:rPr lang="en-US" dirty="0"/>
              <a:t>String , </a:t>
            </a:r>
            <a:r>
              <a:rPr lang="en-US" dirty="0" err="1"/>
              <a:t>StringBuffer</a:t>
            </a:r>
            <a:r>
              <a:rPr lang="en-US" dirty="0"/>
              <a:t> and StringBuilder and all wrapper classes are final classes </a:t>
            </a:r>
          </a:p>
          <a:p>
            <a:pPr marL="342900" indent="-342900">
              <a:buAutoNum type="arabicPeriod"/>
            </a:pPr>
            <a:r>
              <a:rPr lang="en-US" dirty="0"/>
              <a:t>In addition to String Objects all wrapper class object also immutable .</a:t>
            </a:r>
          </a:p>
          <a:p>
            <a:pPr marL="342900" indent="-342900">
              <a:buAutoNum type="arabicPeriod"/>
            </a:pPr>
            <a:r>
              <a:rPr lang="en-US" dirty="0"/>
              <a:t>Sometimes Void class is also considered as wrapper class .</a:t>
            </a:r>
          </a:p>
          <a:p>
            <a:pPr marL="342900" indent="-342900">
              <a:buAutoNum type="arabicPeriod"/>
            </a:pPr>
            <a:endParaRPr lang="en-US" dirty="0"/>
          </a:p>
          <a:p>
            <a:r>
              <a:rPr lang="en-US" sz="2400" b="1" dirty="0"/>
              <a:t>Void class :</a:t>
            </a:r>
          </a:p>
          <a:p>
            <a:r>
              <a:rPr lang="en-US" dirty="0"/>
              <a:t>It is a final class and It is the direct child class of Object it doesn’t contain any methods and it contain only one variable </a:t>
            </a:r>
            <a:r>
              <a:rPr lang="en-US" dirty="0" err="1"/>
              <a:t>Void.TYPE</a:t>
            </a:r>
            <a:endParaRPr lang="en-US" dirty="0"/>
          </a:p>
          <a:p>
            <a:endParaRPr lang="en-US" dirty="0"/>
          </a:p>
          <a:p>
            <a:r>
              <a:rPr lang="en-US" dirty="0"/>
              <a:t>2. In general we can use void class in reflections to check whether the method return type is void or not .</a:t>
            </a:r>
          </a:p>
          <a:p>
            <a:endParaRPr lang="en-US" dirty="0"/>
          </a:p>
          <a:p>
            <a:r>
              <a:rPr lang="en-US" dirty="0"/>
              <a:t>If(</a:t>
            </a:r>
            <a:r>
              <a:rPr lang="en-US" dirty="0" err="1"/>
              <a:t>getMethod</a:t>
            </a:r>
            <a:r>
              <a:rPr lang="en-US" dirty="0"/>
              <a:t>(“m1”).</a:t>
            </a:r>
            <a:r>
              <a:rPr lang="en-US" dirty="0" err="1"/>
              <a:t>getReturnTyepe</a:t>
            </a:r>
            <a:r>
              <a:rPr lang="en-US" dirty="0"/>
              <a:t>() == </a:t>
            </a:r>
            <a:r>
              <a:rPr lang="en-US" dirty="0" err="1"/>
              <a:t>Void.TYPE</a:t>
            </a:r>
            <a:r>
              <a:rPr lang="en-US" dirty="0"/>
              <a:t>){</a:t>
            </a:r>
          </a:p>
          <a:p>
            <a:r>
              <a:rPr lang="en-US" dirty="0"/>
              <a:t>  --------</a:t>
            </a:r>
          </a:p>
          <a:p>
            <a:r>
              <a:rPr lang="en-US" dirty="0"/>
              <a:t>   ----- </a:t>
            </a:r>
          </a:p>
          <a:p>
            <a:r>
              <a:rPr lang="en-US" dirty="0"/>
              <a:t>}</a:t>
            </a:r>
          </a:p>
          <a:p>
            <a:endParaRPr lang="en-US" dirty="0"/>
          </a:p>
          <a:p>
            <a:r>
              <a:rPr lang="en-US" dirty="0"/>
              <a:t>Void is the class representation of </a:t>
            </a:r>
            <a:r>
              <a:rPr lang="en-US"/>
              <a:t>void keyword in java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413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3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97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169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50BF4-FDC7-4AC9-BF44-365F386939C9}"/>
              </a:ext>
            </a:extLst>
          </p:cNvPr>
          <p:cNvSpPr txBox="1"/>
          <p:nvPr/>
        </p:nvSpPr>
        <p:spPr>
          <a:xfrm>
            <a:off x="114300" y="85725"/>
            <a:ext cx="11915775" cy="5909310"/>
          </a:xfrm>
          <a:prstGeom prst="rect">
            <a:avLst/>
          </a:prstGeom>
          <a:noFill/>
        </p:spPr>
        <p:txBody>
          <a:bodyPr wrap="square" rtlCol="0">
            <a:spAutoFit/>
          </a:bodyPr>
          <a:lstStyle/>
          <a:p>
            <a:r>
              <a:rPr lang="en-US" dirty="0"/>
              <a:t>Float class contains 3 constructors with </a:t>
            </a:r>
            <a:r>
              <a:rPr lang="en-US" dirty="0" err="1"/>
              <a:t>float,double</a:t>
            </a:r>
            <a:r>
              <a:rPr lang="en-US" dirty="0"/>
              <a:t> and String </a:t>
            </a:r>
            <a:r>
              <a:rPr lang="en-US" dirty="0" err="1"/>
              <a:t>args</a:t>
            </a:r>
            <a:r>
              <a:rPr lang="en-US" dirty="0"/>
              <a:t>.</a:t>
            </a:r>
          </a:p>
          <a:p>
            <a:endParaRPr lang="en-US" dirty="0"/>
          </a:p>
          <a:p>
            <a:r>
              <a:rPr lang="en-US" dirty="0"/>
              <a:t>Float f = new Float(10.5f);</a:t>
            </a:r>
          </a:p>
          <a:p>
            <a:r>
              <a:rPr lang="en-US" dirty="0"/>
              <a:t>Float f = new Float(“10.5f”);</a:t>
            </a:r>
          </a:p>
          <a:p>
            <a:r>
              <a:rPr lang="en-US" dirty="0"/>
              <a:t>Float f = new Float(10.5);</a:t>
            </a:r>
          </a:p>
          <a:p>
            <a:r>
              <a:rPr lang="en-US" dirty="0"/>
              <a:t>Float f = new Float(“10.5”);</a:t>
            </a:r>
          </a:p>
          <a:p>
            <a:endParaRPr lang="en-US" dirty="0"/>
          </a:p>
          <a:p>
            <a:r>
              <a:rPr lang="en-US" dirty="0"/>
              <a:t>Character class contains only one constructor which can take char argument . </a:t>
            </a:r>
          </a:p>
          <a:p>
            <a:r>
              <a:rPr lang="en-US" dirty="0"/>
              <a:t>Character </a:t>
            </a:r>
            <a:r>
              <a:rPr lang="en-US" dirty="0" err="1"/>
              <a:t>ch</a:t>
            </a:r>
            <a:r>
              <a:rPr lang="en-US" dirty="0"/>
              <a:t> = new Character(‘a’); == valid</a:t>
            </a:r>
          </a:p>
          <a:p>
            <a:r>
              <a:rPr lang="en-US" dirty="0"/>
              <a:t>Character </a:t>
            </a:r>
            <a:r>
              <a:rPr lang="en-US" dirty="0" err="1"/>
              <a:t>ch</a:t>
            </a:r>
            <a:r>
              <a:rPr lang="en-US" dirty="0"/>
              <a:t> = new Character(“a”); ==  Invalid .</a:t>
            </a:r>
          </a:p>
          <a:p>
            <a:endParaRPr lang="en-US" dirty="0"/>
          </a:p>
          <a:p>
            <a:endParaRPr lang="en-US" dirty="0"/>
          </a:p>
          <a:p>
            <a:r>
              <a:rPr lang="en-US" dirty="0"/>
              <a:t>Boolean class contains two constructors one can take primitive as argument and the other can take String argument . </a:t>
            </a:r>
          </a:p>
          <a:p>
            <a:r>
              <a:rPr lang="en-US" dirty="0"/>
              <a:t>If we pass Boolean primitive as argument the only allowed values are true or false where case is important and content is also important . </a:t>
            </a:r>
          </a:p>
          <a:p>
            <a:endParaRPr lang="en-US" dirty="0"/>
          </a:p>
          <a:p>
            <a:r>
              <a:rPr lang="en-US" dirty="0"/>
              <a:t>Boolean b = new Boolean(true);</a:t>
            </a:r>
          </a:p>
          <a:p>
            <a:r>
              <a:rPr lang="en-US" dirty="0"/>
              <a:t>Boolean b = new Boolean(false);</a:t>
            </a:r>
          </a:p>
          <a:p>
            <a:endParaRPr lang="en-US" dirty="0"/>
          </a:p>
          <a:p>
            <a:r>
              <a:rPr lang="en-US" dirty="0"/>
              <a:t>Boolean b = new Boolean(True)  /// Invalid </a:t>
            </a:r>
          </a:p>
          <a:p>
            <a:r>
              <a:rPr lang="en-US" dirty="0"/>
              <a:t>Boolean b = new Boolean(</a:t>
            </a:r>
            <a:r>
              <a:rPr lang="en-US" dirty="0" err="1"/>
              <a:t>durga</a:t>
            </a:r>
            <a:r>
              <a:rPr lang="en-US" dirty="0"/>
              <a:t>)  // Invalid </a:t>
            </a:r>
          </a:p>
        </p:txBody>
      </p:sp>
    </p:spTree>
    <p:extLst>
      <p:ext uri="{BB962C8B-B14F-4D97-AF65-F5344CB8AC3E}">
        <p14:creationId xmlns:p14="http://schemas.microsoft.com/office/powerpoint/2010/main" val="2897588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72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7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31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55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44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86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11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3B5B95-A534-4708-B725-BE330A57A270}"/>
              </a:ext>
            </a:extLst>
          </p:cNvPr>
          <p:cNvSpPr txBox="1"/>
          <p:nvPr/>
        </p:nvSpPr>
        <p:spPr>
          <a:xfrm>
            <a:off x="123825" y="142875"/>
            <a:ext cx="11963400" cy="6771084"/>
          </a:xfrm>
          <a:prstGeom prst="rect">
            <a:avLst/>
          </a:prstGeom>
          <a:noFill/>
        </p:spPr>
        <p:txBody>
          <a:bodyPr wrap="square" rtlCol="0">
            <a:spAutoFit/>
          </a:bodyPr>
          <a:lstStyle/>
          <a:p>
            <a:r>
              <a:rPr lang="en-US" sz="1600" dirty="0"/>
              <a:t>public class Test{</a:t>
            </a:r>
          </a:p>
          <a:p>
            <a:r>
              <a:rPr lang="en-US" sz="1600" dirty="0"/>
              <a:t>	public static void main(String[] </a:t>
            </a:r>
            <a:r>
              <a:rPr lang="en-US" sz="1600" dirty="0" err="1"/>
              <a:t>args</a:t>
            </a:r>
            <a:r>
              <a:rPr lang="en-US" sz="1600" dirty="0"/>
              <a:t>){</a:t>
            </a:r>
          </a:p>
          <a:p>
            <a:r>
              <a:rPr lang="en-US" sz="1600" dirty="0"/>
              <a:t>	Boolean x = new Boolean("yes");</a:t>
            </a:r>
          </a:p>
          <a:p>
            <a:r>
              <a:rPr lang="en-US" sz="1600" dirty="0"/>
              <a:t>	Boolean y = new Boolean("no");</a:t>
            </a:r>
          </a:p>
          <a:p>
            <a:r>
              <a:rPr lang="en-US" sz="1600" dirty="0"/>
              <a:t>	</a:t>
            </a:r>
            <a:r>
              <a:rPr lang="en-US" sz="1600" dirty="0" err="1"/>
              <a:t>System.out.println</a:t>
            </a:r>
            <a:r>
              <a:rPr lang="en-US" sz="1600" dirty="0"/>
              <a:t>(</a:t>
            </a:r>
            <a:r>
              <a:rPr lang="en-US" sz="1600" dirty="0" err="1"/>
              <a:t>x.equals</a:t>
            </a:r>
            <a:r>
              <a:rPr lang="en-US" sz="1600" dirty="0"/>
              <a:t>(y));</a:t>
            </a:r>
          </a:p>
          <a:p>
            <a:r>
              <a:rPr lang="en-US" sz="1600" dirty="0"/>
              <a:t>	}</a:t>
            </a:r>
          </a:p>
          <a:p>
            <a:r>
              <a:rPr lang="en-US" sz="1600" dirty="0"/>
              <a:t>}    ///true</a:t>
            </a:r>
          </a:p>
          <a:p>
            <a:endParaRPr lang="en-US" sz="1600" dirty="0"/>
          </a:p>
          <a:p>
            <a:r>
              <a:rPr lang="en-US" dirty="0"/>
              <a:t>If we are passing String type as an argument then case and content both are not important if the content is case insensitive String of true then it is treated as true otherwise it is treated as false . </a:t>
            </a:r>
          </a:p>
          <a:p>
            <a:endParaRPr lang="en-US" dirty="0"/>
          </a:p>
          <a:p>
            <a:r>
              <a:rPr lang="en-US" dirty="0"/>
              <a:t>Boolean b = new Boolean(“true”) == true</a:t>
            </a:r>
          </a:p>
          <a:p>
            <a:r>
              <a:rPr lang="en-US" dirty="0"/>
              <a:t>Boolean b = new Boolean(“True”) == true</a:t>
            </a:r>
          </a:p>
          <a:p>
            <a:r>
              <a:rPr lang="en-US" dirty="0"/>
              <a:t>Boolean b = new Boolean(“TRUE”) == true</a:t>
            </a:r>
          </a:p>
          <a:p>
            <a:r>
              <a:rPr lang="en-US" dirty="0"/>
              <a:t>Boolean b = new Boolean(“</a:t>
            </a:r>
            <a:r>
              <a:rPr lang="en-US" dirty="0" err="1"/>
              <a:t>malaika</a:t>
            </a:r>
            <a:r>
              <a:rPr lang="en-US" dirty="0"/>
              <a:t>”) == false</a:t>
            </a:r>
          </a:p>
          <a:p>
            <a:r>
              <a:rPr lang="en-US" dirty="0"/>
              <a:t>Boolean b = new Boolean(“</a:t>
            </a:r>
            <a:r>
              <a:rPr lang="en-US" dirty="0" err="1"/>
              <a:t>mallika</a:t>
            </a:r>
            <a:r>
              <a:rPr lang="en-US" dirty="0"/>
              <a:t>”) == false</a:t>
            </a:r>
          </a:p>
          <a:p>
            <a:r>
              <a:rPr lang="en-US" dirty="0"/>
              <a:t>Boolean b = new Boolean(“</a:t>
            </a:r>
            <a:r>
              <a:rPr lang="en-US" dirty="0" err="1"/>
              <a:t>jareena</a:t>
            </a:r>
            <a:r>
              <a:rPr lang="en-US" dirty="0"/>
              <a:t>”) == false</a:t>
            </a:r>
          </a:p>
          <a:p>
            <a:endParaRPr lang="en-US" sz="1600" dirty="0"/>
          </a:p>
          <a:p>
            <a:r>
              <a:rPr lang="en-US" sz="1600" dirty="0"/>
              <a:t>public class Test{</a:t>
            </a:r>
          </a:p>
          <a:p>
            <a:r>
              <a:rPr lang="en-US" sz="1600" dirty="0"/>
              <a:t>	public static void main(String[] </a:t>
            </a:r>
            <a:r>
              <a:rPr lang="en-US" sz="1600" dirty="0" err="1"/>
              <a:t>args</a:t>
            </a:r>
            <a:r>
              <a:rPr lang="en-US" sz="1600" dirty="0"/>
              <a:t>){</a:t>
            </a:r>
          </a:p>
          <a:p>
            <a:r>
              <a:rPr lang="en-US" sz="1600" dirty="0"/>
              <a:t>	Boolean x = new Boolean("yes"); // false</a:t>
            </a:r>
          </a:p>
          <a:p>
            <a:r>
              <a:rPr lang="en-US" sz="1600" dirty="0"/>
              <a:t>	Boolean y = new Boolean("True"); /// true</a:t>
            </a:r>
          </a:p>
          <a:p>
            <a:r>
              <a:rPr lang="en-US" sz="1600" dirty="0"/>
              <a:t>	</a:t>
            </a:r>
            <a:r>
              <a:rPr lang="en-US" sz="1600" dirty="0" err="1"/>
              <a:t>System.out.println</a:t>
            </a:r>
            <a:r>
              <a:rPr lang="en-US" sz="1600" dirty="0"/>
              <a:t>(x+" "+y);</a:t>
            </a:r>
          </a:p>
          <a:p>
            <a:r>
              <a:rPr lang="en-US" sz="1600" dirty="0"/>
              <a:t>	</a:t>
            </a:r>
            <a:r>
              <a:rPr lang="en-US" sz="1600" dirty="0" err="1"/>
              <a:t>System.out.println</a:t>
            </a:r>
            <a:r>
              <a:rPr lang="en-US" sz="1600" dirty="0"/>
              <a:t>(</a:t>
            </a:r>
            <a:r>
              <a:rPr lang="en-US" sz="1600" dirty="0" err="1"/>
              <a:t>x.equals</a:t>
            </a:r>
            <a:r>
              <a:rPr lang="en-US" sz="1600" dirty="0"/>
              <a:t>(y));</a:t>
            </a:r>
          </a:p>
          <a:p>
            <a:r>
              <a:rPr lang="en-US" sz="1600" dirty="0"/>
              <a:t>	}</a:t>
            </a:r>
          </a:p>
          <a:p>
            <a:r>
              <a:rPr lang="en-US" sz="1600" dirty="0"/>
              <a:t>}    ///false</a:t>
            </a:r>
          </a:p>
        </p:txBody>
      </p:sp>
    </p:spTree>
    <p:extLst>
      <p:ext uri="{BB962C8B-B14F-4D97-AF65-F5344CB8AC3E}">
        <p14:creationId xmlns:p14="http://schemas.microsoft.com/office/powerpoint/2010/main" val="25933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E7F8C8-0F97-488B-A5B4-80AA69A6CB14}"/>
              </a:ext>
            </a:extLst>
          </p:cNvPr>
          <p:cNvGraphicFramePr>
            <a:graphicFrameLocks noGrp="1"/>
          </p:cNvGraphicFramePr>
          <p:nvPr>
            <p:extLst>
              <p:ext uri="{D42A27DB-BD31-4B8C-83A1-F6EECF244321}">
                <p14:modId xmlns:p14="http://schemas.microsoft.com/office/powerpoint/2010/main" val="1914200235"/>
              </p:ext>
            </p:extLst>
          </p:nvPr>
        </p:nvGraphicFramePr>
        <p:xfrm>
          <a:off x="2193925" y="1853141"/>
          <a:ext cx="8128000" cy="3337560"/>
        </p:xfrm>
        <a:graphic>
          <a:graphicData uri="http://schemas.openxmlformats.org/drawingml/2006/table">
            <a:tbl>
              <a:tblPr firstRow="1" bandRow="1">
                <a:tableStyleId>{5C22544A-7EE6-4342-B048-85BDC9FD1C3A}</a:tableStyleId>
              </a:tblPr>
              <a:tblGrid>
                <a:gridCol w="3892550">
                  <a:extLst>
                    <a:ext uri="{9D8B030D-6E8A-4147-A177-3AD203B41FA5}">
                      <a16:colId xmlns:a16="http://schemas.microsoft.com/office/drawing/2014/main" val="2776287405"/>
                    </a:ext>
                  </a:extLst>
                </a:gridCol>
                <a:gridCol w="4235450">
                  <a:extLst>
                    <a:ext uri="{9D8B030D-6E8A-4147-A177-3AD203B41FA5}">
                      <a16:colId xmlns:a16="http://schemas.microsoft.com/office/drawing/2014/main" val="2290449565"/>
                    </a:ext>
                  </a:extLst>
                </a:gridCol>
              </a:tblGrid>
              <a:tr h="370840">
                <a:tc>
                  <a:txBody>
                    <a:bodyPr/>
                    <a:lstStyle/>
                    <a:p>
                      <a:r>
                        <a:rPr lang="en-US" dirty="0"/>
                        <a:t>Wrapper class</a:t>
                      </a:r>
                    </a:p>
                  </a:txBody>
                  <a:tcPr/>
                </a:tc>
                <a:tc>
                  <a:txBody>
                    <a:bodyPr/>
                    <a:lstStyle/>
                    <a:p>
                      <a:r>
                        <a:rPr lang="en-US" dirty="0"/>
                        <a:t>Corresponding Constructor arguments </a:t>
                      </a:r>
                    </a:p>
                  </a:txBody>
                  <a:tcPr/>
                </a:tc>
                <a:extLst>
                  <a:ext uri="{0D108BD9-81ED-4DB2-BD59-A6C34878D82A}">
                    <a16:rowId xmlns:a16="http://schemas.microsoft.com/office/drawing/2014/main" val="2626290727"/>
                  </a:ext>
                </a:extLst>
              </a:tr>
              <a:tr h="370840">
                <a:tc>
                  <a:txBody>
                    <a:bodyPr/>
                    <a:lstStyle/>
                    <a:p>
                      <a:r>
                        <a:rPr lang="en-US" dirty="0"/>
                        <a:t>Byte</a:t>
                      </a:r>
                    </a:p>
                  </a:txBody>
                  <a:tcPr/>
                </a:tc>
                <a:tc>
                  <a:txBody>
                    <a:bodyPr/>
                    <a:lstStyle/>
                    <a:p>
                      <a:r>
                        <a:rPr lang="en-US" dirty="0"/>
                        <a:t>byte  or   String</a:t>
                      </a:r>
                    </a:p>
                  </a:txBody>
                  <a:tcPr/>
                </a:tc>
                <a:extLst>
                  <a:ext uri="{0D108BD9-81ED-4DB2-BD59-A6C34878D82A}">
                    <a16:rowId xmlns:a16="http://schemas.microsoft.com/office/drawing/2014/main" val="3686482759"/>
                  </a:ext>
                </a:extLst>
              </a:tr>
              <a:tr h="370840">
                <a:tc>
                  <a:txBody>
                    <a:bodyPr/>
                    <a:lstStyle/>
                    <a:p>
                      <a:r>
                        <a:rPr lang="en-US" dirty="0"/>
                        <a:t>Short</a:t>
                      </a:r>
                    </a:p>
                  </a:txBody>
                  <a:tcPr/>
                </a:tc>
                <a:tc>
                  <a:txBody>
                    <a:bodyPr/>
                    <a:lstStyle/>
                    <a:p>
                      <a:r>
                        <a:rPr lang="en-US" dirty="0"/>
                        <a:t>short  or   String</a:t>
                      </a:r>
                    </a:p>
                  </a:txBody>
                  <a:tcPr/>
                </a:tc>
                <a:extLst>
                  <a:ext uri="{0D108BD9-81ED-4DB2-BD59-A6C34878D82A}">
                    <a16:rowId xmlns:a16="http://schemas.microsoft.com/office/drawing/2014/main" val="3848718322"/>
                  </a:ext>
                </a:extLst>
              </a:tr>
              <a:tr h="370840">
                <a:tc>
                  <a:txBody>
                    <a:bodyPr/>
                    <a:lstStyle/>
                    <a:p>
                      <a:r>
                        <a:rPr lang="en-US" dirty="0"/>
                        <a:t>Integer</a:t>
                      </a:r>
                    </a:p>
                  </a:txBody>
                  <a:tcPr/>
                </a:tc>
                <a:tc>
                  <a:txBody>
                    <a:bodyPr/>
                    <a:lstStyle/>
                    <a:p>
                      <a:r>
                        <a:rPr lang="en-US" dirty="0"/>
                        <a:t>int  or   String</a:t>
                      </a:r>
                    </a:p>
                  </a:txBody>
                  <a:tcPr/>
                </a:tc>
                <a:extLst>
                  <a:ext uri="{0D108BD9-81ED-4DB2-BD59-A6C34878D82A}">
                    <a16:rowId xmlns:a16="http://schemas.microsoft.com/office/drawing/2014/main" val="634214331"/>
                  </a:ext>
                </a:extLst>
              </a:tr>
              <a:tr h="370840">
                <a:tc>
                  <a:txBody>
                    <a:bodyPr/>
                    <a:lstStyle/>
                    <a:p>
                      <a:r>
                        <a:rPr lang="en-US" dirty="0"/>
                        <a:t>Long</a:t>
                      </a:r>
                    </a:p>
                  </a:txBody>
                  <a:tcPr/>
                </a:tc>
                <a:tc>
                  <a:txBody>
                    <a:bodyPr/>
                    <a:lstStyle/>
                    <a:p>
                      <a:r>
                        <a:rPr lang="en-US" dirty="0"/>
                        <a:t>long    or   String</a:t>
                      </a:r>
                    </a:p>
                  </a:txBody>
                  <a:tcPr/>
                </a:tc>
                <a:extLst>
                  <a:ext uri="{0D108BD9-81ED-4DB2-BD59-A6C34878D82A}">
                    <a16:rowId xmlns:a16="http://schemas.microsoft.com/office/drawing/2014/main" val="3802440975"/>
                  </a:ext>
                </a:extLst>
              </a:tr>
              <a:tr h="370840">
                <a:tc>
                  <a:txBody>
                    <a:bodyPr/>
                    <a:lstStyle/>
                    <a:p>
                      <a:r>
                        <a:rPr lang="en-US" dirty="0"/>
                        <a:t>Float</a:t>
                      </a:r>
                    </a:p>
                  </a:txBody>
                  <a:tcPr/>
                </a:tc>
                <a:tc>
                  <a:txBody>
                    <a:bodyPr/>
                    <a:lstStyle/>
                    <a:p>
                      <a:r>
                        <a:rPr lang="en-US" dirty="0"/>
                        <a:t>float or String or double</a:t>
                      </a:r>
                    </a:p>
                  </a:txBody>
                  <a:tcPr/>
                </a:tc>
                <a:extLst>
                  <a:ext uri="{0D108BD9-81ED-4DB2-BD59-A6C34878D82A}">
                    <a16:rowId xmlns:a16="http://schemas.microsoft.com/office/drawing/2014/main" val="2097510651"/>
                  </a:ext>
                </a:extLst>
              </a:tr>
              <a:tr h="370840">
                <a:tc>
                  <a:txBody>
                    <a:bodyPr/>
                    <a:lstStyle/>
                    <a:p>
                      <a:r>
                        <a:rPr lang="en-US" dirty="0"/>
                        <a:t>Double</a:t>
                      </a:r>
                    </a:p>
                  </a:txBody>
                  <a:tcPr/>
                </a:tc>
                <a:tc>
                  <a:txBody>
                    <a:bodyPr/>
                    <a:lstStyle/>
                    <a:p>
                      <a:r>
                        <a:rPr lang="en-US" dirty="0"/>
                        <a:t>double   or String</a:t>
                      </a:r>
                    </a:p>
                  </a:txBody>
                  <a:tcPr/>
                </a:tc>
                <a:extLst>
                  <a:ext uri="{0D108BD9-81ED-4DB2-BD59-A6C34878D82A}">
                    <a16:rowId xmlns:a16="http://schemas.microsoft.com/office/drawing/2014/main" val="841786897"/>
                  </a:ext>
                </a:extLst>
              </a:tr>
              <a:tr h="370840">
                <a:tc>
                  <a:txBody>
                    <a:bodyPr/>
                    <a:lstStyle/>
                    <a:p>
                      <a:r>
                        <a:rPr lang="en-US" dirty="0"/>
                        <a:t>Character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t>
                      </a:r>
                    </a:p>
                  </a:txBody>
                  <a:tcPr/>
                </a:tc>
                <a:extLst>
                  <a:ext uri="{0D108BD9-81ED-4DB2-BD59-A6C34878D82A}">
                    <a16:rowId xmlns:a16="http://schemas.microsoft.com/office/drawing/2014/main" val="2773551250"/>
                  </a:ext>
                </a:extLst>
              </a:tr>
              <a:tr h="370840">
                <a:tc>
                  <a:txBody>
                    <a:bodyPr/>
                    <a:lstStyle/>
                    <a:p>
                      <a:r>
                        <a:rPr lang="en-US" dirty="0"/>
                        <a:t>Boolean</a:t>
                      </a:r>
                    </a:p>
                  </a:txBody>
                  <a:tcPr/>
                </a:tc>
                <a:tc>
                  <a:txBody>
                    <a:bodyPr/>
                    <a:lstStyle/>
                    <a:p>
                      <a:r>
                        <a:rPr lang="en-US" dirty="0" err="1"/>
                        <a:t>boolean</a:t>
                      </a:r>
                      <a:r>
                        <a:rPr lang="en-US" dirty="0"/>
                        <a:t> or String</a:t>
                      </a:r>
                    </a:p>
                  </a:txBody>
                  <a:tcPr/>
                </a:tc>
                <a:extLst>
                  <a:ext uri="{0D108BD9-81ED-4DB2-BD59-A6C34878D82A}">
                    <a16:rowId xmlns:a16="http://schemas.microsoft.com/office/drawing/2014/main" val="2899939357"/>
                  </a:ext>
                </a:extLst>
              </a:tr>
            </a:tbl>
          </a:graphicData>
        </a:graphic>
      </p:graphicFrame>
    </p:spTree>
    <p:extLst>
      <p:ext uri="{BB962C8B-B14F-4D97-AF65-F5344CB8AC3E}">
        <p14:creationId xmlns:p14="http://schemas.microsoft.com/office/powerpoint/2010/main" val="32969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AA4C3-399C-4CA9-93D7-923BDB3CC6BF}"/>
              </a:ext>
            </a:extLst>
          </p:cNvPr>
          <p:cNvSpPr txBox="1"/>
          <p:nvPr/>
        </p:nvSpPr>
        <p:spPr>
          <a:xfrm>
            <a:off x="142875" y="85725"/>
            <a:ext cx="11972925" cy="5724644"/>
          </a:xfrm>
          <a:prstGeom prst="rect">
            <a:avLst/>
          </a:prstGeom>
          <a:noFill/>
        </p:spPr>
        <p:txBody>
          <a:bodyPr wrap="square" rtlCol="0">
            <a:spAutoFit/>
          </a:bodyPr>
          <a:lstStyle/>
          <a:p>
            <a:r>
              <a:rPr lang="en-US" dirty="0"/>
              <a:t>In all wrapper classes </a:t>
            </a:r>
            <a:r>
              <a:rPr lang="en-US" dirty="0" err="1"/>
              <a:t>toString</a:t>
            </a:r>
            <a:r>
              <a:rPr lang="en-US" dirty="0"/>
              <a:t> method is overridden to return content directly .In all wrapper classes .equals() methos is overridden for content comparison . </a:t>
            </a:r>
          </a:p>
          <a:p>
            <a:endParaRPr lang="en-US" dirty="0"/>
          </a:p>
          <a:p>
            <a:r>
              <a:rPr lang="en-US" sz="2400" b="1" dirty="0"/>
              <a:t>Utility Methods</a:t>
            </a:r>
          </a:p>
          <a:p>
            <a:pPr marL="342900" indent="-342900">
              <a:buAutoNum type="arabicPeriod"/>
            </a:pPr>
            <a:r>
              <a:rPr lang="en-US" dirty="0" err="1"/>
              <a:t>valueOf</a:t>
            </a:r>
            <a:r>
              <a:rPr lang="en-US" dirty="0"/>
              <a:t>()</a:t>
            </a:r>
          </a:p>
          <a:p>
            <a:pPr marL="342900" indent="-342900">
              <a:buAutoNum type="arabicPeriod"/>
            </a:pPr>
            <a:r>
              <a:rPr lang="en-US" dirty="0" err="1"/>
              <a:t>xxxValue</a:t>
            </a:r>
            <a:r>
              <a:rPr lang="en-US" dirty="0"/>
              <a:t>()</a:t>
            </a:r>
          </a:p>
          <a:p>
            <a:pPr marL="342900" indent="-342900">
              <a:buAutoNum type="arabicPeriod"/>
            </a:pPr>
            <a:r>
              <a:rPr lang="en-US" dirty="0" err="1"/>
              <a:t>parseXxx</a:t>
            </a:r>
            <a:r>
              <a:rPr lang="en-US" dirty="0"/>
              <a:t>()</a:t>
            </a:r>
          </a:p>
          <a:p>
            <a:pPr marL="342900" indent="-342900">
              <a:buAutoNum type="arabicPeriod"/>
            </a:pPr>
            <a:r>
              <a:rPr lang="en-US" dirty="0" err="1"/>
              <a:t>toString</a:t>
            </a:r>
            <a:r>
              <a:rPr lang="en-US" dirty="0"/>
              <a:t>()</a:t>
            </a:r>
          </a:p>
          <a:p>
            <a:endParaRPr lang="en-US" dirty="0"/>
          </a:p>
          <a:p>
            <a:pPr marL="342900" indent="-342900">
              <a:buAutoNum type="arabicPeriod"/>
            </a:pPr>
            <a:r>
              <a:rPr lang="en-US" dirty="0" err="1"/>
              <a:t>valueOf</a:t>
            </a:r>
            <a:r>
              <a:rPr lang="en-US" dirty="0"/>
              <a:t>() : we can use </a:t>
            </a:r>
            <a:r>
              <a:rPr lang="en-US" dirty="0" err="1"/>
              <a:t>valueOf</a:t>
            </a:r>
            <a:r>
              <a:rPr lang="en-US" dirty="0"/>
              <a:t>() methods to create wrapper object for the given primitive or String . </a:t>
            </a:r>
          </a:p>
          <a:p>
            <a:endParaRPr lang="en-US" dirty="0"/>
          </a:p>
          <a:p>
            <a:r>
              <a:rPr lang="en-US" dirty="0"/>
              <a:t>Form1 : </a:t>
            </a:r>
          </a:p>
          <a:p>
            <a:r>
              <a:rPr lang="en-US" dirty="0"/>
              <a:t>Every wrapper class except character class contains static </a:t>
            </a:r>
            <a:r>
              <a:rPr lang="en-US" dirty="0" err="1"/>
              <a:t>valueOf</a:t>
            </a:r>
            <a:r>
              <a:rPr lang="en-US" dirty="0"/>
              <a:t> method to create wrapper object for the given String </a:t>
            </a:r>
          </a:p>
          <a:p>
            <a:endParaRPr lang="en-US" dirty="0"/>
          </a:p>
          <a:p>
            <a:r>
              <a:rPr lang="en-US" b="1" dirty="0"/>
              <a:t>public static Wrapper </a:t>
            </a:r>
            <a:r>
              <a:rPr lang="en-US" b="1" dirty="0" err="1"/>
              <a:t>valueOf</a:t>
            </a:r>
            <a:r>
              <a:rPr lang="en-US" b="1" dirty="0"/>
              <a:t>(String s)</a:t>
            </a:r>
          </a:p>
          <a:p>
            <a:r>
              <a:rPr lang="en-US" b="1" dirty="0"/>
              <a:t>E.g.</a:t>
            </a:r>
          </a:p>
          <a:p>
            <a:r>
              <a:rPr lang="en-US" dirty="0"/>
              <a:t>Integer I = </a:t>
            </a:r>
            <a:r>
              <a:rPr lang="en-US" dirty="0" err="1"/>
              <a:t>Integer.valueOf</a:t>
            </a:r>
            <a:r>
              <a:rPr lang="en-US" dirty="0"/>
              <a:t>(“10”);</a:t>
            </a:r>
          </a:p>
          <a:p>
            <a:r>
              <a:rPr lang="en-US" dirty="0"/>
              <a:t>Double D =</a:t>
            </a:r>
            <a:r>
              <a:rPr lang="en-US" dirty="0" err="1"/>
              <a:t>Double.valueOf</a:t>
            </a:r>
            <a:r>
              <a:rPr lang="en-US" dirty="0"/>
              <a:t>(“10.5”);</a:t>
            </a:r>
          </a:p>
          <a:p>
            <a:r>
              <a:rPr lang="en-US" dirty="0"/>
              <a:t>Boolean b = </a:t>
            </a:r>
            <a:r>
              <a:rPr lang="en-US" dirty="0" err="1"/>
              <a:t>Boolean.valueOf</a:t>
            </a:r>
            <a:r>
              <a:rPr lang="en-US" dirty="0"/>
              <a:t>(“true”);</a:t>
            </a:r>
          </a:p>
          <a:p>
            <a:endParaRPr lang="en-US" dirty="0"/>
          </a:p>
        </p:txBody>
      </p:sp>
    </p:spTree>
    <p:extLst>
      <p:ext uri="{BB962C8B-B14F-4D97-AF65-F5344CB8AC3E}">
        <p14:creationId xmlns:p14="http://schemas.microsoft.com/office/powerpoint/2010/main" val="201154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43988-19DC-425F-9361-B106277223FF}"/>
              </a:ext>
            </a:extLst>
          </p:cNvPr>
          <p:cNvSpPr txBox="1"/>
          <p:nvPr/>
        </p:nvSpPr>
        <p:spPr>
          <a:xfrm>
            <a:off x="114300" y="161925"/>
            <a:ext cx="11925300" cy="6771084"/>
          </a:xfrm>
          <a:prstGeom prst="rect">
            <a:avLst/>
          </a:prstGeom>
          <a:noFill/>
        </p:spPr>
        <p:txBody>
          <a:bodyPr wrap="square" rtlCol="0">
            <a:spAutoFit/>
          </a:bodyPr>
          <a:lstStyle/>
          <a:p>
            <a:r>
              <a:rPr lang="en-US" sz="2000" b="1" dirty="0"/>
              <a:t>Form-2</a:t>
            </a:r>
          </a:p>
          <a:p>
            <a:r>
              <a:rPr lang="en-US" dirty="0"/>
              <a:t>Every Integral type wrapper class (Byte , Short , Integer , Long ) contains the following </a:t>
            </a:r>
            <a:r>
              <a:rPr lang="en-US" dirty="0" err="1"/>
              <a:t>valueOf</a:t>
            </a:r>
            <a:r>
              <a:rPr lang="en-US" dirty="0"/>
              <a:t>() method to create wrapper object for the given specified radix String </a:t>
            </a:r>
          </a:p>
          <a:p>
            <a:endParaRPr lang="en-US" sz="2000" b="1" dirty="0"/>
          </a:p>
          <a:p>
            <a:r>
              <a:rPr lang="en-US" sz="2000" b="1" dirty="0"/>
              <a:t>public static wrapper </a:t>
            </a:r>
            <a:r>
              <a:rPr lang="en-US" sz="2000" b="1" dirty="0" err="1"/>
              <a:t>valueOf</a:t>
            </a:r>
            <a:r>
              <a:rPr lang="en-US" sz="2000" b="1" dirty="0"/>
              <a:t>(String s, int radix)</a:t>
            </a:r>
          </a:p>
          <a:p>
            <a:r>
              <a:rPr lang="en-US" sz="2000" dirty="0"/>
              <a:t>The allowed range of radix is :  2 to 36 </a:t>
            </a:r>
          </a:p>
          <a:p>
            <a:r>
              <a:rPr lang="en-US" sz="2000" dirty="0"/>
              <a:t> </a:t>
            </a:r>
          </a:p>
          <a:p>
            <a:r>
              <a:rPr lang="en-US" sz="2000" dirty="0"/>
              <a:t>E.g.</a:t>
            </a:r>
          </a:p>
          <a:p>
            <a:endParaRPr lang="en-US" sz="2000" dirty="0"/>
          </a:p>
          <a:p>
            <a:r>
              <a:rPr lang="en-US" dirty="0"/>
              <a:t>Integer I = </a:t>
            </a:r>
            <a:r>
              <a:rPr lang="en-US" dirty="0" err="1"/>
              <a:t>Integer.valueOf</a:t>
            </a:r>
            <a:r>
              <a:rPr lang="en-US" dirty="0"/>
              <a:t>(“1111”,2);</a:t>
            </a:r>
          </a:p>
          <a:p>
            <a:r>
              <a:rPr lang="en-US" dirty="0" err="1"/>
              <a:t>System.out.println</a:t>
            </a:r>
            <a:r>
              <a:rPr lang="en-US" dirty="0"/>
              <a:t>(I) = 15</a:t>
            </a:r>
          </a:p>
          <a:p>
            <a:endParaRPr lang="en-US" dirty="0"/>
          </a:p>
          <a:p>
            <a:r>
              <a:rPr lang="en-US" dirty="0"/>
              <a:t>Integer I = </a:t>
            </a:r>
            <a:r>
              <a:rPr lang="en-US" dirty="0" err="1"/>
              <a:t>Integer.valueOf</a:t>
            </a:r>
            <a:r>
              <a:rPr lang="en-US" dirty="0"/>
              <a:t>(“101”,4);</a:t>
            </a:r>
          </a:p>
          <a:p>
            <a:r>
              <a:rPr lang="en-US" dirty="0" err="1"/>
              <a:t>System.out.println</a:t>
            </a:r>
            <a:r>
              <a:rPr lang="en-US" dirty="0"/>
              <a:t>(I)// 17</a:t>
            </a:r>
          </a:p>
          <a:p>
            <a:endParaRPr lang="en-US" dirty="0"/>
          </a:p>
          <a:p>
            <a:r>
              <a:rPr lang="en-US" sz="2400" b="1" dirty="0"/>
              <a:t>Form-3</a:t>
            </a:r>
          </a:p>
          <a:p>
            <a:r>
              <a:rPr lang="en-US" dirty="0"/>
              <a:t>Every wrapper class including character class contains static </a:t>
            </a:r>
            <a:r>
              <a:rPr lang="en-US" dirty="0" err="1"/>
              <a:t>valueOf</a:t>
            </a:r>
            <a:r>
              <a:rPr lang="en-US" dirty="0"/>
              <a:t>() method to create wrapper object for the given primitive </a:t>
            </a:r>
            <a:br>
              <a:rPr lang="en-US" dirty="0"/>
            </a:br>
            <a:endParaRPr lang="en-US" dirty="0"/>
          </a:p>
          <a:p>
            <a:r>
              <a:rPr lang="en-US" dirty="0"/>
              <a:t>public static wrapper </a:t>
            </a:r>
            <a:r>
              <a:rPr lang="en-US" dirty="0" err="1"/>
              <a:t>valueOf</a:t>
            </a:r>
            <a:r>
              <a:rPr lang="en-US" dirty="0"/>
              <a:t>(primitive p);</a:t>
            </a:r>
          </a:p>
          <a:p>
            <a:r>
              <a:rPr lang="en-US" dirty="0" err="1"/>
              <a:t>Eg</a:t>
            </a:r>
            <a:endParaRPr lang="en-US" dirty="0"/>
          </a:p>
          <a:p>
            <a:r>
              <a:rPr lang="en-US" dirty="0"/>
              <a:t>Integer I = </a:t>
            </a:r>
            <a:r>
              <a:rPr lang="en-US" dirty="0" err="1"/>
              <a:t>Integer.valueOf</a:t>
            </a:r>
            <a:r>
              <a:rPr lang="en-US" dirty="0"/>
              <a:t>(10);</a:t>
            </a:r>
          </a:p>
          <a:p>
            <a:r>
              <a:rPr lang="en-US" dirty="0"/>
              <a:t>Character </a:t>
            </a:r>
            <a:r>
              <a:rPr lang="en-US" dirty="0" err="1"/>
              <a:t>ch</a:t>
            </a:r>
            <a:r>
              <a:rPr lang="en-US" dirty="0"/>
              <a:t> = </a:t>
            </a:r>
            <a:r>
              <a:rPr lang="en-US" dirty="0" err="1"/>
              <a:t>Character.valueOf</a:t>
            </a:r>
            <a:r>
              <a:rPr lang="en-US" dirty="0"/>
              <a:t>(‘a’);</a:t>
            </a:r>
          </a:p>
          <a:p>
            <a:r>
              <a:rPr lang="en-US" dirty="0"/>
              <a:t>Boolean b = </a:t>
            </a:r>
            <a:r>
              <a:rPr lang="en-US" dirty="0" err="1"/>
              <a:t>Boolean.valueOf</a:t>
            </a:r>
            <a:r>
              <a:rPr lang="en-US" dirty="0"/>
              <a:t>(true);</a:t>
            </a:r>
          </a:p>
        </p:txBody>
      </p:sp>
      <p:pic>
        <p:nvPicPr>
          <p:cNvPr id="4" name="Picture 3">
            <a:extLst>
              <a:ext uri="{FF2B5EF4-FFF2-40B4-BE49-F238E27FC236}">
                <a16:creationId xmlns:a16="http://schemas.microsoft.com/office/drawing/2014/main" id="{C989AF7B-12B8-4071-A074-A63B74BC03BA}"/>
              </a:ext>
            </a:extLst>
          </p:cNvPr>
          <p:cNvPicPr>
            <a:picLocks noChangeAspect="1"/>
          </p:cNvPicPr>
          <p:nvPr/>
        </p:nvPicPr>
        <p:blipFill>
          <a:blip r:embed="rId2"/>
          <a:stretch>
            <a:fillRect/>
          </a:stretch>
        </p:blipFill>
        <p:spPr>
          <a:xfrm>
            <a:off x="5633664" y="1476210"/>
            <a:ext cx="5344271" cy="2362530"/>
          </a:xfrm>
          <a:prstGeom prst="rect">
            <a:avLst/>
          </a:prstGeom>
        </p:spPr>
      </p:pic>
    </p:spTree>
    <p:extLst>
      <p:ext uri="{BB962C8B-B14F-4D97-AF65-F5344CB8AC3E}">
        <p14:creationId xmlns:p14="http://schemas.microsoft.com/office/powerpoint/2010/main" val="330339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12B6A4-9B99-4135-AF8E-8DE7E1634D80}"/>
              </a:ext>
            </a:extLst>
          </p:cNvPr>
          <p:cNvSpPr txBox="1"/>
          <p:nvPr/>
        </p:nvSpPr>
        <p:spPr>
          <a:xfrm>
            <a:off x="247650" y="109537"/>
            <a:ext cx="11944350" cy="6463308"/>
          </a:xfrm>
          <a:prstGeom prst="rect">
            <a:avLst/>
          </a:prstGeom>
          <a:noFill/>
        </p:spPr>
        <p:txBody>
          <a:bodyPr wrap="square" rtlCol="0">
            <a:spAutoFit/>
          </a:bodyPr>
          <a:lstStyle/>
          <a:p>
            <a:r>
              <a:rPr lang="en-US" dirty="0"/>
              <a:t>2. </a:t>
            </a:r>
            <a:r>
              <a:rPr lang="en-US" dirty="0" err="1"/>
              <a:t>xxxValue</a:t>
            </a:r>
            <a:r>
              <a:rPr lang="en-US" dirty="0"/>
              <a:t>(): </a:t>
            </a:r>
          </a:p>
          <a:p>
            <a:endParaRPr lang="en-US" dirty="0"/>
          </a:p>
          <a:p>
            <a:r>
              <a:rPr lang="en-US" dirty="0"/>
              <a:t>We can use </a:t>
            </a:r>
            <a:r>
              <a:rPr lang="en-US" dirty="0" err="1"/>
              <a:t>xxxValue</a:t>
            </a:r>
            <a:r>
              <a:rPr lang="en-US" dirty="0"/>
              <a:t>() methods to get primitive for the given wrapper object . </a:t>
            </a:r>
          </a:p>
          <a:p>
            <a:endParaRPr lang="en-US" dirty="0"/>
          </a:p>
          <a:p>
            <a:r>
              <a:rPr lang="en-US" dirty="0"/>
              <a:t>Every Number type wrapper class(Byte, Short, Integer, Long , Float ,Double) contains the following six methods to get primitive for the given wrapper object . </a:t>
            </a:r>
          </a:p>
          <a:p>
            <a:endParaRPr lang="en-US" dirty="0"/>
          </a:p>
          <a:p>
            <a:r>
              <a:rPr lang="en-US" dirty="0"/>
              <a:t>public byte </a:t>
            </a:r>
            <a:r>
              <a:rPr lang="en-US" dirty="0" err="1"/>
              <a:t>byteValue</a:t>
            </a:r>
            <a:r>
              <a:rPr lang="en-US" dirty="0"/>
              <a:t>()</a:t>
            </a:r>
          </a:p>
          <a:p>
            <a:r>
              <a:rPr lang="en-US" dirty="0"/>
              <a:t>public short </a:t>
            </a:r>
            <a:r>
              <a:rPr lang="en-US" dirty="0" err="1"/>
              <a:t>shortValue</a:t>
            </a:r>
            <a:r>
              <a:rPr lang="en-US" dirty="0"/>
              <a:t>()</a:t>
            </a:r>
          </a:p>
          <a:p>
            <a:r>
              <a:rPr lang="en-US" dirty="0"/>
              <a:t>public int </a:t>
            </a:r>
            <a:r>
              <a:rPr lang="en-US" dirty="0" err="1"/>
              <a:t>intValue</a:t>
            </a:r>
            <a:r>
              <a:rPr lang="en-US" dirty="0"/>
              <a:t>()</a:t>
            </a:r>
          </a:p>
          <a:p>
            <a:r>
              <a:rPr lang="en-US" dirty="0"/>
              <a:t>public long </a:t>
            </a:r>
            <a:r>
              <a:rPr lang="en-US" dirty="0" err="1"/>
              <a:t>longValue</a:t>
            </a:r>
            <a:r>
              <a:rPr lang="en-US" dirty="0"/>
              <a:t>()</a:t>
            </a:r>
          </a:p>
          <a:p>
            <a:r>
              <a:rPr lang="en-US" dirty="0"/>
              <a:t>public float </a:t>
            </a:r>
            <a:r>
              <a:rPr lang="en-US" dirty="0" err="1"/>
              <a:t>floatValue</a:t>
            </a:r>
            <a:r>
              <a:rPr lang="en-US" dirty="0"/>
              <a:t>()</a:t>
            </a:r>
          </a:p>
          <a:p>
            <a:r>
              <a:rPr lang="en-US" dirty="0"/>
              <a:t> public double </a:t>
            </a:r>
            <a:r>
              <a:rPr lang="en-US" dirty="0" err="1"/>
              <a:t>doubleValue</a:t>
            </a:r>
            <a:r>
              <a:rPr lang="en-US" dirty="0"/>
              <a:t>()</a:t>
            </a:r>
          </a:p>
          <a:p>
            <a:endParaRPr lang="en-US" dirty="0"/>
          </a:p>
          <a:p>
            <a:r>
              <a:rPr lang="en-US" dirty="0"/>
              <a:t>E.g. </a:t>
            </a:r>
          </a:p>
          <a:p>
            <a:r>
              <a:rPr lang="en-US" dirty="0"/>
              <a:t>Integer I  = new Integer(130);</a:t>
            </a:r>
          </a:p>
          <a:p>
            <a:r>
              <a:rPr lang="en-US" dirty="0" err="1"/>
              <a:t>System.out.println</a:t>
            </a:r>
            <a:r>
              <a:rPr lang="en-US" dirty="0"/>
              <a:t>(</a:t>
            </a:r>
            <a:r>
              <a:rPr lang="en-US" dirty="0" err="1"/>
              <a:t>I.byteValue</a:t>
            </a:r>
            <a:r>
              <a:rPr lang="en-US" dirty="0"/>
              <a:t>());  // -126</a:t>
            </a:r>
          </a:p>
          <a:p>
            <a:r>
              <a:rPr lang="en-US" dirty="0" err="1"/>
              <a:t>System.out.println</a:t>
            </a:r>
            <a:r>
              <a:rPr lang="en-US" dirty="0"/>
              <a:t>(</a:t>
            </a:r>
            <a:r>
              <a:rPr lang="en-US" dirty="0" err="1"/>
              <a:t>I.shortValue</a:t>
            </a:r>
            <a:r>
              <a:rPr lang="en-US" dirty="0"/>
              <a:t>());  // 130</a:t>
            </a:r>
          </a:p>
          <a:p>
            <a:r>
              <a:rPr lang="en-US" dirty="0" err="1"/>
              <a:t>System.out.println</a:t>
            </a:r>
            <a:r>
              <a:rPr lang="en-US" dirty="0"/>
              <a:t>(</a:t>
            </a:r>
            <a:r>
              <a:rPr lang="en-US" dirty="0" err="1"/>
              <a:t>I.intValue</a:t>
            </a:r>
            <a:r>
              <a:rPr lang="en-US" dirty="0"/>
              <a:t>()); // 130</a:t>
            </a:r>
          </a:p>
          <a:p>
            <a:r>
              <a:rPr lang="en-US" dirty="0" err="1"/>
              <a:t>System.out.println</a:t>
            </a:r>
            <a:r>
              <a:rPr lang="en-US" dirty="0"/>
              <a:t>(</a:t>
            </a:r>
            <a:r>
              <a:rPr lang="en-US" dirty="0" err="1"/>
              <a:t>I.longValue</a:t>
            </a:r>
            <a:r>
              <a:rPr lang="en-US" dirty="0"/>
              <a:t>()); // 130</a:t>
            </a:r>
          </a:p>
          <a:p>
            <a:r>
              <a:rPr lang="en-US" dirty="0" err="1"/>
              <a:t>System.out.println</a:t>
            </a:r>
            <a:r>
              <a:rPr lang="en-US" dirty="0"/>
              <a:t>(</a:t>
            </a:r>
            <a:r>
              <a:rPr lang="en-US" dirty="0" err="1"/>
              <a:t>I.floatValue</a:t>
            </a:r>
            <a:r>
              <a:rPr lang="en-US" dirty="0"/>
              <a:t>()); // 130.0</a:t>
            </a:r>
          </a:p>
          <a:p>
            <a:r>
              <a:rPr lang="en-US" dirty="0" err="1"/>
              <a:t>System.out.println</a:t>
            </a:r>
            <a:r>
              <a:rPr lang="en-US" dirty="0"/>
              <a:t>(</a:t>
            </a:r>
            <a:r>
              <a:rPr lang="en-US" dirty="0" err="1"/>
              <a:t>I.doubleValue</a:t>
            </a:r>
            <a:r>
              <a:rPr lang="en-US" dirty="0"/>
              <a:t>()); // 130.0</a:t>
            </a:r>
          </a:p>
          <a:p>
            <a:endParaRPr lang="en-US" dirty="0"/>
          </a:p>
        </p:txBody>
      </p:sp>
    </p:spTree>
    <p:extLst>
      <p:ext uri="{BB962C8B-B14F-4D97-AF65-F5344CB8AC3E}">
        <p14:creationId xmlns:p14="http://schemas.microsoft.com/office/powerpoint/2010/main" val="39617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B9E4D-00DF-4E6B-BF52-DE7420DE7C09}"/>
              </a:ext>
            </a:extLst>
          </p:cNvPr>
          <p:cNvSpPr txBox="1"/>
          <p:nvPr/>
        </p:nvSpPr>
        <p:spPr>
          <a:xfrm>
            <a:off x="104775" y="104775"/>
            <a:ext cx="12001500" cy="5416868"/>
          </a:xfrm>
          <a:prstGeom prst="rect">
            <a:avLst/>
          </a:prstGeom>
          <a:noFill/>
        </p:spPr>
        <p:txBody>
          <a:bodyPr wrap="square" rtlCol="0">
            <a:spAutoFit/>
          </a:bodyPr>
          <a:lstStyle/>
          <a:p>
            <a:r>
              <a:rPr lang="en-US" sz="2000" b="1" dirty="0" err="1"/>
              <a:t>charValue</a:t>
            </a:r>
            <a:r>
              <a:rPr lang="en-US" sz="2000" b="1" dirty="0"/>
              <a:t>()</a:t>
            </a:r>
          </a:p>
          <a:p>
            <a:r>
              <a:rPr lang="en-US" b="1" dirty="0"/>
              <a:t>public char </a:t>
            </a:r>
            <a:r>
              <a:rPr lang="en-US" b="1" dirty="0" err="1"/>
              <a:t>charValue</a:t>
            </a:r>
            <a:r>
              <a:rPr lang="en-US" b="1" dirty="0"/>
              <a:t>()</a:t>
            </a:r>
          </a:p>
          <a:p>
            <a:r>
              <a:rPr lang="en-US" dirty="0"/>
              <a:t>Character class contains </a:t>
            </a:r>
            <a:r>
              <a:rPr lang="en-US" dirty="0" err="1"/>
              <a:t>charValue</a:t>
            </a:r>
            <a:r>
              <a:rPr lang="en-US" dirty="0"/>
              <a:t> method to get char primitive for the given character Object </a:t>
            </a:r>
          </a:p>
          <a:p>
            <a:endParaRPr lang="en-US" dirty="0"/>
          </a:p>
          <a:p>
            <a:r>
              <a:rPr lang="en-US" dirty="0"/>
              <a:t>E.g. </a:t>
            </a:r>
          </a:p>
          <a:p>
            <a:r>
              <a:rPr lang="en-US" dirty="0"/>
              <a:t>Character </a:t>
            </a:r>
            <a:r>
              <a:rPr lang="en-US" dirty="0" err="1"/>
              <a:t>ch</a:t>
            </a:r>
            <a:r>
              <a:rPr lang="en-US" dirty="0"/>
              <a:t>  = new Character(‘a’);</a:t>
            </a:r>
          </a:p>
          <a:p>
            <a:r>
              <a:rPr lang="en-US" dirty="0"/>
              <a:t>char c = </a:t>
            </a:r>
            <a:r>
              <a:rPr lang="en-US" dirty="0" err="1"/>
              <a:t>ch.charValue</a:t>
            </a:r>
            <a:r>
              <a:rPr lang="en-US" dirty="0"/>
              <a:t>();</a:t>
            </a:r>
          </a:p>
          <a:p>
            <a:r>
              <a:rPr lang="en-US" dirty="0" err="1"/>
              <a:t>System.out.println</a:t>
            </a:r>
            <a:r>
              <a:rPr lang="en-US" dirty="0"/>
              <a:t>(c) == ‘a’</a:t>
            </a:r>
          </a:p>
          <a:p>
            <a:endParaRPr lang="en-US" dirty="0"/>
          </a:p>
          <a:p>
            <a:r>
              <a:rPr lang="en-US" sz="2000" b="1" dirty="0" err="1"/>
              <a:t>booleanValue</a:t>
            </a:r>
            <a:r>
              <a:rPr lang="en-US" sz="2000" b="1" dirty="0"/>
              <a:t>()</a:t>
            </a:r>
          </a:p>
          <a:p>
            <a:r>
              <a:rPr lang="en-US" dirty="0"/>
              <a:t>Boolean Class contains </a:t>
            </a:r>
            <a:r>
              <a:rPr lang="en-US" dirty="0" err="1"/>
              <a:t>booleanValue</a:t>
            </a:r>
            <a:r>
              <a:rPr lang="en-US" dirty="0"/>
              <a:t>() method to get Boolean primitive for the given </a:t>
            </a:r>
            <a:r>
              <a:rPr lang="en-US" dirty="0" err="1"/>
              <a:t>boolean</a:t>
            </a:r>
            <a:r>
              <a:rPr lang="en-US" dirty="0"/>
              <a:t> Object .</a:t>
            </a:r>
          </a:p>
          <a:p>
            <a:endParaRPr lang="en-US" dirty="0"/>
          </a:p>
          <a:p>
            <a:r>
              <a:rPr lang="en-US" b="1" dirty="0"/>
              <a:t>public  </a:t>
            </a:r>
            <a:r>
              <a:rPr lang="en-US" b="1" dirty="0" err="1"/>
              <a:t>boolean</a:t>
            </a:r>
            <a:r>
              <a:rPr lang="en-US" b="1" dirty="0"/>
              <a:t> </a:t>
            </a:r>
            <a:r>
              <a:rPr lang="en-US" b="1" dirty="0" err="1"/>
              <a:t>booleanValue</a:t>
            </a:r>
            <a:r>
              <a:rPr lang="en-US" b="1" dirty="0"/>
              <a:t>();</a:t>
            </a:r>
          </a:p>
          <a:p>
            <a:endParaRPr lang="en-US" dirty="0"/>
          </a:p>
          <a:p>
            <a:r>
              <a:rPr lang="en-US" dirty="0"/>
              <a:t>E.g.</a:t>
            </a:r>
          </a:p>
          <a:p>
            <a:r>
              <a:rPr lang="en-US" dirty="0"/>
              <a:t>Boolean B = </a:t>
            </a:r>
            <a:r>
              <a:rPr lang="en-US" dirty="0" err="1"/>
              <a:t>Boolean.valueOf</a:t>
            </a:r>
            <a:r>
              <a:rPr lang="en-US" dirty="0"/>
              <a:t>(“</a:t>
            </a:r>
            <a:r>
              <a:rPr lang="en-US" dirty="0" err="1"/>
              <a:t>durga</a:t>
            </a:r>
            <a:r>
              <a:rPr lang="en-US" dirty="0"/>
              <a:t>”);</a:t>
            </a:r>
          </a:p>
          <a:p>
            <a:r>
              <a:rPr lang="en-US" dirty="0"/>
              <a:t>Boolean b = </a:t>
            </a:r>
            <a:r>
              <a:rPr lang="en-US" dirty="0" err="1"/>
              <a:t>B.booleanValue</a:t>
            </a:r>
            <a:r>
              <a:rPr lang="en-US" dirty="0"/>
              <a:t>();</a:t>
            </a:r>
          </a:p>
          <a:p>
            <a:r>
              <a:rPr lang="en-US" dirty="0" err="1"/>
              <a:t>System.out.println</a:t>
            </a:r>
            <a:r>
              <a:rPr lang="en-US" dirty="0"/>
              <a:t>(b) // false </a:t>
            </a:r>
          </a:p>
          <a:p>
            <a:endParaRPr lang="en-US" dirty="0"/>
          </a:p>
        </p:txBody>
      </p:sp>
      <p:pic>
        <p:nvPicPr>
          <p:cNvPr id="4" name="Picture 3">
            <a:extLst>
              <a:ext uri="{FF2B5EF4-FFF2-40B4-BE49-F238E27FC236}">
                <a16:creationId xmlns:a16="http://schemas.microsoft.com/office/drawing/2014/main" id="{3E6DE4D1-B39B-4ACC-82FB-574B35C5DAA2}"/>
              </a:ext>
            </a:extLst>
          </p:cNvPr>
          <p:cNvPicPr>
            <a:picLocks noChangeAspect="1"/>
          </p:cNvPicPr>
          <p:nvPr/>
        </p:nvPicPr>
        <p:blipFill>
          <a:blip r:embed="rId2"/>
          <a:stretch>
            <a:fillRect/>
          </a:stretch>
        </p:blipFill>
        <p:spPr>
          <a:xfrm>
            <a:off x="6096000" y="3540166"/>
            <a:ext cx="4410691" cy="1981477"/>
          </a:xfrm>
          <a:prstGeom prst="rect">
            <a:avLst/>
          </a:prstGeom>
        </p:spPr>
      </p:pic>
    </p:spTree>
    <p:extLst>
      <p:ext uri="{BB962C8B-B14F-4D97-AF65-F5344CB8AC3E}">
        <p14:creationId xmlns:p14="http://schemas.microsoft.com/office/powerpoint/2010/main" val="293360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229BC-5D31-463E-8304-FC38AEB05536}"/>
              </a:ext>
            </a:extLst>
          </p:cNvPr>
          <p:cNvSpPr txBox="1"/>
          <p:nvPr/>
        </p:nvSpPr>
        <p:spPr>
          <a:xfrm>
            <a:off x="161925" y="161925"/>
            <a:ext cx="12030075" cy="6586418"/>
          </a:xfrm>
          <a:prstGeom prst="rect">
            <a:avLst/>
          </a:prstGeom>
          <a:noFill/>
        </p:spPr>
        <p:txBody>
          <a:bodyPr wrap="square" rtlCol="0">
            <a:spAutoFit/>
          </a:bodyPr>
          <a:lstStyle/>
          <a:p>
            <a:r>
              <a:rPr lang="en-US" dirty="0"/>
              <a:t>Note: </a:t>
            </a:r>
          </a:p>
          <a:p>
            <a:r>
              <a:rPr lang="en-US" dirty="0"/>
              <a:t>In total 6 x 6+1+1 == 38 </a:t>
            </a:r>
            <a:r>
              <a:rPr lang="en-US" dirty="0" err="1"/>
              <a:t>xxxValue</a:t>
            </a:r>
            <a:r>
              <a:rPr lang="en-US" dirty="0"/>
              <a:t>() Methods are possible </a:t>
            </a:r>
          </a:p>
          <a:p>
            <a:endParaRPr lang="en-US" dirty="0"/>
          </a:p>
          <a:p>
            <a:endParaRPr lang="en-US" dirty="0"/>
          </a:p>
          <a:p>
            <a:r>
              <a:rPr lang="en-US" sz="2000" b="1" dirty="0" err="1"/>
              <a:t>parseXxx</a:t>
            </a:r>
            <a:r>
              <a:rPr lang="en-US" sz="2000" b="1" dirty="0"/>
              <a:t>() Method</a:t>
            </a:r>
          </a:p>
          <a:p>
            <a:endParaRPr lang="en-US" dirty="0"/>
          </a:p>
          <a:p>
            <a:r>
              <a:rPr lang="en-US" dirty="0"/>
              <a:t>We can use </a:t>
            </a:r>
            <a:r>
              <a:rPr lang="en-US" dirty="0" err="1"/>
              <a:t>parseXxx</a:t>
            </a:r>
            <a:r>
              <a:rPr lang="en-US" dirty="0"/>
              <a:t>() methods to convert String to primitive .</a:t>
            </a:r>
          </a:p>
          <a:p>
            <a:endParaRPr lang="en-US" dirty="0"/>
          </a:p>
          <a:p>
            <a:r>
              <a:rPr lang="en-US" sz="2400" b="1" dirty="0"/>
              <a:t>Form-1</a:t>
            </a:r>
          </a:p>
          <a:p>
            <a:r>
              <a:rPr lang="en-US" dirty="0"/>
              <a:t>Every wrapper class except character class contains the following </a:t>
            </a:r>
            <a:r>
              <a:rPr lang="en-US" dirty="0" err="1"/>
              <a:t>parseXxx</a:t>
            </a:r>
            <a:r>
              <a:rPr lang="en-US" dirty="0"/>
              <a:t>() methods to find primitive for the given String Object </a:t>
            </a:r>
          </a:p>
          <a:p>
            <a:endParaRPr lang="en-US" dirty="0"/>
          </a:p>
          <a:p>
            <a:r>
              <a:rPr lang="en-US" dirty="0"/>
              <a:t>public static primitive </a:t>
            </a:r>
            <a:r>
              <a:rPr lang="en-US" dirty="0" err="1"/>
              <a:t>parseXxx</a:t>
            </a:r>
            <a:r>
              <a:rPr lang="en-US" dirty="0"/>
              <a:t>(String s);</a:t>
            </a:r>
          </a:p>
          <a:p>
            <a:endParaRPr lang="en-US" dirty="0"/>
          </a:p>
          <a:p>
            <a:r>
              <a:rPr lang="en-US" dirty="0"/>
              <a:t>E.g.</a:t>
            </a:r>
          </a:p>
          <a:p>
            <a:r>
              <a:rPr lang="en-US" dirty="0"/>
              <a:t>int I = </a:t>
            </a:r>
            <a:r>
              <a:rPr lang="en-US" dirty="0" err="1"/>
              <a:t>Integer.parseInt</a:t>
            </a:r>
            <a:r>
              <a:rPr lang="en-US" dirty="0"/>
              <a:t>(“10”);</a:t>
            </a:r>
          </a:p>
          <a:p>
            <a:r>
              <a:rPr lang="en-US" dirty="0"/>
              <a:t>double d = </a:t>
            </a:r>
            <a:r>
              <a:rPr lang="en-US" dirty="0" err="1"/>
              <a:t>Double.parseDouble</a:t>
            </a:r>
            <a:r>
              <a:rPr lang="en-US" dirty="0"/>
              <a:t>(“10.5”);</a:t>
            </a:r>
          </a:p>
          <a:p>
            <a:r>
              <a:rPr lang="en-US" dirty="0" err="1"/>
              <a:t>boolean</a:t>
            </a:r>
            <a:r>
              <a:rPr lang="en-US" dirty="0"/>
              <a:t> b = </a:t>
            </a:r>
            <a:r>
              <a:rPr lang="en-US" dirty="0" err="1"/>
              <a:t>Boolean.parseBoolean</a:t>
            </a:r>
            <a:r>
              <a:rPr lang="en-US" dirty="0"/>
              <a:t>(“true”);</a:t>
            </a:r>
          </a:p>
          <a:p>
            <a:endParaRPr lang="en-US" dirty="0"/>
          </a:p>
          <a:p>
            <a:r>
              <a:rPr lang="en-US" sz="2000" b="1" dirty="0"/>
              <a:t>Form-2</a:t>
            </a:r>
          </a:p>
          <a:p>
            <a:r>
              <a:rPr lang="en-US" dirty="0"/>
              <a:t>Every integral type wrapper class(Byte, short, Integer , Long ) contains the following </a:t>
            </a:r>
            <a:r>
              <a:rPr lang="en-US" dirty="0" err="1"/>
              <a:t>parsexxx</a:t>
            </a:r>
            <a:r>
              <a:rPr lang="en-US" dirty="0"/>
              <a:t>() method to convert specified radix to primitive </a:t>
            </a:r>
          </a:p>
          <a:p>
            <a:endParaRPr lang="en-US" dirty="0"/>
          </a:p>
        </p:txBody>
      </p:sp>
      <p:pic>
        <p:nvPicPr>
          <p:cNvPr id="4" name="Picture 3">
            <a:extLst>
              <a:ext uri="{FF2B5EF4-FFF2-40B4-BE49-F238E27FC236}">
                <a16:creationId xmlns:a16="http://schemas.microsoft.com/office/drawing/2014/main" id="{6D183A62-D7F0-480D-AD1A-83B104E5B92E}"/>
              </a:ext>
            </a:extLst>
          </p:cNvPr>
          <p:cNvPicPr>
            <a:picLocks noChangeAspect="1"/>
          </p:cNvPicPr>
          <p:nvPr/>
        </p:nvPicPr>
        <p:blipFill>
          <a:blip r:embed="rId2"/>
          <a:stretch>
            <a:fillRect/>
          </a:stretch>
        </p:blipFill>
        <p:spPr>
          <a:xfrm>
            <a:off x="5219337" y="3143078"/>
            <a:ext cx="5201376" cy="2457793"/>
          </a:xfrm>
          <a:prstGeom prst="rect">
            <a:avLst/>
          </a:prstGeom>
        </p:spPr>
      </p:pic>
    </p:spTree>
    <p:extLst>
      <p:ext uri="{BB962C8B-B14F-4D97-AF65-F5344CB8AC3E}">
        <p14:creationId xmlns:p14="http://schemas.microsoft.com/office/powerpoint/2010/main" val="237470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1744</Words>
  <Application>Microsoft Office PowerPoint</Application>
  <PresentationFormat>Widescreen</PresentationFormat>
  <Paragraphs>262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11</cp:revision>
  <dcterms:created xsi:type="dcterms:W3CDTF">2022-10-07T09:07:40Z</dcterms:created>
  <dcterms:modified xsi:type="dcterms:W3CDTF">2022-10-10T01:56:59Z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2022-10-07T09:07:40Z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6c893403-aba8-4071-8435-f0373cbe7cfa</vt:lpwstr>
  </property>
  <property fmtid="{D5CDD505-2E9C-101B-9397-08002B2CF9AE}" pid="8" name="MSIP_Label_a8a73c85-e524-44a6-bd58-7df7ef87be8f_ContentBits">
    <vt:lpwstr>0</vt:lpwstr>
  </property>
</Properties>
</file>