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9025-1429-4A16-B802-B45C2584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4DE66-E3A8-49A6-A2D5-E7BAA58A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2F77-6FB4-4091-B7AF-0134D767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0F21-8C12-4CC3-96EC-2D210B61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EB01-E7E8-4A38-87B0-D07E924C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EA4E-4EE2-4594-84A6-80931DA2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2251B-D590-497B-8BC0-CF92FFA16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3097-CFE0-4020-A539-83FF635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F1CE-14B8-415F-B39D-2B880A9D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17B8-D754-46BD-A560-55F41707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5BCDF-AB6B-45DB-ABED-48E43103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E9EF9-698B-4B45-801B-9DD7376E7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10FA-BF48-4A72-B56B-DB8C719B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4833-5C2B-46EA-A1E8-77597374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86A9-3856-4ED5-A376-29240B81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C0A1-7B6C-4E36-B3C1-8B6D0333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06F7-652B-42F0-A4F7-7438950A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8B40-DAD7-4B24-AAB9-FBCDA38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75EB6-28DC-4E36-9605-CF6B8301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5D63-246A-430F-9373-8A6E209E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2892-6638-4949-AB68-B700658F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EA77-BA68-4950-9EE9-51F5C089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3962-1C72-47D2-8DBE-E47F6491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7784-F7FF-4E35-8728-C3E41867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CEE8-8DFF-4B98-8266-056D9FA4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F2CD-18FB-4385-B17D-CBF76F0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C9BB-EF70-46D1-B535-4FA4589FD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AC17-C4B2-4482-AA85-E3AE7A09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C7C0-BACE-4ECD-8289-35369590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5ADF7-63AE-4DAB-B65D-44FC2782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F931-D8CC-4090-BDCC-07AE2AC0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C813-C504-4F6B-8169-8D403501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EE62-2FA0-4171-880B-0AB53521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C68FD-8307-4A2C-885B-256A5370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F537A-0448-4DE9-91F9-A832EF4C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2C733-A493-485F-ADC6-63C80F066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77351-2F6C-4A79-9481-5C37F6A5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4AEC0-374C-497E-9E02-F7EB9E6B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F96BB-5041-475B-BE9A-F8E55C4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26A9-7842-45BE-9E9A-1503D863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9C8FB-D0B8-4201-8952-4749EBA6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D7C3-2C9D-438F-9458-FE3FB8F1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AF3A8-0F46-4826-89FA-1C6F490F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E79D3-0712-408D-BFAD-46C862DF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FDAFA-ED28-41C6-8F5E-D05BB4FD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E656-FED6-4930-959E-EF91C90F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E9ED-D8FE-49A1-8238-9E749850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C489-52EE-4593-B9D1-7AD0A9E8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A7C5C-1693-4C25-9A2D-52D9EF1FC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A33A-AB3F-4966-94DE-97A02D46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D83F9-4557-4831-B369-2D81376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B405-F2D6-4E04-BC47-296F6A21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6714-6E13-4ED6-9FEC-05C15D7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303C4-5A47-49D8-B314-F239F6310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0E1C-77DC-478E-913B-D2C4D2F1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3FEA-4079-4423-8EB6-72BF61DE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52875-6192-4A07-BAB1-524D05F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40C7F-1F15-4D6A-AE27-F0ECB2A3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0775F-C444-4DC2-A60C-0A214BAE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74D2-545D-494C-A8F9-3C1C333EF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C318-88EF-4E07-A1AC-69040C81B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2636-EE98-48A4-AD5B-8DA1A1D4F28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4912-56DE-4513-8B6F-33123A26C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148C-16DA-467B-9CA5-7A4761CD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211C-A373-4A51-AFF1-AD02993E1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7A833-FAD1-4A95-8AE6-81634F564AE8}"/>
              </a:ext>
            </a:extLst>
          </p:cNvPr>
          <p:cNvSpPr txBox="1"/>
          <p:nvPr/>
        </p:nvSpPr>
        <p:spPr>
          <a:xfrm>
            <a:off x="104775" y="114300"/>
            <a:ext cx="119443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					File I/O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b="1" dirty="0"/>
              <a:t>File : </a:t>
            </a:r>
          </a:p>
          <a:p>
            <a:endParaRPr lang="en-US" dirty="0"/>
          </a:p>
          <a:p>
            <a:r>
              <a:rPr lang="en-US" dirty="0"/>
              <a:t>File f = new File(“abc.txt”)  // </a:t>
            </a:r>
          </a:p>
          <a:p>
            <a:r>
              <a:rPr lang="en-US" dirty="0"/>
              <a:t>This line won’t create any physical file first it will check is there any physical file named with abc.txt is available or not . If it is available then f simply refers that file. If it is not available then we are just creating java file object to represent the name abc.txt.</a:t>
            </a:r>
          </a:p>
          <a:p>
            <a:endParaRPr lang="en-US" dirty="0"/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Test{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{</a:t>
            </a:r>
          </a:p>
          <a:p>
            <a:r>
              <a:rPr lang="en-US" dirty="0"/>
              <a:t>		File f = new File("abc.txt");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f.exists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f.createNewFile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f.exists</a:t>
            </a:r>
            <a:r>
              <a:rPr lang="en-US" dirty="0"/>
              <a:t>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                                              2</a:t>
            </a:r>
            <a:r>
              <a:rPr lang="en-US" baseline="30000" dirty="0"/>
              <a:t>nd</a:t>
            </a:r>
            <a:r>
              <a:rPr lang="en-US" dirty="0"/>
              <a:t> run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80E74-8004-416E-91B8-E2867C83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934075"/>
            <a:ext cx="733527" cy="65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C7DFA-21B3-4340-A48F-E7255BA6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39" y="5884381"/>
            <a:ext cx="69542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4EC54-5872-4258-9E92-DA08CBD60A8A}"/>
              </a:ext>
            </a:extLst>
          </p:cNvPr>
          <p:cNvSpPr txBox="1"/>
          <p:nvPr/>
        </p:nvSpPr>
        <p:spPr>
          <a:xfrm>
            <a:off x="85060" y="85060"/>
            <a:ext cx="1202542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Note***</a:t>
            </a:r>
          </a:p>
          <a:p>
            <a:r>
              <a:rPr lang="en-US" dirty="0"/>
              <a:t>The main problem with </a:t>
            </a:r>
            <a:r>
              <a:rPr lang="en-US" dirty="0" err="1"/>
              <a:t>filewriter</a:t>
            </a:r>
            <a:r>
              <a:rPr lang="en-US" dirty="0"/>
              <a:t> is we have to insert line (\n) separator manually. Which is varied from system to system . It is difficulty to the programmer . We can solve this problem by using </a:t>
            </a:r>
            <a:r>
              <a:rPr lang="en-US" dirty="0" err="1"/>
              <a:t>BufferedWriter</a:t>
            </a:r>
            <a:r>
              <a:rPr lang="en-US" dirty="0"/>
              <a:t> and </a:t>
            </a:r>
            <a:r>
              <a:rPr lang="en-US" dirty="0" err="1"/>
              <a:t>PrintWriter</a:t>
            </a:r>
            <a:r>
              <a:rPr lang="en-US" dirty="0"/>
              <a:t> classes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err="1"/>
              <a:t>FileReader</a:t>
            </a:r>
            <a:r>
              <a:rPr lang="en-US" sz="2400" b="1" dirty="0"/>
              <a:t>:</a:t>
            </a:r>
          </a:p>
          <a:p>
            <a:r>
              <a:rPr lang="en-US" dirty="0"/>
              <a:t> we can use </a:t>
            </a:r>
            <a:r>
              <a:rPr lang="en-US" dirty="0" err="1"/>
              <a:t>FileReader</a:t>
            </a:r>
            <a:r>
              <a:rPr lang="en-US" dirty="0"/>
              <a:t> to read character data from the file </a:t>
            </a:r>
          </a:p>
          <a:p>
            <a:endParaRPr lang="en-US" dirty="0"/>
          </a:p>
          <a:p>
            <a:r>
              <a:rPr lang="en-US" sz="2400" b="1" dirty="0"/>
              <a:t>Constructors:</a:t>
            </a:r>
          </a:p>
          <a:p>
            <a:pPr marL="342900" indent="-342900">
              <a:buAutoNum type="arabicPeriod"/>
            </a:pP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(String </a:t>
            </a:r>
            <a:r>
              <a:rPr lang="en-US" dirty="0" err="1"/>
              <a:t>fname</a:t>
            </a:r>
            <a:r>
              <a:rPr lang="en-US" dirty="0"/>
              <a:t>);</a:t>
            </a:r>
          </a:p>
          <a:p>
            <a:pPr marL="342900" indent="-342900">
              <a:buAutoNum type="arabicPeriod"/>
            </a:pP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(File f);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Methods : </a:t>
            </a:r>
          </a:p>
          <a:p>
            <a:r>
              <a:rPr lang="en-US" dirty="0"/>
              <a:t>1. public int read()</a:t>
            </a:r>
          </a:p>
          <a:p>
            <a:r>
              <a:rPr lang="en-US" dirty="0"/>
              <a:t>It attempts to read next character from the file and returns its Unicode value . If the next character not available then this method returns  -1;</a:t>
            </a:r>
          </a:p>
          <a:p>
            <a:r>
              <a:rPr lang="en-US" dirty="0"/>
              <a:t>As this method returns Unicode value(int) at the time of printing we have to perform typecasting</a:t>
            </a:r>
          </a:p>
          <a:p>
            <a:endParaRPr lang="en-US" dirty="0"/>
          </a:p>
          <a:p>
            <a:r>
              <a:rPr lang="en-US" dirty="0"/>
              <a:t>2. public read(char[]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It attempts to read enough characters from the file into char array and returns number of characters copied from the file 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21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E135E-DFE8-4E6A-B429-F5D9D10B625F}"/>
              </a:ext>
            </a:extLst>
          </p:cNvPr>
          <p:cNvSpPr txBox="1"/>
          <p:nvPr/>
        </p:nvSpPr>
        <p:spPr>
          <a:xfrm>
            <a:off x="133350" y="114300"/>
            <a:ext cx="119919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of </a:t>
            </a:r>
            <a:r>
              <a:rPr lang="en-US" sz="2000" b="1" dirty="0" err="1"/>
              <a:t>FileReader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</a:t>
            </a:r>
            <a:r>
              <a:rPr lang="en-US" sz="2000" b="1" dirty="0" err="1"/>
              <a:t>Appoach</a:t>
            </a:r>
            <a:endParaRPr lang="en-US" sz="2000" b="1" dirty="0"/>
          </a:p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class Test{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throws </a:t>
            </a:r>
            <a:r>
              <a:rPr lang="en-US" sz="1400" dirty="0" err="1"/>
              <a:t>IOException</a:t>
            </a:r>
            <a:r>
              <a:rPr lang="en-US" sz="1400" dirty="0"/>
              <a:t>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FileReader</a:t>
            </a:r>
            <a:r>
              <a:rPr lang="en-US" sz="1400" dirty="0"/>
              <a:t> </a:t>
            </a:r>
            <a:r>
              <a:rPr lang="en-US" sz="1400" dirty="0" err="1"/>
              <a:t>fr</a:t>
            </a:r>
            <a:r>
              <a:rPr lang="en-US" sz="1400" dirty="0"/>
              <a:t> = new </a:t>
            </a:r>
            <a:r>
              <a:rPr lang="en-US" sz="1400" dirty="0" err="1"/>
              <a:t>FileReader</a:t>
            </a:r>
            <a:r>
              <a:rPr lang="en-US" sz="1400" dirty="0"/>
              <a:t>("abc.txt");</a:t>
            </a:r>
          </a:p>
          <a:p>
            <a:r>
              <a:rPr lang="en-US" sz="1400" dirty="0"/>
              <a:t>		int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fr.read</a:t>
            </a:r>
            <a:r>
              <a:rPr lang="en-US" sz="1400" dirty="0"/>
              <a:t>();</a:t>
            </a:r>
          </a:p>
          <a:p>
            <a:r>
              <a:rPr lang="en-US" sz="1400" dirty="0"/>
              <a:t>		while(</a:t>
            </a:r>
            <a:r>
              <a:rPr lang="en-US" sz="1400" dirty="0" err="1"/>
              <a:t>i</a:t>
            </a:r>
            <a:r>
              <a:rPr lang="en-US" sz="1400" dirty="0"/>
              <a:t> !=-1){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System.out.print</a:t>
            </a:r>
            <a:r>
              <a:rPr lang="en-US" sz="1400" dirty="0"/>
              <a:t>((char)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fr.read</a:t>
            </a:r>
            <a:r>
              <a:rPr lang="en-US" sz="1400" dirty="0"/>
              <a:t>();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 2</a:t>
            </a:r>
            <a:r>
              <a:rPr lang="en-US" baseline="30000" dirty="0"/>
              <a:t>nd</a:t>
            </a:r>
            <a:r>
              <a:rPr lang="en-US" dirty="0"/>
              <a:t> method </a:t>
            </a:r>
          </a:p>
          <a:p>
            <a:endParaRPr lang="en-US" dirty="0"/>
          </a:p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class Test{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throws </a:t>
            </a:r>
            <a:r>
              <a:rPr lang="en-US" sz="1400" dirty="0" err="1"/>
              <a:t>IOException</a:t>
            </a:r>
            <a:r>
              <a:rPr lang="en-US" sz="1400" dirty="0"/>
              <a:t>{</a:t>
            </a:r>
          </a:p>
          <a:p>
            <a:r>
              <a:rPr lang="en-US" sz="1400" dirty="0"/>
              <a:t>		File f = new File("abc.txt");</a:t>
            </a:r>
          </a:p>
          <a:p>
            <a:r>
              <a:rPr lang="en-US" sz="1400" dirty="0"/>
              <a:t>		char[] </a:t>
            </a:r>
            <a:r>
              <a:rPr lang="en-US" sz="1400" dirty="0" err="1"/>
              <a:t>ch</a:t>
            </a:r>
            <a:r>
              <a:rPr lang="en-US" sz="1400" dirty="0"/>
              <a:t> = new char[(int)</a:t>
            </a:r>
            <a:r>
              <a:rPr lang="en-US" sz="1400" dirty="0" err="1"/>
              <a:t>f.length</a:t>
            </a:r>
            <a:r>
              <a:rPr lang="en-US" sz="1400" dirty="0"/>
              <a:t>()];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FileReader</a:t>
            </a:r>
            <a:r>
              <a:rPr lang="en-US" sz="1400" dirty="0"/>
              <a:t> </a:t>
            </a:r>
            <a:r>
              <a:rPr lang="en-US" sz="1400" dirty="0" err="1"/>
              <a:t>fr</a:t>
            </a:r>
            <a:r>
              <a:rPr lang="en-US" sz="1400" dirty="0"/>
              <a:t> = new </a:t>
            </a:r>
            <a:r>
              <a:rPr lang="en-US" sz="1400" dirty="0" err="1"/>
              <a:t>FileReader</a:t>
            </a:r>
            <a:r>
              <a:rPr lang="en-US" sz="1400" dirty="0"/>
              <a:t>(f);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fr.read</a:t>
            </a:r>
            <a:r>
              <a:rPr lang="en-US" sz="1400" dirty="0"/>
              <a:t>(</a:t>
            </a:r>
            <a:r>
              <a:rPr lang="en-US" sz="1400" dirty="0" err="1"/>
              <a:t>ch</a:t>
            </a:r>
            <a:r>
              <a:rPr lang="en-US" sz="1400" dirty="0"/>
              <a:t>);</a:t>
            </a:r>
          </a:p>
          <a:p>
            <a:r>
              <a:rPr lang="en-US" sz="1400" dirty="0"/>
              <a:t>		for(char ch1:ch)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System.out.print</a:t>
            </a:r>
            <a:r>
              <a:rPr lang="en-US" sz="1400" dirty="0"/>
              <a:t>(ch1);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9B8F6-B808-4B26-9CAC-9B9EFC8CD35E}"/>
              </a:ext>
            </a:extLst>
          </p:cNvPr>
          <p:cNvSpPr txBox="1"/>
          <p:nvPr/>
        </p:nvSpPr>
        <p:spPr>
          <a:xfrm>
            <a:off x="109537" y="123825"/>
            <a:ext cx="1197292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public void close();</a:t>
            </a:r>
          </a:p>
          <a:p>
            <a:r>
              <a:rPr lang="en-US" dirty="0"/>
              <a:t>After read or write operation it is recommended to close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Note*** </a:t>
            </a:r>
          </a:p>
          <a:p>
            <a:r>
              <a:rPr lang="en-US" dirty="0"/>
              <a:t>By using </a:t>
            </a:r>
            <a:r>
              <a:rPr lang="en-US" dirty="0" err="1"/>
              <a:t>FileReader</a:t>
            </a:r>
            <a:r>
              <a:rPr lang="en-US" dirty="0"/>
              <a:t> we can read data character by  character which is not convenient to the programmer</a:t>
            </a:r>
          </a:p>
          <a:p>
            <a:endParaRPr lang="en-US" dirty="0"/>
          </a:p>
          <a:p>
            <a:r>
              <a:rPr lang="en-US" dirty="0"/>
              <a:t> Usage of </a:t>
            </a:r>
            <a:r>
              <a:rPr lang="en-US" dirty="0" err="1"/>
              <a:t>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 is not recommended because while writing data by </a:t>
            </a:r>
            <a:r>
              <a:rPr lang="en-US" dirty="0" err="1"/>
              <a:t>filewriter</a:t>
            </a:r>
            <a:r>
              <a:rPr lang="en-US" dirty="0"/>
              <a:t> we have to insert line separator \n manually which varied from system to system . It is difficult to the programmer . </a:t>
            </a:r>
          </a:p>
          <a:p>
            <a:endParaRPr lang="en-US" dirty="0"/>
          </a:p>
          <a:p>
            <a:r>
              <a:rPr lang="en-US" dirty="0"/>
              <a:t>By using </a:t>
            </a:r>
            <a:r>
              <a:rPr lang="en-US" dirty="0" err="1"/>
              <a:t>FileReader</a:t>
            </a:r>
            <a:r>
              <a:rPr lang="en-US" dirty="0"/>
              <a:t> we can read data character by character, which is not convenient to the programmer . To overcome these problem we should go for </a:t>
            </a:r>
            <a:r>
              <a:rPr lang="en-US" dirty="0" err="1"/>
              <a:t>BufferedReader</a:t>
            </a:r>
            <a:r>
              <a:rPr lang="en-US" dirty="0"/>
              <a:t> and </a:t>
            </a:r>
            <a:r>
              <a:rPr lang="en-US" dirty="0" err="1"/>
              <a:t>BufferedWriter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err="1"/>
              <a:t>BufferedWriter</a:t>
            </a:r>
            <a:r>
              <a:rPr lang="en-US" sz="2400" b="1" dirty="0"/>
              <a:t>:</a:t>
            </a:r>
          </a:p>
          <a:p>
            <a:r>
              <a:rPr lang="en-US" dirty="0"/>
              <a:t>1.We can use </a:t>
            </a:r>
            <a:r>
              <a:rPr lang="en-US" dirty="0" err="1"/>
              <a:t>BufferedWriter</a:t>
            </a:r>
            <a:r>
              <a:rPr lang="en-US" dirty="0"/>
              <a:t> to write character data to the file .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(Writer w)</a:t>
            </a:r>
          </a:p>
          <a:p>
            <a:pPr marL="342900" indent="-342900">
              <a:buAutoNum type="arabicPeriod"/>
            </a:pP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(Writer w, int </a:t>
            </a:r>
            <a:r>
              <a:rPr lang="en-US" dirty="0" err="1"/>
              <a:t>buffersize</a:t>
            </a:r>
            <a:r>
              <a:rPr lang="en-US" dirty="0"/>
              <a:t>);</a:t>
            </a:r>
          </a:p>
          <a:p>
            <a:r>
              <a:rPr lang="en-US" dirty="0"/>
              <a:t>Note*** </a:t>
            </a:r>
          </a:p>
          <a:p>
            <a:r>
              <a:rPr lang="en-US" dirty="0" err="1"/>
              <a:t>BufferedWriter</a:t>
            </a:r>
            <a:r>
              <a:rPr lang="en-US" dirty="0"/>
              <a:t> can’t communicate directly with the file it can communicate via some Writer 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9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C19F4-7EF6-42FA-917F-3CE86833976D}"/>
              </a:ext>
            </a:extLst>
          </p:cNvPr>
          <p:cNvSpPr txBox="1"/>
          <p:nvPr/>
        </p:nvSpPr>
        <p:spPr>
          <a:xfrm>
            <a:off x="133350" y="123825"/>
            <a:ext cx="119443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Which of the following is Valid ?</a:t>
            </a:r>
          </a:p>
          <a:p>
            <a:r>
              <a:rPr lang="en-US" dirty="0"/>
              <a:t>1.  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(“abc.txt”);   // invalid </a:t>
            </a:r>
          </a:p>
          <a:p>
            <a:r>
              <a:rPr lang="en-US" dirty="0"/>
              <a:t>2.  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(new File(“abc.txt”)) ;  // not valid</a:t>
            </a:r>
          </a:p>
          <a:p>
            <a:r>
              <a:rPr lang="en-US" dirty="0"/>
              <a:t> 3. 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(“abc.txt”));    // VALID</a:t>
            </a:r>
          </a:p>
          <a:p>
            <a:r>
              <a:rPr lang="en-US" dirty="0"/>
              <a:t>4. 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 = 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(“abc.txt”)));   // VALID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Methods :</a:t>
            </a:r>
          </a:p>
          <a:p>
            <a:pPr marL="342900" indent="-342900">
              <a:buAutoNum type="arabicPeriod"/>
            </a:pPr>
            <a:r>
              <a:rPr lang="en-US" dirty="0"/>
              <a:t>public void write(int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public void write(char[]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public void write(String s);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public void flush();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public void close();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public void </a:t>
            </a:r>
            <a:r>
              <a:rPr lang="en-US" dirty="0" err="1"/>
              <a:t>newLine</a:t>
            </a:r>
            <a:r>
              <a:rPr lang="en-US" dirty="0"/>
              <a:t>();</a:t>
            </a:r>
          </a:p>
          <a:p>
            <a:r>
              <a:rPr lang="en-US" dirty="0"/>
              <a:t>To Insert a line separator </a:t>
            </a:r>
          </a:p>
          <a:p>
            <a:endParaRPr lang="en-US" dirty="0"/>
          </a:p>
          <a:p>
            <a:r>
              <a:rPr lang="en-US" dirty="0"/>
              <a:t>When compared with </a:t>
            </a:r>
            <a:r>
              <a:rPr lang="en-US" dirty="0" err="1"/>
              <a:t>FileWriter</a:t>
            </a:r>
            <a:r>
              <a:rPr lang="en-US" dirty="0"/>
              <a:t> which of the following capability available extra in method form in </a:t>
            </a:r>
            <a:r>
              <a:rPr lang="en-US" dirty="0" err="1"/>
              <a:t>BufferedWriter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Writing data  to the file </a:t>
            </a:r>
          </a:p>
          <a:p>
            <a:pPr marL="342900" indent="-342900">
              <a:buAutoNum type="arabicPeriod"/>
            </a:pPr>
            <a:r>
              <a:rPr lang="en-US" dirty="0"/>
              <a:t>Close the file </a:t>
            </a:r>
          </a:p>
          <a:p>
            <a:pPr marL="342900" indent="-342900">
              <a:buAutoNum type="arabicPeriod"/>
            </a:pPr>
            <a:r>
              <a:rPr lang="en-US" dirty="0"/>
              <a:t>Flushing the file </a:t>
            </a:r>
          </a:p>
          <a:p>
            <a:pPr marL="342900" indent="-342900">
              <a:buAutoNum type="arabicPeriod"/>
            </a:pPr>
            <a:r>
              <a:rPr lang="en-US" dirty="0"/>
              <a:t>Inserting a new line character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1A929-1F2C-4ED1-B3EF-F5EC7960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1674674"/>
            <a:ext cx="2100502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5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535E3-1AAC-4BBC-A9FE-CE40E8A38C4D}"/>
              </a:ext>
            </a:extLst>
          </p:cNvPr>
          <p:cNvSpPr txBox="1"/>
          <p:nvPr/>
        </p:nvSpPr>
        <p:spPr>
          <a:xfrm>
            <a:off x="104775" y="76200"/>
            <a:ext cx="1208722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of </a:t>
            </a:r>
            <a:r>
              <a:rPr lang="en-US" sz="2000" b="1" dirty="0" err="1"/>
              <a:t>BufferedWriter</a:t>
            </a:r>
            <a:r>
              <a:rPr lang="en-US" sz="2000" b="1" dirty="0"/>
              <a:t>:</a:t>
            </a:r>
          </a:p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BufferedWriterDemo</a:t>
            </a:r>
            <a:r>
              <a:rPr lang="en-US" sz="1400" dirty="0"/>
              <a:t>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)throws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FileWriter</a:t>
            </a:r>
            <a:r>
              <a:rPr lang="en-US" sz="1400" dirty="0"/>
              <a:t> </a:t>
            </a:r>
            <a:r>
              <a:rPr lang="en-US" sz="1400" dirty="0" err="1"/>
              <a:t>fw</a:t>
            </a:r>
            <a:r>
              <a:rPr lang="en-US" sz="1400" dirty="0"/>
              <a:t> = new </a:t>
            </a:r>
            <a:r>
              <a:rPr lang="en-US" sz="1400" dirty="0" err="1"/>
              <a:t>FileWriter</a:t>
            </a:r>
            <a:r>
              <a:rPr lang="en-US" sz="1400" dirty="0"/>
              <a:t>("abc.txt");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BufferedWriter</a:t>
            </a:r>
            <a:r>
              <a:rPr lang="en-US" sz="1400" dirty="0"/>
              <a:t> </a:t>
            </a:r>
            <a:r>
              <a:rPr lang="en-US" sz="1400" dirty="0" err="1"/>
              <a:t>bw</a:t>
            </a:r>
            <a:r>
              <a:rPr lang="en-US" sz="1400" dirty="0"/>
              <a:t> = new </a:t>
            </a:r>
            <a:r>
              <a:rPr lang="en-US" sz="1400" dirty="0" err="1"/>
              <a:t>BufferedWriter</a:t>
            </a:r>
            <a:r>
              <a:rPr lang="en-US" sz="1400" dirty="0"/>
              <a:t>(</a:t>
            </a:r>
            <a:r>
              <a:rPr lang="en-US" sz="1400" dirty="0" err="1"/>
              <a:t>fw</a:t>
            </a:r>
            <a:r>
              <a:rPr lang="en-US" sz="1400" dirty="0"/>
              <a:t>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bw.write</a:t>
            </a:r>
            <a:r>
              <a:rPr lang="en-US" sz="1400" dirty="0"/>
              <a:t>(100);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bw.newLine</a:t>
            </a:r>
            <a:r>
              <a:rPr lang="en-US" sz="1400" dirty="0"/>
              <a:t>();</a:t>
            </a:r>
          </a:p>
          <a:p>
            <a:r>
              <a:rPr lang="en-US" sz="1400" dirty="0"/>
              <a:t>		char[] ch1 = {'</a:t>
            </a:r>
            <a:r>
              <a:rPr lang="en-US" sz="1400" dirty="0" err="1"/>
              <a:t>a','b','c','d</a:t>
            </a:r>
            <a:r>
              <a:rPr lang="en-US" sz="1400" dirty="0"/>
              <a:t>'};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bw.write</a:t>
            </a:r>
            <a:r>
              <a:rPr lang="en-US" sz="1400" dirty="0"/>
              <a:t>(ch1);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bw.newLine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bw.write</a:t>
            </a:r>
            <a:r>
              <a:rPr lang="en-US" sz="1400" dirty="0"/>
              <a:t>("</a:t>
            </a:r>
            <a:r>
              <a:rPr lang="en-US" sz="1400" dirty="0" err="1"/>
              <a:t>durga</a:t>
            </a:r>
            <a:r>
              <a:rPr lang="en-US" sz="1400" dirty="0"/>
              <a:t>");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bw.newLine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bw.write</a:t>
            </a:r>
            <a:r>
              <a:rPr lang="en-US" sz="1400" dirty="0"/>
              <a:t>("Software Solutions");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bw.flush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bw.close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dirty="0"/>
              <a:t>Note ** </a:t>
            </a:r>
          </a:p>
          <a:p>
            <a:r>
              <a:rPr lang="en-US" dirty="0"/>
              <a:t>Whenever we are closing </a:t>
            </a:r>
            <a:r>
              <a:rPr lang="en-US" dirty="0" err="1"/>
              <a:t>BufferedWriter</a:t>
            </a:r>
            <a:r>
              <a:rPr lang="en-US" dirty="0"/>
              <a:t> automatically internal </a:t>
            </a:r>
            <a:r>
              <a:rPr lang="en-US" dirty="0" err="1"/>
              <a:t>FileWriter</a:t>
            </a:r>
            <a:r>
              <a:rPr lang="en-US" dirty="0"/>
              <a:t> will be closed . And we are not required to close explicitly.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45359-FDDA-4BA7-AA52-17523440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60" y="395123"/>
            <a:ext cx="282932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5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8C117-97B9-4D4B-A71F-AE5E897CFF38}"/>
              </a:ext>
            </a:extLst>
          </p:cNvPr>
          <p:cNvSpPr txBox="1"/>
          <p:nvPr/>
        </p:nvSpPr>
        <p:spPr>
          <a:xfrm>
            <a:off x="0" y="76200"/>
            <a:ext cx="12192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BufferedReader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r>
              <a:rPr lang="en-US" dirty="0"/>
              <a:t>We can use </a:t>
            </a:r>
            <a:r>
              <a:rPr lang="en-US" dirty="0" err="1"/>
              <a:t>BufferedReader</a:t>
            </a:r>
            <a:r>
              <a:rPr lang="en-US" dirty="0"/>
              <a:t> to read character data from the file .The main advantage of </a:t>
            </a:r>
            <a:r>
              <a:rPr lang="en-US" dirty="0" err="1"/>
              <a:t>BufferedReader</a:t>
            </a:r>
            <a:r>
              <a:rPr lang="en-US" dirty="0"/>
              <a:t> when compared with </a:t>
            </a:r>
            <a:r>
              <a:rPr lang="en-US" dirty="0" err="1"/>
              <a:t>FileReader</a:t>
            </a:r>
            <a:r>
              <a:rPr lang="en-US" dirty="0"/>
              <a:t> is we can read data line by line in addition to character by character. </a:t>
            </a:r>
          </a:p>
          <a:p>
            <a:endParaRPr lang="en-US" dirty="0"/>
          </a:p>
          <a:p>
            <a:r>
              <a:rPr lang="en-US" sz="2400" b="1" dirty="0"/>
              <a:t>Constructors:</a:t>
            </a:r>
          </a:p>
          <a:p>
            <a:pPr marL="342900" indent="-342900">
              <a:buAutoNum type="arabicPeriod"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(Reader r);</a:t>
            </a:r>
          </a:p>
          <a:p>
            <a:pPr marL="342900" indent="-342900">
              <a:buAutoNum type="arabicPeriod"/>
            </a:pP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(Reader r, int </a:t>
            </a:r>
            <a:r>
              <a:rPr lang="en-US" dirty="0" err="1"/>
              <a:t>buffersize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Note** </a:t>
            </a:r>
          </a:p>
          <a:p>
            <a:r>
              <a:rPr lang="en-US" dirty="0" err="1"/>
              <a:t>BufferedReader</a:t>
            </a:r>
            <a:r>
              <a:rPr lang="en-US" dirty="0"/>
              <a:t> can’t communicate directly with the file and it can communicate by a some reader object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Methods: </a:t>
            </a:r>
          </a:p>
          <a:p>
            <a:r>
              <a:rPr lang="en-US" dirty="0"/>
              <a:t>1.public int read();</a:t>
            </a:r>
          </a:p>
          <a:p>
            <a:r>
              <a:rPr lang="en-US" dirty="0"/>
              <a:t>2. public int read(char[]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3. public void close();</a:t>
            </a:r>
          </a:p>
          <a:p>
            <a:r>
              <a:rPr lang="en-US" dirty="0"/>
              <a:t>4. public String </a:t>
            </a:r>
            <a:r>
              <a:rPr lang="en-US" dirty="0" err="1"/>
              <a:t>readLine</a:t>
            </a:r>
            <a:r>
              <a:rPr lang="en-US" dirty="0"/>
              <a:t>();</a:t>
            </a:r>
          </a:p>
          <a:p>
            <a:r>
              <a:rPr lang="en-US" dirty="0"/>
              <a:t>It attempts to read next line from the file and returns it . If the </a:t>
            </a:r>
            <a:r>
              <a:rPr lang="en-US" dirty="0" err="1"/>
              <a:t>nextLine</a:t>
            </a:r>
            <a:r>
              <a:rPr lang="en-US" dirty="0"/>
              <a:t> not available  then it returns null 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329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FED02-EA05-4DE8-A21B-E77E25163CE3}"/>
              </a:ext>
            </a:extLst>
          </p:cNvPr>
          <p:cNvSpPr txBox="1"/>
          <p:nvPr/>
        </p:nvSpPr>
        <p:spPr>
          <a:xfrm>
            <a:off x="104775" y="0"/>
            <a:ext cx="1196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FileReader</a:t>
            </a:r>
            <a:r>
              <a:rPr lang="en-US" sz="2000" b="1" dirty="0"/>
              <a:t> Example: </a:t>
            </a:r>
          </a:p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BufferedReaderDemo</a:t>
            </a:r>
            <a:r>
              <a:rPr lang="en-US" sz="1400" dirty="0"/>
              <a:t>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)throws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FileReader</a:t>
            </a:r>
            <a:r>
              <a:rPr lang="en-US" sz="1400" dirty="0"/>
              <a:t> </a:t>
            </a:r>
            <a:r>
              <a:rPr lang="en-US" sz="1400" dirty="0" err="1"/>
              <a:t>fr</a:t>
            </a:r>
            <a:r>
              <a:rPr lang="en-US" sz="1400" dirty="0"/>
              <a:t> = new </a:t>
            </a:r>
            <a:r>
              <a:rPr lang="en-US" sz="1400" dirty="0" err="1"/>
              <a:t>FileReader</a:t>
            </a:r>
            <a:r>
              <a:rPr lang="en-US" sz="1400" dirty="0"/>
              <a:t>("abc.txt");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BufferedReader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= new </a:t>
            </a:r>
            <a:r>
              <a:rPr lang="en-US" sz="1400" dirty="0" err="1"/>
              <a:t>BufferedReader</a:t>
            </a:r>
            <a:r>
              <a:rPr lang="en-US" sz="1400" dirty="0"/>
              <a:t>(</a:t>
            </a:r>
            <a:r>
              <a:rPr lang="en-US" sz="1400" dirty="0" err="1"/>
              <a:t>fr</a:t>
            </a:r>
            <a:r>
              <a:rPr lang="en-US" sz="1400" dirty="0"/>
              <a:t>);</a:t>
            </a:r>
          </a:p>
          <a:p>
            <a:r>
              <a:rPr lang="en-US" sz="1400" dirty="0"/>
              <a:t>		String line = </a:t>
            </a:r>
            <a:r>
              <a:rPr lang="en-US" sz="1400" dirty="0" err="1"/>
              <a:t>br.readLine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		while(line != null){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System.out.println</a:t>
            </a:r>
            <a:r>
              <a:rPr lang="en-US" sz="1400" dirty="0"/>
              <a:t>(line);</a:t>
            </a:r>
          </a:p>
          <a:p>
            <a:r>
              <a:rPr lang="en-US" sz="1400" dirty="0"/>
              <a:t>			line = </a:t>
            </a:r>
            <a:r>
              <a:rPr lang="en-US" sz="1400" dirty="0" err="1"/>
              <a:t>br.readLine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br.close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dirty="0"/>
              <a:t>Note** </a:t>
            </a:r>
          </a:p>
          <a:p>
            <a:endParaRPr lang="en-US" dirty="0"/>
          </a:p>
          <a:p>
            <a:r>
              <a:rPr lang="en-US" dirty="0"/>
              <a:t>Whenever we are closing </a:t>
            </a:r>
            <a:r>
              <a:rPr lang="en-US" dirty="0" err="1"/>
              <a:t>BufferedReader</a:t>
            </a:r>
            <a:r>
              <a:rPr lang="en-US" dirty="0"/>
              <a:t> automatically underline </a:t>
            </a:r>
            <a:r>
              <a:rPr lang="en-US" dirty="0" err="1"/>
              <a:t>FileReader</a:t>
            </a:r>
            <a:r>
              <a:rPr lang="en-US" dirty="0"/>
              <a:t> will be closed and we are not required to close explicitly . </a:t>
            </a:r>
          </a:p>
          <a:p>
            <a:endParaRPr lang="en-US" dirty="0"/>
          </a:p>
          <a:p>
            <a:r>
              <a:rPr lang="en-US" dirty="0"/>
              <a:t>The most enhanced reader to read character data from the file is </a:t>
            </a:r>
            <a:r>
              <a:rPr lang="en-US" dirty="0" err="1"/>
              <a:t>BufferedReader</a:t>
            </a:r>
            <a:r>
              <a:rPr lang="en-US" dirty="0"/>
              <a:t>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4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3C9F1-16BB-41C6-8CC4-17317E78F0A8}"/>
              </a:ext>
            </a:extLst>
          </p:cNvPr>
          <p:cNvSpPr txBox="1"/>
          <p:nvPr/>
        </p:nvSpPr>
        <p:spPr>
          <a:xfrm>
            <a:off x="85725" y="123825"/>
            <a:ext cx="1201102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PrintWriter</a:t>
            </a:r>
            <a:r>
              <a:rPr lang="en-US" sz="2400" b="1" dirty="0"/>
              <a:t>:</a:t>
            </a:r>
          </a:p>
          <a:p>
            <a:r>
              <a:rPr lang="en-US" dirty="0"/>
              <a:t>It is the most enhanced writer to write character data to the file the main advantage of </a:t>
            </a:r>
            <a:r>
              <a:rPr lang="en-US" dirty="0" err="1"/>
              <a:t>PrintWriter</a:t>
            </a:r>
            <a:r>
              <a:rPr lang="en-US" dirty="0"/>
              <a:t> over </a:t>
            </a:r>
            <a:r>
              <a:rPr lang="en-US" dirty="0" err="1"/>
              <a:t>FileWrtier</a:t>
            </a:r>
            <a:r>
              <a:rPr lang="en-US" dirty="0"/>
              <a:t> and </a:t>
            </a:r>
            <a:r>
              <a:rPr lang="en-US" dirty="0" err="1"/>
              <a:t>BufferedWriter</a:t>
            </a:r>
            <a:r>
              <a:rPr lang="en-US" dirty="0"/>
              <a:t> is we can write any type of primitive data directly to the file . </a:t>
            </a:r>
          </a:p>
          <a:p>
            <a:r>
              <a:rPr lang="en-US" sz="2400" b="1" dirty="0"/>
              <a:t>Constructors:</a:t>
            </a:r>
          </a:p>
          <a:p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(String Filename);</a:t>
            </a:r>
          </a:p>
          <a:p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(File f);</a:t>
            </a:r>
          </a:p>
          <a:p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(Writer w);</a:t>
            </a:r>
          </a:p>
          <a:p>
            <a:endParaRPr lang="en-US" dirty="0"/>
          </a:p>
          <a:p>
            <a:r>
              <a:rPr lang="en-US" dirty="0"/>
              <a:t>Note** </a:t>
            </a:r>
          </a:p>
          <a:p>
            <a:r>
              <a:rPr lang="en-US" dirty="0" err="1"/>
              <a:t>PrintWriter</a:t>
            </a:r>
            <a:r>
              <a:rPr lang="en-US" dirty="0"/>
              <a:t> can communicate directly with the file and can communicate by a some writer object also .</a:t>
            </a:r>
          </a:p>
          <a:p>
            <a:endParaRPr lang="en-US" dirty="0"/>
          </a:p>
          <a:p>
            <a:r>
              <a:rPr lang="en-US" sz="2000" b="1" dirty="0"/>
              <a:t>Methods: </a:t>
            </a:r>
          </a:p>
          <a:p>
            <a:r>
              <a:rPr lang="en-US" dirty="0"/>
              <a:t>1. public void write(int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2. public void write(char[]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3. public void write(String s);</a:t>
            </a:r>
          </a:p>
          <a:p>
            <a:r>
              <a:rPr lang="en-US" dirty="0"/>
              <a:t>4. public void flush();</a:t>
            </a:r>
          </a:p>
          <a:p>
            <a:r>
              <a:rPr lang="en-US" dirty="0"/>
              <a:t>5. public void close();</a:t>
            </a:r>
          </a:p>
          <a:p>
            <a:r>
              <a:rPr lang="en-US" dirty="0"/>
              <a:t>=======</a:t>
            </a:r>
          </a:p>
          <a:p>
            <a:r>
              <a:rPr lang="en-US" dirty="0"/>
              <a:t>public void print(char </a:t>
            </a:r>
            <a:r>
              <a:rPr lang="en-US" dirty="0" err="1"/>
              <a:t>ch</a:t>
            </a:r>
            <a:r>
              <a:rPr lang="en-US" dirty="0"/>
              <a:t>); </a:t>
            </a:r>
          </a:p>
          <a:p>
            <a:r>
              <a:rPr lang="en-US" dirty="0"/>
              <a:t>public void print(int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public void print( double d);</a:t>
            </a:r>
          </a:p>
          <a:p>
            <a:r>
              <a:rPr lang="en-US" dirty="0"/>
              <a:t>public void print(</a:t>
            </a:r>
            <a:r>
              <a:rPr lang="en-US" dirty="0" err="1"/>
              <a:t>boolean</a:t>
            </a:r>
            <a:r>
              <a:rPr lang="en-US" dirty="0"/>
              <a:t> b);</a:t>
            </a:r>
          </a:p>
          <a:p>
            <a:r>
              <a:rPr lang="en-US" dirty="0"/>
              <a:t>public void print(String s);</a:t>
            </a:r>
          </a:p>
        </p:txBody>
      </p:sp>
    </p:spTree>
    <p:extLst>
      <p:ext uri="{BB962C8B-B14F-4D97-AF65-F5344CB8AC3E}">
        <p14:creationId xmlns:p14="http://schemas.microsoft.com/office/powerpoint/2010/main" val="167890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5FB70-5DFF-4137-9E75-FFED120741EE}"/>
              </a:ext>
            </a:extLst>
          </p:cNvPr>
          <p:cNvSpPr txBox="1"/>
          <p:nvPr/>
        </p:nvSpPr>
        <p:spPr>
          <a:xfrm>
            <a:off x="0" y="76200"/>
            <a:ext cx="120586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</a:t>
            </a:r>
          </a:p>
          <a:p>
            <a:r>
              <a:rPr lang="en-US" dirty="0"/>
              <a:t>public void </a:t>
            </a:r>
            <a:r>
              <a:rPr lang="en-US" dirty="0" err="1"/>
              <a:t>println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 </a:t>
            </a:r>
          </a:p>
          <a:p>
            <a:r>
              <a:rPr lang="en-US" dirty="0"/>
              <a:t>public void </a:t>
            </a:r>
            <a:r>
              <a:rPr lang="en-US" dirty="0" err="1"/>
              <a:t>println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public void </a:t>
            </a:r>
            <a:r>
              <a:rPr lang="en-US" dirty="0" err="1"/>
              <a:t>println</a:t>
            </a:r>
            <a:r>
              <a:rPr lang="en-US" dirty="0"/>
              <a:t>( double d);</a:t>
            </a:r>
          </a:p>
          <a:p>
            <a:r>
              <a:rPr lang="en-US" dirty="0"/>
              <a:t>public void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b);</a:t>
            </a:r>
          </a:p>
          <a:p>
            <a:r>
              <a:rPr lang="en-US" dirty="0"/>
              <a:t>public void </a:t>
            </a:r>
            <a:r>
              <a:rPr lang="en-US" dirty="0" err="1"/>
              <a:t>println</a:t>
            </a:r>
            <a:r>
              <a:rPr lang="en-US" dirty="0"/>
              <a:t>(String s);</a:t>
            </a:r>
          </a:p>
          <a:p>
            <a:endParaRPr lang="en-US" dirty="0"/>
          </a:p>
          <a:p>
            <a:r>
              <a:rPr lang="en-US" dirty="0"/>
              <a:t>Example </a:t>
            </a:r>
            <a:r>
              <a:rPr lang="en-US" dirty="0" err="1"/>
              <a:t>PrintWriter</a:t>
            </a:r>
            <a:r>
              <a:rPr lang="en-US" dirty="0"/>
              <a:t>:</a:t>
            </a:r>
          </a:p>
          <a:p>
            <a:r>
              <a:rPr lang="en-US" sz="1600" dirty="0"/>
              <a:t>import java.io.*;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PrintWriterDemo</a:t>
            </a:r>
            <a:r>
              <a:rPr lang="en-US" sz="1600" dirty="0"/>
              <a:t>{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)throws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FileWriter</a:t>
            </a:r>
            <a:r>
              <a:rPr lang="en-US" sz="1600" dirty="0"/>
              <a:t> </a:t>
            </a:r>
            <a:r>
              <a:rPr lang="en-US" sz="1600" dirty="0" err="1"/>
              <a:t>fw</a:t>
            </a:r>
            <a:r>
              <a:rPr lang="en-US" sz="1600" dirty="0"/>
              <a:t> = new </a:t>
            </a:r>
            <a:r>
              <a:rPr lang="en-US" sz="1600" dirty="0" err="1"/>
              <a:t>FileWriter</a:t>
            </a:r>
            <a:r>
              <a:rPr lang="en-US" sz="1600" dirty="0"/>
              <a:t>("abc.txt");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PrintWriter</a:t>
            </a:r>
            <a:r>
              <a:rPr lang="en-US" sz="1600" dirty="0"/>
              <a:t> out = new </a:t>
            </a:r>
            <a:r>
              <a:rPr lang="en-US" sz="1600" dirty="0" err="1"/>
              <a:t>PrintWriter</a:t>
            </a:r>
            <a:r>
              <a:rPr lang="en-US" sz="1600" dirty="0"/>
              <a:t>(</a:t>
            </a:r>
            <a:r>
              <a:rPr lang="en-US" sz="1600" dirty="0" err="1"/>
              <a:t>fw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out.write</a:t>
            </a:r>
            <a:r>
              <a:rPr lang="en-US" sz="1600" dirty="0"/>
              <a:t>(100);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out.println</a:t>
            </a:r>
            <a:r>
              <a:rPr lang="en-US" sz="1600" dirty="0"/>
              <a:t>(100);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out.println</a:t>
            </a:r>
            <a:r>
              <a:rPr lang="en-US" sz="1600" dirty="0"/>
              <a:t>(true);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out.println</a:t>
            </a:r>
            <a:r>
              <a:rPr lang="en-US" sz="1600" dirty="0"/>
              <a:t>('c');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out.println</a:t>
            </a:r>
            <a:r>
              <a:rPr lang="en-US" sz="1600" dirty="0"/>
              <a:t>("</a:t>
            </a:r>
            <a:r>
              <a:rPr lang="en-US" sz="1600" dirty="0" err="1"/>
              <a:t>durga</a:t>
            </a:r>
            <a:r>
              <a:rPr lang="en-US" sz="1600" dirty="0"/>
              <a:t>");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out.flush</a:t>
            </a:r>
            <a:r>
              <a:rPr lang="en-US" sz="1600" dirty="0"/>
              <a:t>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out.close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AF089-1471-44E7-B6A3-18FB2F51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10" y="2785905"/>
            <a:ext cx="3340192" cy="14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39ED1-7C5D-4BD4-9941-ED2BE13E9782}"/>
              </a:ext>
            </a:extLst>
          </p:cNvPr>
          <p:cNvSpPr txBox="1"/>
          <p:nvPr/>
        </p:nvSpPr>
        <p:spPr>
          <a:xfrm>
            <a:off x="142875" y="0"/>
            <a:ext cx="11982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difference between write(100) and print(100)?</a:t>
            </a:r>
          </a:p>
          <a:p>
            <a:r>
              <a:rPr lang="en-US" dirty="0"/>
              <a:t>Ans.  In the case of write(100) the corresponding character d will be added to the file . But in the case of print of 100 the int value 100 will be added to the file directly . </a:t>
            </a:r>
          </a:p>
          <a:p>
            <a:endParaRPr lang="en-US" dirty="0"/>
          </a:p>
          <a:p>
            <a:r>
              <a:rPr lang="en-US" dirty="0"/>
              <a:t>Note** </a:t>
            </a:r>
          </a:p>
          <a:p>
            <a:r>
              <a:rPr lang="en-US" dirty="0"/>
              <a:t>The most enhanced writer to write character data to the file is </a:t>
            </a:r>
            <a:r>
              <a:rPr lang="en-US" dirty="0" err="1"/>
              <a:t>Printwriter</a:t>
            </a:r>
            <a:r>
              <a:rPr lang="en-US" dirty="0"/>
              <a:t> whereas the most Reader to read character data from the file is </a:t>
            </a:r>
            <a:r>
              <a:rPr lang="en-US" dirty="0" err="1"/>
              <a:t>BufferedReader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Note </a:t>
            </a:r>
          </a:p>
          <a:p>
            <a:r>
              <a:rPr lang="en-US" dirty="0"/>
              <a:t>In general we can use readers and writers to handle character data (text data) whereas we can use streams to handle binary data like images , pdf file , video file audio files etc.. We can use </a:t>
            </a:r>
            <a:r>
              <a:rPr lang="en-US" dirty="0" err="1"/>
              <a:t>outputStream</a:t>
            </a:r>
            <a:r>
              <a:rPr lang="en-US" dirty="0"/>
              <a:t> to write binary data to the file , </a:t>
            </a:r>
            <a:r>
              <a:rPr lang="en-US" dirty="0" err="1"/>
              <a:t>InputStream</a:t>
            </a:r>
            <a:r>
              <a:rPr lang="en-US" dirty="0"/>
              <a:t> to read binary data from the file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7A5D3-32B1-4C7E-BC06-633A9A28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24" y="3231988"/>
            <a:ext cx="7535188" cy="31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C41CF-1D1E-4CD5-B1B5-45197609FF5A}"/>
              </a:ext>
            </a:extLst>
          </p:cNvPr>
          <p:cNvSpPr txBox="1"/>
          <p:nvPr/>
        </p:nvSpPr>
        <p:spPr>
          <a:xfrm>
            <a:off x="138223" y="138223"/>
            <a:ext cx="11940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java file object to represent directory also .</a:t>
            </a:r>
          </a:p>
          <a:p>
            <a:r>
              <a:rPr lang="en-US" dirty="0"/>
              <a:t>File f = new File(“durga123”);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Test{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{</a:t>
            </a:r>
          </a:p>
          <a:p>
            <a:r>
              <a:rPr lang="en-US" dirty="0"/>
              <a:t>		File f = new File("durga123");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f.exists</a:t>
            </a:r>
            <a:r>
              <a:rPr lang="en-US" dirty="0"/>
              <a:t>());//  false</a:t>
            </a:r>
          </a:p>
          <a:p>
            <a:r>
              <a:rPr lang="en-US" dirty="0"/>
              <a:t>		</a:t>
            </a:r>
            <a:r>
              <a:rPr lang="en-US" dirty="0" err="1"/>
              <a:t>f.mkdir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f.exists</a:t>
            </a:r>
            <a:r>
              <a:rPr lang="en-US" dirty="0"/>
              <a:t>());	  // true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run       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** </a:t>
            </a:r>
          </a:p>
          <a:p>
            <a:r>
              <a:rPr lang="en-US" dirty="0"/>
              <a:t>In </a:t>
            </a:r>
            <a:r>
              <a:rPr lang="en-US" dirty="0" err="1"/>
              <a:t>unix</a:t>
            </a:r>
            <a:r>
              <a:rPr lang="en-US" dirty="0"/>
              <a:t> everything is treated as file java file io concept is implemented based on </a:t>
            </a:r>
            <a:r>
              <a:rPr lang="en-US" dirty="0" err="1"/>
              <a:t>unix</a:t>
            </a:r>
            <a:r>
              <a:rPr lang="en-US" dirty="0"/>
              <a:t> operating system. Hence java file object can be used </a:t>
            </a:r>
            <a:r>
              <a:rPr lang="en-US" dirty="0" err="1"/>
              <a:t>ti</a:t>
            </a:r>
            <a:r>
              <a:rPr lang="en-US" dirty="0"/>
              <a:t> represent both files and directories 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16C6C-DF9B-41CD-9875-961039E5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7" y="3794908"/>
            <a:ext cx="828791" cy="59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E1E230-A918-4C03-9C64-39DD9ED5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06" y="3794908"/>
            <a:ext cx="609685" cy="552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6DD06C-269F-4965-981C-0C8AB177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33" y="1451463"/>
            <a:ext cx="268642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0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B42A8-3156-491F-B79D-E77AF45866F3}"/>
              </a:ext>
            </a:extLst>
          </p:cNvPr>
          <p:cNvSpPr txBox="1"/>
          <p:nvPr/>
        </p:nvSpPr>
        <p:spPr>
          <a:xfrm>
            <a:off x="0" y="76200"/>
            <a:ext cx="1211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program to merge a data from two files into a third file .</a:t>
            </a:r>
          </a:p>
          <a:p>
            <a:endParaRPr lang="en-US" dirty="0"/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</a:t>
            </a:r>
            <a:r>
              <a:rPr lang="en-US" dirty="0" err="1"/>
              <a:t>MergeTwoFileContent</a:t>
            </a:r>
            <a:r>
              <a:rPr lang="en-US" dirty="0"/>
              <a:t>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		</a:t>
            </a:r>
            <a:r>
              <a:rPr lang="en-US" dirty="0" err="1"/>
              <a:t>PrintWriter</a:t>
            </a:r>
            <a:r>
              <a:rPr lang="en-US" dirty="0"/>
              <a:t> out = new </a:t>
            </a:r>
            <a:r>
              <a:rPr lang="en-US" dirty="0" err="1"/>
              <a:t>PrintWriter</a:t>
            </a:r>
            <a:r>
              <a:rPr lang="en-US" dirty="0"/>
              <a:t>("file3.txt");</a:t>
            </a:r>
          </a:p>
          <a:p>
            <a:r>
              <a:rPr lang="en-US" dirty="0"/>
              <a:t>		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("file1.txt"));</a:t>
            </a:r>
          </a:p>
          <a:p>
            <a:r>
              <a:rPr lang="en-US" dirty="0"/>
              <a:t>		String line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		while(line != null){</a:t>
            </a:r>
          </a:p>
          <a:p>
            <a:r>
              <a:rPr lang="en-US" dirty="0"/>
              <a:t>			</a:t>
            </a:r>
            <a:r>
              <a:rPr lang="en-US" dirty="0" err="1"/>
              <a:t>out.println</a:t>
            </a:r>
            <a:r>
              <a:rPr lang="en-US" dirty="0"/>
              <a:t>(line);</a:t>
            </a:r>
          </a:p>
          <a:p>
            <a:r>
              <a:rPr lang="en-US" dirty="0"/>
              <a:t>			line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("file2.txt"));</a:t>
            </a:r>
          </a:p>
          <a:p>
            <a:r>
              <a:rPr lang="en-US" dirty="0"/>
              <a:t>		line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		while(line != null){</a:t>
            </a:r>
          </a:p>
          <a:p>
            <a:r>
              <a:rPr lang="en-US" dirty="0"/>
              <a:t>			</a:t>
            </a:r>
            <a:r>
              <a:rPr lang="en-US" dirty="0" err="1"/>
              <a:t>out.println</a:t>
            </a:r>
            <a:r>
              <a:rPr lang="en-US" dirty="0"/>
              <a:t>(line);</a:t>
            </a:r>
          </a:p>
          <a:p>
            <a:r>
              <a:rPr lang="en-US" dirty="0"/>
              <a:t>			line = </a:t>
            </a:r>
            <a:r>
              <a:rPr lang="en-US" dirty="0" err="1"/>
              <a:t>br.readLine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out.flush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out.close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br.close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D025D-131A-441D-AEB4-ACBBDE2E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516" y="2652524"/>
            <a:ext cx="156231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A8A90-F30A-480F-9ACE-3A61F95604CE}"/>
              </a:ext>
            </a:extLst>
          </p:cNvPr>
          <p:cNvSpPr txBox="1"/>
          <p:nvPr/>
        </p:nvSpPr>
        <p:spPr>
          <a:xfrm>
            <a:off x="142875" y="85725"/>
            <a:ext cx="119253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program to perform file merge operation where merging should be done line by line alternatively .</a:t>
            </a:r>
          </a:p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FileMergerDemo</a:t>
            </a:r>
            <a:r>
              <a:rPr lang="en-US" sz="1400" dirty="0"/>
              <a:t>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throws </a:t>
            </a:r>
            <a:r>
              <a:rPr lang="en-US" sz="1400" dirty="0" err="1"/>
              <a:t>IOException</a:t>
            </a:r>
            <a:r>
              <a:rPr lang="en-US" sz="1400" dirty="0"/>
              <a:t>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PrintWriter</a:t>
            </a:r>
            <a:r>
              <a:rPr lang="en-US" sz="1400" dirty="0"/>
              <a:t> out = new </a:t>
            </a:r>
            <a:r>
              <a:rPr lang="en-US" sz="1400" dirty="0" err="1"/>
              <a:t>PrintWriter</a:t>
            </a:r>
            <a:r>
              <a:rPr lang="en-US" sz="1400" dirty="0"/>
              <a:t>("file3.txt");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BufferedReader</a:t>
            </a:r>
            <a:r>
              <a:rPr lang="en-US" sz="1400" dirty="0"/>
              <a:t> br1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FileReader</a:t>
            </a:r>
            <a:r>
              <a:rPr lang="en-US" sz="1400" dirty="0"/>
              <a:t>("file1.txt"));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BufferedReader</a:t>
            </a:r>
            <a:r>
              <a:rPr lang="en-US" sz="1400" dirty="0"/>
              <a:t> br2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FileReader</a:t>
            </a:r>
            <a:r>
              <a:rPr lang="en-US" sz="1400" dirty="0"/>
              <a:t>("file2.txt"));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String line1 = br1.readLine();</a:t>
            </a:r>
          </a:p>
          <a:p>
            <a:r>
              <a:rPr lang="en-US" sz="1400" dirty="0"/>
              <a:t>		String line2 = br2.readLine();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while((line1!=null)||(line2 !=null)){</a:t>
            </a:r>
          </a:p>
          <a:p>
            <a:r>
              <a:rPr lang="en-US" sz="1400" dirty="0"/>
              <a:t>			if(line1!= null)</a:t>
            </a:r>
          </a:p>
          <a:p>
            <a:r>
              <a:rPr lang="en-US" sz="1400" dirty="0"/>
              <a:t>		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out.println</a:t>
            </a:r>
            <a:r>
              <a:rPr lang="en-US" sz="1400" dirty="0"/>
              <a:t>(line1);</a:t>
            </a:r>
          </a:p>
          <a:p>
            <a:r>
              <a:rPr lang="en-US" sz="1400" dirty="0"/>
              <a:t>			line1 = br1.readLine();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	if(line2!=null){</a:t>
            </a:r>
          </a:p>
          <a:p>
            <a:r>
              <a:rPr lang="en-US" sz="1400" dirty="0"/>
              <a:t>			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out.println</a:t>
            </a:r>
            <a:r>
              <a:rPr lang="en-US" sz="1400" dirty="0"/>
              <a:t>(line2);</a:t>
            </a:r>
          </a:p>
          <a:p>
            <a:r>
              <a:rPr lang="en-US" sz="1400" dirty="0"/>
              <a:t>			line2 = br2.readLine();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out.flush</a:t>
            </a:r>
            <a:r>
              <a:rPr lang="en-US" sz="1400" dirty="0"/>
              <a:t>();</a:t>
            </a:r>
          </a:p>
          <a:p>
            <a:r>
              <a:rPr lang="en-US" sz="1400" dirty="0"/>
              <a:t>		br1.close();</a:t>
            </a:r>
          </a:p>
          <a:p>
            <a:r>
              <a:rPr lang="en-US" sz="1400" dirty="0"/>
              <a:t>		br2.close();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out.close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BDB54-7656-4E19-A56D-A2476870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78" y="3640544"/>
            <a:ext cx="3000794" cy="2591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481D2-CAD0-48E5-8205-E156A017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635" y="552136"/>
            <a:ext cx="2543530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882F8-4A39-47AE-8BF0-C3DD3841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345" y="3640544"/>
            <a:ext cx="273405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8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4B9AB-2AC6-44FD-B904-C31A719AF9B8}"/>
              </a:ext>
            </a:extLst>
          </p:cNvPr>
          <p:cNvSpPr txBox="1"/>
          <p:nvPr/>
        </p:nvSpPr>
        <p:spPr>
          <a:xfrm>
            <a:off x="76200" y="104775"/>
            <a:ext cx="1198245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of </a:t>
            </a:r>
            <a:r>
              <a:rPr lang="en-US" sz="2400" b="1" dirty="0" err="1"/>
              <a:t>PrintWriter</a:t>
            </a:r>
            <a:r>
              <a:rPr lang="en-US" sz="2400" b="1" dirty="0"/>
              <a:t> and </a:t>
            </a:r>
            <a:r>
              <a:rPr lang="en-US" sz="2400" b="1" dirty="0" err="1"/>
              <a:t>BufferedReader</a:t>
            </a:r>
            <a:r>
              <a:rPr lang="en-US" sz="2400" b="1" dirty="0"/>
              <a:t> :</a:t>
            </a:r>
          </a:p>
          <a:p>
            <a:r>
              <a:rPr lang="en-US" dirty="0"/>
              <a:t>Write a program to perform file extraction operation .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Output = input – delete</a:t>
            </a:r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import java.io.*;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FileExtractionDemo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public static void main(String[]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) throws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IOException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PrintWriter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out = new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PrintWriter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("output.txt");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BufferedReader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= new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BufferedReader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(new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FileReader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("input.txt"));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String line =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br.readLine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while(line != null){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boolean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available = false;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BufferedReader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br2 = new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BufferedReader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(new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FileReader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("delete.txt"));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String target = br2.readLine();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while(target!=null){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	if(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line.equals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(target)){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		available = true;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		break;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	}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	target = br2.readLine();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}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if(available == false){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	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out.println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(line);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}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	line =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br.readLine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}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out.flush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();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	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	}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DC58E-6C65-41D3-BBD8-8DA1B812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380" y="318246"/>
            <a:ext cx="2605269" cy="35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61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A5F5E-F333-4D6A-8111-17DBD48B09C7}"/>
              </a:ext>
            </a:extLst>
          </p:cNvPr>
          <p:cNvSpPr txBox="1"/>
          <p:nvPr/>
        </p:nvSpPr>
        <p:spPr>
          <a:xfrm>
            <a:off x="85725" y="66675"/>
            <a:ext cx="1202055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to remove duplicates from the given input file .</a:t>
            </a:r>
          </a:p>
          <a:p>
            <a:endParaRPr lang="en-US" dirty="0"/>
          </a:p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FileRemoveDuplicates</a:t>
            </a:r>
            <a:r>
              <a:rPr lang="en-US" sz="1400" dirty="0"/>
              <a:t>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throws </a:t>
            </a:r>
            <a:r>
              <a:rPr lang="en-US" sz="1400" dirty="0" err="1"/>
              <a:t>IOException</a:t>
            </a:r>
            <a:r>
              <a:rPr lang="en-US" sz="1400" dirty="0"/>
              <a:t>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PrintWriter</a:t>
            </a:r>
            <a:r>
              <a:rPr lang="en-US" sz="1400" dirty="0"/>
              <a:t> out = new </a:t>
            </a:r>
            <a:r>
              <a:rPr lang="en-US" sz="1400" dirty="0" err="1"/>
              <a:t>PrintWriter</a:t>
            </a:r>
            <a:r>
              <a:rPr lang="en-US" sz="1400" dirty="0"/>
              <a:t>("output.txt");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BufferedReader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FileReader</a:t>
            </a:r>
            <a:r>
              <a:rPr lang="en-US" sz="1400" dirty="0"/>
              <a:t>("input.txt"));</a:t>
            </a:r>
          </a:p>
          <a:p>
            <a:r>
              <a:rPr lang="en-US" sz="1400" dirty="0"/>
              <a:t>		String line = </a:t>
            </a:r>
            <a:r>
              <a:rPr lang="en-US" sz="1400" dirty="0" err="1"/>
              <a:t>br.readLine</a:t>
            </a:r>
            <a:r>
              <a:rPr lang="en-US" sz="1400" dirty="0"/>
              <a:t>();</a:t>
            </a:r>
          </a:p>
          <a:p>
            <a:r>
              <a:rPr lang="en-US" sz="1400" dirty="0"/>
              <a:t>		while(line != null){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boolean</a:t>
            </a:r>
            <a:r>
              <a:rPr lang="en-US" sz="1400" dirty="0"/>
              <a:t> available = false;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BufferedReader</a:t>
            </a:r>
            <a:r>
              <a:rPr lang="en-US" sz="1400" dirty="0"/>
              <a:t> br2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FileReader</a:t>
            </a:r>
            <a:r>
              <a:rPr lang="en-US" sz="1400" dirty="0"/>
              <a:t>("output.txt"));</a:t>
            </a:r>
          </a:p>
          <a:p>
            <a:r>
              <a:rPr lang="en-US" sz="1400" dirty="0"/>
              <a:t>			String target = br2.readLine();</a:t>
            </a:r>
          </a:p>
          <a:p>
            <a:r>
              <a:rPr lang="en-US" sz="1400" dirty="0"/>
              <a:t>			while(target!=null){</a:t>
            </a:r>
          </a:p>
          <a:p>
            <a:r>
              <a:rPr lang="en-US" sz="1400" dirty="0"/>
              <a:t>				if(</a:t>
            </a:r>
            <a:r>
              <a:rPr lang="en-US" sz="1400" dirty="0" err="1"/>
              <a:t>line.equals</a:t>
            </a:r>
            <a:r>
              <a:rPr lang="en-US" sz="1400" dirty="0"/>
              <a:t>(target)){</a:t>
            </a:r>
          </a:p>
          <a:p>
            <a:r>
              <a:rPr lang="en-US" sz="1400" dirty="0"/>
              <a:t>					available = true;</a:t>
            </a:r>
          </a:p>
          <a:p>
            <a:r>
              <a:rPr lang="en-US" sz="1400" dirty="0"/>
              <a:t>					break;</a:t>
            </a:r>
          </a:p>
          <a:p>
            <a:r>
              <a:rPr lang="en-US" sz="1400" dirty="0"/>
              <a:t>				}</a:t>
            </a:r>
          </a:p>
          <a:p>
            <a:r>
              <a:rPr lang="en-US" sz="1400" dirty="0"/>
              <a:t>				target = br2.readLine();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	if(available == false){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out.println</a:t>
            </a:r>
            <a:r>
              <a:rPr lang="en-US" sz="1400" dirty="0"/>
              <a:t>(line);</a:t>
            </a:r>
          </a:p>
          <a:p>
            <a:r>
              <a:rPr lang="en-US" sz="1400" dirty="0"/>
              <a:t>				</a:t>
            </a:r>
            <a:r>
              <a:rPr lang="en-US" sz="1400" dirty="0" err="1"/>
              <a:t>out.flush</a:t>
            </a:r>
            <a:r>
              <a:rPr lang="en-US" sz="1400" dirty="0"/>
              <a:t>();</a:t>
            </a:r>
          </a:p>
          <a:p>
            <a:r>
              <a:rPr lang="en-US" sz="1400" dirty="0"/>
              <a:t>			}</a:t>
            </a:r>
          </a:p>
          <a:p>
            <a:r>
              <a:rPr lang="en-US" sz="1400" dirty="0"/>
              <a:t>			line = </a:t>
            </a:r>
            <a:r>
              <a:rPr lang="en-US" sz="1400" dirty="0" err="1"/>
              <a:t>br.readLine</a:t>
            </a:r>
            <a:r>
              <a:rPr lang="en-US" sz="1400" dirty="0"/>
              <a:t>();	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F480C-5999-488D-AA1A-5E82D5F8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285" y="66676"/>
            <a:ext cx="293799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7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41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22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3C355-7CF8-4566-B4CF-236F08BB32A2}"/>
              </a:ext>
            </a:extLst>
          </p:cNvPr>
          <p:cNvSpPr txBox="1"/>
          <p:nvPr/>
        </p:nvSpPr>
        <p:spPr>
          <a:xfrm>
            <a:off x="85060" y="127591"/>
            <a:ext cx="1200415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 class Constructors :</a:t>
            </a:r>
          </a:p>
          <a:p>
            <a:pPr marL="342900" indent="-342900">
              <a:buAutoNum type="arabicPeriod"/>
            </a:pPr>
            <a:r>
              <a:rPr lang="en-US" dirty="0"/>
              <a:t>File f = new File(String name);</a:t>
            </a:r>
          </a:p>
          <a:p>
            <a:r>
              <a:rPr lang="en-US" dirty="0"/>
              <a:t> creates a java file object to represent the name of the file or directory in current working directory.</a:t>
            </a:r>
          </a:p>
          <a:p>
            <a:r>
              <a:rPr lang="en-US" dirty="0"/>
              <a:t>2. File f  = new File(String </a:t>
            </a:r>
            <a:r>
              <a:rPr lang="en-US" dirty="0" err="1"/>
              <a:t>subdirname,String</a:t>
            </a:r>
            <a:r>
              <a:rPr lang="en-US" dirty="0"/>
              <a:t> name);</a:t>
            </a:r>
          </a:p>
          <a:p>
            <a:endParaRPr lang="en-US" dirty="0"/>
          </a:p>
          <a:p>
            <a:r>
              <a:rPr lang="en-US" dirty="0"/>
              <a:t>Creates a java file object to represent name of the file or directory present in specified subdirectory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3. File f = new File(File subdir, String name);</a:t>
            </a:r>
          </a:p>
          <a:p>
            <a:endParaRPr lang="en-US" dirty="0"/>
          </a:p>
          <a:p>
            <a:r>
              <a:rPr lang="en-US" dirty="0"/>
              <a:t>Example 1 </a:t>
            </a:r>
          </a:p>
          <a:p>
            <a:r>
              <a:rPr lang="en-US" dirty="0"/>
              <a:t>Write code to create a file named with abc.txt in current working directory . </a:t>
            </a:r>
          </a:p>
          <a:p>
            <a:r>
              <a:rPr lang="en-US" dirty="0"/>
              <a:t>File f = new File(“abc.txt”);</a:t>
            </a:r>
          </a:p>
          <a:p>
            <a:r>
              <a:rPr lang="en-US" dirty="0" err="1"/>
              <a:t>f.createNewFile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2. Write code to create a directory named with durga123 in current working directory and create a file named with demo.txt in that directory .</a:t>
            </a:r>
          </a:p>
          <a:p>
            <a:endParaRPr lang="en-US" dirty="0"/>
          </a:p>
          <a:p>
            <a:r>
              <a:rPr lang="en-US" dirty="0"/>
              <a:t>File f = new File(“durga123”);</a:t>
            </a:r>
          </a:p>
          <a:p>
            <a:r>
              <a:rPr lang="en-US" dirty="0" err="1"/>
              <a:t>f.mkdir</a:t>
            </a:r>
            <a:r>
              <a:rPr lang="en-US" dirty="0"/>
              <a:t>();</a:t>
            </a:r>
          </a:p>
          <a:p>
            <a:r>
              <a:rPr lang="en-US" dirty="0"/>
              <a:t>File f2 = new File(“durga123”,”demo.txt”);</a:t>
            </a:r>
          </a:p>
          <a:p>
            <a:r>
              <a:rPr lang="en-US" dirty="0"/>
              <a:t>File f2 = new File(</a:t>
            </a:r>
            <a:r>
              <a:rPr lang="en-US" dirty="0" err="1"/>
              <a:t>f,”demo.txt</a:t>
            </a:r>
            <a:r>
              <a:rPr lang="en-US" dirty="0"/>
              <a:t>”);</a:t>
            </a:r>
          </a:p>
          <a:p>
            <a:r>
              <a:rPr lang="en-US" dirty="0"/>
              <a:t>F2.createNewFile();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1DE0E-2D9A-4C12-AA09-41E012F2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6" y="4892312"/>
            <a:ext cx="2006313" cy="15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A5A45-8B1B-45E3-8270-40D3F28B8C99}"/>
              </a:ext>
            </a:extLst>
          </p:cNvPr>
          <p:cNvSpPr txBox="1"/>
          <p:nvPr/>
        </p:nvSpPr>
        <p:spPr>
          <a:xfrm>
            <a:off x="159488" y="148856"/>
            <a:ext cx="1194036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 .</a:t>
            </a:r>
          </a:p>
          <a:p>
            <a:r>
              <a:rPr lang="en-US" dirty="0"/>
              <a:t>Write code to create a file named with abc.txt in E:xyz folder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that E:/xyz folder is already available in your system.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Important methods present in File class </a:t>
            </a:r>
          </a:p>
          <a:p>
            <a:r>
              <a:rPr lang="en-US" sz="2000" b="1" dirty="0"/>
              <a:t> 1. </a:t>
            </a:r>
            <a:r>
              <a:rPr lang="en-US" sz="2000" b="1" dirty="0" err="1"/>
              <a:t>boolean</a:t>
            </a:r>
            <a:r>
              <a:rPr lang="en-US" sz="2000" b="1" dirty="0"/>
              <a:t> exists();</a:t>
            </a:r>
          </a:p>
          <a:p>
            <a:r>
              <a:rPr lang="en-US" dirty="0"/>
              <a:t>Returns true if the specified file or directory available .</a:t>
            </a:r>
          </a:p>
          <a:p>
            <a:endParaRPr lang="en-US" dirty="0"/>
          </a:p>
          <a:p>
            <a:r>
              <a:rPr lang="en-US" sz="2000" b="1" dirty="0"/>
              <a:t>2. </a:t>
            </a:r>
            <a:r>
              <a:rPr lang="en-US" sz="2000" b="1" dirty="0" err="1"/>
              <a:t>boolean</a:t>
            </a:r>
            <a:r>
              <a:rPr lang="en-US" sz="2000" b="1" dirty="0"/>
              <a:t> </a:t>
            </a:r>
            <a:r>
              <a:rPr lang="en-US" sz="2000" b="1" dirty="0" err="1"/>
              <a:t>createNewFile</a:t>
            </a:r>
            <a:r>
              <a:rPr lang="en-US" sz="2000" b="1" dirty="0"/>
              <a:t>();</a:t>
            </a:r>
          </a:p>
          <a:p>
            <a:r>
              <a:rPr lang="en-US" dirty="0"/>
              <a:t>First this method will check whether the specified file is already available or not . If it is already available then this method returns false without creating any physical file . If the file is not already available then this method creates new file and returns true . </a:t>
            </a:r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mkdir</a:t>
            </a:r>
            <a:r>
              <a:rPr lang="en-US" b="1" dirty="0"/>
              <a:t>()</a:t>
            </a:r>
          </a:p>
          <a:p>
            <a:endParaRPr lang="en-US" dirty="0"/>
          </a:p>
          <a:p>
            <a:r>
              <a:rPr lang="en-US" b="1" dirty="0"/>
              <a:t>4.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isFile</a:t>
            </a:r>
            <a:r>
              <a:rPr lang="en-US" b="1" dirty="0"/>
              <a:t>();</a:t>
            </a:r>
          </a:p>
          <a:p>
            <a:r>
              <a:rPr lang="en-US" dirty="0"/>
              <a:t>Returns true if the specified file object pointing to physical file .</a:t>
            </a:r>
          </a:p>
          <a:p>
            <a:endParaRPr lang="en-US" dirty="0"/>
          </a:p>
          <a:p>
            <a:r>
              <a:rPr lang="en-US" sz="2000" b="1" dirty="0"/>
              <a:t>5. </a:t>
            </a:r>
            <a:r>
              <a:rPr lang="en-US" sz="2000" b="1" dirty="0" err="1"/>
              <a:t>boolean</a:t>
            </a:r>
            <a:r>
              <a:rPr lang="en-US" sz="2000" b="1" dirty="0"/>
              <a:t> </a:t>
            </a:r>
            <a:r>
              <a:rPr lang="en-US" sz="2000" b="1" dirty="0" err="1"/>
              <a:t>isDirectory</a:t>
            </a:r>
            <a:r>
              <a:rPr lang="en-US" sz="2000" b="1" dirty="0"/>
              <a:t>()</a:t>
            </a:r>
          </a:p>
          <a:p>
            <a:r>
              <a:rPr lang="en-US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A9B57-649E-4FF7-9443-8085C868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427" y="307738"/>
            <a:ext cx="1339703" cy="8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A2954D-7CC8-4717-AA3A-1BBFF1F09C21}"/>
              </a:ext>
            </a:extLst>
          </p:cNvPr>
          <p:cNvSpPr txBox="1"/>
          <p:nvPr/>
        </p:nvSpPr>
        <p:spPr>
          <a:xfrm>
            <a:off x="74428" y="85060"/>
            <a:ext cx="11993525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String[] list();</a:t>
            </a:r>
          </a:p>
          <a:p>
            <a:r>
              <a:rPr lang="en-US" dirty="0"/>
              <a:t>This method returns the names of all files and subdirectories present in specified directory . </a:t>
            </a:r>
          </a:p>
          <a:p>
            <a:endParaRPr lang="en-US" dirty="0"/>
          </a:p>
          <a:p>
            <a:r>
              <a:rPr lang="en-US" sz="2000" b="1" dirty="0"/>
              <a:t>7. Long length();</a:t>
            </a:r>
          </a:p>
          <a:p>
            <a:r>
              <a:rPr lang="en-US" dirty="0"/>
              <a:t>Returns number of character present in the specified file . </a:t>
            </a:r>
          </a:p>
          <a:p>
            <a:endParaRPr lang="en-US" dirty="0"/>
          </a:p>
          <a:p>
            <a:r>
              <a:rPr lang="en-US" sz="2000" b="1" dirty="0"/>
              <a:t>8.boolean delete()</a:t>
            </a:r>
          </a:p>
          <a:p>
            <a:r>
              <a:rPr lang="en-US" dirty="0"/>
              <a:t>To delete specified file or directory .</a:t>
            </a:r>
          </a:p>
          <a:p>
            <a:endParaRPr lang="en-US" dirty="0"/>
          </a:p>
          <a:p>
            <a:r>
              <a:rPr lang="en-US" dirty="0"/>
              <a:t>Q write a program to display names of all files and directories present in C:\\Users</a:t>
            </a:r>
          </a:p>
          <a:p>
            <a:r>
              <a:rPr lang="en-US" sz="1600" dirty="0"/>
              <a:t>import java.io.*;</a:t>
            </a:r>
          </a:p>
          <a:p>
            <a:r>
              <a:rPr lang="en-US" sz="1600" dirty="0"/>
              <a:t>class Test{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throws </a:t>
            </a:r>
            <a:r>
              <a:rPr lang="en-US" sz="1600" dirty="0" err="1"/>
              <a:t>IOException</a:t>
            </a:r>
            <a:r>
              <a:rPr lang="en-US" sz="1600" dirty="0"/>
              <a:t>{</a:t>
            </a:r>
          </a:p>
          <a:p>
            <a:r>
              <a:rPr lang="en-US" sz="1600" dirty="0"/>
              <a:t>		int count =0;</a:t>
            </a:r>
          </a:p>
          <a:p>
            <a:r>
              <a:rPr lang="en-US" sz="1600" dirty="0"/>
              <a:t>		File f = new File("c:\\Users");</a:t>
            </a:r>
          </a:p>
          <a:p>
            <a:r>
              <a:rPr lang="en-US" sz="1600" dirty="0"/>
              <a:t>		String[] s = </a:t>
            </a:r>
            <a:r>
              <a:rPr lang="en-US" sz="1600" dirty="0" err="1"/>
              <a:t>f.list</a:t>
            </a:r>
            <a:r>
              <a:rPr lang="en-US" sz="1600" dirty="0"/>
              <a:t>();</a:t>
            </a:r>
          </a:p>
          <a:p>
            <a:r>
              <a:rPr lang="en-US" sz="1600" dirty="0"/>
              <a:t>		for(String s1:s){</a:t>
            </a:r>
          </a:p>
          <a:p>
            <a:r>
              <a:rPr lang="en-US" sz="1600" dirty="0"/>
              <a:t>			count++;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System.out.println</a:t>
            </a:r>
            <a:r>
              <a:rPr lang="en-US" sz="1600" dirty="0"/>
              <a:t>(s1);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("The Total number: "+count);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7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D6042A-754C-4B4A-979F-6B5386F7DCEF}"/>
              </a:ext>
            </a:extLst>
          </p:cNvPr>
          <p:cNvSpPr txBox="1"/>
          <p:nvPr/>
        </p:nvSpPr>
        <p:spPr>
          <a:xfrm>
            <a:off x="95693" y="106326"/>
            <a:ext cx="119616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 WAP to display only filenames</a:t>
            </a:r>
          </a:p>
          <a:p>
            <a:endParaRPr lang="en-US" dirty="0"/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Test{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r>
              <a:rPr lang="en-US" dirty="0"/>
              <a:t>{</a:t>
            </a:r>
          </a:p>
          <a:p>
            <a:r>
              <a:rPr lang="en-US" dirty="0"/>
              <a:t>		int count =0;</a:t>
            </a:r>
          </a:p>
          <a:p>
            <a:r>
              <a:rPr lang="en-US" dirty="0"/>
              <a:t>		File f = new File("c:\\Users");</a:t>
            </a:r>
          </a:p>
          <a:p>
            <a:r>
              <a:rPr lang="en-US" dirty="0"/>
              <a:t>		String[] s = </a:t>
            </a:r>
            <a:r>
              <a:rPr lang="en-US" dirty="0" err="1"/>
              <a:t>f.list</a:t>
            </a:r>
            <a:r>
              <a:rPr lang="en-US" dirty="0"/>
              <a:t>();</a:t>
            </a:r>
          </a:p>
          <a:p>
            <a:r>
              <a:rPr lang="en-US" dirty="0"/>
              <a:t>		for(String s1:s){</a:t>
            </a:r>
          </a:p>
          <a:p>
            <a:r>
              <a:rPr lang="en-US" dirty="0"/>
              <a:t>			File f1 = new File(f,s1);</a:t>
            </a:r>
          </a:p>
          <a:p>
            <a:r>
              <a:rPr lang="en-US" dirty="0"/>
              <a:t>			</a:t>
            </a:r>
            <a:r>
              <a:rPr lang="en-US" dirty="0">
                <a:highlight>
                  <a:srgbClr val="FFFF00"/>
                </a:highlight>
              </a:rPr>
              <a:t>if(f1.isFile()){   // (f1.isDirectory())</a:t>
            </a:r>
          </a:p>
          <a:p>
            <a:r>
              <a:rPr lang="en-US" dirty="0"/>
              <a:t>			count++;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(s1);                                  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("The Total number: "+count);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WAP to display only directory names </a:t>
            </a:r>
          </a:p>
          <a:p>
            <a:endParaRPr lang="en-US" dirty="0"/>
          </a:p>
          <a:p>
            <a:r>
              <a:rPr lang="en-US" dirty="0"/>
              <a:t>In the program we have to replace </a:t>
            </a:r>
            <a:r>
              <a:rPr lang="en-US" dirty="0" err="1"/>
              <a:t>isFile</a:t>
            </a:r>
            <a:r>
              <a:rPr lang="en-US" dirty="0"/>
              <a:t>() method with the </a:t>
            </a:r>
            <a:r>
              <a:rPr lang="en-US" dirty="0" err="1"/>
              <a:t>isDirectory</a:t>
            </a:r>
            <a:r>
              <a:rPr lang="en-US" dirty="0"/>
              <a:t>() Method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6C357-3FC4-4E8D-9D10-FE5C21BE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18" y="1329360"/>
            <a:ext cx="4469028" cy="26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002B7-A227-449B-9B8C-DBF0B5BB43E9}"/>
              </a:ext>
            </a:extLst>
          </p:cNvPr>
          <p:cNvSpPr txBox="1"/>
          <p:nvPr/>
        </p:nvSpPr>
        <p:spPr>
          <a:xfrm>
            <a:off x="127591" y="127591"/>
            <a:ext cx="119509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FileWriter</a:t>
            </a:r>
            <a:r>
              <a:rPr lang="en-US" sz="2400" b="1" dirty="0"/>
              <a:t>:</a:t>
            </a:r>
          </a:p>
          <a:p>
            <a:r>
              <a:rPr lang="en-US" dirty="0"/>
              <a:t>We can use </a:t>
            </a:r>
            <a:r>
              <a:rPr lang="en-US" dirty="0" err="1"/>
              <a:t>FileWriter</a:t>
            </a:r>
            <a:r>
              <a:rPr lang="en-US" dirty="0"/>
              <a:t> to write character data to the file . </a:t>
            </a:r>
          </a:p>
          <a:p>
            <a:endParaRPr lang="en-US" dirty="0"/>
          </a:p>
          <a:p>
            <a:r>
              <a:rPr lang="en-US" sz="2400" b="1" dirty="0"/>
              <a:t>Constructors:</a:t>
            </a:r>
          </a:p>
          <a:p>
            <a:r>
              <a:rPr lang="en-US" dirty="0"/>
              <a:t>1 .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fw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/>
              <a:t>(String </a:t>
            </a:r>
            <a:r>
              <a:rPr lang="en-US" dirty="0" err="1"/>
              <a:t>fname</a:t>
            </a:r>
            <a:r>
              <a:rPr lang="en-US" dirty="0"/>
              <a:t>);</a:t>
            </a:r>
          </a:p>
          <a:p>
            <a:r>
              <a:rPr lang="en-US" dirty="0"/>
              <a:t>2.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fw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/>
              <a:t>(File f);</a:t>
            </a:r>
          </a:p>
          <a:p>
            <a:endParaRPr lang="en-US" dirty="0"/>
          </a:p>
          <a:p>
            <a:r>
              <a:rPr lang="en-US" dirty="0"/>
              <a:t>The above </a:t>
            </a:r>
            <a:r>
              <a:rPr lang="en-US" dirty="0" err="1"/>
              <a:t>Filewriters</a:t>
            </a:r>
            <a:r>
              <a:rPr lang="en-US" dirty="0"/>
              <a:t> meant for overriding of existing data . Instead of overriding if we want append operation then we have to create </a:t>
            </a:r>
            <a:r>
              <a:rPr lang="en-US" dirty="0" err="1"/>
              <a:t>FileWriter</a:t>
            </a:r>
            <a:r>
              <a:rPr lang="en-US" dirty="0"/>
              <a:t> by using the following constructors 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fw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/>
              <a:t>(String </a:t>
            </a:r>
            <a:r>
              <a:rPr lang="en-US" dirty="0" err="1"/>
              <a:t>fname,boolean</a:t>
            </a:r>
            <a:r>
              <a:rPr lang="en-US" dirty="0"/>
              <a:t> append);</a:t>
            </a:r>
          </a:p>
          <a:p>
            <a:r>
              <a:rPr lang="en-US" dirty="0"/>
              <a:t>4.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fw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/>
              <a:t>(File </a:t>
            </a:r>
            <a:r>
              <a:rPr lang="en-US" dirty="0" err="1"/>
              <a:t>f,boolean</a:t>
            </a:r>
            <a:r>
              <a:rPr lang="en-US" dirty="0"/>
              <a:t> append); </a:t>
            </a:r>
          </a:p>
          <a:p>
            <a:endParaRPr lang="en-US" dirty="0"/>
          </a:p>
          <a:p>
            <a:r>
              <a:rPr lang="en-US" dirty="0"/>
              <a:t>Note ** </a:t>
            </a:r>
          </a:p>
          <a:p>
            <a:r>
              <a:rPr lang="en-US" dirty="0"/>
              <a:t>If the specified file is not already available then all the above constructors will create that file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934CC-1849-4633-9C1D-0B06B3DEA5A6}"/>
              </a:ext>
            </a:extLst>
          </p:cNvPr>
          <p:cNvSpPr txBox="1"/>
          <p:nvPr/>
        </p:nvSpPr>
        <p:spPr>
          <a:xfrm>
            <a:off x="106326" y="127591"/>
            <a:ext cx="12004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 methods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public void write(int </a:t>
            </a:r>
            <a:r>
              <a:rPr lang="en-US" sz="2000" b="1" dirty="0" err="1"/>
              <a:t>ch</a:t>
            </a:r>
            <a:r>
              <a:rPr lang="en-US" sz="2000" b="1" dirty="0"/>
              <a:t>);</a:t>
            </a:r>
          </a:p>
          <a:p>
            <a:r>
              <a:rPr lang="en-US" dirty="0"/>
              <a:t>To write a single character </a:t>
            </a:r>
          </a:p>
          <a:p>
            <a:endParaRPr lang="en-US" dirty="0"/>
          </a:p>
          <a:p>
            <a:r>
              <a:rPr lang="en-US" sz="2000" b="1" dirty="0"/>
              <a:t>2. public void write(char[] </a:t>
            </a:r>
            <a:r>
              <a:rPr lang="en-US" sz="2000" b="1" dirty="0" err="1"/>
              <a:t>ch</a:t>
            </a:r>
            <a:r>
              <a:rPr lang="en-US" sz="2000" b="1" dirty="0"/>
              <a:t>);</a:t>
            </a:r>
          </a:p>
          <a:p>
            <a:r>
              <a:rPr lang="en-US" sz="2000" dirty="0"/>
              <a:t>To write an array of characters</a:t>
            </a:r>
          </a:p>
          <a:p>
            <a:endParaRPr lang="en-US" sz="2000" b="1" dirty="0"/>
          </a:p>
          <a:p>
            <a:r>
              <a:rPr lang="en-US" sz="2000" b="1" dirty="0"/>
              <a:t>3. public void write(String s);</a:t>
            </a:r>
          </a:p>
          <a:p>
            <a:r>
              <a:rPr lang="en-US" dirty="0"/>
              <a:t>To write String to the file </a:t>
            </a:r>
          </a:p>
          <a:p>
            <a:endParaRPr lang="en-US" dirty="0"/>
          </a:p>
          <a:p>
            <a:r>
              <a:rPr lang="en-US" sz="2000" b="1" dirty="0"/>
              <a:t>4. public void flush();</a:t>
            </a:r>
          </a:p>
          <a:p>
            <a:r>
              <a:rPr lang="en-US" dirty="0"/>
              <a:t>To give the guarantee that total data including last character will be written to the file .</a:t>
            </a:r>
          </a:p>
          <a:p>
            <a:endParaRPr lang="en-US" dirty="0"/>
          </a:p>
          <a:p>
            <a:r>
              <a:rPr lang="en-US" sz="2000" b="1" dirty="0"/>
              <a:t>5. public void close();</a:t>
            </a:r>
          </a:p>
          <a:p>
            <a:r>
              <a:rPr lang="en-US" dirty="0"/>
              <a:t>To close the writer </a:t>
            </a:r>
          </a:p>
        </p:txBody>
      </p:sp>
    </p:spTree>
    <p:extLst>
      <p:ext uri="{BB962C8B-B14F-4D97-AF65-F5344CB8AC3E}">
        <p14:creationId xmlns:p14="http://schemas.microsoft.com/office/powerpoint/2010/main" val="7849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D9CB1-B062-4494-A7C8-A3512CD133B1}"/>
              </a:ext>
            </a:extLst>
          </p:cNvPr>
          <p:cNvSpPr txBox="1"/>
          <p:nvPr/>
        </p:nvSpPr>
        <p:spPr>
          <a:xfrm>
            <a:off x="0" y="106326"/>
            <a:ext cx="1207858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: </a:t>
            </a:r>
          </a:p>
          <a:p>
            <a:r>
              <a:rPr lang="en-US" sz="1600" dirty="0"/>
              <a:t>import java.io.*;</a:t>
            </a:r>
          </a:p>
          <a:p>
            <a:r>
              <a:rPr lang="en-US" sz="1600" dirty="0"/>
              <a:t>class FileWriterDemo2{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)throws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FileWriter</a:t>
            </a:r>
            <a:r>
              <a:rPr lang="en-US" sz="1600" dirty="0"/>
              <a:t> </a:t>
            </a:r>
            <a:r>
              <a:rPr lang="en-US" sz="1600" dirty="0" err="1"/>
              <a:t>fw</a:t>
            </a:r>
            <a:r>
              <a:rPr lang="en-US" sz="1600" dirty="0"/>
              <a:t> = new </a:t>
            </a:r>
            <a:r>
              <a:rPr lang="en-US" sz="1600" dirty="0" err="1"/>
              <a:t>FileWriter</a:t>
            </a:r>
            <a:r>
              <a:rPr lang="en-US" sz="1600" dirty="0"/>
              <a:t>("abc.txt");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fw.write</a:t>
            </a:r>
            <a:r>
              <a:rPr lang="en-US" sz="1600" dirty="0"/>
              <a:t>(100);// adding a single character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fw.write</a:t>
            </a:r>
            <a:r>
              <a:rPr lang="en-US" sz="1600" dirty="0"/>
              <a:t>("</a:t>
            </a:r>
            <a:r>
              <a:rPr lang="en-US" sz="1600" dirty="0" err="1"/>
              <a:t>urga</a:t>
            </a:r>
            <a:r>
              <a:rPr lang="en-US" sz="1600" dirty="0"/>
              <a:t>\</a:t>
            </a:r>
            <a:r>
              <a:rPr lang="en-US" sz="1600" dirty="0" err="1"/>
              <a:t>nSoftware</a:t>
            </a:r>
            <a:r>
              <a:rPr lang="en-US" sz="1600" dirty="0"/>
              <a:t> Solutions");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fw.write</a:t>
            </a:r>
            <a:r>
              <a:rPr lang="en-US" sz="1600" dirty="0"/>
              <a:t>('\n');</a:t>
            </a:r>
          </a:p>
          <a:p>
            <a:r>
              <a:rPr lang="en-US" sz="1600" dirty="0"/>
              <a:t>		char[]ch1 = {'</a:t>
            </a:r>
            <a:r>
              <a:rPr lang="en-US" sz="1600" dirty="0" err="1"/>
              <a:t>a','b','c</a:t>
            </a:r>
            <a:r>
              <a:rPr lang="en-US" sz="1600" dirty="0"/>
              <a:t>'};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fw.write</a:t>
            </a:r>
            <a:r>
              <a:rPr lang="en-US" sz="1600" dirty="0"/>
              <a:t>(ch1);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fw.write</a:t>
            </a:r>
            <a:r>
              <a:rPr lang="en-US" sz="1600" dirty="0"/>
              <a:t>('\n');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fw.flush</a:t>
            </a:r>
            <a:r>
              <a:rPr lang="en-US" sz="1600" dirty="0"/>
              <a:t>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fw.close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abc.txt</a:t>
            </a:r>
          </a:p>
          <a:p>
            <a:r>
              <a:rPr lang="en-US" sz="1600" dirty="0" err="1"/>
              <a:t>durga</a:t>
            </a:r>
            <a:endParaRPr lang="en-US" sz="1600" dirty="0"/>
          </a:p>
          <a:p>
            <a:r>
              <a:rPr lang="en-US" sz="1600" dirty="0" err="1"/>
              <a:t>SoftwareSolutions</a:t>
            </a:r>
            <a:endParaRPr lang="en-US" sz="1600" dirty="0"/>
          </a:p>
          <a:p>
            <a:r>
              <a:rPr lang="en-US" sz="1600" dirty="0" err="1"/>
              <a:t>abc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 the above program </a:t>
            </a:r>
            <a:r>
              <a:rPr lang="en-US" sz="1600" dirty="0" err="1"/>
              <a:t>Filewriter</a:t>
            </a:r>
            <a:r>
              <a:rPr lang="en-US" sz="1600" dirty="0"/>
              <a:t> can perform overriding of existing data .Instead of overriding if we want append operation then we have to create </a:t>
            </a:r>
            <a:r>
              <a:rPr lang="en-US" sz="1600" dirty="0" err="1"/>
              <a:t>FileWriter</a:t>
            </a:r>
            <a:r>
              <a:rPr lang="en-US" sz="1600" dirty="0"/>
              <a:t> object as follows . </a:t>
            </a:r>
          </a:p>
          <a:p>
            <a:r>
              <a:rPr lang="en-US" sz="1600" dirty="0" err="1">
                <a:highlight>
                  <a:srgbClr val="FFFF00"/>
                </a:highlight>
              </a:rPr>
              <a:t>FileWriter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fw</a:t>
            </a:r>
            <a:r>
              <a:rPr lang="en-US" sz="1600" dirty="0">
                <a:highlight>
                  <a:srgbClr val="FFFF00"/>
                </a:highlight>
              </a:rPr>
              <a:t> = new </a:t>
            </a:r>
            <a:r>
              <a:rPr lang="en-US" sz="1600" dirty="0" err="1">
                <a:highlight>
                  <a:srgbClr val="FFFF00"/>
                </a:highlight>
              </a:rPr>
              <a:t>FileWriter</a:t>
            </a:r>
            <a:r>
              <a:rPr lang="en-US" sz="1600" dirty="0">
                <a:highlight>
                  <a:srgbClr val="FFFF00"/>
                </a:highlight>
              </a:rPr>
              <a:t>("</a:t>
            </a:r>
            <a:r>
              <a:rPr lang="en-US" sz="1600" dirty="0" err="1">
                <a:highlight>
                  <a:srgbClr val="FFFF00"/>
                </a:highlight>
              </a:rPr>
              <a:t>abc.txt“,true</a:t>
            </a:r>
            <a:r>
              <a:rPr lang="en-US" sz="1600" dirty="0">
                <a:highlight>
                  <a:srgbClr val="FFFF00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692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3602</Words>
  <Application>Microsoft Office PowerPoint</Application>
  <PresentationFormat>Widescreen</PresentationFormat>
  <Paragraphs>487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Akhil</dc:creator>
  <cp:lastModifiedBy>Kumar, Akhil</cp:lastModifiedBy>
  <cp:revision>11</cp:revision>
  <dcterms:created xsi:type="dcterms:W3CDTF">2022-10-14T18:09:39Z</dcterms:created>
  <dcterms:modified xsi:type="dcterms:W3CDTF">2022-10-17T16:41:04Z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2022-10-14T18:09:39Z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f814cff4-b573-42fd-9dd2-e651191f6e62</vt:lpwstr>
  </property>
  <property fmtid="{D5CDD505-2E9C-101B-9397-08002B2CF9AE}" pid="8" name="MSIP_Label_a8a73c85-e524-44a6-bd58-7df7ef87be8f_ContentBits">
    <vt:lpwstr>0</vt:lpwstr>
  </property>
</Properties>
</file>