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8" r:id="rId3"/>
    <p:sldId id="260" r:id="rId4"/>
    <p:sldId id="270" r:id="rId5"/>
    <p:sldId id="269"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A4A6-A40C-E9B8-041B-A48BCBF104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A3F94F-0E16-FBF3-75A7-ACA8341630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3BD3D4-3AD8-78E4-1848-F37C863F02D0}"/>
              </a:ext>
            </a:extLst>
          </p:cNvPr>
          <p:cNvSpPr>
            <a:spLocks noGrp="1"/>
          </p:cNvSpPr>
          <p:nvPr>
            <p:ph type="dt" sz="half" idx="10"/>
          </p:nvPr>
        </p:nvSpPr>
        <p:spPr/>
        <p:txBody>
          <a:bodyPr/>
          <a:lstStyle/>
          <a:p>
            <a:fld id="{B218DFA8-8E86-494E-9622-2A6824AA5806}" type="datetimeFigureOut">
              <a:rPr lang="en-IN" smtClean="0"/>
              <a:t>17-12-2023</a:t>
            </a:fld>
            <a:endParaRPr lang="en-IN"/>
          </a:p>
        </p:txBody>
      </p:sp>
      <p:sp>
        <p:nvSpPr>
          <p:cNvPr id="5" name="Footer Placeholder 4">
            <a:extLst>
              <a:ext uri="{FF2B5EF4-FFF2-40B4-BE49-F238E27FC236}">
                <a16:creationId xmlns:a16="http://schemas.microsoft.com/office/drawing/2014/main" id="{6BCE2B24-C30B-D611-7C03-F5BBE96D89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0B8195-AD2C-17F2-A808-4D563A52EB18}"/>
              </a:ext>
            </a:extLst>
          </p:cNvPr>
          <p:cNvSpPr>
            <a:spLocks noGrp="1"/>
          </p:cNvSpPr>
          <p:nvPr>
            <p:ph type="sldNum" sz="quarter" idx="12"/>
          </p:nvPr>
        </p:nvSpPr>
        <p:spPr/>
        <p:txBody>
          <a:bodyPr/>
          <a:lstStyle/>
          <a:p>
            <a:fld id="{70C0808D-A39D-49FD-A57B-4ABC4C6A1C10}" type="slidenum">
              <a:rPr lang="en-IN" smtClean="0"/>
              <a:t>‹#›</a:t>
            </a:fld>
            <a:endParaRPr lang="en-IN"/>
          </a:p>
        </p:txBody>
      </p:sp>
    </p:spTree>
    <p:extLst>
      <p:ext uri="{BB962C8B-B14F-4D97-AF65-F5344CB8AC3E}">
        <p14:creationId xmlns:p14="http://schemas.microsoft.com/office/powerpoint/2010/main" val="2829147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7562-E551-3114-C905-A3383CDD3E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82207B-194B-C198-3F0B-54F6BB652C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5D5051-C755-BD09-5DF8-34BC53CD64B2}"/>
              </a:ext>
            </a:extLst>
          </p:cNvPr>
          <p:cNvSpPr>
            <a:spLocks noGrp="1"/>
          </p:cNvSpPr>
          <p:nvPr>
            <p:ph type="dt" sz="half" idx="10"/>
          </p:nvPr>
        </p:nvSpPr>
        <p:spPr/>
        <p:txBody>
          <a:bodyPr/>
          <a:lstStyle/>
          <a:p>
            <a:fld id="{B218DFA8-8E86-494E-9622-2A6824AA5806}" type="datetimeFigureOut">
              <a:rPr lang="en-IN" smtClean="0"/>
              <a:t>17-12-2023</a:t>
            </a:fld>
            <a:endParaRPr lang="en-IN"/>
          </a:p>
        </p:txBody>
      </p:sp>
      <p:sp>
        <p:nvSpPr>
          <p:cNvPr id="5" name="Footer Placeholder 4">
            <a:extLst>
              <a:ext uri="{FF2B5EF4-FFF2-40B4-BE49-F238E27FC236}">
                <a16:creationId xmlns:a16="http://schemas.microsoft.com/office/drawing/2014/main" id="{B61BCD70-D889-541C-AFBE-A2D1E61FFC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53115F-D566-BFDE-A026-E8154D10776F}"/>
              </a:ext>
            </a:extLst>
          </p:cNvPr>
          <p:cNvSpPr>
            <a:spLocks noGrp="1"/>
          </p:cNvSpPr>
          <p:nvPr>
            <p:ph type="sldNum" sz="quarter" idx="12"/>
          </p:nvPr>
        </p:nvSpPr>
        <p:spPr/>
        <p:txBody>
          <a:bodyPr/>
          <a:lstStyle/>
          <a:p>
            <a:fld id="{70C0808D-A39D-49FD-A57B-4ABC4C6A1C10}" type="slidenum">
              <a:rPr lang="en-IN" smtClean="0"/>
              <a:t>‹#›</a:t>
            </a:fld>
            <a:endParaRPr lang="en-IN"/>
          </a:p>
        </p:txBody>
      </p:sp>
    </p:spTree>
    <p:extLst>
      <p:ext uri="{BB962C8B-B14F-4D97-AF65-F5344CB8AC3E}">
        <p14:creationId xmlns:p14="http://schemas.microsoft.com/office/powerpoint/2010/main" val="408546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8BA1AD-6F17-862D-8BB3-8484CEDD03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076750-B43D-3965-D782-E271329EBD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85F0EA-5E9B-5375-F841-D42CF2B9D4A9}"/>
              </a:ext>
            </a:extLst>
          </p:cNvPr>
          <p:cNvSpPr>
            <a:spLocks noGrp="1"/>
          </p:cNvSpPr>
          <p:nvPr>
            <p:ph type="dt" sz="half" idx="10"/>
          </p:nvPr>
        </p:nvSpPr>
        <p:spPr/>
        <p:txBody>
          <a:bodyPr/>
          <a:lstStyle/>
          <a:p>
            <a:fld id="{B218DFA8-8E86-494E-9622-2A6824AA5806}" type="datetimeFigureOut">
              <a:rPr lang="en-IN" smtClean="0"/>
              <a:t>17-12-2023</a:t>
            </a:fld>
            <a:endParaRPr lang="en-IN"/>
          </a:p>
        </p:txBody>
      </p:sp>
      <p:sp>
        <p:nvSpPr>
          <p:cNvPr id="5" name="Footer Placeholder 4">
            <a:extLst>
              <a:ext uri="{FF2B5EF4-FFF2-40B4-BE49-F238E27FC236}">
                <a16:creationId xmlns:a16="http://schemas.microsoft.com/office/drawing/2014/main" id="{0E064CA5-077C-084E-00BC-57D38BC0AD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91E858-CEC8-B453-1F0C-45F91B46CAC8}"/>
              </a:ext>
            </a:extLst>
          </p:cNvPr>
          <p:cNvSpPr>
            <a:spLocks noGrp="1"/>
          </p:cNvSpPr>
          <p:nvPr>
            <p:ph type="sldNum" sz="quarter" idx="12"/>
          </p:nvPr>
        </p:nvSpPr>
        <p:spPr/>
        <p:txBody>
          <a:bodyPr/>
          <a:lstStyle/>
          <a:p>
            <a:fld id="{70C0808D-A39D-49FD-A57B-4ABC4C6A1C10}" type="slidenum">
              <a:rPr lang="en-IN" smtClean="0"/>
              <a:t>‹#›</a:t>
            </a:fld>
            <a:endParaRPr lang="en-IN"/>
          </a:p>
        </p:txBody>
      </p:sp>
    </p:spTree>
    <p:extLst>
      <p:ext uri="{BB962C8B-B14F-4D97-AF65-F5344CB8AC3E}">
        <p14:creationId xmlns:p14="http://schemas.microsoft.com/office/powerpoint/2010/main" val="1030317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tx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stretch>
            <a:fillRect/>
          </a:stretch>
        </p:blipFill>
        <p:spPr>
          <a:xfrm>
            <a:off x="660400" y="6041329"/>
            <a:ext cx="4800600" cy="355823"/>
          </a:xfrm>
          <a:prstGeom prst="rect">
            <a:avLst/>
          </a:prstGeom>
        </p:spPr>
      </p:pic>
    </p:spTree>
    <p:extLst>
      <p:ext uri="{BB962C8B-B14F-4D97-AF65-F5344CB8AC3E}">
        <p14:creationId xmlns:p14="http://schemas.microsoft.com/office/powerpoint/2010/main" val="588200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tx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stretch>
            <a:fillRect/>
          </a:stretch>
        </p:blipFill>
        <p:spPr>
          <a:xfrm>
            <a:off x="660400" y="6041329"/>
            <a:ext cx="4800600" cy="355823"/>
          </a:xfrm>
          <a:prstGeom prst="rect">
            <a:avLst/>
          </a:prstGeom>
        </p:spPr>
      </p:pic>
    </p:spTree>
    <p:extLst>
      <p:ext uri="{BB962C8B-B14F-4D97-AF65-F5344CB8AC3E}">
        <p14:creationId xmlns:p14="http://schemas.microsoft.com/office/powerpoint/2010/main" val="1691662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mn-lt"/>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8" name="Picture 7" descr="University at Buffalo, The State University of New York logo">
            <a:extLst>
              <a:ext uri="{FF2B5EF4-FFF2-40B4-BE49-F238E27FC236}">
                <a16:creationId xmlns:a16="http://schemas.microsoft.com/office/drawing/2014/main" id="{9C7DE7FF-FD86-434E-91D5-DF1AA23EE75F}"/>
              </a:ext>
            </a:extLst>
          </p:cNvPr>
          <p:cNvPicPr>
            <a:picLocks noChangeAspect="1"/>
          </p:cNvPicPr>
          <p:nvPr userDrawn="1"/>
        </p:nvPicPr>
        <p:blipFill>
          <a:blip r:embed="rId3"/>
          <a:stretch>
            <a:fillRect/>
          </a:stretch>
        </p:blipFill>
        <p:spPr>
          <a:xfrm>
            <a:off x="660402" y="6041329"/>
            <a:ext cx="4800595" cy="355823"/>
          </a:xfrm>
          <a:prstGeom prst="rect">
            <a:avLst/>
          </a:prstGeom>
        </p:spPr>
      </p:pic>
    </p:spTree>
    <p:extLst>
      <p:ext uri="{BB962C8B-B14F-4D97-AF65-F5344CB8AC3E}">
        <p14:creationId xmlns:p14="http://schemas.microsoft.com/office/powerpoint/2010/main" val="1836387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5600" y="321146"/>
            <a:ext cx="4800600" cy="356029"/>
          </a:xfrm>
          <a:prstGeom prst="rect">
            <a:avLst/>
          </a:prstGeom>
        </p:spPr>
      </p:pic>
    </p:spTree>
    <p:extLst>
      <p:ext uri="{BB962C8B-B14F-4D97-AF65-F5344CB8AC3E}">
        <p14:creationId xmlns:p14="http://schemas.microsoft.com/office/powerpoint/2010/main" val="27385889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tx2"/>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tx1"/>
                </a:solidFill>
                <a:latin typeface="+mn-lt"/>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7" name="Picture 6" descr="University at Buffalo, The State University of New York logo"/>
          <p:cNvPicPr>
            <a:picLocks noChangeAspect="1"/>
          </p:cNvPicPr>
          <p:nvPr userDrawn="1"/>
        </p:nvPicPr>
        <p:blipFill>
          <a:blip r:embed="rId3"/>
          <a:stretch>
            <a:fillRect/>
          </a:stretch>
        </p:blipFill>
        <p:spPr>
          <a:xfrm>
            <a:off x="355600" y="321249"/>
            <a:ext cx="4800600" cy="355823"/>
          </a:xfrm>
          <a:prstGeom prst="rect">
            <a:avLst/>
          </a:prstGeom>
        </p:spPr>
      </p:pic>
    </p:spTree>
    <p:extLst>
      <p:ext uri="{BB962C8B-B14F-4D97-AF65-F5344CB8AC3E}">
        <p14:creationId xmlns:p14="http://schemas.microsoft.com/office/powerpoint/2010/main" val="1655870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68211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6951472" cy="59093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695147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64594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566928" y="1499616"/>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2185416"/>
            <a:ext cx="4500372" cy="394868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2185416"/>
            <a:ext cx="4498848" cy="395020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5284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7916-0778-7F37-2C67-8AD438964E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537FFF-9315-2D7F-EA30-1E83163DA7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E3E02E-9C94-399F-7D33-EE4A85C1A7FB}"/>
              </a:ext>
            </a:extLst>
          </p:cNvPr>
          <p:cNvSpPr>
            <a:spLocks noGrp="1"/>
          </p:cNvSpPr>
          <p:nvPr>
            <p:ph type="dt" sz="half" idx="10"/>
          </p:nvPr>
        </p:nvSpPr>
        <p:spPr/>
        <p:txBody>
          <a:bodyPr/>
          <a:lstStyle/>
          <a:p>
            <a:fld id="{B218DFA8-8E86-494E-9622-2A6824AA5806}" type="datetimeFigureOut">
              <a:rPr lang="en-IN" smtClean="0"/>
              <a:t>17-12-2023</a:t>
            </a:fld>
            <a:endParaRPr lang="en-IN"/>
          </a:p>
        </p:txBody>
      </p:sp>
      <p:sp>
        <p:nvSpPr>
          <p:cNvPr id="5" name="Footer Placeholder 4">
            <a:extLst>
              <a:ext uri="{FF2B5EF4-FFF2-40B4-BE49-F238E27FC236}">
                <a16:creationId xmlns:a16="http://schemas.microsoft.com/office/drawing/2014/main" id="{0DF18E30-4DF9-7E6B-F878-204B006717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CA30BC-61F1-0C73-D7C6-0DD190598626}"/>
              </a:ext>
            </a:extLst>
          </p:cNvPr>
          <p:cNvSpPr>
            <a:spLocks noGrp="1"/>
          </p:cNvSpPr>
          <p:nvPr>
            <p:ph type="sldNum" sz="quarter" idx="12"/>
          </p:nvPr>
        </p:nvSpPr>
        <p:spPr/>
        <p:txBody>
          <a:bodyPr/>
          <a:lstStyle/>
          <a:p>
            <a:fld id="{70C0808D-A39D-49FD-A57B-4ABC4C6A1C10}" type="slidenum">
              <a:rPr lang="en-IN" smtClean="0"/>
              <a:t>‹#›</a:t>
            </a:fld>
            <a:endParaRPr lang="en-IN"/>
          </a:p>
        </p:txBody>
      </p:sp>
    </p:spTree>
    <p:extLst>
      <p:ext uri="{BB962C8B-B14F-4D97-AF65-F5344CB8AC3E}">
        <p14:creationId xmlns:p14="http://schemas.microsoft.com/office/powerpoint/2010/main" val="21409382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566928" y="1499616"/>
            <a:ext cx="10515600" cy="590931"/>
          </a:xfrm>
        </p:spPr>
        <p:txBody>
          <a:bodyPr>
            <a:spAutoFit/>
          </a:bodyPr>
          <a:lstStyle/>
          <a:p>
            <a:r>
              <a:rPr lang="en-US" dirty="0"/>
              <a:t>Click to edit Master title style</a:t>
            </a:r>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2185416"/>
            <a:ext cx="5138928" cy="393192"/>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2593340"/>
            <a:ext cx="5140515" cy="3535744"/>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2185416"/>
            <a:ext cx="5138928" cy="394980"/>
          </a:xfrm>
        </p:spPr>
        <p:txBody>
          <a:bodyPr anchor="t" anchorCtr="0">
            <a:spAutoFit/>
          </a:bodyPr>
          <a:lstStyle>
            <a:lvl1pPr marL="0" indent="0">
              <a:buNone/>
              <a:defRPr sz="1600" b="1"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2590800"/>
            <a:ext cx="5138928" cy="3538728"/>
          </a:xfrm>
        </p:spPr>
        <p:txBody>
          <a:bodyPr/>
          <a:lstStyle>
            <a:lvl1pPr marL="285750" indent="-285750">
              <a:buClr>
                <a:schemeClr val="tx2"/>
              </a:buClr>
              <a:buSzPct val="120000"/>
              <a:buFont typeface="Arial" panose="020B0604020202020204" pitchFamily="34" charset="0"/>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8333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dirty="0"/>
              <a:t>Click to edit Master title style</a:t>
            </a:r>
          </a:p>
        </p:txBody>
      </p:sp>
    </p:spTree>
    <p:extLst>
      <p:ext uri="{BB962C8B-B14F-4D97-AF65-F5344CB8AC3E}">
        <p14:creationId xmlns:p14="http://schemas.microsoft.com/office/powerpoint/2010/main" val="1818306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23844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1079500"/>
            <a:ext cx="7093434" cy="57785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702865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1066800"/>
            <a:ext cx="7077369" cy="293259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3703961076"/>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06A37-D6A5-0C40-A676-03633A9FD245}"/>
              </a:ext>
            </a:extLst>
          </p:cNvPr>
          <p:cNvSpPr>
            <a:spLocks noGrp="1"/>
          </p:cNvSpPr>
          <p:nvPr>
            <p:ph type="title"/>
          </p:nvPr>
        </p:nvSpPr>
        <p:spPr/>
        <p:txBody>
          <a:bodyPr/>
          <a:lstStyle/>
          <a:p>
            <a:r>
              <a:rPr lang="en-US" dirty="0"/>
              <a:t>Click to edit</a:t>
            </a:r>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1066800"/>
            <a:ext cx="12192000" cy="57912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a:p>
            <a:r>
              <a:rPr lang="en-US" dirty="0"/>
              <a:t>Drag picture to placeholder or click icon to add</a:t>
            </a:r>
          </a:p>
        </p:txBody>
      </p:sp>
    </p:spTree>
    <p:extLst>
      <p:ext uri="{BB962C8B-B14F-4D97-AF65-F5344CB8AC3E}">
        <p14:creationId xmlns:p14="http://schemas.microsoft.com/office/powerpoint/2010/main" val="3354790619"/>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566928" y="1499616"/>
            <a:ext cx="4248912" cy="590931"/>
          </a:xfrm>
        </p:spPr>
        <p:txBody>
          <a:bodyPr/>
          <a:lstStyle/>
          <a:p>
            <a:r>
              <a:rPr lang="en-US" dirty="0"/>
              <a:t>Click to edit</a:t>
            </a:r>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2185416"/>
            <a:ext cx="4248912" cy="396824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endParaRPr lang="en-US" dirty="0"/>
          </a:p>
          <a:p>
            <a:r>
              <a:rPr lang="en-US" dirty="0"/>
              <a:t>Drag chart to placeholder or click icon to add chart</a:t>
            </a:r>
          </a:p>
          <a:p>
            <a:endParaRPr lang="en-US" dirty="0"/>
          </a:p>
        </p:txBody>
      </p:sp>
    </p:spTree>
    <p:extLst>
      <p:ext uri="{BB962C8B-B14F-4D97-AF65-F5344CB8AC3E}">
        <p14:creationId xmlns:p14="http://schemas.microsoft.com/office/powerpoint/2010/main" val="582436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D67BC-1628-5451-3988-BBD38DF91C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F40B34-8166-B32C-2551-8F86DF1D3B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A96F95-0382-CC7D-4AFA-11FA193FAA59}"/>
              </a:ext>
            </a:extLst>
          </p:cNvPr>
          <p:cNvSpPr>
            <a:spLocks noGrp="1"/>
          </p:cNvSpPr>
          <p:nvPr>
            <p:ph type="dt" sz="half" idx="10"/>
          </p:nvPr>
        </p:nvSpPr>
        <p:spPr/>
        <p:txBody>
          <a:bodyPr/>
          <a:lstStyle/>
          <a:p>
            <a:fld id="{B218DFA8-8E86-494E-9622-2A6824AA5806}" type="datetimeFigureOut">
              <a:rPr lang="en-IN" smtClean="0"/>
              <a:t>17-12-2023</a:t>
            </a:fld>
            <a:endParaRPr lang="en-IN"/>
          </a:p>
        </p:txBody>
      </p:sp>
      <p:sp>
        <p:nvSpPr>
          <p:cNvPr id="5" name="Footer Placeholder 4">
            <a:extLst>
              <a:ext uri="{FF2B5EF4-FFF2-40B4-BE49-F238E27FC236}">
                <a16:creationId xmlns:a16="http://schemas.microsoft.com/office/drawing/2014/main" id="{5A109DA3-7F6A-2FF8-A1F1-B16FFEBA0E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CB8A80-F7CC-9D2B-3572-92B0F056317F}"/>
              </a:ext>
            </a:extLst>
          </p:cNvPr>
          <p:cNvSpPr>
            <a:spLocks noGrp="1"/>
          </p:cNvSpPr>
          <p:nvPr>
            <p:ph type="sldNum" sz="quarter" idx="12"/>
          </p:nvPr>
        </p:nvSpPr>
        <p:spPr/>
        <p:txBody>
          <a:bodyPr/>
          <a:lstStyle/>
          <a:p>
            <a:fld id="{70C0808D-A39D-49FD-A57B-4ABC4C6A1C10}" type="slidenum">
              <a:rPr lang="en-IN" smtClean="0"/>
              <a:t>‹#›</a:t>
            </a:fld>
            <a:endParaRPr lang="en-IN"/>
          </a:p>
        </p:txBody>
      </p:sp>
    </p:spTree>
    <p:extLst>
      <p:ext uri="{BB962C8B-B14F-4D97-AF65-F5344CB8AC3E}">
        <p14:creationId xmlns:p14="http://schemas.microsoft.com/office/powerpoint/2010/main" val="318514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5D85-DDCB-EBE3-6638-315C03E62E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7FE1FD-FB11-74AD-68FF-703D36D53E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F62FE6-E731-F4A2-5A38-C94FC24EED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4E4EACA-5625-6718-210E-D2D9072C30E6}"/>
              </a:ext>
            </a:extLst>
          </p:cNvPr>
          <p:cNvSpPr>
            <a:spLocks noGrp="1"/>
          </p:cNvSpPr>
          <p:nvPr>
            <p:ph type="dt" sz="half" idx="10"/>
          </p:nvPr>
        </p:nvSpPr>
        <p:spPr/>
        <p:txBody>
          <a:bodyPr/>
          <a:lstStyle/>
          <a:p>
            <a:fld id="{B218DFA8-8E86-494E-9622-2A6824AA5806}" type="datetimeFigureOut">
              <a:rPr lang="en-IN" smtClean="0"/>
              <a:t>17-12-2023</a:t>
            </a:fld>
            <a:endParaRPr lang="en-IN"/>
          </a:p>
        </p:txBody>
      </p:sp>
      <p:sp>
        <p:nvSpPr>
          <p:cNvPr id="6" name="Footer Placeholder 5">
            <a:extLst>
              <a:ext uri="{FF2B5EF4-FFF2-40B4-BE49-F238E27FC236}">
                <a16:creationId xmlns:a16="http://schemas.microsoft.com/office/drawing/2014/main" id="{BFA8F35B-9715-0FD7-3B22-407F7AE172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52834A-BE00-EC6F-9166-3AAE2BA376AC}"/>
              </a:ext>
            </a:extLst>
          </p:cNvPr>
          <p:cNvSpPr>
            <a:spLocks noGrp="1"/>
          </p:cNvSpPr>
          <p:nvPr>
            <p:ph type="sldNum" sz="quarter" idx="12"/>
          </p:nvPr>
        </p:nvSpPr>
        <p:spPr/>
        <p:txBody>
          <a:bodyPr/>
          <a:lstStyle/>
          <a:p>
            <a:fld id="{70C0808D-A39D-49FD-A57B-4ABC4C6A1C10}" type="slidenum">
              <a:rPr lang="en-IN" smtClean="0"/>
              <a:t>‹#›</a:t>
            </a:fld>
            <a:endParaRPr lang="en-IN"/>
          </a:p>
        </p:txBody>
      </p:sp>
    </p:spTree>
    <p:extLst>
      <p:ext uri="{BB962C8B-B14F-4D97-AF65-F5344CB8AC3E}">
        <p14:creationId xmlns:p14="http://schemas.microsoft.com/office/powerpoint/2010/main" val="1202283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DE74-851B-1DE0-8B3A-95C75271BE3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7B9331-02D3-7092-26BA-48DFF5C290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B54FB2-BA5E-CF1E-28DB-AC86D90D52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419DE37-5C9E-6DD4-8C67-8F1D928819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18FFA8-121B-AADC-A70C-D6E118E6EC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0B108A-3C4D-C921-253D-D5BE9862C015}"/>
              </a:ext>
            </a:extLst>
          </p:cNvPr>
          <p:cNvSpPr>
            <a:spLocks noGrp="1"/>
          </p:cNvSpPr>
          <p:nvPr>
            <p:ph type="dt" sz="half" idx="10"/>
          </p:nvPr>
        </p:nvSpPr>
        <p:spPr/>
        <p:txBody>
          <a:bodyPr/>
          <a:lstStyle/>
          <a:p>
            <a:fld id="{B218DFA8-8E86-494E-9622-2A6824AA5806}" type="datetimeFigureOut">
              <a:rPr lang="en-IN" smtClean="0"/>
              <a:t>17-12-2023</a:t>
            </a:fld>
            <a:endParaRPr lang="en-IN"/>
          </a:p>
        </p:txBody>
      </p:sp>
      <p:sp>
        <p:nvSpPr>
          <p:cNvPr id="8" name="Footer Placeholder 7">
            <a:extLst>
              <a:ext uri="{FF2B5EF4-FFF2-40B4-BE49-F238E27FC236}">
                <a16:creationId xmlns:a16="http://schemas.microsoft.com/office/drawing/2014/main" id="{40D6A253-C102-E508-3585-A84B3E496C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0E2EDC-1E9D-7264-71F0-094063D131CF}"/>
              </a:ext>
            </a:extLst>
          </p:cNvPr>
          <p:cNvSpPr>
            <a:spLocks noGrp="1"/>
          </p:cNvSpPr>
          <p:nvPr>
            <p:ph type="sldNum" sz="quarter" idx="12"/>
          </p:nvPr>
        </p:nvSpPr>
        <p:spPr/>
        <p:txBody>
          <a:bodyPr/>
          <a:lstStyle/>
          <a:p>
            <a:fld id="{70C0808D-A39D-49FD-A57B-4ABC4C6A1C10}" type="slidenum">
              <a:rPr lang="en-IN" smtClean="0"/>
              <a:t>‹#›</a:t>
            </a:fld>
            <a:endParaRPr lang="en-IN"/>
          </a:p>
        </p:txBody>
      </p:sp>
    </p:spTree>
    <p:extLst>
      <p:ext uri="{BB962C8B-B14F-4D97-AF65-F5344CB8AC3E}">
        <p14:creationId xmlns:p14="http://schemas.microsoft.com/office/powerpoint/2010/main" val="3760946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9A852-87F2-6699-7533-9986DB7531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CDC53F-465B-6D65-FB32-BEC4A19D6280}"/>
              </a:ext>
            </a:extLst>
          </p:cNvPr>
          <p:cNvSpPr>
            <a:spLocks noGrp="1"/>
          </p:cNvSpPr>
          <p:nvPr>
            <p:ph type="dt" sz="half" idx="10"/>
          </p:nvPr>
        </p:nvSpPr>
        <p:spPr/>
        <p:txBody>
          <a:bodyPr/>
          <a:lstStyle/>
          <a:p>
            <a:fld id="{B218DFA8-8E86-494E-9622-2A6824AA5806}" type="datetimeFigureOut">
              <a:rPr lang="en-IN" smtClean="0"/>
              <a:t>17-12-2023</a:t>
            </a:fld>
            <a:endParaRPr lang="en-IN"/>
          </a:p>
        </p:txBody>
      </p:sp>
      <p:sp>
        <p:nvSpPr>
          <p:cNvPr id="4" name="Footer Placeholder 3">
            <a:extLst>
              <a:ext uri="{FF2B5EF4-FFF2-40B4-BE49-F238E27FC236}">
                <a16:creationId xmlns:a16="http://schemas.microsoft.com/office/drawing/2014/main" id="{CC927B7D-5EDF-910B-4CFA-959D2A2C7A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5E557D-6409-3265-921F-C5C99DBF9642}"/>
              </a:ext>
            </a:extLst>
          </p:cNvPr>
          <p:cNvSpPr>
            <a:spLocks noGrp="1"/>
          </p:cNvSpPr>
          <p:nvPr>
            <p:ph type="sldNum" sz="quarter" idx="12"/>
          </p:nvPr>
        </p:nvSpPr>
        <p:spPr/>
        <p:txBody>
          <a:bodyPr/>
          <a:lstStyle/>
          <a:p>
            <a:fld id="{70C0808D-A39D-49FD-A57B-4ABC4C6A1C10}" type="slidenum">
              <a:rPr lang="en-IN" smtClean="0"/>
              <a:t>‹#›</a:t>
            </a:fld>
            <a:endParaRPr lang="en-IN"/>
          </a:p>
        </p:txBody>
      </p:sp>
    </p:spTree>
    <p:extLst>
      <p:ext uri="{BB962C8B-B14F-4D97-AF65-F5344CB8AC3E}">
        <p14:creationId xmlns:p14="http://schemas.microsoft.com/office/powerpoint/2010/main" val="389310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369CA3-6177-57DE-03F8-3729D87F3A46}"/>
              </a:ext>
            </a:extLst>
          </p:cNvPr>
          <p:cNvSpPr>
            <a:spLocks noGrp="1"/>
          </p:cNvSpPr>
          <p:nvPr>
            <p:ph type="dt" sz="half" idx="10"/>
          </p:nvPr>
        </p:nvSpPr>
        <p:spPr/>
        <p:txBody>
          <a:bodyPr/>
          <a:lstStyle/>
          <a:p>
            <a:fld id="{B218DFA8-8E86-494E-9622-2A6824AA5806}" type="datetimeFigureOut">
              <a:rPr lang="en-IN" smtClean="0"/>
              <a:t>17-12-2023</a:t>
            </a:fld>
            <a:endParaRPr lang="en-IN"/>
          </a:p>
        </p:txBody>
      </p:sp>
      <p:sp>
        <p:nvSpPr>
          <p:cNvPr id="3" name="Footer Placeholder 2">
            <a:extLst>
              <a:ext uri="{FF2B5EF4-FFF2-40B4-BE49-F238E27FC236}">
                <a16:creationId xmlns:a16="http://schemas.microsoft.com/office/drawing/2014/main" id="{D8220026-2947-DE83-F5C6-F97EC5A989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CA63B88-B6E4-C439-94B6-97174B845D76}"/>
              </a:ext>
            </a:extLst>
          </p:cNvPr>
          <p:cNvSpPr>
            <a:spLocks noGrp="1"/>
          </p:cNvSpPr>
          <p:nvPr>
            <p:ph type="sldNum" sz="quarter" idx="12"/>
          </p:nvPr>
        </p:nvSpPr>
        <p:spPr/>
        <p:txBody>
          <a:bodyPr/>
          <a:lstStyle/>
          <a:p>
            <a:fld id="{70C0808D-A39D-49FD-A57B-4ABC4C6A1C10}" type="slidenum">
              <a:rPr lang="en-IN" smtClean="0"/>
              <a:t>‹#›</a:t>
            </a:fld>
            <a:endParaRPr lang="en-IN"/>
          </a:p>
        </p:txBody>
      </p:sp>
    </p:spTree>
    <p:extLst>
      <p:ext uri="{BB962C8B-B14F-4D97-AF65-F5344CB8AC3E}">
        <p14:creationId xmlns:p14="http://schemas.microsoft.com/office/powerpoint/2010/main" val="3946773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435F5-8364-7896-8C3D-5FEDFA2DAA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0736C6-79DB-CAAA-1049-678118C3F7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CF831C-C684-EB42-1B84-55C82BF0F1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C2D7D-77AD-FF2D-B6EC-4B063BF16738}"/>
              </a:ext>
            </a:extLst>
          </p:cNvPr>
          <p:cNvSpPr>
            <a:spLocks noGrp="1"/>
          </p:cNvSpPr>
          <p:nvPr>
            <p:ph type="dt" sz="half" idx="10"/>
          </p:nvPr>
        </p:nvSpPr>
        <p:spPr/>
        <p:txBody>
          <a:bodyPr/>
          <a:lstStyle/>
          <a:p>
            <a:fld id="{B218DFA8-8E86-494E-9622-2A6824AA5806}" type="datetimeFigureOut">
              <a:rPr lang="en-IN" smtClean="0"/>
              <a:t>17-12-2023</a:t>
            </a:fld>
            <a:endParaRPr lang="en-IN"/>
          </a:p>
        </p:txBody>
      </p:sp>
      <p:sp>
        <p:nvSpPr>
          <p:cNvPr id="6" name="Footer Placeholder 5">
            <a:extLst>
              <a:ext uri="{FF2B5EF4-FFF2-40B4-BE49-F238E27FC236}">
                <a16:creationId xmlns:a16="http://schemas.microsoft.com/office/drawing/2014/main" id="{D96FF55F-7B68-CE75-F1CB-2B4402C982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CD0B08-0105-33C6-BA6A-1531EEE245B1}"/>
              </a:ext>
            </a:extLst>
          </p:cNvPr>
          <p:cNvSpPr>
            <a:spLocks noGrp="1"/>
          </p:cNvSpPr>
          <p:nvPr>
            <p:ph type="sldNum" sz="quarter" idx="12"/>
          </p:nvPr>
        </p:nvSpPr>
        <p:spPr/>
        <p:txBody>
          <a:bodyPr/>
          <a:lstStyle/>
          <a:p>
            <a:fld id="{70C0808D-A39D-49FD-A57B-4ABC4C6A1C10}" type="slidenum">
              <a:rPr lang="en-IN" smtClean="0"/>
              <a:t>‹#›</a:t>
            </a:fld>
            <a:endParaRPr lang="en-IN"/>
          </a:p>
        </p:txBody>
      </p:sp>
    </p:spTree>
    <p:extLst>
      <p:ext uri="{BB962C8B-B14F-4D97-AF65-F5344CB8AC3E}">
        <p14:creationId xmlns:p14="http://schemas.microsoft.com/office/powerpoint/2010/main" val="3444310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B6A39-8BD5-8196-1A00-06C85DBD3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9736A7-CE4A-24B8-6812-493F46658C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EF9073C-5E22-F860-72F8-CC4CE99FA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1E76AD-FB4E-64FB-536A-FD0ECDE4C1FC}"/>
              </a:ext>
            </a:extLst>
          </p:cNvPr>
          <p:cNvSpPr>
            <a:spLocks noGrp="1"/>
          </p:cNvSpPr>
          <p:nvPr>
            <p:ph type="dt" sz="half" idx="10"/>
          </p:nvPr>
        </p:nvSpPr>
        <p:spPr/>
        <p:txBody>
          <a:bodyPr/>
          <a:lstStyle/>
          <a:p>
            <a:fld id="{B218DFA8-8E86-494E-9622-2A6824AA5806}" type="datetimeFigureOut">
              <a:rPr lang="en-IN" smtClean="0"/>
              <a:t>17-12-2023</a:t>
            </a:fld>
            <a:endParaRPr lang="en-IN"/>
          </a:p>
        </p:txBody>
      </p:sp>
      <p:sp>
        <p:nvSpPr>
          <p:cNvPr id="6" name="Footer Placeholder 5">
            <a:extLst>
              <a:ext uri="{FF2B5EF4-FFF2-40B4-BE49-F238E27FC236}">
                <a16:creationId xmlns:a16="http://schemas.microsoft.com/office/drawing/2014/main" id="{D0C9E717-5D2B-9D4A-E4E1-051EFB8794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FD913A-34F8-F49A-A235-DE707898BD56}"/>
              </a:ext>
            </a:extLst>
          </p:cNvPr>
          <p:cNvSpPr>
            <a:spLocks noGrp="1"/>
          </p:cNvSpPr>
          <p:nvPr>
            <p:ph type="sldNum" sz="quarter" idx="12"/>
          </p:nvPr>
        </p:nvSpPr>
        <p:spPr/>
        <p:txBody>
          <a:bodyPr/>
          <a:lstStyle/>
          <a:p>
            <a:fld id="{70C0808D-A39D-49FD-A57B-4ABC4C6A1C10}" type="slidenum">
              <a:rPr lang="en-IN" smtClean="0"/>
              <a:t>‹#›</a:t>
            </a:fld>
            <a:endParaRPr lang="en-IN"/>
          </a:p>
        </p:txBody>
      </p:sp>
    </p:spTree>
    <p:extLst>
      <p:ext uri="{BB962C8B-B14F-4D97-AF65-F5344CB8AC3E}">
        <p14:creationId xmlns:p14="http://schemas.microsoft.com/office/powerpoint/2010/main" val="3915217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2.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5FB88B-661D-2C8E-74AA-2392B9B77B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ECA117-39C8-9603-6957-62B2E9BFEF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05C6EC-D917-5F9F-67C3-3958A65689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8DFA8-8E86-494E-9622-2A6824AA5806}" type="datetimeFigureOut">
              <a:rPr lang="en-IN" smtClean="0"/>
              <a:t>17-12-2023</a:t>
            </a:fld>
            <a:endParaRPr lang="en-IN"/>
          </a:p>
        </p:txBody>
      </p:sp>
      <p:sp>
        <p:nvSpPr>
          <p:cNvPr id="5" name="Footer Placeholder 4">
            <a:extLst>
              <a:ext uri="{FF2B5EF4-FFF2-40B4-BE49-F238E27FC236}">
                <a16:creationId xmlns:a16="http://schemas.microsoft.com/office/drawing/2014/main" id="{C10C0255-2577-8BB2-C99C-983519A2AC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2E12850-0C16-6068-F7AD-098EF513EE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0808D-A39D-49FD-A57B-4ABC4C6A1C10}" type="slidenum">
              <a:rPr lang="en-IN" smtClean="0"/>
              <a:t>‹#›</a:t>
            </a:fld>
            <a:endParaRPr lang="en-IN"/>
          </a:p>
        </p:txBody>
      </p:sp>
    </p:spTree>
    <p:extLst>
      <p:ext uri="{BB962C8B-B14F-4D97-AF65-F5344CB8AC3E}">
        <p14:creationId xmlns:p14="http://schemas.microsoft.com/office/powerpoint/2010/main" val="818037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566928" y="1499616"/>
            <a:ext cx="10515600" cy="590931"/>
          </a:xfrm>
          <a:prstGeom prst="rect">
            <a:avLst/>
          </a:prstGeom>
        </p:spPr>
        <p:txBody>
          <a:bodyPr vert="horz" lIns="91440" tIns="45720" rIns="91440" bIns="45720" rtlCol="0" anchor="b" anchorCtr="0">
            <a:spAutoFit/>
          </a:bodyPr>
          <a:lstStyle/>
          <a:p>
            <a:r>
              <a:rPr lang="en-US" dirty="0"/>
              <a:t>Click to edit Master title style</a:t>
            </a:r>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2185416"/>
            <a:ext cx="10515600" cy="3968249"/>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University at Buffalo, The State University of New York logo">
            <a:extLst>
              <a:ext uri="{FF2B5EF4-FFF2-40B4-BE49-F238E27FC236}">
                <a16:creationId xmlns:a16="http://schemas.microsoft.com/office/drawing/2014/main" id="{27B0F206-4721-B742-B71F-C0AADA23A984}"/>
              </a:ext>
            </a:extLst>
          </p:cNvPr>
          <p:cNvPicPr>
            <a:picLocks noChangeAspect="1"/>
          </p:cNvPicPr>
          <p:nvPr userDrawn="1"/>
        </p:nvPicPr>
        <p:blipFill>
          <a:blip r:embed="rId17"/>
          <a:stretch>
            <a:fillRect/>
          </a:stretch>
        </p:blipFill>
        <p:spPr>
          <a:xfrm>
            <a:off x="355600" y="321249"/>
            <a:ext cx="4800600" cy="355823"/>
          </a:xfrm>
          <a:prstGeom prst="rect">
            <a:avLst/>
          </a:prstGeom>
        </p:spPr>
      </p:pic>
      <p:sp>
        <p:nvSpPr>
          <p:cNvPr id="7" name="Footer Placeholder 4">
            <a:extLst>
              <a:ext uri="{FF2B5EF4-FFF2-40B4-BE49-F238E27FC236}">
                <a16:creationId xmlns:a16="http://schemas.microsoft.com/office/drawing/2014/main" id="{D439930E-F253-DE46-B952-3E0957740773}"/>
              </a:ext>
            </a:extLst>
          </p:cNvPr>
          <p:cNvSpPr txBox="1">
            <a:spLocks/>
          </p:cNvSpPr>
          <p:nvPr userDrawn="1"/>
        </p:nvSpPr>
        <p:spPr>
          <a:xfrm>
            <a:off x="6938176" y="6319774"/>
            <a:ext cx="4114800" cy="365125"/>
          </a:xfrm>
          <a:prstGeom prst="rect">
            <a:avLst/>
          </a:prstGeom>
        </p:spPr>
        <p:txBody>
          <a:bodyPr vert="horz" lIns="91440" tIns="45720" rIns="91440" bIns="45720" rtlCol="0" anchor="ctr"/>
          <a:lstStyle>
            <a:defPPr>
              <a:defRPr lang="en-US"/>
            </a:defPPr>
            <a:lvl1pPr marL="0" algn="r"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53C135-CEC6-A548-8917-8F7FEB82358B}" type="slidenum">
              <a:rPr lang="en-US" b="1" smtClean="0"/>
              <a:pPr/>
              <a:t>‹#›</a:t>
            </a:fld>
            <a:endParaRPr lang="en-US" b="1" dirty="0"/>
          </a:p>
        </p:txBody>
      </p:sp>
    </p:spTree>
    <p:extLst>
      <p:ext uri="{BB962C8B-B14F-4D97-AF65-F5344CB8AC3E}">
        <p14:creationId xmlns:p14="http://schemas.microsoft.com/office/powerpoint/2010/main" val="394824367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Lst>
  <p:hf hdr="0" dt="0"/>
  <p:txStyles>
    <p:titleStyle>
      <a:lvl1pPr algn="l" defTabSz="914400" rtl="0" eaLnBrk="1" latinLnBrk="0" hangingPunct="1">
        <a:lnSpc>
          <a:spcPct val="90000"/>
        </a:lnSpc>
        <a:spcBef>
          <a:spcPct val="0"/>
        </a:spcBef>
        <a:buNone/>
        <a:defRPr sz="3600" b="0" i="0" kern="1200">
          <a:solidFill>
            <a:schemeClr val="tx2"/>
          </a:solidFill>
          <a:latin typeface="+mj-lt"/>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chemeClr val="tx1"/>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2303.07852" TargetMode="External"/><Relationship Id="rId2" Type="http://schemas.openxmlformats.org/officeDocument/2006/relationships/hyperlink" Target="https://github.com/bharathprabakaran/FPUS23" TargetMode="External"/><Relationship Id="rId1" Type="http://schemas.openxmlformats.org/officeDocument/2006/relationships/slideLayout" Target="../slideLayouts/slideLayout18.xml"/><Relationship Id="rId4" Type="http://schemas.openxmlformats.org/officeDocument/2006/relationships/hyperlink" Target="https://github.com/WongKinYiu/yolov7?tab=readme-ov-fil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9F46A2-95F7-DD97-975B-4A672D61738B}"/>
              </a:ext>
            </a:extLst>
          </p:cNvPr>
          <p:cNvSpPr>
            <a:spLocks noGrp="1"/>
          </p:cNvSpPr>
          <p:nvPr>
            <p:ph type="body" sz="quarter" idx="10"/>
          </p:nvPr>
        </p:nvSpPr>
        <p:spPr/>
        <p:txBody>
          <a:bodyPr/>
          <a:lstStyle/>
          <a:p>
            <a:r>
              <a:rPr lang="en-IN" dirty="0"/>
              <a:t>Kumaramangalam Vangavolu -50496493</a:t>
            </a:r>
          </a:p>
        </p:txBody>
      </p:sp>
      <p:sp>
        <p:nvSpPr>
          <p:cNvPr id="3" name="Title 2">
            <a:extLst>
              <a:ext uri="{FF2B5EF4-FFF2-40B4-BE49-F238E27FC236}">
                <a16:creationId xmlns:a16="http://schemas.microsoft.com/office/drawing/2014/main" id="{D78FD9FD-617E-B211-1607-044AEDEEC43E}"/>
              </a:ext>
            </a:extLst>
          </p:cNvPr>
          <p:cNvSpPr>
            <a:spLocks noGrp="1"/>
          </p:cNvSpPr>
          <p:nvPr>
            <p:ph type="ctrTitle"/>
          </p:nvPr>
        </p:nvSpPr>
        <p:spPr>
          <a:xfrm>
            <a:off x="658368" y="1933234"/>
            <a:ext cx="7436478" cy="2386584"/>
          </a:xfrm>
        </p:spPr>
        <p:txBody>
          <a:bodyPr/>
          <a:lstStyle/>
          <a:p>
            <a:pPr>
              <a:lnSpc>
                <a:spcPct val="100000"/>
              </a:lnSpc>
            </a:pPr>
            <a:r>
              <a:rPr lang="en-IN" sz="2400" kern="100" dirty="0">
                <a:effectLst/>
                <a:latin typeface="Calibri" panose="020F0502020204030204" pitchFamily="34" charset="0"/>
                <a:ea typeface="Calibri" panose="020F0502020204030204" pitchFamily="34" charset="0"/>
                <a:cs typeface="Calibri" panose="020F0502020204030204" pitchFamily="34" charset="0"/>
              </a:rPr>
              <a:t>Detection of Anatomical Bounds from Foetus Ultrasound Images using YOLO architecture</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7200" dirty="0"/>
          </a:p>
        </p:txBody>
      </p:sp>
    </p:spTree>
    <p:extLst>
      <p:ext uri="{BB962C8B-B14F-4D97-AF65-F5344CB8AC3E}">
        <p14:creationId xmlns:p14="http://schemas.microsoft.com/office/powerpoint/2010/main" val="402990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DB2121-E684-848F-4EFE-C7E081EB552A}"/>
              </a:ext>
            </a:extLst>
          </p:cNvPr>
          <p:cNvSpPr txBox="1"/>
          <p:nvPr/>
        </p:nvSpPr>
        <p:spPr>
          <a:xfrm>
            <a:off x="1104498" y="1404767"/>
            <a:ext cx="9810549" cy="4330866"/>
          </a:xfrm>
          <a:prstGeom prst="rect">
            <a:avLst/>
          </a:prstGeom>
          <a:noFill/>
        </p:spPr>
        <p:txBody>
          <a:bodyPr wrap="square">
            <a:spAutoFit/>
          </a:bodyPr>
          <a:lstStyle/>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Discussion and Lessons Learned: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Some of the models are not trained for longer epochs because of resources constraints. But the training is done till proper accuracies are obtained.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Given this, all the different models will outperform the baseline model when trained for longer epochs.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YOLOv7-tiny seems to better because of its speed during inference and it can be easily integrated with Ultrasound scanner for faster processing of images and for instant results. The models can be tested on real world dataset from hospitals to check its effectiveness and more advanced YOLO models such as YOLO-NAS and objection detection algorithms such as </a:t>
            </a:r>
            <a:r>
              <a:rPr lang="en-IN" sz="1800" kern="10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Detectron</a:t>
            </a:r>
            <a:r>
              <a:rPr lang="en-IN" sz="1800"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can be tested for their effectiveness as continuing research.</a:t>
            </a:r>
          </a:p>
          <a:p>
            <a:pPr marL="342900" lvl="0" indent="-342900" algn="just">
              <a:lnSpc>
                <a:spcPct val="107000"/>
              </a:lnSpc>
              <a:buFont typeface="Symbol" panose="05050102010706020507" pitchFamily="18" charset="2"/>
              <a:buChar char=""/>
            </a:pPr>
            <a:r>
              <a:rPr lang="en-IN" kern="100" dirty="0">
                <a:solidFill>
                  <a:srgbClr val="374151"/>
                </a:solidFill>
                <a:latin typeface="Calibri" panose="020F0502020204030204" pitchFamily="34" charset="0"/>
                <a:ea typeface="Calibri" panose="020F0502020204030204" pitchFamily="34" charset="0"/>
                <a:cs typeface="Calibri" panose="020F0502020204030204" pitchFamily="34" charset="0"/>
              </a:rPr>
              <a:t>Different other variations of YOLO v7 model such as Yolo v7 e2e and main YOLO v7 models might be much more efficient and they are not used because of resource constraints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backbone of the YOLO model can be changed and can be tested as a future research item ,but this might be complex as it involves changing the YOLO model code as a whole completely.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1548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2609-8C13-C7D9-FA38-022FDD9F3541}"/>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E195540-9205-7E24-88EA-0B46923D0F5A}"/>
              </a:ext>
            </a:extLst>
          </p:cNvPr>
          <p:cNvSpPr>
            <a:spLocks noGrp="1"/>
          </p:cNvSpPr>
          <p:nvPr>
            <p:ph idx="1"/>
          </p:nvPr>
        </p:nvSpPr>
        <p:spPr>
          <a:xfrm>
            <a:off x="566928" y="2185416"/>
            <a:ext cx="11079640" cy="3968249"/>
          </a:xfrm>
        </p:spPr>
        <p:txBody>
          <a:bodyPr/>
          <a:lstStyle/>
          <a:p>
            <a:pPr marL="342900" lvl="0" indent="-342900" algn="just">
              <a:lnSpc>
                <a:spcPct val="107000"/>
              </a:lnSpc>
              <a:buFont typeface="+mj-lt"/>
              <a:buAutoNum type="arabicPeriod"/>
            </a:pP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https://github.com/bharathprabakaran/FPUS23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r>
              <a:rPr lang="en-IN" sz="1800" b="1"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FPUS23: An Ultrasound </a:t>
            </a:r>
            <a:r>
              <a:rPr lang="en-IN" sz="1800" b="1" kern="10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Fetus</a:t>
            </a:r>
            <a:r>
              <a:rPr lang="en-IN" sz="1800" b="1"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Phantom Dataset with Deep Neural Network Evaluations for </a:t>
            </a:r>
            <a:r>
              <a:rPr lang="en-IN" sz="1800" b="1" kern="10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Fetus</a:t>
            </a:r>
            <a:r>
              <a:rPr lang="en-IN" sz="1800" b="1"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Orientations, </a:t>
            </a:r>
            <a:r>
              <a:rPr lang="en-IN" sz="1800" b="1" kern="10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Fetal</a:t>
            </a:r>
            <a:r>
              <a:rPr lang="en-IN" sz="1800" b="1"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Planes, and Anatomical Features</a:t>
            </a:r>
            <a:r>
              <a:rPr lang="en-IN" sz="1800"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Bharath Srinivas </a:t>
            </a:r>
            <a:r>
              <a:rPr lang="en-IN" sz="1800" kern="10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Prabakaran</a:t>
            </a:r>
            <a:r>
              <a:rPr lang="en-IN" sz="1800"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Paul </a:t>
            </a:r>
            <a:r>
              <a:rPr lang="en-IN" sz="1800" kern="10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Hamelmann</a:t>
            </a:r>
            <a:r>
              <a:rPr lang="en-IN" sz="1800"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Erik Ostrowski, Muhammad Shafique. </a:t>
            </a:r>
            <a:r>
              <a:rPr lang="en-IN" sz="1800" u="sng"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hlinkClick r:id="rId3"/>
              </a:rPr>
              <a:t>https://arxiv.org/abs/2303.07852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IN" sz="1800"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a:t>
            </a:r>
            <a:r>
              <a:rPr lang="en-IN" sz="1800" b="1"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YOLOv7: Trainable bag-of-freebies sets new state-of-the-art for real-time object detectors</a:t>
            </a:r>
            <a:r>
              <a:rPr lang="en-IN" sz="1800"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Chien-Yao Wang, Alexey </a:t>
            </a:r>
            <a:r>
              <a:rPr lang="en-IN" sz="1800" kern="10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Bochkovskiy</a:t>
            </a:r>
            <a:r>
              <a:rPr lang="en-IN" sz="1800"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Hong-Yuan Mark Liao.</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https://arxiv.org/abs/2207.02696</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IN" sz="1800" u="sng"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hlinkClick r:id="rId4"/>
              </a:rPr>
              <a:t>https://github.com/WongKinYiu/yolov7?tab=readme-ov-file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3437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42F93C-2F9C-D8F6-79BB-CEB2BC72A1D1}"/>
              </a:ext>
            </a:extLst>
          </p:cNvPr>
          <p:cNvSpPr txBox="1"/>
          <p:nvPr/>
        </p:nvSpPr>
        <p:spPr>
          <a:xfrm>
            <a:off x="584735" y="1446815"/>
            <a:ext cx="4507029" cy="369332"/>
          </a:xfrm>
          <a:prstGeom prst="rect">
            <a:avLst/>
          </a:prstGeom>
          <a:noFill/>
        </p:spPr>
        <p:txBody>
          <a:bodyPr wrap="square">
            <a:spAutoFit/>
          </a:bodyPr>
          <a:lstStyle/>
          <a:p>
            <a:r>
              <a:rPr lang="en-IN" dirty="0"/>
              <a:t>Overview of the project:</a:t>
            </a:r>
          </a:p>
        </p:txBody>
      </p:sp>
      <p:pic>
        <p:nvPicPr>
          <p:cNvPr id="7" name="Picture 6">
            <a:extLst>
              <a:ext uri="{FF2B5EF4-FFF2-40B4-BE49-F238E27FC236}">
                <a16:creationId xmlns:a16="http://schemas.microsoft.com/office/drawing/2014/main" id="{AE3247FE-1C44-5DF6-1D4D-BD3312FDF7D0}"/>
              </a:ext>
            </a:extLst>
          </p:cNvPr>
          <p:cNvPicPr>
            <a:picLocks noChangeAspect="1"/>
          </p:cNvPicPr>
          <p:nvPr/>
        </p:nvPicPr>
        <p:blipFill>
          <a:blip r:embed="rId2"/>
          <a:stretch>
            <a:fillRect/>
          </a:stretch>
        </p:blipFill>
        <p:spPr>
          <a:xfrm>
            <a:off x="1367118" y="1834117"/>
            <a:ext cx="7449291" cy="3577068"/>
          </a:xfrm>
          <a:prstGeom prst="rect">
            <a:avLst/>
          </a:prstGeom>
        </p:spPr>
      </p:pic>
      <p:sp>
        <p:nvSpPr>
          <p:cNvPr id="9" name="TextBox 8">
            <a:extLst>
              <a:ext uri="{FF2B5EF4-FFF2-40B4-BE49-F238E27FC236}">
                <a16:creationId xmlns:a16="http://schemas.microsoft.com/office/drawing/2014/main" id="{2D2BBD84-E8BC-2FD1-FF7C-25A59377980B}"/>
              </a:ext>
            </a:extLst>
          </p:cNvPr>
          <p:cNvSpPr txBox="1"/>
          <p:nvPr/>
        </p:nvSpPr>
        <p:spPr>
          <a:xfrm>
            <a:off x="700237" y="5429155"/>
            <a:ext cx="8347509" cy="646331"/>
          </a:xfrm>
          <a:prstGeom prst="rect">
            <a:avLst/>
          </a:prstGeom>
          <a:noFill/>
        </p:spPr>
        <p:txBody>
          <a:bodyPr wrap="square">
            <a:spAutoFit/>
          </a:bodyPr>
          <a:lstStyle/>
          <a:p>
            <a:r>
              <a:rPr lang="en-IN" sz="1800" dirty="0">
                <a:effectLst/>
                <a:latin typeface="Calibri" panose="020F0502020204030204" pitchFamily="34" charset="0"/>
                <a:ea typeface="Calibri" panose="020F0502020204030204" pitchFamily="34" charset="0"/>
              </a:rPr>
              <a:t>Dataset: </a:t>
            </a:r>
            <a:r>
              <a:rPr lang="en-IN" sz="1800" dirty="0" err="1">
                <a:effectLst/>
                <a:latin typeface="Calibri" panose="020F0502020204030204" pitchFamily="34" charset="0"/>
                <a:ea typeface="Calibri" panose="020F0502020204030204" pitchFamily="34" charset="0"/>
              </a:rPr>
              <a:t>Fetus</a:t>
            </a:r>
            <a:r>
              <a:rPr lang="en-IN" sz="1800" dirty="0">
                <a:effectLst/>
                <a:latin typeface="Calibri" panose="020F0502020204030204" pitchFamily="34" charset="0"/>
                <a:ea typeface="Calibri" panose="020F0502020204030204" pitchFamily="34" charset="0"/>
              </a:rPr>
              <a:t> Phantom Ultrasound dataset (FPUS23), </a:t>
            </a:r>
            <a:r>
              <a:rPr lang="en-IN" sz="1800" dirty="0">
                <a:solidFill>
                  <a:srgbClr val="374151"/>
                </a:solidFill>
                <a:effectLst/>
                <a:latin typeface="Calibri" panose="020F0502020204030204" pitchFamily="34" charset="0"/>
                <a:ea typeface="Calibri" panose="020F0502020204030204" pitchFamily="34" charset="0"/>
              </a:rPr>
              <a:t>9455  images, 672*389</a:t>
            </a:r>
          </a:p>
          <a:p>
            <a:r>
              <a:rPr lang="en-IN" sz="1800" dirty="0">
                <a:effectLst/>
                <a:latin typeface="Calibri" panose="020F0502020204030204" pitchFamily="34" charset="0"/>
                <a:ea typeface="Calibri" panose="020F0502020204030204" pitchFamily="34" charset="0"/>
              </a:rPr>
              <a:t> </a:t>
            </a:r>
            <a:endParaRPr lang="en-IN" dirty="0"/>
          </a:p>
        </p:txBody>
      </p:sp>
    </p:spTree>
    <p:extLst>
      <p:ext uri="{BB962C8B-B14F-4D97-AF65-F5344CB8AC3E}">
        <p14:creationId xmlns:p14="http://schemas.microsoft.com/office/powerpoint/2010/main" val="2873966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7CA7E36-6343-7F5A-D5BD-E5351DB41F06}"/>
              </a:ext>
            </a:extLst>
          </p:cNvPr>
          <p:cNvSpPr txBox="1"/>
          <p:nvPr/>
        </p:nvSpPr>
        <p:spPr>
          <a:xfrm>
            <a:off x="767615" y="1702405"/>
            <a:ext cx="10407316" cy="3362011"/>
          </a:xfrm>
          <a:prstGeom prst="rect">
            <a:avLst/>
          </a:prstGeom>
          <a:noFill/>
        </p:spPr>
        <p:txBody>
          <a:bodyPr wrap="square">
            <a:spAutoFit/>
          </a:bodyPr>
          <a:lstStyle/>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Data Source: Ultrasound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Fetus</a:t>
            </a:r>
            <a:r>
              <a:rPr lang="en-IN" sz="1800" kern="100" dirty="0">
                <a:effectLst/>
                <a:latin typeface="Calibri" panose="020F0502020204030204" pitchFamily="34" charset="0"/>
                <a:ea typeface="Calibri" panose="020F0502020204030204" pitchFamily="34" charset="0"/>
                <a:cs typeface="Calibri" panose="020F0502020204030204" pitchFamily="34" charset="0"/>
              </a:rPr>
              <a:t> Phantom Dataset (https://arxiv.org/pdf/2303.07852.pdf, https://github.com/bharathprabakaran/FPUS23)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Scale of Data: 9,455 labelled anatomical bounds(Train- 6618, Test-1418, Validation -1418)</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Coding Resource Requirements: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Libraries: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PyTorch</a:t>
            </a:r>
            <a:r>
              <a:rPr lang="en-IN" sz="1800" kern="100" dirty="0">
                <a:effectLst/>
                <a:latin typeface="Calibri" panose="020F0502020204030204" pitchFamily="34" charset="0"/>
                <a:ea typeface="Calibri" panose="020F0502020204030204" pitchFamily="34" charset="0"/>
                <a:cs typeface="Calibri" panose="020F0502020204030204" pitchFamily="34" charset="0"/>
              </a:rPr>
              <a:t>, OpenCV,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Tensorflow</a:t>
            </a: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XMLtree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Success Definition: Accurate identification and demarcation of anatomical bounds in the ultrasound images and the model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mAP</a:t>
            </a:r>
            <a:r>
              <a:rPr lang="en-IN" sz="1800" kern="100" dirty="0">
                <a:effectLst/>
                <a:latin typeface="Calibri" panose="020F0502020204030204" pitchFamily="34" charset="0"/>
                <a:ea typeface="Calibri" panose="020F0502020204030204" pitchFamily="34" charset="0"/>
                <a:cs typeface="Calibri" panose="020F0502020204030204" pitchFamily="34" charset="0"/>
              </a:rPr>
              <a:t> should outperform the baseline model’s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mAP</a:t>
            </a:r>
            <a:endParaRPr lang="en-IN" sz="1800" kern="1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en-IN" kern="100"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Model: YOLOv7-tiny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2911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AF5CB5C-E91F-F71F-F2FE-8B11A7822D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619" y="955871"/>
            <a:ext cx="8611126" cy="4771162"/>
          </a:xfrm>
          <a:prstGeom prst="rect">
            <a:avLst/>
          </a:prstGeom>
        </p:spPr>
      </p:pic>
      <p:sp>
        <p:nvSpPr>
          <p:cNvPr id="10" name="TextBox 9">
            <a:extLst>
              <a:ext uri="{FF2B5EF4-FFF2-40B4-BE49-F238E27FC236}">
                <a16:creationId xmlns:a16="http://schemas.microsoft.com/office/drawing/2014/main" id="{DDFA2251-314F-88A2-EC4C-AD11F225C3F8}"/>
              </a:ext>
            </a:extLst>
          </p:cNvPr>
          <p:cNvSpPr txBox="1"/>
          <p:nvPr/>
        </p:nvSpPr>
        <p:spPr>
          <a:xfrm>
            <a:off x="738739" y="6053571"/>
            <a:ext cx="8780646" cy="523220"/>
          </a:xfrm>
          <a:prstGeom prst="rect">
            <a:avLst/>
          </a:prstGeom>
          <a:noFill/>
        </p:spPr>
        <p:txBody>
          <a:bodyPr wrap="square">
            <a:spAutoFit/>
          </a:bodyPr>
          <a:lstStyle/>
          <a:p>
            <a:r>
              <a:rPr lang="en-IN" sz="1400" dirty="0"/>
              <a:t>YOLO v7-tiny model architecture</a:t>
            </a:r>
          </a:p>
          <a:p>
            <a:r>
              <a:rPr lang="en-IN" sz="1400" dirty="0"/>
              <a:t>Ref: https://www.researchgate.net/figure/Structure-diagram-of-the-YOLOv7-tiny_fig1_371511115</a:t>
            </a:r>
          </a:p>
        </p:txBody>
      </p:sp>
    </p:spTree>
    <p:extLst>
      <p:ext uri="{BB962C8B-B14F-4D97-AF65-F5344CB8AC3E}">
        <p14:creationId xmlns:p14="http://schemas.microsoft.com/office/powerpoint/2010/main" val="270776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B941302-C89D-8363-24BF-195043C241C3}"/>
              </a:ext>
            </a:extLst>
          </p:cNvPr>
          <p:cNvSpPr txBox="1"/>
          <p:nvPr/>
        </p:nvSpPr>
        <p:spPr>
          <a:xfrm>
            <a:off x="642485" y="1463045"/>
            <a:ext cx="10667199" cy="3931910"/>
          </a:xfrm>
          <a:prstGeom prst="rect">
            <a:avLst/>
          </a:prstGeom>
          <a:noFill/>
        </p:spPr>
        <p:txBody>
          <a:bodyPr wrap="square">
            <a:spAutoFit/>
          </a:bodyPr>
          <a:lstStyle/>
          <a:p>
            <a:pPr marL="342900" lvl="0" indent="-342900" algn="just">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Using Pretrained Weights:</a:t>
            </a:r>
            <a:r>
              <a:rPr lang="en-IN" sz="1800" kern="100" dirty="0">
                <a:effectLst/>
                <a:latin typeface="Calibri" panose="020F0502020204030204" pitchFamily="34" charset="0"/>
                <a:ea typeface="Calibri" panose="020F0502020204030204" pitchFamily="34" charset="0"/>
                <a:cs typeface="Calibri" panose="020F0502020204030204" pitchFamily="34" charset="0"/>
              </a:rPr>
              <a:t> The objective was to assess how well the model could adapt its pre-learned features to ultrasound images. This model is trained for 77 epochs.</a:t>
            </a:r>
          </a:p>
          <a:p>
            <a:pPr marL="342900" lvl="0" indent="-342900" algn="just">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Training From Scratch</a:t>
            </a:r>
            <a:r>
              <a:rPr lang="en-IN" sz="1800" kern="100" dirty="0">
                <a:effectLst/>
                <a:latin typeface="Calibri" panose="020F0502020204030204" pitchFamily="34" charset="0"/>
                <a:ea typeface="Calibri" panose="020F0502020204030204" pitchFamily="34" charset="0"/>
                <a:cs typeface="Calibri" panose="020F0502020204030204" pitchFamily="34" charset="0"/>
              </a:rPr>
              <a:t>: To observe how the model learns and adapts when it is exclusively exposed to the FPUS23 dataset from the beginning of its training. This model is trained for 213 epochs</a:t>
            </a:r>
          </a:p>
          <a:p>
            <a:pPr marL="342900" lvl="0" indent="-342900" algn="just">
              <a:lnSpc>
                <a:spcPct val="107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Calibri" panose="020F0502020204030204" pitchFamily="34" charset="0"/>
              </a:rPr>
              <a:t>Training From Scratch with Modified Hyperparameters and </a:t>
            </a: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Preprocessed</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Images with median blur:</a:t>
            </a:r>
            <a:r>
              <a:rPr lang="en-IN" sz="1800" kern="100" dirty="0">
                <a:effectLst/>
                <a:latin typeface="Calibri" panose="020F0502020204030204" pitchFamily="34" charset="0"/>
                <a:ea typeface="Calibri" panose="020F0502020204030204" pitchFamily="34" charset="0"/>
                <a:cs typeface="Calibri" panose="020F0502020204030204" pitchFamily="34" charset="0"/>
              </a:rPr>
              <a:t> The HSV image augmentation parameter was set to a value of 0, while other parameters like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mixup</a:t>
            </a:r>
            <a:r>
              <a:rPr lang="en-IN" sz="1800" kern="100" dirty="0">
                <a:effectLst/>
                <a:latin typeface="Calibri" panose="020F0502020204030204" pitchFamily="34" charset="0"/>
                <a:ea typeface="Calibri" panose="020F0502020204030204" pitchFamily="34" charset="0"/>
                <a:cs typeface="Calibri" panose="020F0502020204030204" pitchFamily="34" charset="0"/>
              </a:rPr>
              <a:t> and mosaic augmentation, momentum, translation, and learning rate were maintained at their original values, as adjustments to these parameters resulted in a decrease in performance. This model is trained for 75 epochs.</a:t>
            </a:r>
          </a:p>
          <a:p>
            <a:pPr lvl="0" algn="just">
              <a:lnSpc>
                <a:spcPct val="107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 </a:t>
            </a:r>
            <a:r>
              <a:rPr lang="en-IN" sz="1800" b="1" kern="100" dirty="0">
                <a:effectLst/>
                <a:latin typeface="Calibri" panose="020F0502020204030204" pitchFamily="34" charset="0"/>
                <a:ea typeface="Calibri" panose="020F0502020204030204" pitchFamily="34" charset="0"/>
                <a:cs typeface="Calibri" panose="020F0502020204030204" pitchFamily="34" charset="0"/>
              </a:rPr>
              <a:t>Using Pretrained Weights with Modified Hyperparameters and </a:t>
            </a: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Preprocessed</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Images: </a:t>
            </a:r>
            <a:r>
              <a:rPr lang="en-IN" sz="1800" kern="100" dirty="0">
                <a:effectLst/>
                <a:latin typeface="Calibri" panose="020F0502020204030204" pitchFamily="34" charset="0"/>
                <a:ea typeface="Calibri" panose="020F0502020204030204" pitchFamily="34" charset="0"/>
                <a:cs typeface="Calibri" panose="020F0502020204030204" pitchFamily="34" charset="0"/>
              </a:rPr>
              <a:t>The above mentioned approach was also applied while utilizing pretrained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weights.This</a:t>
            </a:r>
            <a:r>
              <a:rPr lang="en-IN" sz="1800" kern="100" dirty="0">
                <a:effectLst/>
                <a:latin typeface="Calibri" panose="020F0502020204030204" pitchFamily="34" charset="0"/>
                <a:ea typeface="Calibri" panose="020F0502020204030204" pitchFamily="34" charset="0"/>
                <a:cs typeface="Calibri" panose="020F0502020204030204" pitchFamily="34" charset="0"/>
              </a:rPr>
              <a:t> model is trained for 109 epochs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09612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56DA37-C7AF-5477-7CA9-DAC9B5478803}"/>
              </a:ext>
            </a:extLst>
          </p:cNvPr>
          <p:cNvSpPr txBox="1"/>
          <p:nvPr/>
        </p:nvSpPr>
        <p:spPr>
          <a:xfrm>
            <a:off x="652111" y="1395579"/>
            <a:ext cx="6097604" cy="375552"/>
          </a:xfrm>
          <a:prstGeom prst="rect">
            <a:avLst/>
          </a:prstGeom>
          <a:noFill/>
        </p:spPr>
        <p:txBody>
          <a:bodyPr wrap="square">
            <a:spAutoFit/>
          </a:bodyPr>
          <a:lstStyle/>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Using Pretrained Weights: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270BB782-9917-2F61-6EDB-46FFF46DB5BB}"/>
              </a:ext>
            </a:extLst>
          </p:cNvPr>
          <p:cNvPicPr>
            <a:picLocks noChangeAspect="1"/>
          </p:cNvPicPr>
          <p:nvPr/>
        </p:nvPicPr>
        <p:blipFill>
          <a:blip r:embed="rId2"/>
          <a:stretch>
            <a:fillRect/>
          </a:stretch>
        </p:blipFill>
        <p:spPr>
          <a:xfrm>
            <a:off x="1018205" y="2196999"/>
            <a:ext cx="8302630" cy="1422099"/>
          </a:xfrm>
          <a:prstGeom prst="rect">
            <a:avLst/>
          </a:prstGeom>
        </p:spPr>
      </p:pic>
      <p:sp>
        <p:nvSpPr>
          <p:cNvPr id="8" name="TextBox 7">
            <a:extLst>
              <a:ext uri="{FF2B5EF4-FFF2-40B4-BE49-F238E27FC236}">
                <a16:creationId xmlns:a16="http://schemas.microsoft.com/office/drawing/2014/main" id="{36DC2D0E-4274-2385-57D6-81FF646E8F42}"/>
              </a:ext>
            </a:extLst>
          </p:cNvPr>
          <p:cNvSpPr txBox="1"/>
          <p:nvPr/>
        </p:nvSpPr>
        <p:spPr>
          <a:xfrm>
            <a:off x="459606" y="4044966"/>
            <a:ext cx="6097604" cy="375552"/>
          </a:xfrm>
          <a:prstGeom prst="rect">
            <a:avLst/>
          </a:prstGeom>
          <a:noFill/>
        </p:spPr>
        <p:txBody>
          <a:bodyPr wrap="square">
            <a:spAutoFit/>
          </a:bodyPr>
          <a:lstStyle/>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Training From Scratch with default hyperparameters: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33EC2F30-DD21-81E4-CC8E-F267D38865C0}"/>
              </a:ext>
            </a:extLst>
          </p:cNvPr>
          <p:cNvPicPr>
            <a:picLocks noChangeAspect="1"/>
          </p:cNvPicPr>
          <p:nvPr/>
        </p:nvPicPr>
        <p:blipFill>
          <a:blip r:embed="rId3"/>
          <a:stretch>
            <a:fillRect/>
          </a:stretch>
        </p:blipFill>
        <p:spPr>
          <a:xfrm>
            <a:off x="737300" y="4584726"/>
            <a:ext cx="10465093" cy="1755390"/>
          </a:xfrm>
          <a:prstGeom prst="rect">
            <a:avLst/>
          </a:prstGeom>
        </p:spPr>
      </p:pic>
      <p:sp>
        <p:nvSpPr>
          <p:cNvPr id="10" name="TextBox 9">
            <a:extLst>
              <a:ext uri="{FF2B5EF4-FFF2-40B4-BE49-F238E27FC236}">
                <a16:creationId xmlns:a16="http://schemas.microsoft.com/office/drawing/2014/main" id="{5E4C3DAA-0657-3A4D-899E-9F2716E39017}"/>
              </a:ext>
            </a:extLst>
          </p:cNvPr>
          <p:cNvSpPr txBox="1"/>
          <p:nvPr/>
        </p:nvSpPr>
        <p:spPr>
          <a:xfrm>
            <a:off x="652111" y="1026247"/>
            <a:ext cx="1095172" cy="369332"/>
          </a:xfrm>
          <a:prstGeom prst="rect">
            <a:avLst/>
          </a:prstGeom>
          <a:noFill/>
        </p:spPr>
        <p:txBody>
          <a:bodyPr wrap="none" rtlCol="0">
            <a:spAutoFit/>
          </a:bodyPr>
          <a:lstStyle/>
          <a:p>
            <a:r>
              <a:rPr lang="en-IN" b="1" dirty="0"/>
              <a:t>Results:</a:t>
            </a:r>
          </a:p>
        </p:txBody>
      </p:sp>
    </p:spTree>
    <p:extLst>
      <p:ext uri="{BB962C8B-B14F-4D97-AF65-F5344CB8AC3E}">
        <p14:creationId xmlns:p14="http://schemas.microsoft.com/office/powerpoint/2010/main" val="3801458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56DA37-C7AF-5477-7CA9-DAC9B5478803}"/>
              </a:ext>
            </a:extLst>
          </p:cNvPr>
          <p:cNvSpPr txBox="1"/>
          <p:nvPr/>
        </p:nvSpPr>
        <p:spPr>
          <a:xfrm>
            <a:off x="652111" y="1395579"/>
            <a:ext cx="9290786" cy="671915"/>
          </a:xfrm>
          <a:prstGeom prst="rect">
            <a:avLst/>
          </a:prstGeom>
          <a:noFill/>
        </p:spPr>
        <p:txBody>
          <a:bodyPr wrap="square">
            <a:spAutoFit/>
          </a:bodyPr>
          <a:lstStyle/>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Training From Scratch with Modified Hyperparameters and </a:t>
            </a: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Preprocessed</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Images with median blur: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36DC2D0E-4274-2385-57D6-81FF646E8F42}"/>
              </a:ext>
            </a:extLst>
          </p:cNvPr>
          <p:cNvSpPr txBox="1"/>
          <p:nvPr/>
        </p:nvSpPr>
        <p:spPr>
          <a:xfrm>
            <a:off x="459606" y="4044966"/>
            <a:ext cx="11032958" cy="375552"/>
          </a:xfrm>
          <a:prstGeom prst="rect">
            <a:avLst/>
          </a:prstGeom>
          <a:noFill/>
        </p:spPr>
        <p:txBody>
          <a:bodyPr wrap="square">
            <a:spAutoFit/>
          </a:bodyPr>
          <a:lstStyle/>
          <a:p>
            <a:pPr algn="just">
              <a:lnSpc>
                <a:spcPct val="107000"/>
              </a:lnSpc>
              <a:spcAft>
                <a:spcPts val="800"/>
              </a:spcAft>
            </a:pPr>
            <a:r>
              <a:rPr lang="en-IN" sz="1800" b="1" kern="100" dirty="0">
                <a:effectLst/>
                <a:latin typeface="Calibri" panose="020F0502020204030204" pitchFamily="34" charset="0"/>
                <a:ea typeface="Calibri" panose="020F0502020204030204" pitchFamily="34" charset="0"/>
                <a:cs typeface="Calibri" panose="020F0502020204030204" pitchFamily="34" charset="0"/>
              </a:rPr>
              <a:t>Using Pretrained Weights with Modified Hyperparameters and </a:t>
            </a:r>
            <a:r>
              <a:rPr lang="en-IN" sz="1800" b="1" kern="100" dirty="0" err="1">
                <a:effectLst/>
                <a:latin typeface="Calibri" panose="020F0502020204030204" pitchFamily="34" charset="0"/>
                <a:ea typeface="Calibri" panose="020F0502020204030204" pitchFamily="34" charset="0"/>
                <a:cs typeface="Calibri" panose="020F0502020204030204" pitchFamily="34" charset="0"/>
              </a:rPr>
              <a:t>Preprocessed</a:t>
            </a:r>
            <a:r>
              <a:rPr lang="en-IN" sz="1800" b="1" kern="100" dirty="0">
                <a:effectLst/>
                <a:latin typeface="Calibri" panose="020F0502020204030204" pitchFamily="34" charset="0"/>
                <a:ea typeface="Calibri" panose="020F0502020204030204" pitchFamily="34" charset="0"/>
                <a:cs typeface="Calibri" panose="020F0502020204030204" pitchFamily="34" charset="0"/>
              </a:rPr>
              <a:t> Images with median blur: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08A3B098-D287-BE35-02F5-041634FB7A20}"/>
              </a:ext>
            </a:extLst>
          </p:cNvPr>
          <p:cNvPicPr>
            <a:picLocks noChangeAspect="1"/>
          </p:cNvPicPr>
          <p:nvPr/>
        </p:nvPicPr>
        <p:blipFill>
          <a:blip r:embed="rId2"/>
          <a:stretch>
            <a:fillRect/>
          </a:stretch>
        </p:blipFill>
        <p:spPr>
          <a:xfrm>
            <a:off x="1160814" y="2148901"/>
            <a:ext cx="8560702" cy="1461560"/>
          </a:xfrm>
          <a:prstGeom prst="rect">
            <a:avLst/>
          </a:prstGeom>
        </p:spPr>
      </p:pic>
      <p:pic>
        <p:nvPicPr>
          <p:cNvPr id="3" name="Picture 2">
            <a:extLst>
              <a:ext uri="{FF2B5EF4-FFF2-40B4-BE49-F238E27FC236}">
                <a16:creationId xmlns:a16="http://schemas.microsoft.com/office/drawing/2014/main" id="{90FF8756-6C7F-B3F1-06B1-3E2C1ADAED88}"/>
              </a:ext>
            </a:extLst>
          </p:cNvPr>
          <p:cNvPicPr>
            <a:picLocks noChangeAspect="1"/>
          </p:cNvPicPr>
          <p:nvPr/>
        </p:nvPicPr>
        <p:blipFill>
          <a:blip r:embed="rId3"/>
          <a:stretch>
            <a:fillRect/>
          </a:stretch>
        </p:blipFill>
        <p:spPr>
          <a:xfrm>
            <a:off x="1305192" y="4716813"/>
            <a:ext cx="9130422" cy="1539608"/>
          </a:xfrm>
          <a:prstGeom prst="rect">
            <a:avLst/>
          </a:prstGeom>
        </p:spPr>
      </p:pic>
    </p:spTree>
    <p:extLst>
      <p:ext uri="{BB962C8B-B14F-4D97-AF65-F5344CB8AC3E}">
        <p14:creationId xmlns:p14="http://schemas.microsoft.com/office/powerpoint/2010/main" val="2711006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AA9421-5E30-69A0-C2C9-E2D24B34C2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0468" y="1464426"/>
            <a:ext cx="9781779" cy="4570614"/>
          </a:xfrm>
          <a:prstGeom prst="rect">
            <a:avLst/>
          </a:prstGeom>
          <a:noFill/>
          <a:ln>
            <a:noFill/>
          </a:ln>
        </p:spPr>
      </p:pic>
    </p:spTree>
    <p:extLst>
      <p:ext uri="{BB962C8B-B14F-4D97-AF65-F5344CB8AC3E}">
        <p14:creationId xmlns:p14="http://schemas.microsoft.com/office/powerpoint/2010/main" val="2339684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DC9021-B311-BCA8-85F1-FC1E96D0446E}"/>
              </a:ext>
            </a:extLst>
          </p:cNvPr>
          <p:cNvPicPr>
            <a:picLocks noChangeAspect="1"/>
          </p:cNvPicPr>
          <p:nvPr/>
        </p:nvPicPr>
        <p:blipFill>
          <a:blip r:embed="rId2"/>
          <a:stretch>
            <a:fillRect/>
          </a:stretch>
        </p:blipFill>
        <p:spPr>
          <a:xfrm>
            <a:off x="2435781" y="1876110"/>
            <a:ext cx="7704243" cy="2513009"/>
          </a:xfrm>
          <a:prstGeom prst="rect">
            <a:avLst/>
          </a:prstGeom>
        </p:spPr>
      </p:pic>
      <p:sp>
        <p:nvSpPr>
          <p:cNvPr id="6" name="TextBox 5">
            <a:extLst>
              <a:ext uri="{FF2B5EF4-FFF2-40B4-BE49-F238E27FC236}">
                <a16:creationId xmlns:a16="http://schemas.microsoft.com/office/drawing/2014/main" id="{F2676888-AC47-1ACA-1B01-60D784F877C1}"/>
              </a:ext>
            </a:extLst>
          </p:cNvPr>
          <p:cNvSpPr txBox="1"/>
          <p:nvPr/>
        </p:nvSpPr>
        <p:spPr>
          <a:xfrm>
            <a:off x="3647975" y="4841507"/>
            <a:ext cx="1903085" cy="369332"/>
          </a:xfrm>
          <a:prstGeom prst="rect">
            <a:avLst/>
          </a:prstGeom>
          <a:noFill/>
        </p:spPr>
        <p:txBody>
          <a:bodyPr wrap="none" rtlCol="0">
            <a:spAutoFit/>
          </a:bodyPr>
          <a:lstStyle/>
          <a:p>
            <a:r>
              <a:rPr lang="en-IN" dirty="0"/>
              <a:t>Baseline Results</a:t>
            </a:r>
          </a:p>
        </p:txBody>
      </p:sp>
      <p:sp>
        <p:nvSpPr>
          <p:cNvPr id="7" name="TextBox 6">
            <a:extLst>
              <a:ext uri="{FF2B5EF4-FFF2-40B4-BE49-F238E27FC236}">
                <a16:creationId xmlns:a16="http://schemas.microsoft.com/office/drawing/2014/main" id="{1E8D24B8-70C8-20AB-899C-A4DA7FED41FD}"/>
              </a:ext>
            </a:extLst>
          </p:cNvPr>
          <p:cNvSpPr txBox="1"/>
          <p:nvPr/>
        </p:nvSpPr>
        <p:spPr>
          <a:xfrm>
            <a:off x="974035" y="5592278"/>
            <a:ext cx="9921763" cy="1200329"/>
          </a:xfrm>
          <a:prstGeom prst="rect">
            <a:avLst/>
          </a:prstGeom>
          <a:noFill/>
        </p:spPr>
        <p:txBody>
          <a:bodyPr wrap="square" rtlCol="0">
            <a:spAutoFit/>
          </a:bodyPr>
          <a:lstStyle/>
          <a:p>
            <a:r>
              <a:rPr lang="en-IN" b="1" dirty="0"/>
              <a:t>Conclusion: </a:t>
            </a:r>
            <a:r>
              <a:rPr lang="en-IN" sz="1800"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When these results are compared with baseline results, with  from the paper by the authors of FPUS23 , with Faster RCNN and </a:t>
            </a:r>
            <a:r>
              <a:rPr lang="en-IN" sz="1800" kern="10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ResNet</a:t>
            </a:r>
            <a:r>
              <a:rPr lang="en-IN" sz="1800"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34 as backbone, the model trained using YOLOv7 -tiny seems to performs better with </a:t>
            </a:r>
            <a:r>
              <a:rPr lang="en-IN" sz="1800" kern="10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mAP</a:t>
            </a:r>
            <a:r>
              <a:rPr lang="en-IN" sz="1800" kern="10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of 0.99</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37502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680</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Calibri</vt:lpstr>
      <vt:lpstr>Calibri Light</vt:lpstr>
      <vt:lpstr>Symbol</vt:lpstr>
      <vt:lpstr>System Font Regular</vt:lpstr>
      <vt:lpstr>Office Theme</vt:lpstr>
      <vt:lpstr>1_Office Theme</vt:lpstr>
      <vt:lpstr>Detection of Anatomical Bounds from Foetus Ultrasound Images using YOLO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Anatomical Bounds from Foetus Ultrasound Images using YOLO architecture</dc:title>
  <dc:creator>kumaramangalam vangavolu</dc:creator>
  <cp:lastModifiedBy>kumaramangalam vangavolu</cp:lastModifiedBy>
  <cp:revision>2</cp:revision>
  <dcterms:created xsi:type="dcterms:W3CDTF">2023-12-17T23:20:19Z</dcterms:created>
  <dcterms:modified xsi:type="dcterms:W3CDTF">2023-12-18T06:20:29Z</dcterms:modified>
</cp:coreProperties>
</file>