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3"/>
  </p:notesMasterIdLst>
  <p:sldIdLst>
    <p:sldId id="256" r:id="rId2"/>
    <p:sldId id="261" r:id="rId3"/>
    <p:sldId id="258" r:id="rId4"/>
    <p:sldId id="278" r:id="rId5"/>
    <p:sldId id="266" r:id="rId6"/>
    <p:sldId id="262" r:id="rId7"/>
    <p:sldId id="263" r:id="rId8"/>
    <p:sldId id="279" r:id="rId9"/>
    <p:sldId id="290" r:id="rId10"/>
    <p:sldId id="291" r:id="rId11"/>
    <p:sldId id="267" r:id="rId12"/>
    <p:sldId id="282" r:id="rId13"/>
    <p:sldId id="284" r:id="rId14"/>
    <p:sldId id="268" r:id="rId15"/>
    <p:sldId id="287" r:id="rId16"/>
    <p:sldId id="286" r:id="rId17"/>
    <p:sldId id="289" r:id="rId18"/>
    <p:sldId id="292" r:id="rId19"/>
    <p:sldId id="272" r:id="rId20"/>
    <p:sldId id="273" r:id="rId21"/>
    <p:sldId id="275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73788" autoAdjust="0"/>
  </p:normalViewPr>
  <p:slideViewPr>
    <p:cSldViewPr snapToGrid="0">
      <p:cViewPr varScale="1">
        <p:scale>
          <a:sx n="68" d="100"/>
          <a:sy n="68" d="100"/>
        </p:scale>
        <p:origin x="1416" y="60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-696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CB9025-FC62-4EC5-873E-C35EF8EE51D4}" type="datetimeFigureOut">
              <a:rPr lang="en-US" smtClean="0"/>
              <a:t>10/27/2015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7A402F-FB7B-4FF0-9D17-619022F31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3820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 smtClean="0"/>
              <a:t>Difference Between Window and Web Application</a:t>
            </a:r>
          </a:p>
          <a:p>
            <a:pPr marL="228600" indent="-228600">
              <a:buAutoNum type="arabicPeriod"/>
            </a:pPr>
            <a:r>
              <a:rPr lang="en-US" dirty="0" smtClean="0"/>
              <a:t>Introduction of Silver Light</a:t>
            </a:r>
          </a:p>
          <a:p>
            <a:pPr marL="228600" indent="-228600">
              <a:buAutoNum type="arabicPeriod"/>
            </a:pPr>
            <a:r>
              <a:rPr lang="en-US" dirty="0" smtClean="0"/>
              <a:t>MVC</a:t>
            </a:r>
          </a:p>
          <a:p>
            <a:pPr marL="228600" indent="-228600">
              <a:buAutoNum type="arabicPeriod"/>
            </a:pPr>
            <a:r>
              <a:rPr lang="en-US" dirty="0" smtClean="0"/>
              <a:t>MVC</a:t>
            </a:r>
            <a:r>
              <a:rPr lang="en-US" baseline="0" dirty="0" smtClean="0"/>
              <a:t> via Angular</a:t>
            </a:r>
          </a:p>
          <a:p>
            <a:pPr marL="228600" indent="-228600">
              <a:buAutoNum type="arabicPeriod"/>
            </a:pPr>
            <a:r>
              <a:rPr lang="en-US" baseline="0" dirty="0" err="1" smtClean="0"/>
              <a:t>JQuery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AnuglarJs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7A402F-FB7B-4FF0-9D17-619022F31B6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6081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7A402F-FB7B-4FF0-9D17-619022F31B6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8885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7A402F-FB7B-4FF0-9D17-619022F31B6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9395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10/27/2015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10/27/2015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10/27/2015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10/27/2015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10/27/2015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10/27/2015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10/27/2015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10/27/2015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10/27/2015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10/27/2015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10/27/2015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10/27/2015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youtube.com/watch?feature=player_embedded&amp;v=q-7mhcHXSfM" TargetMode="External"/><Relationship Id="rId3" Type="http://schemas.openxmlformats.org/officeDocument/2006/relationships/hyperlink" Target="http://www.yearofmoo.com/" TargetMode="External"/><Relationship Id="rId7" Type="http://schemas.openxmlformats.org/officeDocument/2006/relationships/hyperlink" Target="https://chrome.google.com/webstore/detail/angularjs-batarang/ighdmehidhipcmcojjgiloacoafjmpfk?hl=en" TargetMode="External"/><Relationship Id="rId2" Type="http://schemas.openxmlformats.org/officeDocument/2006/relationships/hyperlink" Target="http://www.egghead.io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roups.google.com/group/angular/" TargetMode="External"/><Relationship Id="rId5" Type="http://schemas.openxmlformats.org/officeDocument/2006/relationships/hyperlink" Target="http://docs.angularjs.org/api/" TargetMode="External"/><Relationship Id="rId4" Type="http://schemas.openxmlformats.org/officeDocument/2006/relationships/hyperlink" Target="http://angularjs.org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angularjs.org/guide/dev_guide.e2e-testing" TargetMode="External"/><Relationship Id="rId2" Type="http://schemas.openxmlformats.org/officeDocument/2006/relationships/hyperlink" Target="https://github.com/angular/angular-seed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eveloper.mozilla.org/en-US/docs/Web/JavaScript/Introduction_to_Object-Oriented_JavaScript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Open-source JavaScript framework</a:t>
            </a:r>
          </a:p>
          <a:p>
            <a:r>
              <a:rPr lang="en-US" dirty="0"/>
              <a:t>Developed in 2009 by </a:t>
            </a:r>
            <a:r>
              <a:rPr lang="en-US" dirty="0" err="1"/>
              <a:t>Miško</a:t>
            </a:r>
            <a:r>
              <a:rPr lang="en-US" dirty="0"/>
              <a:t> </a:t>
            </a:r>
            <a:r>
              <a:rPr lang="en-US" dirty="0" err="1"/>
              <a:t>Hevery</a:t>
            </a:r>
            <a:r>
              <a:rPr lang="en-US" dirty="0"/>
              <a:t> and Adam </a:t>
            </a:r>
            <a:r>
              <a:rPr lang="en-US" dirty="0" err="1"/>
              <a:t>Abrons</a:t>
            </a:r>
            <a:endParaRPr lang="en-US" dirty="0"/>
          </a:p>
          <a:p>
            <a:r>
              <a:rPr lang="en-US" dirty="0"/>
              <a:t>Maintained by Google</a:t>
            </a:r>
          </a:p>
        </p:txBody>
      </p:sp>
      <p:pic>
        <p:nvPicPr>
          <p:cNvPr id="4" name="Picture 3" descr="AngularJS-huge (1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8034" y="1588478"/>
            <a:ext cx="8735859" cy="2258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181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Example- 4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Scope Inheritance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6790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Angular directive?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Use them when you have to make DOM manipulations</a:t>
            </a:r>
          </a:p>
          <a:p>
            <a:r>
              <a:rPr lang="en-US" sz="3200" dirty="0"/>
              <a:t>Ever wanted to create your own tag or attribute – this is how you do </a:t>
            </a:r>
            <a:r>
              <a:rPr lang="en-US" sz="3200"/>
              <a:t>it</a:t>
            </a:r>
            <a:r>
              <a:rPr lang="en-US" sz="3200" smtClean="0"/>
              <a:t>!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688475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Directive components in </a:t>
            </a:r>
            <a:r>
              <a:rPr lang="en-US" dirty="0" err="1"/>
              <a:t>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ng-repeat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n</a:t>
            </a:r>
            <a:r>
              <a:rPr lang="en-US" dirty="0" smtClean="0"/>
              <a:t>g-show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n</a:t>
            </a:r>
            <a:r>
              <a:rPr lang="en-US" dirty="0" smtClean="0"/>
              <a:t>g-hide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n</a:t>
            </a:r>
            <a:r>
              <a:rPr lang="en-US" dirty="0" smtClean="0"/>
              <a:t>g-if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ng-click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n</a:t>
            </a:r>
            <a:r>
              <a:rPr lang="en-US" dirty="0" smtClean="0"/>
              <a:t>g-bind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n</a:t>
            </a:r>
            <a:r>
              <a:rPr lang="en-US" dirty="0" smtClean="0"/>
              <a:t>g-model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n</a:t>
            </a:r>
            <a:r>
              <a:rPr lang="en-US" dirty="0" smtClean="0"/>
              <a:t>g-checked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n</a:t>
            </a:r>
            <a:r>
              <a:rPr lang="en-US" dirty="0" smtClean="0"/>
              <a:t>g-change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n</a:t>
            </a:r>
            <a:r>
              <a:rPr lang="en-US" dirty="0" smtClean="0"/>
              <a:t>g-focus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2076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Example-5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Directives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216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Angular filter?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Reusable operation using which you can modify the content that is shown on the page</a:t>
            </a:r>
          </a:p>
          <a:p>
            <a:r>
              <a:rPr lang="en-US" sz="3200" dirty="0"/>
              <a:t>Examples: uppercase a value, filter search results, </a:t>
            </a:r>
            <a:r>
              <a:rPr lang="en-US" sz="3200" dirty="0" err="1"/>
              <a:t>etc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205484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of Filters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38002629"/>
              </p:ext>
            </p:extLst>
          </p:nvPr>
        </p:nvGraphicFramePr>
        <p:xfrm>
          <a:off x="1287463" y="2147224"/>
          <a:ext cx="8458200" cy="257717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229100"/>
                <a:gridCol w="4229100"/>
              </a:tblGrid>
              <a:tr h="51543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900"/>
                        </a:spcAft>
                      </a:pPr>
                      <a:r>
                        <a:rPr lang="en-US" sz="1150">
                          <a:effectLst/>
                        </a:rPr>
                        <a:t>currency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900"/>
                        </a:spcAft>
                      </a:pPr>
                      <a:r>
                        <a:rPr lang="en-US" sz="1150">
                          <a:effectLst/>
                        </a:rPr>
                        <a:t>Format a number to a currency format.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</a:tr>
              <a:tr h="51543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900"/>
                        </a:spcAft>
                      </a:pPr>
                      <a:r>
                        <a:rPr lang="en-US" sz="1150">
                          <a:effectLst/>
                        </a:rPr>
                        <a:t>filter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900"/>
                        </a:spcAft>
                      </a:pPr>
                      <a:r>
                        <a:rPr lang="en-US" sz="1150">
                          <a:effectLst/>
                        </a:rPr>
                        <a:t>Select a subset of items from an array.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</a:tr>
              <a:tr h="51543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900"/>
                        </a:spcAft>
                      </a:pPr>
                      <a:r>
                        <a:rPr lang="en-US" sz="1150">
                          <a:effectLst/>
                        </a:rPr>
                        <a:t>lowercase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900"/>
                        </a:spcAft>
                      </a:pPr>
                      <a:r>
                        <a:rPr lang="en-US" sz="1150">
                          <a:effectLst/>
                        </a:rPr>
                        <a:t>Format a string to lower case.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</a:tr>
              <a:tr h="51543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900"/>
                        </a:spcAft>
                      </a:pPr>
                      <a:r>
                        <a:rPr lang="en-US" sz="1150">
                          <a:effectLst/>
                        </a:rPr>
                        <a:t>orderBy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900"/>
                        </a:spcAft>
                      </a:pPr>
                      <a:r>
                        <a:rPr lang="en-US" sz="1150">
                          <a:effectLst/>
                        </a:rPr>
                        <a:t>Orders an array by an expression.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</a:tr>
              <a:tr h="51543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900"/>
                        </a:spcAft>
                      </a:pPr>
                      <a:r>
                        <a:rPr lang="en-US" sz="1150">
                          <a:effectLst/>
                        </a:rPr>
                        <a:t>uppercase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900"/>
                        </a:spcAft>
                      </a:pPr>
                      <a:r>
                        <a:rPr lang="en-US" sz="1150" dirty="0">
                          <a:effectLst/>
                        </a:rPr>
                        <a:t>Format a string to upper case.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97162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Example-6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Filters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6914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 Validation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</a:t>
            </a:r>
            <a:r>
              <a:rPr lang="en-US" dirty="0" smtClean="0"/>
              <a:t>equired</a:t>
            </a:r>
          </a:p>
          <a:p>
            <a:r>
              <a:rPr lang="en-US" dirty="0"/>
              <a:t>n</a:t>
            </a:r>
            <a:r>
              <a:rPr lang="en-US" dirty="0" smtClean="0"/>
              <a:t>g-required</a:t>
            </a:r>
          </a:p>
          <a:p>
            <a:r>
              <a:rPr lang="en-US" dirty="0"/>
              <a:t>n</a:t>
            </a:r>
            <a:r>
              <a:rPr lang="en-US" dirty="0" smtClean="0"/>
              <a:t>g-</a:t>
            </a:r>
            <a:r>
              <a:rPr lang="en-US" dirty="0" err="1" smtClean="0"/>
              <a:t>minlength</a:t>
            </a:r>
            <a:endParaRPr lang="en-US" dirty="0" smtClean="0"/>
          </a:p>
          <a:p>
            <a:r>
              <a:rPr lang="en-US" dirty="0" smtClean="0"/>
              <a:t>ng-</a:t>
            </a:r>
            <a:r>
              <a:rPr lang="en-US" dirty="0" err="1"/>
              <a:t>m</a:t>
            </a:r>
            <a:r>
              <a:rPr lang="en-US" dirty="0" err="1" smtClean="0"/>
              <a:t>axlength</a:t>
            </a:r>
            <a:endParaRPr lang="en-US" dirty="0" smtClean="0"/>
          </a:p>
          <a:p>
            <a:r>
              <a:rPr lang="en-US" dirty="0" smtClean="0"/>
              <a:t>ng-pattern</a:t>
            </a:r>
          </a:p>
          <a:p>
            <a:r>
              <a:rPr lang="en-US" dirty="0"/>
              <a:t>n</a:t>
            </a:r>
            <a:r>
              <a:rPr lang="en-US" dirty="0" smtClean="0"/>
              <a:t>g-trim</a:t>
            </a:r>
          </a:p>
        </p:txBody>
      </p:sp>
    </p:spTree>
    <p:extLst>
      <p:ext uri="{BB962C8B-B14F-4D97-AF65-F5344CB8AC3E}">
        <p14:creationId xmlns:p14="http://schemas.microsoft.com/office/powerpoint/2010/main" val="900086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Example-7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Form Validation </a:t>
            </a:r>
          </a:p>
          <a:p>
            <a:pPr marL="0" indent="0">
              <a:buNone/>
            </a:pPr>
            <a:r>
              <a:rPr lang="en-US" dirty="0" smtClean="0"/>
              <a:t>Properties</a:t>
            </a:r>
          </a:p>
          <a:p>
            <a:pPr marL="0" indent="0">
              <a:buNone/>
            </a:pPr>
            <a:r>
              <a:rPr lang="en-US" dirty="0" err="1"/>
              <a:t>myForm.email</a:t>
            </a:r>
            <a:r>
              <a:rPr lang="en-US" dirty="0" err="1" smtClean="0"/>
              <a:t>.$pristine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myForm.email.$</a:t>
            </a:r>
            <a:r>
              <a:rPr lang="en-US" dirty="0" err="1" smtClean="0"/>
              <a:t>dirty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/>
              <a:t>$</a:t>
            </a:r>
            <a:r>
              <a:rPr lang="en-US" dirty="0" smtClean="0"/>
              <a:t>valid, </a:t>
            </a:r>
            <a:r>
              <a:rPr lang="en-US" dirty="0"/>
              <a:t>$invalid</a:t>
            </a:r>
          </a:p>
        </p:txBody>
      </p:sp>
    </p:spTree>
    <p:extLst>
      <p:ext uri="{BB962C8B-B14F-4D97-AF65-F5344CB8AC3E}">
        <p14:creationId xmlns:p14="http://schemas.microsoft.com/office/powerpoint/2010/main" val="4183126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great 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http://www.egghead.io/</a:t>
            </a:r>
            <a:r>
              <a:rPr lang="en-US" dirty="0"/>
              <a:t> - Angular JS video course by John Lindquist (@</a:t>
            </a:r>
            <a:r>
              <a:rPr lang="en-US" dirty="0" err="1"/>
              <a:t>johnlindquist</a:t>
            </a:r>
            <a:r>
              <a:rPr lang="en-US" dirty="0"/>
              <a:t>)</a:t>
            </a:r>
          </a:p>
          <a:p>
            <a:r>
              <a:rPr lang="en-US" dirty="0">
                <a:hlinkClick r:id="rId3"/>
              </a:rPr>
              <a:t>http://www.yearofmoo.com/</a:t>
            </a:r>
            <a:r>
              <a:rPr lang="en-US" dirty="0"/>
              <a:t> - a blog that contains some great articles about Angular JS</a:t>
            </a:r>
          </a:p>
          <a:p>
            <a:r>
              <a:rPr lang="en-US" dirty="0">
                <a:hlinkClick r:id="rId4"/>
              </a:rPr>
              <a:t>http://angularjs.org/</a:t>
            </a:r>
            <a:r>
              <a:rPr lang="en-US" dirty="0"/>
              <a:t> - Angular JS official web-site</a:t>
            </a:r>
          </a:p>
          <a:p>
            <a:r>
              <a:rPr lang="en-US" dirty="0">
                <a:hlinkClick r:id="rId5"/>
              </a:rPr>
              <a:t>http://docs.angularjs.org/api/</a:t>
            </a:r>
            <a:r>
              <a:rPr lang="en-US" dirty="0"/>
              <a:t> - Angular JS API reference</a:t>
            </a:r>
          </a:p>
          <a:p>
            <a:r>
              <a:rPr lang="en-US" dirty="0">
                <a:hlinkClick r:id="rId6"/>
              </a:rPr>
              <a:t>https://groups.google.com/group/angular/</a:t>
            </a:r>
            <a:r>
              <a:rPr lang="en-US" dirty="0"/>
              <a:t> - Angular JS Google Group</a:t>
            </a:r>
          </a:p>
          <a:p>
            <a:r>
              <a:rPr lang="en-US" dirty="0">
                <a:hlinkClick r:id="rId7"/>
              </a:rPr>
              <a:t>https://chrome.google.com/webstore/detail/angularjs-batarang/ighdmehidhipcmcojjgiloacoafjmpfk?hl=en</a:t>
            </a:r>
            <a:r>
              <a:rPr lang="en-US" dirty="0"/>
              <a:t> - Angular JS </a:t>
            </a:r>
            <a:r>
              <a:rPr lang="en-US" dirty="0" err="1"/>
              <a:t>Batarang</a:t>
            </a:r>
            <a:r>
              <a:rPr lang="en-US" dirty="0"/>
              <a:t>, a great solution for debugging Angular JS applications</a:t>
            </a:r>
          </a:p>
          <a:p>
            <a:r>
              <a:rPr lang="en-US" dirty="0">
                <a:hlinkClick r:id="rId8"/>
              </a:rPr>
              <a:t>https://www.youtube.com/watch?feature=player_embedded&amp;v=q-7mhcHXSfM#</a:t>
            </a:r>
            <a:r>
              <a:rPr lang="en-US" dirty="0"/>
              <a:t>! - A video demo of using </a:t>
            </a:r>
            <a:r>
              <a:rPr lang="en-US" dirty="0" err="1"/>
              <a:t>Batarang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463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Prerequisite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HTML5</a:t>
            </a:r>
          </a:p>
          <a:p>
            <a:r>
              <a:rPr lang="en-US" sz="3200" dirty="0" smtClean="0"/>
              <a:t>CSS</a:t>
            </a:r>
          </a:p>
          <a:p>
            <a:r>
              <a:rPr lang="en-US" sz="3200" dirty="0" smtClean="0"/>
              <a:t>Java Script (OOPs Concept)</a:t>
            </a:r>
          </a:p>
          <a:p>
            <a:r>
              <a:rPr lang="en-US" sz="3200" dirty="0" smtClean="0"/>
              <a:t>MVC Architecture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753530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great 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https://github.com/angular/angular-seed</a:t>
            </a:r>
            <a:endParaRPr lang="en-US" dirty="0"/>
          </a:p>
          <a:p>
            <a:pPr lvl="1"/>
            <a:r>
              <a:rPr lang="en-US" dirty="0"/>
              <a:t>A starting point for Angular JS projects</a:t>
            </a:r>
          </a:p>
          <a:p>
            <a:pPr lvl="1"/>
            <a:r>
              <a:rPr lang="en-US" dirty="0"/>
              <a:t>Includes end to end tests folder where you could easily add some tests to your app using Jasmine</a:t>
            </a:r>
          </a:p>
          <a:p>
            <a:r>
              <a:rPr lang="en-US" dirty="0">
                <a:hlinkClick r:id="rId3"/>
              </a:rPr>
              <a:t>http://docs.angularjs.org/guide/dev_guide.e2e-testing</a:t>
            </a:r>
            <a:endParaRPr lang="en-US" dirty="0"/>
          </a:p>
          <a:p>
            <a:pPr lvl="1"/>
            <a:r>
              <a:rPr lang="en-US" dirty="0"/>
              <a:t>A guide to testing Angular JS </a:t>
            </a:r>
            <a:r>
              <a:rPr lang="en-US" dirty="0" smtClean="0"/>
              <a:t>applications</a:t>
            </a:r>
          </a:p>
          <a:p>
            <a:pPr lvl="1"/>
            <a:endParaRPr lang="en-US" dirty="0"/>
          </a:p>
          <a:p>
            <a:pPr marL="201168" lvl="1" indent="0">
              <a:buNone/>
            </a:pPr>
            <a:r>
              <a:rPr lang="en-US" u="sng" dirty="0">
                <a:hlinkClick r:id="rId4"/>
              </a:rPr>
              <a:t>https://developer.mozilla.org/en-US/docs/Web/JavaScript/Introduction_to_Object-Oriented_JavaScript</a:t>
            </a:r>
            <a:endParaRPr lang="en-US" dirty="0"/>
          </a:p>
          <a:p>
            <a:pPr lvl="1"/>
            <a:r>
              <a:rPr lang="en-US" dirty="0"/>
              <a:t>Java Script OOPs Concept</a:t>
            </a:r>
          </a:p>
        </p:txBody>
      </p:sp>
    </p:spTree>
    <p:extLst>
      <p:ext uri="{BB962C8B-B14F-4D97-AF65-F5344CB8AC3E}">
        <p14:creationId xmlns:p14="http://schemas.microsoft.com/office/powerpoint/2010/main" val="4084196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</a:t>
            </a:r>
            <a:r>
              <a:rPr lang="en-US" dirty="0" smtClean="0"/>
              <a:t>you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7288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 / Why </a:t>
            </a:r>
            <a:r>
              <a:rPr lang="en-US" dirty="0"/>
              <a:t>use it?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MVC pattern </a:t>
            </a:r>
            <a:endParaRPr lang="en-US" sz="3200" dirty="0" smtClean="0"/>
          </a:p>
          <a:p>
            <a:r>
              <a:rPr lang="en-US" sz="3200" dirty="0" smtClean="0"/>
              <a:t>Two </a:t>
            </a:r>
            <a:r>
              <a:rPr lang="en-US" sz="3200" dirty="0" smtClean="0"/>
              <a:t>way data binding</a:t>
            </a:r>
          </a:p>
          <a:p>
            <a:r>
              <a:rPr lang="en-US" sz="3200" dirty="0" smtClean="0"/>
              <a:t>Single </a:t>
            </a:r>
            <a:r>
              <a:rPr lang="en-US" sz="3200" dirty="0"/>
              <a:t>Page </a:t>
            </a:r>
            <a:r>
              <a:rPr lang="en-US" sz="3200" dirty="0" smtClean="0"/>
              <a:t>Application</a:t>
            </a:r>
          </a:p>
          <a:p>
            <a:r>
              <a:rPr lang="en-US" sz="3200" dirty="0" smtClean="0"/>
              <a:t>Support restful </a:t>
            </a:r>
            <a:r>
              <a:rPr lang="en-US" sz="3200" dirty="0" smtClean="0"/>
              <a:t>API, </a:t>
            </a:r>
            <a:r>
              <a:rPr lang="en-US" sz="3200" dirty="0" smtClean="0"/>
              <a:t>form validation, </a:t>
            </a:r>
            <a:r>
              <a:rPr lang="en-US" sz="3200" dirty="0"/>
              <a:t>unit </a:t>
            </a:r>
            <a:r>
              <a:rPr lang="en-US" sz="3200" dirty="0" smtClean="0"/>
              <a:t>testable, dependency injection etc. as compare to jQuery.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9542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Example-1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Hello </a:t>
            </a:r>
            <a:r>
              <a:rPr lang="en-US" dirty="0" err="1" smtClean="0"/>
              <a:t>AngularJS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3671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Angular module?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Container for</a:t>
            </a:r>
          </a:p>
          <a:p>
            <a:pPr lvl="1"/>
            <a:r>
              <a:rPr lang="en-US" sz="3200" dirty="0"/>
              <a:t>Controllers</a:t>
            </a:r>
          </a:p>
          <a:p>
            <a:pPr lvl="1"/>
            <a:r>
              <a:rPr lang="en-US" sz="3200" dirty="0"/>
              <a:t>Services</a:t>
            </a:r>
          </a:p>
          <a:p>
            <a:pPr lvl="1"/>
            <a:r>
              <a:rPr lang="en-US" sz="3200" dirty="0"/>
              <a:t>Directives</a:t>
            </a:r>
          </a:p>
          <a:p>
            <a:pPr lvl="1"/>
            <a:r>
              <a:rPr lang="en-US" sz="3200" dirty="0"/>
              <a:t>Factories</a:t>
            </a:r>
          </a:p>
          <a:p>
            <a:pPr lvl="1"/>
            <a:r>
              <a:rPr lang="en-US" sz="3200" dirty="0" smtClean="0"/>
              <a:t>Filters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461402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Two-way data binding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View is updated automatically when the Model is changed</a:t>
            </a:r>
          </a:p>
          <a:p>
            <a:r>
              <a:rPr lang="en-US" sz="3200" dirty="0"/>
              <a:t>Model is updated automatically when a value in the View has changed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7840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Two-way data binding illustrated</a:t>
            </a:r>
          </a:p>
        </p:txBody>
      </p:sp>
      <p:pic>
        <p:nvPicPr>
          <p:cNvPr id="4" name="Content Placeholder 3" descr="mvc_diagram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02404" y="1846263"/>
            <a:ext cx="3047518" cy="402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2956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Example-2 &amp;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Hello Module &amp; </a:t>
            </a:r>
            <a:r>
              <a:rPr lang="en-US" dirty="0" err="1" smtClean="0"/>
              <a:t>Contoller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7692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Scope object ($scope)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One scope for each controller</a:t>
            </a:r>
          </a:p>
          <a:p>
            <a:r>
              <a:rPr lang="en-US" sz="3200" dirty="0"/>
              <a:t>The GLUE between the View and the Controller</a:t>
            </a:r>
          </a:p>
          <a:p>
            <a:r>
              <a:rPr lang="en-US" sz="3200" dirty="0" smtClean="0"/>
              <a:t>Holds </a:t>
            </a:r>
            <a:r>
              <a:rPr lang="en-US" sz="3200" dirty="0"/>
              <a:t>the data to display in the View</a:t>
            </a:r>
          </a:p>
          <a:p>
            <a:r>
              <a:rPr lang="en-US" sz="3200" dirty="0"/>
              <a:t>$</a:t>
            </a:r>
            <a:r>
              <a:rPr lang="en-US" sz="3200" dirty="0" err="1"/>
              <a:t>rootScope</a:t>
            </a:r>
            <a:r>
              <a:rPr lang="en-US" sz="3200" dirty="0"/>
              <a:t> object – visible in all controllers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4321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560</TotalTime>
  <Words>455</Words>
  <Application>Microsoft Office PowerPoint</Application>
  <PresentationFormat>Widescreen</PresentationFormat>
  <Paragraphs>106</Paragraphs>
  <Slides>21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Times New Roman</vt:lpstr>
      <vt:lpstr>Retrospect</vt:lpstr>
      <vt:lpstr>PowerPoint Presentation</vt:lpstr>
      <vt:lpstr>Prerequisite</vt:lpstr>
      <vt:lpstr>Advantage / Why use it?</vt:lpstr>
      <vt:lpstr>Example-1</vt:lpstr>
      <vt:lpstr>What is Angular module?</vt:lpstr>
      <vt:lpstr>Two-way data binding</vt:lpstr>
      <vt:lpstr>Two-way data binding illustrated</vt:lpstr>
      <vt:lpstr>Example-2 &amp; 3</vt:lpstr>
      <vt:lpstr>The Scope object ($scope)</vt:lpstr>
      <vt:lpstr>Example- 4</vt:lpstr>
      <vt:lpstr>What is Angular directive?</vt:lpstr>
      <vt:lpstr>Directive components in ng</vt:lpstr>
      <vt:lpstr>Example-5</vt:lpstr>
      <vt:lpstr>What is Angular filter?</vt:lpstr>
      <vt:lpstr>List of Filters</vt:lpstr>
      <vt:lpstr>Example-6</vt:lpstr>
      <vt:lpstr>Form Validation</vt:lpstr>
      <vt:lpstr>Example-7</vt:lpstr>
      <vt:lpstr>Some great resources</vt:lpstr>
      <vt:lpstr>Some great resources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pspl</dc:creator>
  <cp:lastModifiedBy>pspl</cp:lastModifiedBy>
  <cp:revision>56</cp:revision>
  <dcterms:created xsi:type="dcterms:W3CDTF">2015-04-23T11:52:34Z</dcterms:created>
  <dcterms:modified xsi:type="dcterms:W3CDTF">2015-10-27T10:30:08Z</dcterms:modified>
</cp:coreProperties>
</file>