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61" r:id="rId3"/>
    <p:sldId id="257" r:id="rId4"/>
    <p:sldId id="258" r:id="rId5"/>
    <p:sldId id="277" r:id="rId6"/>
    <p:sldId id="278" r:id="rId7"/>
    <p:sldId id="280" r:id="rId8"/>
    <p:sldId id="264" r:id="rId9"/>
    <p:sldId id="266" r:id="rId10"/>
    <p:sldId id="262" r:id="rId11"/>
    <p:sldId id="263" r:id="rId12"/>
    <p:sldId id="265" r:id="rId13"/>
    <p:sldId id="279" r:id="rId14"/>
    <p:sldId id="281" r:id="rId15"/>
    <p:sldId id="267" r:id="rId16"/>
    <p:sldId id="282" r:id="rId17"/>
    <p:sldId id="290" r:id="rId18"/>
    <p:sldId id="284" r:id="rId19"/>
    <p:sldId id="285" r:id="rId20"/>
    <p:sldId id="268" r:id="rId21"/>
    <p:sldId id="287" r:id="rId22"/>
    <p:sldId id="286" r:id="rId23"/>
    <p:sldId id="288" r:id="rId24"/>
    <p:sldId id="291" r:id="rId25"/>
    <p:sldId id="292" r:id="rId26"/>
    <p:sldId id="289" r:id="rId27"/>
    <p:sldId id="271" r:id="rId28"/>
    <p:sldId id="272" r:id="rId29"/>
    <p:sldId id="273" r:id="rId30"/>
    <p:sldId id="276" r:id="rId31"/>
    <p:sldId id="274" r:id="rId32"/>
    <p:sldId id="27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788" autoAdjust="0"/>
  </p:normalViewPr>
  <p:slideViewPr>
    <p:cSldViewPr snapToGrid="0">
      <p:cViewPr varScale="1">
        <p:scale>
          <a:sx n="55" d="100"/>
          <a:sy n="55" d="100"/>
        </p:scale>
        <p:origin x="1296" y="4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B9025-FC62-4EC5-873E-C35EF8EE51D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A402F-FB7B-4FF0-9D17-619022F3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8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Difference Between Window and Web Application</a:t>
            </a:r>
          </a:p>
          <a:p>
            <a:pPr marL="228600" indent="-228600">
              <a:buAutoNum type="arabicPeriod"/>
            </a:pPr>
            <a:r>
              <a:rPr lang="en-US" dirty="0" smtClean="0"/>
              <a:t>Introduction of Silver Light</a:t>
            </a:r>
          </a:p>
          <a:p>
            <a:pPr marL="228600" indent="-228600">
              <a:buAutoNum type="arabicPeriod"/>
            </a:pPr>
            <a:r>
              <a:rPr lang="en-US" dirty="0" smtClean="0"/>
              <a:t>MVC</a:t>
            </a:r>
          </a:p>
          <a:p>
            <a:pPr marL="228600" indent="-228600">
              <a:buAutoNum type="arabicPeriod"/>
            </a:pPr>
            <a:r>
              <a:rPr lang="en-US" dirty="0" smtClean="0"/>
              <a:t>MVC</a:t>
            </a:r>
            <a:r>
              <a:rPr lang="en-US" baseline="0" dirty="0" smtClean="0"/>
              <a:t> via Angular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AnuglarJs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A402F-FB7B-4FF0-9D17-619022F31B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08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Runner: Jasmin Test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Templating</a:t>
            </a:r>
            <a:r>
              <a:rPr lang="en-US" dirty="0" smtClean="0"/>
              <a:t>: we</a:t>
            </a:r>
            <a:r>
              <a:rPr lang="en-US" baseline="0" dirty="0" smtClean="0"/>
              <a:t> can use it with all kind of language like PHP, Java and </a:t>
            </a:r>
            <a:r>
              <a:rPr lang="en-US" baseline="0" dirty="0" err="1" smtClean="0"/>
              <a:t>.Net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Dependency Management: </a:t>
            </a:r>
            <a:r>
              <a:rPr lang="en-US" baseline="0" dirty="0" err="1" smtClean="0"/>
              <a:t>RequiredJS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A402F-FB7B-4FF0-9D17-619022F31B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7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$location: Return path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A402F-FB7B-4FF0-9D17-619022F31B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7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feature=player_embedded&amp;v=q-7mhcHXSfM" TargetMode="External"/><Relationship Id="rId3" Type="http://schemas.openxmlformats.org/officeDocument/2006/relationships/hyperlink" Target="http://www.yearofmoo.com/" TargetMode="External"/><Relationship Id="rId7" Type="http://schemas.openxmlformats.org/officeDocument/2006/relationships/hyperlink" Target="https://chrome.google.com/webstore/detail/angularjs-batarang/ighdmehidhipcmcojjgiloacoafjmpfk?hl=en" TargetMode="External"/><Relationship Id="rId2" Type="http://schemas.openxmlformats.org/officeDocument/2006/relationships/hyperlink" Target="http://www.egghead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oups.google.com/group/angular/" TargetMode="External"/><Relationship Id="rId5" Type="http://schemas.openxmlformats.org/officeDocument/2006/relationships/hyperlink" Target="http://docs.angularjs.org/api/" TargetMode="External"/><Relationship Id="rId4" Type="http://schemas.openxmlformats.org/officeDocument/2006/relationships/hyperlink" Target="http://angularjs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dev_guide.e2e-testing" TargetMode="External"/><Relationship Id="rId2" Type="http://schemas.openxmlformats.org/officeDocument/2006/relationships/hyperlink" Target="https://github.com/angular/angular-se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Introduction_to_Object-Oriented_JavaScrip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function/angular.element" TargetMode="External"/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/>
              <a:t>Priya </a:t>
            </a:r>
            <a:r>
              <a:rPr lang="en-US" dirty="0" err="1" smtClean="0"/>
              <a:t>Dev</a:t>
            </a:r>
            <a:r>
              <a:rPr lang="en-US" dirty="0" smtClean="0"/>
              <a:t> (Evolution)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4" name="Picture 3" descr="AngularJS-huge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034" y="1588478"/>
            <a:ext cx="8735859" cy="225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8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View is updated automatically when the Model is changed</a:t>
            </a:r>
          </a:p>
          <a:p>
            <a:r>
              <a:rPr lang="en-US" sz="3200" dirty="0"/>
              <a:t>Model is updated automatically when a value in the View has changed</a:t>
            </a:r>
          </a:p>
          <a:p>
            <a:r>
              <a:rPr lang="en-US" sz="3200" dirty="0"/>
              <a:t>No DOM manipulation boilerplate needed!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4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 illustrated</a:t>
            </a:r>
          </a:p>
        </p:txBody>
      </p:sp>
      <p:pic>
        <p:nvPicPr>
          <p:cNvPr id="4" name="Content Placeholder 3" descr="mvc_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2404" y="1846263"/>
            <a:ext cx="304751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object ($scope)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One scope for each controller</a:t>
            </a:r>
          </a:p>
          <a:p>
            <a:r>
              <a:rPr lang="en-US" sz="3200" dirty="0"/>
              <a:t>The GLUE between the View and the Controller</a:t>
            </a:r>
          </a:p>
          <a:p>
            <a:r>
              <a:rPr lang="en-US" sz="3200" dirty="0"/>
              <a:t>A hash of key/values</a:t>
            </a:r>
          </a:p>
          <a:p>
            <a:r>
              <a:rPr lang="en-US" sz="3200" dirty="0"/>
              <a:t>Holds the data to display in the View</a:t>
            </a:r>
          </a:p>
          <a:p>
            <a:r>
              <a:rPr lang="en-US" sz="3200" dirty="0"/>
              <a:t>$</a:t>
            </a:r>
            <a:r>
              <a:rPr lang="en-US" sz="3200" dirty="0" err="1"/>
              <a:t>rootScope</a:t>
            </a:r>
            <a:r>
              <a:rPr lang="en-US" sz="3200" dirty="0"/>
              <a:t> object – visible in all controllers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9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 Module &amp; </a:t>
            </a:r>
            <a:r>
              <a:rPr lang="en-US" dirty="0" err="1" smtClean="0"/>
              <a:t>Contoller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 directive?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Use them when you have to make DOM manipulations</a:t>
            </a:r>
          </a:p>
          <a:p>
            <a:r>
              <a:rPr lang="en-US" sz="3200" dirty="0"/>
              <a:t>Ever wanted to create your own tag or attribute – this is how you do it!</a:t>
            </a:r>
          </a:p>
          <a:p>
            <a:r>
              <a:rPr lang="en-US" sz="3200" dirty="0"/>
              <a:t>Takes you one step closer to creating domain-specific markup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components in </a:t>
            </a:r>
            <a:r>
              <a:rPr lang="en-US" dirty="0" err="1"/>
              <a:t>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ng</a:t>
            </a:r>
            <a:r>
              <a:rPr lang="en-US" dirty="0"/>
              <a:t>-repeat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ngChecked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ngReadonly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ngSelected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ngValue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ngBind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ngChange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ngClass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ngClick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ngFocus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ngShow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ngHide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equired</a:t>
            </a:r>
          </a:p>
          <a:p>
            <a:r>
              <a:rPr lang="en-US" dirty="0" err="1" smtClean="0"/>
              <a:t>ngRequired</a:t>
            </a:r>
            <a:endParaRPr lang="en-US" dirty="0" smtClean="0"/>
          </a:p>
          <a:p>
            <a:r>
              <a:rPr lang="en-US" dirty="0" err="1" smtClean="0"/>
              <a:t>ngMinlength</a:t>
            </a:r>
            <a:endParaRPr lang="en-US" dirty="0" smtClean="0"/>
          </a:p>
          <a:p>
            <a:r>
              <a:rPr lang="en-US" dirty="0" err="1" smtClean="0"/>
              <a:t>ngMaxlength</a:t>
            </a:r>
            <a:endParaRPr lang="en-US" dirty="0" smtClean="0"/>
          </a:p>
          <a:p>
            <a:r>
              <a:rPr lang="en-US" dirty="0" err="1" smtClean="0"/>
              <a:t>ngPattern</a:t>
            </a:r>
            <a:endParaRPr lang="en-US" dirty="0" smtClean="0"/>
          </a:p>
          <a:p>
            <a:r>
              <a:rPr lang="en-US" dirty="0" err="1" smtClean="0"/>
              <a:t>ngChange</a:t>
            </a:r>
            <a:endParaRPr lang="en-US" dirty="0" smtClean="0"/>
          </a:p>
          <a:p>
            <a:r>
              <a:rPr lang="en-US" dirty="0" err="1" smtClean="0"/>
              <a:t>ngTrim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4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1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HTML5</a:t>
            </a:r>
          </a:p>
          <a:p>
            <a:r>
              <a:rPr lang="en-US" sz="3200" dirty="0" smtClean="0"/>
              <a:t>CSS</a:t>
            </a:r>
          </a:p>
          <a:p>
            <a:r>
              <a:rPr lang="en-US" sz="3200" dirty="0" smtClean="0"/>
              <a:t>Java Script (OOPs Concept)</a:t>
            </a:r>
          </a:p>
          <a:p>
            <a:r>
              <a:rPr lang="en-US" sz="3200" dirty="0" smtClean="0"/>
              <a:t>MVC Architecture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353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 filter?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Reusable operation using which you can modify the content that is shown on the page</a:t>
            </a:r>
          </a:p>
          <a:p>
            <a:r>
              <a:rPr lang="en-US" sz="3200" dirty="0"/>
              <a:t>Examples: uppercase a value, filter search results, </a:t>
            </a:r>
            <a:r>
              <a:rPr lang="en-US" sz="3200" dirty="0" err="1"/>
              <a:t>etc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54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Filters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002629"/>
              </p:ext>
            </p:extLst>
          </p:nvPr>
        </p:nvGraphicFramePr>
        <p:xfrm>
          <a:off x="1287463" y="2147224"/>
          <a:ext cx="8458200" cy="2577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5154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150">
                          <a:effectLst/>
                        </a:rPr>
                        <a:t>currency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150">
                          <a:effectLst/>
                        </a:rPr>
                        <a:t>Format a number to a currency format.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154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150">
                          <a:effectLst/>
                        </a:rPr>
                        <a:t>filter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150">
                          <a:effectLst/>
                        </a:rPr>
                        <a:t>Select a subset of items from an array.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154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150">
                          <a:effectLst/>
                        </a:rPr>
                        <a:t>lowercase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150">
                          <a:effectLst/>
                        </a:rPr>
                        <a:t>Format a string to lower case.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154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150">
                          <a:effectLst/>
                        </a:rPr>
                        <a:t>orderBy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150">
                          <a:effectLst/>
                        </a:rPr>
                        <a:t>Orders an array by an expression.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154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150">
                          <a:effectLst/>
                        </a:rPr>
                        <a:t>uppercase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150" dirty="0">
                          <a:effectLst/>
                        </a:rPr>
                        <a:t>Format a string to upper case.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1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9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Service components 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$</a:t>
            </a:r>
            <a:r>
              <a:rPr lang="en-US" b="1" dirty="0" smtClean="0"/>
              <a:t>http: </a:t>
            </a:r>
          </a:p>
          <a:p>
            <a:r>
              <a:rPr lang="en-US" dirty="0"/>
              <a:t>The $http service is a core Angular service that facilitates communication with the remote HTTP servers via the browser's </a:t>
            </a:r>
            <a:r>
              <a:rPr lang="en-US" dirty="0" err="1"/>
              <a:t>XMLHttpRequest</a:t>
            </a:r>
            <a:r>
              <a:rPr lang="en-US" dirty="0"/>
              <a:t> object or via </a:t>
            </a:r>
            <a:r>
              <a:rPr lang="en-US" dirty="0" smtClean="0"/>
              <a:t>JSONP</a:t>
            </a:r>
          </a:p>
          <a:p>
            <a:r>
              <a:rPr lang="en-US" dirty="0"/>
              <a:t>// Simple GET request example :</a:t>
            </a:r>
          </a:p>
          <a:p>
            <a:r>
              <a:rPr lang="en-US" dirty="0"/>
              <a:t>$</a:t>
            </a:r>
            <a:r>
              <a:rPr lang="en-US" dirty="0" err="1"/>
              <a:t>http.get</a:t>
            </a:r>
            <a:r>
              <a:rPr lang="en-US" dirty="0"/>
              <a:t>('/</a:t>
            </a:r>
            <a:r>
              <a:rPr lang="en-US" dirty="0" err="1"/>
              <a:t>someUrl</a:t>
            </a:r>
            <a:r>
              <a:rPr lang="en-US" dirty="0"/>
              <a:t>').</a:t>
            </a:r>
          </a:p>
          <a:p>
            <a:r>
              <a:rPr lang="en-US" dirty="0"/>
              <a:t>  success(function(data, status, headers, </a:t>
            </a:r>
            <a:r>
              <a:rPr lang="en-US" dirty="0" err="1"/>
              <a:t>config</a:t>
            </a:r>
            <a:r>
              <a:rPr lang="en-US" dirty="0"/>
              <a:t>) {</a:t>
            </a:r>
          </a:p>
          <a:p>
            <a:r>
              <a:rPr lang="en-US" dirty="0"/>
              <a:t>    // this callback will be called asynchronously</a:t>
            </a:r>
          </a:p>
          <a:p>
            <a:r>
              <a:rPr lang="en-US" dirty="0"/>
              <a:t>    // when the response is available</a:t>
            </a:r>
          </a:p>
          <a:p>
            <a:r>
              <a:rPr lang="en-US" dirty="0"/>
              <a:t>  }).</a:t>
            </a:r>
          </a:p>
          <a:p>
            <a:r>
              <a:rPr lang="en-US" dirty="0"/>
              <a:t>  error(function(data, status, headers, </a:t>
            </a:r>
            <a:r>
              <a:rPr lang="en-US" dirty="0" err="1"/>
              <a:t>config</a:t>
            </a:r>
            <a:r>
              <a:rPr lang="en-US" dirty="0"/>
              <a:t>) {</a:t>
            </a:r>
          </a:p>
          <a:p>
            <a:r>
              <a:rPr lang="en-US" dirty="0"/>
              <a:t>    // called asynchronously if an error occurs</a:t>
            </a:r>
          </a:p>
          <a:p>
            <a:r>
              <a:rPr lang="en-US" dirty="0"/>
              <a:t>    // or server returns response with an error status.</a:t>
            </a:r>
          </a:p>
          <a:p>
            <a:r>
              <a:rPr lang="en-US" dirty="0"/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2823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Service components in </a:t>
            </a:r>
            <a:r>
              <a:rPr lang="en-US" b="1" dirty="0" err="1" smtClean="0"/>
              <a:t>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$</a:t>
            </a:r>
            <a:r>
              <a:rPr lang="en-US" b="1" dirty="0" smtClean="0"/>
              <a:t>location:</a:t>
            </a:r>
          </a:p>
          <a:p>
            <a:r>
              <a:rPr lang="en-US" dirty="0"/>
              <a:t>The $location service parses the URL in the browser address bar (based on the </a:t>
            </a:r>
            <a:r>
              <a:rPr lang="en-US" dirty="0" err="1"/>
              <a:t>window.location</a:t>
            </a:r>
            <a:r>
              <a:rPr lang="en-US" dirty="0"/>
              <a:t>) and makes the URL available to your application. Changes to the URL in the address bar are reflected into $location service and changes to $location are reflected into the browser address bar</a:t>
            </a:r>
            <a:r>
              <a:rPr lang="en-US" dirty="0" smtClean="0"/>
              <a:t>.</a:t>
            </a:r>
          </a:p>
          <a:p>
            <a:r>
              <a:rPr lang="en-US" b="1" dirty="0"/>
              <a:t>$</a:t>
            </a:r>
            <a:r>
              <a:rPr lang="en-US" b="1" dirty="0" smtClean="0"/>
              <a:t>log;</a:t>
            </a:r>
          </a:p>
          <a:p>
            <a:r>
              <a:rPr lang="en-US" dirty="0"/>
              <a:t>Simple service for logging. Default implementation safely writes the message into the browser's console (if present</a:t>
            </a:r>
            <a:r>
              <a:rPr lang="en-US" dirty="0" smtClean="0"/>
              <a:t>).</a:t>
            </a:r>
          </a:p>
          <a:p>
            <a:r>
              <a:rPr lang="en-US" b="1" dirty="0"/>
              <a:t>$</a:t>
            </a:r>
            <a:r>
              <a:rPr lang="en-US" b="1" dirty="0" smtClean="0"/>
              <a:t>q</a:t>
            </a:r>
          </a:p>
          <a:p>
            <a:r>
              <a:rPr lang="en-US" dirty="0"/>
              <a:t>A service that helps you run functions asynchronously, and use their return values (or exceptions) when they are done processing</a:t>
            </a:r>
            <a:r>
              <a:rPr lang="en-US" dirty="0" smtClean="0"/>
              <a:t>.</a:t>
            </a:r>
          </a:p>
          <a:p>
            <a:r>
              <a:rPr lang="en-US" b="1" dirty="0"/>
              <a:t>$</a:t>
            </a:r>
            <a:r>
              <a:rPr lang="en-US" b="1" dirty="0" err="1" smtClean="0"/>
              <a:t>rootScope</a:t>
            </a:r>
            <a:endParaRPr lang="en-US" b="1" dirty="0" smtClean="0"/>
          </a:p>
          <a:p>
            <a:r>
              <a:rPr lang="en-US" dirty="0" smtClean="0"/>
              <a:t>Every </a:t>
            </a:r>
            <a:r>
              <a:rPr lang="en-US" dirty="0"/>
              <a:t>application has a single root scope. All other scopes are descendant scopes of the root scope. Scopes provide separation between the model and the view, via a mechanism for watching the model for changes. They also provide an event emission/broadcast and subscription facility. See the developer guide on scopes.</a:t>
            </a:r>
          </a:p>
        </p:txBody>
      </p:sp>
    </p:spTree>
    <p:extLst>
      <p:ext uri="{BB962C8B-B14F-4D97-AF65-F5344CB8AC3E}">
        <p14:creationId xmlns:p14="http://schemas.microsoft.com/office/powerpoint/2010/main" val="396157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Registration Form</a:t>
            </a:r>
          </a:p>
          <a:p>
            <a:pPr marL="0" indent="0">
              <a:buNone/>
            </a:pPr>
            <a:r>
              <a:rPr lang="en-US" sz="3200" dirty="0" smtClean="0"/>
              <a:t>Login Form</a:t>
            </a:r>
          </a:p>
          <a:p>
            <a:pPr marL="0" indent="0">
              <a:buNone/>
            </a:pPr>
            <a:r>
              <a:rPr lang="en-US" sz="3200" dirty="0" smtClean="0"/>
              <a:t>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JS best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Create a separate for module for</a:t>
            </a:r>
          </a:p>
          <a:p>
            <a:pPr lvl="1"/>
            <a:r>
              <a:rPr lang="en-US" sz="3200" dirty="0"/>
              <a:t>Services</a:t>
            </a:r>
          </a:p>
          <a:p>
            <a:pPr lvl="1"/>
            <a:r>
              <a:rPr lang="en-US" sz="3200" dirty="0"/>
              <a:t>Controllers</a:t>
            </a:r>
          </a:p>
          <a:p>
            <a:pPr lvl="1"/>
            <a:r>
              <a:rPr lang="en-US" sz="3200" dirty="0"/>
              <a:t>Filters</a:t>
            </a:r>
          </a:p>
          <a:p>
            <a:r>
              <a:rPr lang="en-US" sz="3200" dirty="0"/>
              <a:t>Parts are more isolated and decoupled</a:t>
            </a:r>
          </a:p>
          <a:p>
            <a:r>
              <a:rPr lang="en-US" sz="3200" dirty="0"/>
              <a:t>Easier to test a part of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great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http://www.egghead.io/</a:t>
            </a:r>
            <a:r>
              <a:rPr lang="en-US" dirty="0"/>
              <a:t> - Angular JS video course by John Lindquist (@</a:t>
            </a:r>
            <a:r>
              <a:rPr lang="en-US" dirty="0" err="1"/>
              <a:t>johnlindquist</a:t>
            </a:r>
            <a:r>
              <a:rPr lang="en-US" dirty="0"/>
              <a:t>)</a:t>
            </a:r>
          </a:p>
          <a:p>
            <a:r>
              <a:rPr lang="en-US" dirty="0">
                <a:hlinkClick r:id="rId3"/>
              </a:rPr>
              <a:t>http://www.yearofmoo.com/</a:t>
            </a:r>
            <a:r>
              <a:rPr lang="en-US" dirty="0"/>
              <a:t> - a blog that contains some great articles about Angular JS</a:t>
            </a:r>
          </a:p>
          <a:p>
            <a:r>
              <a:rPr lang="en-US" dirty="0">
                <a:hlinkClick r:id="rId4"/>
              </a:rPr>
              <a:t>http://angularjs.org/</a:t>
            </a:r>
            <a:r>
              <a:rPr lang="en-US" dirty="0"/>
              <a:t> - Angular JS official web-site</a:t>
            </a:r>
          </a:p>
          <a:p>
            <a:r>
              <a:rPr lang="en-US" dirty="0">
                <a:hlinkClick r:id="rId5"/>
              </a:rPr>
              <a:t>http://docs.angularjs.org/api/</a:t>
            </a:r>
            <a:r>
              <a:rPr lang="en-US" dirty="0"/>
              <a:t> - Angular JS API reference</a:t>
            </a:r>
          </a:p>
          <a:p>
            <a:r>
              <a:rPr lang="en-US" dirty="0">
                <a:hlinkClick r:id="rId6"/>
              </a:rPr>
              <a:t>https://groups.google.com/group/angular/</a:t>
            </a:r>
            <a:r>
              <a:rPr lang="en-US" dirty="0"/>
              <a:t> - Angular JS Google Group</a:t>
            </a:r>
          </a:p>
          <a:p>
            <a:r>
              <a:rPr lang="en-US" dirty="0">
                <a:hlinkClick r:id="rId7"/>
              </a:rPr>
              <a:t>https://chrome.google.com/webstore/detail/angularjs-batarang/ighdmehidhipcmcojjgiloacoafjmpfk?hl=en</a:t>
            </a:r>
            <a:r>
              <a:rPr lang="en-US" dirty="0"/>
              <a:t> - Angular JS </a:t>
            </a:r>
            <a:r>
              <a:rPr lang="en-US" dirty="0" err="1"/>
              <a:t>Batarang</a:t>
            </a:r>
            <a:r>
              <a:rPr lang="en-US" dirty="0"/>
              <a:t>, a great solution for debugging Angular JS applications</a:t>
            </a:r>
          </a:p>
          <a:p>
            <a:r>
              <a:rPr lang="en-US" dirty="0">
                <a:hlinkClick r:id="rId8"/>
              </a:rPr>
              <a:t>https://www.youtube.com/watch?feature=player_embedded&amp;v=q-7mhcHXSfM#</a:t>
            </a:r>
            <a:r>
              <a:rPr lang="en-US" dirty="0"/>
              <a:t>! - A video demo of using </a:t>
            </a:r>
            <a:r>
              <a:rPr lang="en-US" dirty="0" err="1"/>
              <a:t>Batarang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great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https://github.com/angular/angular-seed</a:t>
            </a:r>
            <a:endParaRPr lang="en-US" dirty="0"/>
          </a:p>
          <a:p>
            <a:pPr lvl="1"/>
            <a:r>
              <a:rPr lang="en-US" dirty="0"/>
              <a:t>A starting point for Angular JS projects</a:t>
            </a:r>
          </a:p>
          <a:p>
            <a:pPr lvl="1"/>
            <a:r>
              <a:rPr lang="en-US" dirty="0"/>
              <a:t>Includes end to end tests folder where you could easily add some tests to your app using Jasmine</a:t>
            </a:r>
          </a:p>
          <a:p>
            <a:r>
              <a:rPr lang="en-US" dirty="0">
                <a:hlinkClick r:id="rId3"/>
              </a:rPr>
              <a:t>http://docs.angularjs.org/guide/dev_guide.e2e-testing</a:t>
            </a:r>
            <a:endParaRPr lang="en-US" dirty="0"/>
          </a:p>
          <a:p>
            <a:pPr lvl="1"/>
            <a:r>
              <a:rPr lang="en-US" dirty="0"/>
              <a:t>A guide to testing Angular JS </a:t>
            </a:r>
            <a:r>
              <a:rPr lang="en-US" dirty="0" smtClean="0"/>
              <a:t>applications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u="sng" dirty="0">
                <a:hlinkClick r:id="rId4"/>
              </a:rPr>
              <a:t>https://developer.mozilla.org/en-US/docs/Web/JavaScript/Introduction_to_Object-Oriented_JavaScript</a:t>
            </a:r>
            <a:endParaRPr lang="en-US" dirty="0"/>
          </a:p>
          <a:p>
            <a:pPr lvl="1"/>
            <a:r>
              <a:rPr lang="en-US" dirty="0"/>
              <a:t>Java Script OOPs Concept</a:t>
            </a:r>
          </a:p>
        </p:txBody>
      </p:sp>
    </p:spTree>
    <p:extLst>
      <p:ext uri="{BB962C8B-B14F-4D97-AF65-F5344CB8AC3E}">
        <p14:creationId xmlns:p14="http://schemas.microsoft.com/office/powerpoint/2010/main" val="40841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JS facts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Open-source JavaScript framework</a:t>
            </a:r>
          </a:p>
          <a:p>
            <a:r>
              <a:rPr lang="en-US" sz="3200" dirty="0"/>
              <a:t>Developed in 2009 by </a:t>
            </a:r>
            <a:r>
              <a:rPr lang="en-US" sz="3200" dirty="0" err="1"/>
              <a:t>Miško</a:t>
            </a:r>
            <a:r>
              <a:rPr lang="en-US" sz="3200" dirty="0"/>
              <a:t> </a:t>
            </a:r>
            <a:r>
              <a:rPr lang="en-US" sz="3200" dirty="0" err="1"/>
              <a:t>Hevery</a:t>
            </a:r>
            <a:r>
              <a:rPr lang="en-US" sz="3200" dirty="0"/>
              <a:t> and Adam </a:t>
            </a:r>
            <a:r>
              <a:rPr lang="en-US" sz="3200" dirty="0" err="1"/>
              <a:t>Abrons</a:t>
            </a:r>
            <a:endParaRPr lang="en-US" sz="3200" dirty="0"/>
          </a:p>
          <a:p>
            <a:r>
              <a:rPr lang="en-US" sz="3200" dirty="0"/>
              <a:t>Maintained by Google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is this project called "</a:t>
            </a:r>
            <a:r>
              <a:rPr lang="en-US" b="1" dirty="0" err="1"/>
              <a:t>AngularJS</a:t>
            </a:r>
            <a:r>
              <a:rPr lang="en-US" b="1" dirty="0"/>
              <a:t>"? Why is the namespace called "</a:t>
            </a:r>
            <a:r>
              <a:rPr lang="en-US" b="1" dirty="0" err="1"/>
              <a:t>ng</a:t>
            </a:r>
            <a:r>
              <a:rPr lang="en-US" b="1" dirty="0"/>
              <a:t>"?</a:t>
            </a:r>
          </a:p>
          <a:p>
            <a:r>
              <a:rPr lang="en-US" dirty="0"/>
              <a:t>Because HTML has Angular brackets and "</a:t>
            </a:r>
            <a:r>
              <a:rPr lang="en-US" dirty="0" err="1"/>
              <a:t>ng</a:t>
            </a:r>
            <a:r>
              <a:rPr lang="en-US" dirty="0"/>
              <a:t>" sounds like "Angular".</a:t>
            </a:r>
          </a:p>
          <a:p>
            <a:r>
              <a:rPr lang="en-US" b="1" dirty="0"/>
              <a:t>How big is the angular.js file that I need to include?</a:t>
            </a:r>
          </a:p>
          <a:p>
            <a:r>
              <a:rPr lang="en-US" dirty="0"/>
              <a:t>The size of the file is ~50KB compressed and minified.</a:t>
            </a:r>
          </a:p>
          <a:p>
            <a:r>
              <a:rPr lang="en-US" b="1" dirty="0"/>
              <a:t>Does Angular use the </a:t>
            </a:r>
            <a:r>
              <a:rPr lang="en-US" b="1" dirty="0" err="1"/>
              <a:t>jQuery</a:t>
            </a:r>
            <a:r>
              <a:rPr lang="en-US" b="1" dirty="0"/>
              <a:t> library?</a:t>
            </a:r>
          </a:p>
          <a:p>
            <a:r>
              <a:rPr lang="en-US" dirty="0"/>
              <a:t>Yes, Angular can use </a:t>
            </a:r>
            <a:r>
              <a:rPr lang="en-US" dirty="0" err="1">
                <a:hlinkClick r:id="rId2"/>
              </a:rPr>
              <a:t>jQuery</a:t>
            </a:r>
            <a:r>
              <a:rPr lang="en-US" dirty="0"/>
              <a:t> if it's present in your app when the application is being bootstrapped. If </a:t>
            </a:r>
            <a:r>
              <a:rPr lang="en-US" dirty="0" err="1"/>
              <a:t>jQuery</a:t>
            </a:r>
            <a:r>
              <a:rPr lang="en-US" dirty="0"/>
              <a:t> is not present in your script path, Angular falls back to its own implementation of the subset of </a:t>
            </a:r>
            <a:r>
              <a:rPr lang="en-US" dirty="0" err="1"/>
              <a:t>jQuery</a:t>
            </a:r>
            <a:r>
              <a:rPr lang="en-US" dirty="0"/>
              <a:t> that we call </a:t>
            </a:r>
            <a:r>
              <a:rPr lang="en-US" dirty="0" err="1">
                <a:hlinkClick r:id="rId3"/>
              </a:rPr>
              <a:t>jQLite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1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1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problem – HTML is great for static pages, but has no tools for web applications</a:t>
            </a:r>
          </a:p>
          <a:p>
            <a:r>
              <a:rPr lang="en-US" sz="3200" dirty="0"/>
              <a:t>The solution – extend and adapt HTML vocabulary with some additional declarations that are useful for web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v/s </a:t>
            </a:r>
            <a:r>
              <a:rPr lang="en-US" dirty="0" err="1" smtClean="0"/>
              <a:t>AnuglarJS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36" y="1737360"/>
            <a:ext cx="6544236" cy="4615879"/>
          </a:xfrm>
        </p:spPr>
      </p:pic>
    </p:spTree>
    <p:extLst>
      <p:ext uri="{BB962C8B-B14F-4D97-AF65-F5344CB8AC3E}">
        <p14:creationId xmlns:p14="http://schemas.microsoft.com/office/powerpoint/2010/main" val="9391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</a:t>
            </a:r>
            <a:r>
              <a:rPr lang="en-US" dirty="0"/>
              <a:t>of an Angular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6700" dirty="0"/>
              <a:t>Controllers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6700" dirty="0"/>
              <a:t>Models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6700" dirty="0"/>
              <a:t>Services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6700" dirty="0"/>
              <a:t>Directives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6700" dirty="0"/>
              <a:t>Modules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6700" dirty="0"/>
              <a:t>Filters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6700" dirty="0"/>
              <a:t>Factories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6700" dirty="0" smtClean="0"/>
              <a:t>Scopes</a:t>
            </a:r>
          </a:p>
          <a:p>
            <a:pPr lvl="0">
              <a:buFont typeface="Wingdings" panose="05000000000000000000" pitchFamily="2" charset="2"/>
              <a:buChar char="q"/>
              <a:defRPr/>
            </a:pPr>
            <a:r>
              <a:rPr lang="en-US" sz="6700" dirty="0"/>
              <a:t>Templates</a:t>
            </a:r>
          </a:p>
          <a:p>
            <a:pPr lvl="0">
              <a:buFont typeface="Wingdings" panose="05000000000000000000" pitchFamily="2" charset="2"/>
              <a:buChar char="q"/>
              <a:defRPr/>
            </a:pPr>
            <a:r>
              <a:rPr lang="en-US" sz="6700" dirty="0"/>
              <a:t>Routes</a:t>
            </a:r>
          </a:p>
          <a:p>
            <a:pPr lvl="0">
              <a:buFont typeface="Wingdings" panose="05000000000000000000" pitchFamily="2" charset="2"/>
              <a:buChar char="q"/>
              <a:defRPr/>
            </a:pPr>
            <a:r>
              <a:rPr lang="en-US" sz="6700" dirty="0"/>
              <a:t>Animations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 module?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Container for</a:t>
            </a:r>
          </a:p>
          <a:p>
            <a:pPr lvl="1"/>
            <a:r>
              <a:rPr lang="en-US" sz="3200" dirty="0"/>
              <a:t>Controllers</a:t>
            </a:r>
          </a:p>
          <a:p>
            <a:pPr lvl="1"/>
            <a:r>
              <a:rPr lang="en-US" sz="3200" dirty="0"/>
              <a:t>Services</a:t>
            </a:r>
          </a:p>
          <a:p>
            <a:pPr lvl="1"/>
            <a:r>
              <a:rPr lang="en-US" sz="3200" dirty="0"/>
              <a:t>Directives</a:t>
            </a:r>
          </a:p>
          <a:p>
            <a:pPr lvl="1"/>
            <a:r>
              <a:rPr lang="en-US" sz="3200" dirty="0"/>
              <a:t>Factories</a:t>
            </a:r>
          </a:p>
          <a:p>
            <a:pPr lvl="1"/>
            <a:r>
              <a:rPr lang="en-US" sz="3200" dirty="0"/>
              <a:t>Filters</a:t>
            </a:r>
          </a:p>
          <a:p>
            <a:pPr lvl="1"/>
            <a:r>
              <a:rPr lang="en-US" sz="3200" dirty="0"/>
              <a:t>Configuration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426</TotalTime>
  <Words>947</Words>
  <Application>Microsoft Office PowerPoint</Application>
  <PresentationFormat>Widescreen</PresentationFormat>
  <Paragraphs>168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Prerequisite</vt:lpstr>
      <vt:lpstr>Angular JS facts </vt:lpstr>
      <vt:lpstr>Why use it?</vt:lpstr>
      <vt:lpstr>Jquery v/s AnuglarJS</vt:lpstr>
      <vt:lpstr>Example-1</vt:lpstr>
      <vt:lpstr>Questions?</vt:lpstr>
      <vt:lpstr>Anatomy of an Angular application</vt:lpstr>
      <vt:lpstr>What is Angular module?</vt:lpstr>
      <vt:lpstr>Two-way data binding</vt:lpstr>
      <vt:lpstr>Two-way data binding illustrated</vt:lpstr>
      <vt:lpstr>The Scope object ($scope)</vt:lpstr>
      <vt:lpstr>Example-2</vt:lpstr>
      <vt:lpstr>Questions?</vt:lpstr>
      <vt:lpstr>What is Angular directive?</vt:lpstr>
      <vt:lpstr>Directive components in ng</vt:lpstr>
      <vt:lpstr>Form Validation</vt:lpstr>
      <vt:lpstr>Example-3</vt:lpstr>
      <vt:lpstr>Questions?</vt:lpstr>
      <vt:lpstr>What is Angular filter?</vt:lpstr>
      <vt:lpstr>List of Filters</vt:lpstr>
      <vt:lpstr>Example-4</vt:lpstr>
      <vt:lpstr>Questions?</vt:lpstr>
      <vt:lpstr>Service components in </vt:lpstr>
      <vt:lpstr>Service components in ng</vt:lpstr>
      <vt:lpstr>Example-5</vt:lpstr>
      <vt:lpstr>Angular JS best practice</vt:lpstr>
      <vt:lpstr>Some great resources</vt:lpstr>
      <vt:lpstr>Some great resources</vt:lpstr>
      <vt:lpstr>FAQ?</vt:lpstr>
      <vt:lpstr>Questions?</vt:lpstr>
      <vt:lpstr>Thank you for your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pspl</dc:creator>
  <cp:lastModifiedBy>pspl</cp:lastModifiedBy>
  <cp:revision>25</cp:revision>
  <dcterms:created xsi:type="dcterms:W3CDTF">2015-04-23T11:52:34Z</dcterms:created>
  <dcterms:modified xsi:type="dcterms:W3CDTF">2015-04-24T12:18:27Z</dcterms:modified>
</cp:coreProperties>
</file>