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9B45-7E71-4F49-BCE4-C35884C5FA76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F2E137-51C8-4014-8F71-F7BD4A3A048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4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9B45-7E71-4F49-BCE4-C35884C5FA76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E137-51C8-4014-8F71-F7BD4A3A048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0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9B45-7E71-4F49-BCE4-C35884C5FA76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E137-51C8-4014-8F71-F7BD4A3A048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5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9B45-7E71-4F49-BCE4-C35884C5FA76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E137-51C8-4014-8F71-F7BD4A3A048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21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9B45-7E71-4F49-BCE4-C35884C5FA76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E137-51C8-4014-8F71-F7BD4A3A048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6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9B45-7E71-4F49-BCE4-C35884C5FA76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E137-51C8-4014-8F71-F7BD4A3A048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6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9B45-7E71-4F49-BCE4-C35884C5FA76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E137-51C8-4014-8F71-F7BD4A3A048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9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9B45-7E71-4F49-BCE4-C35884C5FA76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E137-51C8-4014-8F71-F7BD4A3A048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9B45-7E71-4F49-BCE4-C35884C5FA76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E137-51C8-4014-8F71-F7BD4A3A0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9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9B45-7E71-4F49-BCE4-C35884C5FA76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E137-51C8-4014-8F71-F7BD4A3A048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4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FE9B45-7E71-4F49-BCE4-C35884C5FA76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E137-51C8-4014-8F71-F7BD4A3A048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22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E9B45-7E71-4F49-BCE4-C35884C5FA76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F2E137-51C8-4014-8F71-F7BD4A3A048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18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B00F-F4F5-48EA-A453-9335EC2A2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Countries in Need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A7A3F-BA2F-49B0-B5BF-A0B9A4F2D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045" y="4907756"/>
            <a:ext cx="3962400" cy="1655762"/>
          </a:xfrm>
        </p:spPr>
        <p:txBody>
          <a:bodyPr/>
          <a:lstStyle/>
          <a:p>
            <a:r>
              <a:rPr lang="en-IN" dirty="0"/>
              <a:t>Clustering Assignment</a:t>
            </a:r>
          </a:p>
          <a:p>
            <a:r>
              <a:rPr lang="en-IN" dirty="0"/>
              <a:t>Submitted by :</a:t>
            </a:r>
          </a:p>
          <a:p>
            <a:r>
              <a:rPr lang="en-IN" dirty="0"/>
              <a:t>P ANIL KUMAR</a:t>
            </a:r>
          </a:p>
        </p:txBody>
      </p:sp>
    </p:spTree>
    <p:extLst>
      <p:ext uri="{BB962C8B-B14F-4D97-AF65-F5344CB8AC3E}">
        <p14:creationId xmlns:p14="http://schemas.microsoft.com/office/powerpoint/2010/main" val="114919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9294-B4B4-45A0-ABF8-C53A50C8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85FC-A356-4EE6-A61D-00C54F22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eleven countries are in need of economic aid in terms of mortality rate of children.</a:t>
            </a:r>
          </a:p>
          <a:p>
            <a:r>
              <a:rPr lang="en-IN" dirty="0"/>
              <a:t>Majority of the countries are in African continent. </a:t>
            </a:r>
          </a:p>
          <a:p>
            <a:r>
              <a:rPr lang="en-IN" dirty="0"/>
              <a:t>These countries GDP </a:t>
            </a:r>
            <a:r>
              <a:rPr lang="en-IN" dirty="0" err="1"/>
              <a:t>percapita</a:t>
            </a:r>
            <a:r>
              <a:rPr lang="en-IN" dirty="0"/>
              <a:t> can be increased by reducing the supply demand gap caused by low exports and high imports.</a:t>
            </a:r>
          </a:p>
          <a:p>
            <a:r>
              <a:rPr lang="en-IN" dirty="0"/>
              <a:t>These countries need to spend more money on health care so as to increase the life expectancy of people and decreasing the children mortality rate,</a:t>
            </a:r>
          </a:p>
        </p:txBody>
      </p:sp>
    </p:spTree>
    <p:extLst>
      <p:ext uri="{BB962C8B-B14F-4D97-AF65-F5344CB8AC3E}">
        <p14:creationId xmlns:p14="http://schemas.microsoft.com/office/powerpoint/2010/main" val="149132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0BA1-A086-4E78-86DB-1107A28A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8DF7-038A-4636-93BC-917DF9B1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is a high need to figure out which countries in the world are very much in need of support for reviving their current socio economic status.</a:t>
            </a:r>
          </a:p>
          <a:p>
            <a:r>
              <a:rPr lang="en-IN" dirty="0"/>
              <a:t>There is need to provide aid to these nations by analysing their current economic status using their GDPP and INCOME statistics.</a:t>
            </a:r>
          </a:p>
          <a:p>
            <a:r>
              <a:rPr lang="en-IN" dirty="0"/>
              <a:t>By the help of mortality rate data and health related expenditure we can access these countries and plan the delivery of needed resources to make these countries perform better.</a:t>
            </a:r>
          </a:p>
        </p:txBody>
      </p:sp>
    </p:spTree>
    <p:extLst>
      <p:ext uri="{BB962C8B-B14F-4D97-AF65-F5344CB8AC3E}">
        <p14:creationId xmlns:p14="http://schemas.microsoft.com/office/powerpoint/2010/main" val="129038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5833-FC15-43E6-946F-E72060E6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3771-0DB4-47D1-9167-F7206DF8F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have the countries major indices data like(mortality rate, </a:t>
            </a:r>
            <a:r>
              <a:rPr lang="en-IN" dirty="0" err="1"/>
              <a:t>gdpp</a:t>
            </a:r>
            <a:r>
              <a:rPr lang="en-IN" dirty="0"/>
              <a:t>, income, health etc.)</a:t>
            </a:r>
          </a:p>
          <a:p>
            <a:r>
              <a:rPr lang="en-IN" dirty="0"/>
              <a:t>By using certain methods like Hopkins statistics we check this data for feasibility of cluster analysis. Hopkins statics score of 90% suggests this data is highly suitable for clustering</a:t>
            </a:r>
          </a:p>
          <a:p>
            <a:r>
              <a:rPr lang="en-IN" dirty="0"/>
              <a:t>By using this data we made cluster analysis to check the countries which fall into the clusters of low scores.</a:t>
            </a:r>
          </a:p>
          <a:p>
            <a:r>
              <a:rPr lang="en-IN" dirty="0"/>
              <a:t>We used k-means clustering, Hierarchical clustering(single linkage, complete linkage) based on all these techniques we identified the most underdeveloped countries.</a:t>
            </a:r>
          </a:p>
          <a:p>
            <a:r>
              <a:rPr lang="en-IN" dirty="0"/>
              <a:t>The decision of total number of cluster required made using different approaches like ‘elbow method’ and ‘silhouette score’. Based on these results the final cluster of under developed countries identified.</a:t>
            </a:r>
          </a:p>
        </p:txBody>
      </p:sp>
    </p:spTree>
    <p:extLst>
      <p:ext uri="{BB962C8B-B14F-4D97-AF65-F5344CB8AC3E}">
        <p14:creationId xmlns:p14="http://schemas.microsoft.com/office/powerpoint/2010/main" val="112192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CAA0-69C6-4C26-9BB9-E653FDC9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CBEF-80DD-4A9E-80D5-09DDAF9D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total of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en-IN" dirty="0">
                <a:cs typeface="Arial" panose="020B0604020202020204" pitchFamily="34" charset="0"/>
              </a:rPr>
              <a:t>countries found from the clustering analysis which are in need of help.</a:t>
            </a:r>
          </a:p>
          <a:p>
            <a:r>
              <a:rPr lang="en-IN" dirty="0">
                <a:cs typeface="Arial" panose="020B0604020202020204" pitchFamily="34" charset="0"/>
              </a:rPr>
              <a:t>The countries are:</a:t>
            </a:r>
          </a:p>
          <a:p>
            <a:endParaRPr lang="en-IN" dirty="0"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73772A-C8FD-4DED-AB9A-ADFA7FD2D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07689"/>
              </p:ext>
            </p:extLst>
          </p:nvPr>
        </p:nvGraphicFramePr>
        <p:xfrm>
          <a:off x="3788228" y="2952141"/>
          <a:ext cx="1446245" cy="3101340"/>
        </p:xfrm>
        <a:graphic>
          <a:graphicData uri="http://schemas.openxmlformats.org/drawingml/2006/table">
            <a:tbl>
              <a:tblPr/>
              <a:tblGrid>
                <a:gridCol w="1446245">
                  <a:extLst>
                    <a:ext uri="{9D8B030D-6E8A-4147-A177-3AD203B41FA5}">
                      <a16:colId xmlns:a16="http://schemas.microsoft.com/office/drawing/2014/main" val="2878911471"/>
                    </a:ext>
                  </a:extLst>
                </a:gridCol>
              </a:tblGrid>
              <a:tr h="23486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478111"/>
                  </a:ext>
                </a:extLst>
              </a:tr>
              <a:tr h="23486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Bhutan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046077"/>
                  </a:ext>
                </a:extLst>
              </a:tr>
              <a:tr h="23486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Bolivia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663095"/>
                  </a:ext>
                </a:extLst>
              </a:tr>
              <a:tr h="23486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Cape Verde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093957"/>
                  </a:ext>
                </a:extLst>
              </a:tr>
              <a:tr h="23486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Rep.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641934"/>
                  </a:ext>
                </a:extLst>
              </a:tr>
              <a:tr h="23486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Guyana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470972"/>
                  </a:ext>
                </a:extLst>
              </a:tr>
              <a:tr h="23486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Morocco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933463"/>
                  </a:ext>
                </a:extLst>
              </a:tr>
              <a:tr h="7903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261169"/>
                  </a:ext>
                </a:extLst>
              </a:tr>
              <a:tr h="23486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435346"/>
                  </a:ext>
                </a:extLst>
              </a:tr>
              <a:tr h="23486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601007"/>
                  </a:ext>
                </a:extLst>
              </a:tr>
              <a:tr h="23486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Tonga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95787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7F6A83B-1E90-469B-BA7B-463C7FCD0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73" y="2593910"/>
            <a:ext cx="5951955" cy="33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7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75A5-6FEB-4DBD-9094-457EFBDB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42420"/>
            <a:ext cx="9603275" cy="1049235"/>
          </a:xfrm>
        </p:spPr>
        <p:txBody>
          <a:bodyPr/>
          <a:lstStyle/>
          <a:p>
            <a:r>
              <a:rPr lang="en-IN" dirty="0"/>
              <a:t>Child Mortality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7BD8-7953-4D8B-8E70-6FDE81EF3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093075"/>
            <a:ext cx="9603275" cy="792782"/>
          </a:xfrm>
        </p:spPr>
        <p:txBody>
          <a:bodyPr/>
          <a:lstStyle/>
          <a:p>
            <a:r>
              <a:rPr lang="en-IN" dirty="0"/>
              <a:t>The child mortality of these underdeveloped countries are at alarming rate compared to the median values of the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89DFB-C214-429F-820B-62430A581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951172"/>
            <a:ext cx="9603275" cy="403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8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75A5-6FEB-4DBD-9094-457EFBDB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Income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7BD8-7953-4D8B-8E70-6FDE81EF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income index of these underdeveloped countries low compared to the median values of the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5DE37-0874-440F-A9B0-8F7E82E2D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16" y="2864498"/>
            <a:ext cx="9249637" cy="32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75A5-6FEB-4DBD-9094-457EFBDB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SPEND ON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7BD8-7953-4D8B-8E70-6FDE81EF3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IN" dirty="0"/>
              <a:t>The amount spent on health in these underdeveloped countries is at nadir compared to the median values of the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B3D4F-9664-4EF2-BEC8-41A2DEF3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24" y="2612571"/>
            <a:ext cx="9310030" cy="34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6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75A5-6FEB-4DBD-9094-457EFBDB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GDP - </a:t>
            </a:r>
            <a:r>
              <a:rPr lang="en-IN" dirty="0" err="1"/>
              <a:t>PercAPITA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7BD8-7953-4D8B-8E70-6FDE81EF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GDP per capita in these underdeveloped countries is very low  compared to the median values of the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6CDC0-C89C-4BA9-B250-1112344EF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67" y="2836505"/>
            <a:ext cx="7917866" cy="32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0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75A5-6FEB-4DBD-9094-457EFBDB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 Expectancy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7BD8-7953-4D8B-8E70-6FDE81EF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life expectancy in these underdeveloped countries is less compared to the median values of the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0FB09-9DDB-48B5-AE78-BA38FDB38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5" y="2733869"/>
            <a:ext cx="9218645" cy="33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332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448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Countries in Need</vt:lpstr>
      <vt:lpstr>Problem Statement</vt:lpstr>
      <vt:lpstr>Solution APPROACH</vt:lpstr>
      <vt:lpstr>Clustering Results</vt:lpstr>
      <vt:lpstr>Child Mortality </vt:lpstr>
      <vt:lpstr>Income Index</vt:lpstr>
      <vt:lpstr>SPEND ON HEALTH</vt:lpstr>
      <vt:lpstr>GDP - PercAPITA</vt:lpstr>
      <vt:lpstr>Life Expectancy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</dc:creator>
  <cp:lastModifiedBy>Anil Kumar</cp:lastModifiedBy>
  <cp:revision>34</cp:revision>
  <dcterms:created xsi:type="dcterms:W3CDTF">2020-08-28T11:05:47Z</dcterms:created>
  <dcterms:modified xsi:type="dcterms:W3CDTF">2020-08-28T11:57:19Z</dcterms:modified>
</cp:coreProperties>
</file>