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2" d="100"/>
          <a:sy n="82"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15A63-B681-42A7-8CF1-38A4ACD6EF65}" type="datetimeFigureOut">
              <a:rPr lang="en-IN" smtClean="0"/>
              <a:t>19-11-2021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EA1F6-B398-436A-90F6-2B7B8AE483B3}" type="slidenum">
              <a:rPr lang="en-IN" smtClean="0"/>
              <a:t>‹#›</a:t>
            </a:fld>
            <a:endParaRPr lang="en-IN"/>
          </a:p>
        </p:txBody>
      </p:sp>
    </p:spTree>
    <p:extLst>
      <p:ext uri="{BB962C8B-B14F-4D97-AF65-F5344CB8AC3E}">
        <p14:creationId xmlns:p14="http://schemas.microsoft.com/office/powerpoint/2010/main" val="736028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3196-38A2-454A-AEF6-F768D04A7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02187C-84C1-4E9A-B9D3-61CEE3472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272CC0-7E3E-4A09-B960-66EF557E555E}"/>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78A3316E-D276-4CC2-A78D-2EB35AAC4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58EFC-D585-4A83-A6D5-46A482E4705A}"/>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164882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6463-B9E6-459E-81EA-CF1550F0B0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AEF43-22E0-40E4-898C-7A53FBEF82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20F8F1-BD40-4D26-B734-ABA883FB4595}"/>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B3766EE5-8DF7-44ED-96E4-4EA15DC41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11635-01BC-41E6-91EE-381D9D9128D9}"/>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7813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E8682B-FB74-45E9-9FCC-A509AB2CF8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05B7BA-1CE1-45BE-8D2B-D255B323E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E8C7F-A747-48A5-8825-6541BF59ED1B}"/>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11EBF3FC-2BE6-4297-B624-68BC8C06D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020472-55C3-45A5-9A45-0B748E7E1DEF}"/>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413287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59D7-5C75-48B3-9BE2-8B45A8593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5E155C-49C8-4801-AFE6-3FD85B967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D7DF48-F80B-498C-B6F4-BA8BDF171A0D}"/>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8D1E6E96-6F4C-4BCE-BE46-58C16A3B9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6C831-65B7-4B18-9918-84EE10156F11}"/>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98127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9453-C5A3-4F95-9AE3-B6E0A6F4E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EB55F4-0F9D-40C1-AB05-42DF038FB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F9BCE1-CB55-438D-82DA-11C3696B102C}"/>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DC3A0C4A-5CAB-4ACF-A9F9-51DAF174D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F2E93-2661-4BE4-BDAA-E24F18B9E75F}"/>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184337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3895-088C-4F65-83CD-9F36946503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A904F-521C-40DD-B1FB-7CFE889DF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32FE8D-7E2C-4411-84CF-7675A7B4F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A81AC8-E956-4D8B-A1F1-81A9E84212F9}"/>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6" name="Footer Placeholder 5">
            <a:extLst>
              <a:ext uri="{FF2B5EF4-FFF2-40B4-BE49-F238E27FC236}">
                <a16:creationId xmlns:a16="http://schemas.microsoft.com/office/drawing/2014/main" id="{C880FE6E-8032-4E9C-B056-FFEE823B1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46639-3F39-4780-82F6-882ECCD9296E}"/>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111795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98C9-4636-4B85-9FF0-9681FB5F21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5AAAC4-E8BC-435A-B1A9-3E6685C14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5BCAE-A0B9-4F8D-9C3E-7440C1747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CC2AE5-B8A6-4209-8768-0C4B6310E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B489F-BC60-4C26-A112-D65821088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057B02-2E8E-4CE7-B4FA-C038A6F12A43}"/>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8" name="Footer Placeholder 7">
            <a:extLst>
              <a:ext uri="{FF2B5EF4-FFF2-40B4-BE49-F238E27FC236}">
                <a16:creationId xmlns:a16="http://schemas.microsoft.com/office/drawing/2014/main" id="{1CC6D027-C46D-4A5B-A3AE-EF7B044EF6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190D0A-EFFF-4736-839B-7A1BF866C6D0}"/>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93396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7CFD-E516-4DF1-87E4-6985D2C603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965670-623A-457B-AFA8-430B9B54E4BC}"/>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4" name="Footer Placeholder 3">
            <a:extLst>
              <a:ext uri="{FF2B5EF4-FFF2-40B4-BE49-F238E27FC236}">
                <a16:creationId xmlns:a16="http://schemas.microsoft.com/office/drawing/2014/main" id="{997E821F-CE96-4BDC-9598-2EA7DEB446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8750BA-2717-4D15-BBDE-4722B60FC974}"/>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213973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8CC07-387B-47C5-BE34-74819C7EAA92}"/>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3" name="Footer Placeholder 2">
            <a:extLst>
              <a:ext uri="{FF2B5EF4-FFF2-40B4-BE49-F238E27FC236}">
                <a16:creationId xmlns:a16="http://schemas.microsoft.com/office/drawing/2014/main" id="{E7E2C0C8-8BAC-432A-A2C6-658ACF7112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8AC099-D98D-4100-8EFC-2C0751EA563D}"/>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32089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B4C2-D0A7-470F-AA97-2618BDDAA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AD71A3-40BB-48DC-B28D-1435AE8C8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893330-F1E2-43A6-B138-1E36A7320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3DAFD-9430-459E-8548-663B3A7D88DD}"/>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6" name="Footer Placeholder 5">
            <a:extLst>
              <a:ext uri="{FF2B5EF4-FFF2-40B4-BE49-F238E27FC236}">
                <a16:creationId xmlns:a16="http://schemas.microsoft.com/office/drawing/2014/main" id="{54F82BF6-CC15-47A1-8A79-08595066CA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EEC07F-C77C-4A5C-A085-B34996778232}"/>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49895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2246-B654-4D92-BC4F-CCE8979F2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803D2D-308A-4594-8F4B-653A30312B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004FC0-4C63-4983-9384-5F81C8F94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2D6A9-77DF-4FA1-A562-E2D48264D6DD}"/>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6" name="Footer Placeholder 5">
            <a:extLst>
              <a:ext uri="{FF2B5EF4-FFF2-40B4-BE49-F238E27FC236}">
                <a16:creationId xmlns:a16="http://schemas.microsoft.com/office/drawing/2014/main" id="{F5F1730E-792F-483B-9577-0FD97D501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3C5DEF-2EA9-4E3A-9275-B5BADF65D2E3}"/>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132844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14373-DD23-4CBB-BA5E-3F8D60A488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DB2939-7B5F-413E-98EE-D75846084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DE840-031A-404E-9153-A1384B2E1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29E81CEF-5C15-4E7E-836E-4F23A5DB92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8A4CE1-EED9-484B-97BE-83B6A96D1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3E984-1F69-485D-B069-7BE0A160D56C}" type="slidenum">
              <a:rPr lang="en-IN" smtClean="0"/>
              <a:t>‹#›</a:t>
            </a:fld>
            <a:endParaRPr lang="en-IN"/>
          </a:p>
        </p:txBody>
      </p:sp>
    </p:spTree>
    <p:extLst>
      <p:ext uri="{BB962C8B-B14F-4D97-AF65-F5344CB8AC3E}">
        <p14:creationId xmlns:p14="http://schemas.microsoft.com/office/powerpoint/2010/main" val="2973182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hyperlink" Target="https://medium.com/@rkaahean/the-bass-diffusion-model-a-gentle-introduction-i-b9b4fe3cd94e" TargetMode="Externa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hyperlink" Target="https://srdas.github.io/MLBook/productForecastingBassModel.html" TargetMode="Externa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9DBD-5D48-44E4-BD17-3F8E75B5DC82}"/>
              </a:ext>
            </a:extLst>
          </p:cNvPr>
          <p:cNvSpPr>
            <a:spLocks noGrp="1"/>
          </p:cNvSpPr>
          <p:nvPr>
            <p:ph type="ctrTitle"/>
          </p:nvPr>
        </p:nvSpPr>
        <p:spPr/>
        <p:txBody>
          <a:bodyPr/>
          <a:lstStyle/>
          <a:p>
            <a:r>
              <a:rPr lang="en-US" dirty="0"/>
              <a:t>Bass Diffusion Model</a:t>
            </a:r>
            <a:endParaRPr lang="en-IN" dirty="0"/>
          </a:p>
        </p:txBody>
      </p:sp>
      <p:sp>
        <p:nvSpPr>
          <p:cNvPr id="3" name="Subtitle 2">
            <a:extLst>
              <a:ext uri="{FF2B5EF4-FFF2-40B4-BE49-F238E27FC236}">
                <a16:creationId xmlns:a16="http://schemas.microsoft.com/office/drawing/2014/main" id="{05DBAF7E-7201-4E91-A310-0BCADBFAA992}"/>
              </a:ext>
            </a:extLst>
          </p:cNvPr>
          <p:cNvSpPr>
            <a:spLocks noGrp="1"/>
          </p:cNvSpPr>
          <p:nvPr>
            <p:ph type="subTitle" idx="1"/>
          </p:nvPr>
        </p:nvSpPr>
        <p:spPr/>
        <p:txBody>
          <a:bodyPr/>
          <a:lstStyle/>
          <a:p>
            <a:r>
              <a:rPr lang="en-US" dirty="0"/>
              <a:t>Will Your New Product Be a Hit?</a:t>
            </a:r>
          </a:p>
          <a:p>
            <a:endParaRPr lang="en-IN" dirty="0"/>
          </a:p>
        </p:txBody>
      </p:sp>
    </p:spTree>
    <p:extLst>
      <p:ext uri="{BB962C8B-B14F-4D97-AF65-F5344CB8AC3E}">
        <p14:creationId xmlns:p14="http://schemas.microsoft.com/office/powerpoint/2010/main" val="40631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a:xfrm>
            <a:off x="429208" y="225165"/>
            <a:ext cx="10515600" cy="1325563"/>
          </a:xfrm>
        </p:spPr>
        <p:txBody>
          <a:bodyPr/>
          <a:lstStyle/>
          <a:p>
            <a:r>
              <a:rPr lang="en-IN" dirty="0"/>
              <a:t>Bass Model</a:t>
            </a:r>
          </a:p>
        </p:txBody>
      </p:sp>
      <p:sp>
        <p:nvSpPr>
          <p:cNvPr id="6" name="Content Placeholder 5">
            <a:extLst>
              <a:ext uri="{FF2B5EF4-FFF2-40B4-BE49-F238E27FC236}">
                <a16:creationId xmlns:a16="http://schemas.microsoft.com/office/drawing/2014/main" id="{F06CF28A-1A61-43C1-B72F-BC4D03986B01}"/>
              </a:ext>
            </a:extLst>
          </p:cNvPr>
          <p:cNvSpPr>
            <a:spLocks noGrp="1"/>
          </p:cNvSpPr>
          <p:nvPr>
            <p:ph idx="1"/>
          </p:nvPr>
        </p:nvSpPr>
        <p:spPr>
          <a:xfrm>
            <a:off x="429208" y="1418253"/>
            <a:ext cx="10924592" cy="5337110"/>
          </a:xfrm>
        </p:spPr>
        <p:txBody>
          <a:bodyPr>
            <a:normAutofit fontScale="92500" lnSpcReduction="20000"/>
          </a:bodyPr>
          <a:lstStyle/>
          <a:p>
            <a:pPr marL="0" indent="0">
              <a:buNone/>
            </a:pPr>
            <a:r>
              <a:rPr lang="en-US" dirty="0"/>
              <a:t>In Summary: </a:t>
            </a:r>
          </a:p>
          <a:p>
            <a:r>
              <a:rPr lang="en-US" dirty="0"/>
              <a:t>p is the coefficient on innovation. </a:t>
            </a:r>
          </a:p>
          <a:p>
            <a:r>
              <a:rPr lang="en-US" dirty="0"/>
              <a:t>q is the coefficient of imitation.</a:t>
            </a:r>
          </a:p>
          <a:p>
            <a:r>
              <a:rPr lang="en-US" dirty="0"/>
              <a:t>N(t) gives new adopters at a given time t.</a:t>
            </a:r>
          </a:p>
          <a:p>
            <a:r>
              <a:rPr lang="en-US" dirty="0"/>
              <a:t>M is the Absolute Market Share.</a:t>
            </a:r>
          </a:p>
          <a:p>
            <a:pPr marL="0" indent="0">
              <a:buNone/>
            </a:pPr>
            <a:endParaRPr lang="en-US" dirty="0"/>
          </a:p>
          <a:p>
            <a:pPr marL="0" indent="0">
              <a:buNone/>
            </a:pPr>
            <a:r>
              <a:rPr lang="en-US" dirty="0"/>
              <a:t>Hence, if we can find  p  and  q  for a product, we can forecast its adoption over time, and thereby generate a time path of sales.</a:t>
            </a:r>
          </a:p>
          <a:p>
            <a:pPr marL="0" indent="0">
              <a:buNone/>
            </a:pPr>
            <a:endParaRPr lang="en-US" dirty="0"/>
          </a:p>
          <a:p>
            <a:pPr marL="0" indent="0">
              <a:buNone/>
            </a:pPr>
            <a:r>
              <a:rPr lang="en-US" dirty="0" err="1"/>
              <a:t>Fareena</a:t>
            </a:r>
            <a:r>
              <a:rPr lang="en-US" dirty="0"/>
              <a:t> Sultan, John Farley, and Donald Lehmann summarized the estimated Bass model parameters for 213 products in their work “A Meta-Analysis of Applications of Diffusion Models,” (Journal of Marketing Research, 1990, pp. 70–77) and found an average value of 0.03 for P and 0.30 for Q. This indicates that imitation is much more important than innovation in facilitating product diffusion.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984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AE1D-F337-4282-B62E-C229A60690DE}"/>
              </a:ext>
            </a:extLst>
          </p:cNvPr>
          <p:cNvSpPr>
            <a:spLocks noGrp="1"/>
          </p:cNvSpPr>
          <p:nvPr>
            <p:ph type="title"/>
          </p:nvPr>
        </p:nvSpPr>
        <p:spPr>
          <a:xfrm>
            <a:off x="241040" y="0"/>
            <a:ext cx="10515600" cy="1325563"/>
          </a:xfrm>
        </p:spPr>
        <p:txBody>
          <a:bodyPr/>
          <a:lstStyle/>
          <a:p>
            <a:r>
              <a:rPr lang="en-IN" dirty="0"/>
              <a:t>Let’s solve a case</a:t>
            </a:r>
          </a:p>
        </p:txBody>
      </p:sp>
      <p:sp>
        <p:nvSpPr>
          <p:cNvPr id="3" name="Content Placeholder 2">
            <a:extLst>
              <a:ext uri="{FF2B5EF4-FFF2-40B4-BE49-F238E27FC236}">
                <a16:creationId xmlns:a16="http://schemas.microsoft.com/office/drawing/2014/main" id="{D3480EC7-CB35-440B-9977-7FFA556613B0}"/>
              </a:ext>
            </a:extLst>
          </p:cNvPr>
          <p:cNvSpPr>
            <a:spLocks noGrp="1"/>
          </p:cNvSpPr>
          <p:nvPr>
            <p:ph idx="1"/>
          </p:nvPr>
        </p:nvSpPr>
        <p:spPr>
          <a:xfrm>
            <a:off x="241040" y="1253330"/>
            <a:ext cx="11804780" cy="5418057"/>
          </a:xfrm>
        </p:spPr>
        <p:txBody>
          <a:bodyPr>
            <a:normAutofit/>
          </a:bodyPr>
          <a:lstStyle/>
          <a:p>
            <a:r>
              <a:rPr lang="en-US" dirty="0"/>
              <a:t>It is difficult to predict the sales of a new product before it comes to market, but an approach that has proven useful in the past is to look for a similar product or industry that has already reached market maturity (for example, a color TV might be an analog for DIRECTV). Similar products or industries are often referred to as adjacent industries/categories. You can use the values of P and Q for the analogous product and an estimated value of N for the new product to forecast sales.</a:t>
            </a:r>
          </a:p>
          <a:p>
            <a:pPr marL="0" indent="0">
              <a:buNone/>
            </a:pPr>
            <a:endParaRPr lang="en-US" dirty="0"/>
          </a:p>
          <a:p>
            <a:r>
              <a:rPr lang="en-US" dirty="0"/>
              <a:t>To fit the Bass model, you must find values of P, Q, and N, which accurately predict each period’s actual sales (n(t)). To estimate P, Q, and N, use the Solver. To illustrate the estimation of the Bass model, use U.S. sales of color TVs;</a:t>
            </a:r>
          </a:p>
          <a:p>
            <a:r>
              <a:rPr lang="en-US" dirty="0"/>
              <a:t>The file ColorTV.xls contains 16 years of color TV sales (1964–1979).</a:t>
            </a:r>
            <a:endParaRPr lang="en-IN" dirty="0"/>
          </a:p>
        </p:txBody>
      </p:sp>
      <p:graphicFrame>
        <p:nvGraphicFramePr>
          <p:cNvPr id="4" name="Object 3">
            <a:extLst>
              <a:ext uri="{FF2B5EF4-FFF2-40B4-BE49-F238E27FC236}">
                <a16:creationId xmlns:a16="http://schemas.microsoft.com/office/drawing/2014/main" id="{0B2AE37D-E89E-42B6-9914-B578D0C1A12E}"/>
              </a:ext>
            </a:extLst>
          </p:cNvPr>
          <p:cNvGraphicFramePr>
            <a:graphicFrameLocks noChangeAspect="1"/>
          </p:cNvGraphicFramePr>
          <p:nvPr>
            <p:extLst>
              <p:ext uri="{D42A27DB-BD31-4B8C-83A1-F6EECF244321}">
                <p14:modId xmlns:p14="http://schemas.microsoft.com/office/powerpoint/2010/main" val="2997474015"/>
              </p:ext>
            </p:extLst>
          </p:nvPr>
        </p:nvGraphicFramePr>
        <p:xfrm>
          <a:off x="10546702" y="5879224"/>
          <a:ext cx="914400" cy="792163"/>
        </p:xfrm>
        <a:graphic>
          <a:graphicData uri="http://schemas.openxmlformats.org/presentationml/2006/ole">
            <mc:AlternateContent xmlns:mc="http://schemas.openxmlformats.org/markup-compatibility/2006">
              <mc:Choice xmlns:v="urn:schemas-microsoft-com:vml" Requires="v">
                <p:oleObj spid="_x0000_s2086" name="Worksheet" showAsIcon="1" r:id="rId3" imgW="914400" imgH="792360" progId="Excel.Sheet.8">
                  <p:embed/>
                </p:oleObj>
              </mc:Choice>
              <mc:Fallback>
                <p:oleObj name="Worksheet" showAsIcon="1" r:id="rId3" imgW="914400" imgH="792360" progId="Excel.Sheet.8">
                  <p:embed/>
                  <p:pic>
                    <p:nvPicPr>
                      <p:cNvPr id="0" name=""/>
                      <p:cNvPicPr/>
                      <p:nvPr/>
                    </p:nvPicPr>
                    <p:blipFill>
                      <a:blip r:embed="rId4"/>
                      <a:stretch>
                        <a:fillRect/>
                      </a:stretch>
                    </p:blipFill>
                    <p:spPr>
                      <a:xfrm>
                        <a:off x="10546702" y="5879224"/>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08438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11F9-75D8-4F5E-BF69-779F516E3448}"/>
              </a:ext>
            </a:extLst>
          </p:cNvPr>
          <p:cNvSpPr>
            <a:spLocks noGrp="1"/>
          </p:cNvSpPr>
          <p:nvPr>
            <p:ph type="title"/>
          </p:nvPr>
        </p:nvSpPr>
        <p:spPr/>
        <p:txBody>
          <a:bodyPr/>
          <a:lstStyle/>
          <a:p>
            <a:r>
              <a:rPr lang="en-IN" dirty="0"/>
              <a:t>Bass Model(Few) Estimates:</a:t>
            </a:r>
          </a:p>
        </p:txBody>
      </p:sp>
      <p:pic>
        <p:nvPicPr>
          <p:cNvPr id="5" name="Content Placeholder 4">
            <a:extLst>
              <a:ext uri="{FF2B5EF4-FFF2-40B4-BE49-F238E27FC236}">
                <a16:creationId xmlns:a16="http://schemas.microsoft.com/office/drawing/2014/main" id="{68566239-A9EB-457E-9CC5-0DD239ADB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883" y="2058930"/>
            <a:ext cx="10010082" cy="3055403"/>
          </a:xfrm>
        </p:spPr>
      </p:pic>
    </p:spTree>
    <p:extLst>
      <p:ext uri="{BB962C8B-B14F-4D97-AF65-F5344CB8AC3E}">
        <p14:creationId xmlns:p14="http://schemas.microsoft.com/office/powerpoint/2010/main" val="45715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2DC1-AADA-41FB-AEDF-C124192D932B}"/>
              </a:ext>
            </a:extLst>
          </p:cNvPr>
          <p:cNvSpPr>
            <a:spLocks noGrp="1"/>
          </p:cNvSpPr>
          <p:nvPr>
            <p:ph type="title"/>
          </p:nvPr>
        </p:nvSpPr>
        <p:spPr/>
        <p:txBody>
          <a:bodyPr/>
          <a:lstStyle/>
          <a:p>
            <a:r>
              <a:rPr lang="en-IN" dirty="0"/>
              <a:t>Let’s visualize Bass Model in Python</a:t>
            </a:r>
          </a:p>
        </p:txBody>
      </p:sp>
      <p:sp>
        <p:nvSpPr>
          <p:cNvPr id="3" name="Content Placeholder 2">
            <a:extLst>
              <a:ext uri="{FF2B5EF4-FFF2-40B4-BE49-F238E27FC236}">
                <a16:creationId xmlns:a16="http://schemas.microsoft.com/office/drawing/2014/main" id="{310681B2-BBB1-4490-90C0-6946B792A60A}"/>
              </a:ext>
            </a:extLst>
          </p:cNvPr>
          <p:cNvSpPr>
            <a:spLocks noGrp="1"/>
          </p:cNvSpPr>
          <p:nvPr>
            <p:ph idx="1"/>
          </p:nvPr>
        </p:nvSpPr>
        <p:spPr/>
        <p:txBody>
          <a:bodyPr/>
          <a:lstStyle/>
          <a:p>
            <a:r>
              <a:rPr lang="en-US" dirty="0"/>
              <a:t>So how does it actually look like in practice? Let’s experiment with a few values of p &amp; q. M will be fixed to 100 (units, not a %). </a:t>
            </a:r>
          </a:p>
          <a:p>
            <a:endParaRPr lang="en-US" dirty="0"/>
          </a:p>
          <a:p>
            <a:pPr marL="0" indent="0">
              <a:buNone/>
            </a:pPr>
            <a:endParaRPr lang="en-IN" dirty="0"/>
          </a:p>
        </p:txBody>
      </p:sp>
      <p:pic>
        <p:nvPicPr>
          <p:cNvPr id="5" name="Picture 4">
            <a:extLst>
              <a:ext uri="{FF2B5EF4-FFF2-40B4-BE49-F238E27FC236}">
                <a16:creationId xmlns:a16="http://schemas.microsoft.com/office/drawing/2014/main" id="{D8B62611-5BFA-447E-B286-F2EA8416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13" y="2916455"/>
            <a:ext cx="4238041" cy="3477687"/>
          </a:xfrm>
          <a:prstGeom prst="rect">
            <a:avLst/>
          </a:prstGeom>
        </p:spPr>
      </p:pic>
      <p:pic>
        <p:nvPicPr>
          <p:cNvPr id="7" name="Picture 6">
            <a:extLst>
              <a:ext uri="{FF2B5EF4-FFF2-40B4-BE49-F238E27FC236}">
                <a16:creationId xmlns:a16="http://schemas.microsoft.com/office/drawing/2014/main" id="{61A24241-D728-4C07-9C1A-04A8A27DE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459" y="2819009"/>
            <a:ext cx="4337828" cy="3575133"/>
          </a:xfrm>
          <a:prstGeom prst="rect">
            <a:avLst/>
          </a:prstGeom>
        </p:spPr>
      </p:pic>
      <p:sp>
        <p:nvSpPr>
          <p:cNvPr id="9" name="TextBox 8">
            <a:extLst>
              <a:ext uri="{FF2B5EF4-FFF2-40B4-BE49-F238E27FC236}">
                <a16:creationId xmlns:a16="http://schemas.microsoft.com/office/drawing/2014/main" id="{1A21941C-74A5-4643-AE46-E8B977E93BA8}"/>
              </a:ext>
            </a:extLst>
          </p:cNvPr>
          <p:cNvSpPr txBox="1"/>
          <p:nvPr/>
        </p:nvSpPr>
        <p:spPr>
          <a:xfrm>
            <a:off x="522515" y="6488668"/>
            <a:ext cx="11290040" cy="369332"/>
          </a:xfrm>
          <a:prstGeom prst="rect">
            <a:avLst/>
          </a:prstGeom>
          <a:noFill/>
        </p:spPr>
        <p:txBody>
          <a:bodyPr wrap="square">
            <a:spAutoFit/>
          </a:bodyPr>
          <a:lstStyle/>
          <a:p>
            <a:r>
              <a:rPr lang="en-IN" dirty="0"/>
              <a:t>Reference : </a:t>
            </a:r>
            <a:r>
              <a:rPr lang="en-IN" dirty="0">
                <a:hlinkClick r:id="rId5"/>
              </a:rPr>
              <a:t>https://medium.com/@rkaahean/the-bass-diffusion-model-a-gentle-introduction-i-b9b4fe3cd94e</a:t>
            </a:r>
            <a:endParaRPr lang="en-IN" dirty="0"/>
          </a:p>
        </p:txBody>
      </p:sp>
      <p:graphicFrame>
        <p:nvGraphicFramePr>
          <p:cNvPr id="10" name="Object 9">
            <a:extLst>
              <a:ext uri="{FF2B5EF4-FFF2-40B4-BE49-F238E27FC236}">
                <a16:creationId xmlns:a16="http://schemas.microsoft.com/office/drawing/2014/main" id="{3422D18D-76B4-4E36-93B8-EF20D565FB70}"/>
              </a:ext>
            </a:extLst>
          </p:cNvPr>
          <p:cNvGraphicFramePr>
            <a:graphicFrameLocks noChangeAspect="1"/>
          </p:cNvGraphicFramePr>
          <p:nvPr>
            <p:extLst>
              <p:ext uri="{D42A27DB-BD31-4B8C-83A1-F6EECF244321}">
                <p14:modId xmlns:p14="http://schemas.microsoft.com/office/powerpoint/2010/main" val="2569164490"/>
              </p:ext>
            </p:extLst>
          </p:nvPr>
        </p:nvGraphicFramePr>
        <p:xfrm>
          <a:off x="5588906" y="4210493"/>
          <a:ext cx="914400" cy="792163"/>
        </p:xfrm>
        <a:graphic>
          <a:graphicData uri="http://schemas.openxmlformats.org/presentationml/2006/ole">
            <mc:AlternateContent xmlns:mc="http://schemas.openxmlformats.org/markup-compatibility/2006">
              <mc:Choice xmlns:v="urn:schemas-microsoft-com:vml" Requires="v">
                <p:oleObj spid="_x0000_s3082" name="Packager Shell Object" showAsIcon="1" r:id="rId6" imgW="914400" imgH="792360" progId="Package">
                  <p:embed/>
                </p:oleObj>
              </mc:Choice>
              <mc:Fallback>
                <p:oleObj name="Packager Shell Object" showAsIcon="1" r:id="rId6" imgW="914400" imgH="792360" progId="Package">
                  <p:embed/>
                  <p:pic>
                    <p:nvPicPr>
                      <p:cNvPr id="0" name=""/>
                      <p:cNvPicPr/>
                      <p:nvPr/>
                    </p:nvPicPr>
                    <p:blipFill>
                      <a:blip r:embed="rId7"/>
                      <a:stretch>
                        <a:fillRect/>
                      </a:stretch>
                    </p:blipFill>
                    <p:spPr>
                      <a:xfrm>
                        <a:off x="5588906" y="421049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51081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CE32-EABE-496B-80B8-99FB3E89AB3D}"/>
              </a:ext>
            </a:extLst>
          </p:cNvPr>
          <p:cNvSpPr>
            <a:spLocks noGrp="1"/>
          </p:cNvSpPr>
          <p:nvPr>
            <p:ph type="title"/>
          </p:nvPr>
        </p:nvSpPr>
        <p:spPr/>
        <p:txBody>
          <a:bodyPr/>
          <a:lstStyle/>
          <a:p>
            <a:r>
              <a:rPr lang="en-IN" dirty="0"/>
              <a:t>To Conclude:</a:t>
            </a:r>
          </a:p>
        </p:txBody>
      </p:sp>
      <p:sp>
        <p:nvSpPr>
          <p:cNvPr id="3" name="Content Placeholder 2">
            <a:extLst>
              <a:ext uri="{FF2B5EF4-FFF2-40B4-BE49-F238E27FC236}">
                <a16:creationId xmlns:a16="http://schemas.microsoft.com/office/drawing/2014/main" id="{F8D1E5DF-AF30-46CF-9C72-DE181A502BFA}"/>
              </a:ext>
            </a:extLst>
          </p:cNvPr>
          <p:cNvSpPr>
            <a:spLocks noGrp="1"/>
          </p:cNvSpPr>
          <p:nvPr>
            <p:ph idx="1"/>
          </p:nvPr>
        </p:nvSpPr>
        <p:spPr/>
        <p:txBody>
          <a:bodyPr/>
          <a:lstStyle/>
          <a:p>
            <a:r>
              <a:rPr lang="en-US" dirty="0"/>
              <a:t>The Bass model breaks down product sales into an innovation (P) and imitation (Q) factor. </a:t>
            </a:r>
          </a:p>
          <a:p>
            <a:r>
              <a:rPr lang="en-US" dirty="0"/>
              <a:t>The GRG </a:t>
            </a:r>
            <a:r>
              <a:rPr lang="en-US" dirty="0" err="1"/>
              <a:t>Multistart</a:t>
            </a:r>
            <a:r>
              <a:rPr lang="en-US" dirty="0"/>
              <a:t> Solver Engine can be used to estimate P, Q, and N.</a:t>
            </a:r>
          </a:p>
          <a:p>
            <a:r>
              <a:rPr lang="en-US" dirty="0"/>
              <a:t>By using an analogous product to estimate P and Q and intentions data to estimate N, you can use the Bass model to estimate new product sales before the product is launched.</a:t>
            </a:r>
          </a:p>
          <a:p>
            <a:r>
              <a:rPr lang="en-US" dirty="0"/>
              <a:t>By randomly drawing values of P and Q from a set of analogous products and modeling N as a normal random variable, you can simulate the range of possible product sales.</a:t>
            </a:r>
            <a:endParaRPr lang="en-IN" dirty="0"/>
          </a:p>
        </p:txBody>
      </p:sp>
    </p:spTree>
    <p:extLst>
      <p:ext uri="{BB962C8B-B14F-4D97-AF65-F5344CB8AC3E}">
        <p14:creationId xmlns:p14="http://schemas.microsoft.com/office/powerpoint/2010/main" val="21313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2793-635E-4E18-A0F4-D11AE178148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18D931E-5D96-4991-A891-C98FC054AB7B}"/>
              </a:ext>
            </a:extLst>
          </p:cNvPr>
          <p:cNvSpPr>
            <a:spLocks noGrp="1"/>
          </p:cNvSpPr>
          <p:nvPr>
            <p:ph idx="1"/>
          </p:nvPr>
        </p:nvSpPr>
        <p:spPr/>
        <p:txBody>
          <a:bodyPr/>
          <a:lstStyle/>
          <a:p>
            <a:r>
              <a:rPr lang="en-US" dirty="0"/>
              <a:t>Businesses regularly invest large sums of money in new product development. If the product does not sell well, these investments can reduce the company’s value or share price. It is therefore of critical importance to predict future sales of a product before a product comes to market.</a:t>
            </a:r>
          </a:p>
          <a:p>
            <a:pPr marL="0" indent="0">
              <a:buNone/>
            </a:pPr>
            <a:endParaRPr lang="en-US" dirty="0"/>
          </a:p>
          <a:p>
            <a:r>
              <a:rPr lang="en-US" dirty="0"/>
              <a:t>This is where the Bass Diffusion Model comes in. Named after Frank Bass in 1963, he detailed a mathematical model to predict the growth of consumer durables.</a:t>
            </a:r>
          </a:p>
          <a:p>
            <a:endParaRPr lang="en-IN" dirty="0"/>
          </a:p>
        </p:txBody>
      </p:sp>
    </p:spTree>
    <p:extLst>
      <p:ext uri="{BB962C8B-B14F-4D97-AF65-F5344CB8AC3E}">
        <p14:creationId xmlns:p14="http://schemas.microsoft.com/office/powerpoint/2010/main" val="357112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2793-635E-4E18-A0F4-D11AE1781481}"/>
              </a:ext>
            </a:extLst>
          </p:cNvPr>
          <p:cNvSpPr>
            <a:spLocks noGrp="1"/>
          </p:cNvSpPr>
          <p:nvPr>
            <p:ph type="title"/>
          </p:nvPr>
        </p:nvSpPr>
        <p:spPr>
          <a:xfrm>
            <a:off x="0" y="0"/>
            <a:ext cx="10515600" cy="1325563"/>
          </a:xfrm>
        </p:spPr>
        <p:txBody>
          <a:bodyPr/>
          <a:lstStyle/>
          <a:p>
            <a:r>
              <a:rPr lang="en-IN" dirty="0"/>
              <a:t>Introduction</a:t>
            </a:r>
          </a:p>
        </p:txBody>
      </p:sp>
      <p:pic>
        <p:nvPicPr>
          <p:cNvPr id="7" name="Content Placeholder 6">
            <a:extLst>
              <a:ext uri="{FF2B5EF4-FFF2-40B4-BE49-F238E27FC236}">
                <a16:creationId xmlns:a16="http://schemas.microsoft.com/office/drawing/2014/main" id="{C5DC945E-1B7F-4536-A749-923ECDE281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19" y="970383"/>
            <a:ext cx="11513976" cy="5747658"/>
          </a:xfrm>
        </p:spPr>
      </p:pic>
    </p:spTree>
    <p:extLst>
      <p:ext uri="{BB962C8B-B14F-4D97-AF65-F5344CB8AC3E}">
        <p14:creationId xmlns:p14="http://schemas.microsoft.com/office/powerpoint/2010/main" val="396767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40F2ED-C660-4397-9F1E-4B4423238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576" y="1203648"/>
            <a:ext cx="5550159" cy="5213851"/>
          </a:xfrm>
          <a:prstGeom prst="rect">
            <a:avLst/>
          </a:prstGeom>
        </p:spPr>
      </p:pic>
      <p:sp>
        <p:nvSpPr>
          <p:cNvPr id="2" name="Title 1">
            <a:extLst>
              <a:ext uri="{FF2B5EF4-FFF2-40B4-BE49-F238E27FC236}">
                <a16:creationId xmlns:a16="http://schemas.microsoft.com/office/drawing/2014/main" id="{19462793-635E-4E18-A0F4-D11AE1781481}"/>
              </a:ext>
            </a:extLst>
          </p:cNvPr>
          <p:cNvSpPr>
            <a:spLocks noGrp="1"/>
          </p:cNvSpPr>
          <p:nvPr>
            <p:ph type="title"/>
          </p:nvPr>
        </p:nvSpPr>
        <p:spPr>
          <a:xfrm>
            <a:off x="726233" y="64698"/>
            <a:ext cx="10515600" cy="1325563"/>
          </a:xfrm>
        </p:spPr>
        <p:txBody>
          <a:bodyPr/>
          <a:lstStyle/>
          <a:p>
            <a:r>
              <a:rPr lang="en-IN" dirty="0"/>
              <a:t>Introduction</a:t>
            </a:r>
          </a:p>
        </p:txBody>
      </p:sp>
      <p:sp>
        <p:nvSpPr>
          <p:cNvPr id="3" name="Content Placeholder 2">
            <a:extLst>
              <a:ext uri="{FF2B5EF4-FFF2-40B4-BE49-F238E27FC236}">
                <a16:creationId xmlns:a16="http://schemas.microsoft.com/office/drawing/2014/main" id="{E18D931E-5D96-4991-A891-C98FC054AB7B}"/>
              </a:ext>
            </a:extLst>
          </p:cNvPr>
          <p:cNvSpPr>
            <a:spLocks noGrp="1"/>
          </p:cNvSpPr>
          <p:nvPr>
            <p:ph idx="1"/>
          </p:nvPr>
        </p:nvSpPr>
        <p:spPr>
          <a:xfrm>
            <a:off x="362339" y="1280254"/>
            <a:ext cx="5889171" cy="5213851"/>
          </a:xfrm>
        </p:spPr>
        <p:txBody>
          <a:bodyPr/>
          <a:lstStyle/>
          <a:p>
            <a:pPr marL="0" indent="0">
              <a:buNone/>
            </a:pPr>
            <a:r>
              <a:rPr lang="en-US" dirty="0"/>
              <a:t>The Bass model asserts that diffusion of a new product is driven by two types of people: </a:t>
            </a:r>
          </a:p>
          <a:p>
            <a:pPr marL="0" indent="0">
              <a:buNone/>
            </a:pPr>
            <a:r>
              <a:rPr lang="en-US" dirty="0"/>
              <a:t>■ Innovators: Innovators are people who seek new products without caring if other people have adopted the new product. </a:t>
            </a:r>
          </a:p>
          <a:p>
            <a:pPr marL="0" indent="0">
              <a:buNone/>
            </a:pPr>
            <a:r>
              <a:rPr lang="en-US" dirty="0"/>
              <a:t>■ Imitators: Imitators are people who wait to try a product until other people have successfully used the product.</a:t>
            </a:r>
            <a:endParaRPr lang="en-IN" dirty="0"/>
          </a:p>
        </p:txBody>
      </p:sp>
    </p:spTree>
    <p:extLst>
      <p:ext uri="{BB962C8B-B14F-4D97-AF65-F5344CB8AC3E}">
        <p14:creationId xmlns:p14="http://schemas.microsoft.com/office/powerpoint/2010/main" val="143722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F276DB-635F-4C8F-A64A-0D3C54F6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996" y="223934"/>
            <a:ext cx="6463004" cy="6494107"/>
          </a:xfrm>
          <a:prstGeom prst="rect">
            <a:avLst/>
          </a:prstGeom>
        </p:spPr>
      </p:pic>
      <p:pic>
        <p:nvPicPr>
          <p:cNvPr id="3" name="Picture 2">
            <a:extLst>
              <a:ext uri="{FF2B5EF4-FFF2-40B4-BE49-F238E27FC236}">
                <a16:creationId xmlns:a16="http://schemas.microsoft.com/office/drawing/2014/main" id="{CF2DBA1A-2D4E-48A9-A2D5-40BA4718F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935"/>
            <a:ext cx="5943600" cy="6270171"/>
          </a:xfrm>
          <a:prstGeom prst="rect">
            <a:avLst/>
          </a:prstGeom>
        </p:spPr>
      </p:pic>
    </p:spTree>
    <p:extLst>
      <p:ext uri="{BB962C8B-B14F-4D97-AF65-F5344CB8AC3E}">
        <p14:creationId xmlns:p14="http://schemas.microsoft.com/office/powerpoint/2010/main" val="59040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p:txBody>
          <a:bodyPr/>
          <a:lstStyle/>
          <a:p>
            <a:r>
              <a:rPr lang="en-IN" dirty="0"/>
              <a:t>Bass Model</a:t>
            </a:r>
          </a:p>
        </p:txBody>
      </p:sp>
      <p:sp>
        <p:nvSpPr>
          <p:cNvPr id="3" name="Content Placeholder 2">
            <a:extLst>
              <a:ext uri="{FF2B5EF4-FFF2-40B4-BE49-F238E27FC236}">
                <a16:creationId xmlns:a16="http://schemas.microsoft.com/office/drawing/2014/main" id="{0E977137-6206-45CE-A725-D3C40FE73537}"/>
              </a:ext>
            </a:extLst>
          </p:cNvPr>
          <p:cNvSpPr>
            <a:spLocks noGrp="1"/>
          </p:cNvSpPr>
          <p:nvPr>
            <p:ph idx="1"/>
          </p:nvPr>
        </p:nvSpPr>
        <p:spPr/>
        <p:txBody>
          <a:bodyPr/>
          <a:lstStyle/>
          <a:p>
            <a:pPr marL="0" indent="0">
              <a:buNone/>
            </a:pPr>
            <a:r>
              <a:rPr lang="en-US" dirty="0"/>
              <a:t>The components of the bass model.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remaining?</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2C951BC-62E7-4F55-BE2C-CCAE0C388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084" y="2577582"/>
            <a:ext cx="10848975" cy="2358312"/>
          </a:xfrm>
          <a:prstGeom prst="rect">
            <a:avLst/>
          </a:prstGeom>
        </p:spPr>
      </p:pic>
      <p:pic>
        <p:nvPicPr>
          <p:cNvPr id="7" name="Picture 6">
            <a:extLst>
              <a:ext uri="{FF2B5EF4-FFF2-40B4-BE49-F238E27FC236}">
                <a16:creationId xmlns:a16="http://schemas.microsoft.com/office/drawing/2014/main" id="{B55A2034-7E57-4803-8E4A-EA9D25617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332" y="5982653"/>
            <a:ext cx="2567940" cy="388620"/>
          </a:xfrm>
          <a:prstGeom prst="rect">
            <a:avLst/>
          </a:prstGeom>
        </p:spPr>
      </p:pic>
    </p:spTree>
    <p:extLst>
      <p:ext uri="{BB962C8B-B14F-4D97-AF65-F5344CB8AC3E}">
        <p14:creationId xmlns:p14="http://schemas.microsoft.com/office/powerpoint/2010/main" val="279055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p:txBody>
          <a:bodyPr/>
          <a:lstStyle/>
          <a:p>
            <a:r>
              <a:rPr lang="en-IN" dirty="0"/>
              <a:t>Bass Model</a:t>
            </a:r>
          </a:p>
        </p:txBody>
      </p:sp>
      <p:sp>
        <p:nvSpPr>
          <p:cNvPr id="6" name="Content Placeholder 5">
            <a:extLst>
              <a:ext uri="{FF2B5EF4-FFF2-40B4-BE49-F238E27FC236}">
                <a16:creationId xmlns:a16="http://schemas.microsoft.com/office/drawing/2014/main" id="{F06CF28A-1A61-43C1-B72F-BC4D03986B01}"/>
              </a:ext>
            </a:extLst>
          </p:cNvPr>
          <p:cNvSpPr>
            <a:spLocks noGrp="1"/>
          </p:cNvSpPr>
          <p:nvPr>
            <p:ph idx="1"/>
          </p:nvPr>
        </p:nvSpPr>
        <p:spPr/>
        <p:txBody>
          <a:bodyPr/>
          <a:lstStyle/>
          <a:p>
            <a:pPr marL="0" indent="0">
              <a:buNone/>
            </a:pPr>
            <a:r>
              <a:rPr lang="en-US" dirty="0"/>
              <a:t>Now, this is where Bass incorporated his idea. Essentially, he broke down product adoption into 2 categories:</a:t>
            </a:r>
          </a:p>
          <a:p>
            <a:r>
              <a:rPr lang="en-US" dirty="0"/>
              <a:t>Consumers who adopted the product because they wanted to be on the bleeding edge, experimenting with new products. </a:t>
            </a:r>
            <a:r>
              <a:rPr lang="en-US" b="1" dirty="0"/>
              <a:t>The Innovators</a:t>
            </a:r>
            <a:r>
              <a:rPr lang="en-US" dirty="0"/>
              <a:t>.</a:t>
            </a:r>
          </a:p>
          <a:p>
            <a:r>
              <a:rPr lang="en-US" dirty="0"/>
              <a:t>Consumers who adopted the product simply because others were buying the product. This could be due to word of mouth, peer influence, etc. </a:t>
            </a:r>
            <a:r>
              <a:rPr lang="en-US" b="1" dirty="0"/>
              <a:t>The Imitators</a:t>
            </a:r>
            <a:r>
              <a:rPr lang="en-US" dirty="0"/>
              <a:t>. One thing to note here is, the level of imitation depends on the number of people who have already adopted the product (think exponential).</a:t>
            </a:r>
            <a:endParaRPr lang="en-IN" dirty="0"/>
          </a:p>
        </p:txBody>
      </p:sp>
    </p:spTree>
    <p:extLst>
      <p:ext uri="{BB962C8B-B14F-4D97-AF65-F5344CB8AC3E}">
        <p14:creationId xmlns:p14="http://schemas.microsoft.com/office/powerpoint/2010/main" val="307835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p:txBody>
          <a:bodyPr/>
          <a:lstStyle/>
          <a:p>
            <a:r>
              <a:rPr lang="en-IN" dirty="0"/>
              <a:t>Bass Model</a:t>
            </a:r>
          </a:p>
        </p:txBody>
      </p:sp>
      <p:sp>
        <p:nvSpPr>
          <p:cNvPr id="6" name="Content Placeholder 5">
            <a:extLst>
              <a:ext uri="{FF2B5EF4-FFF2-40B4-BE49-F238E27FC236}">
                <a16:creationId xmlns:a16="http://schemas.microsoft.com/office/drawing/2014/main" id="{F06CF28A-1A61-43C1-B72F-BC4D03986B01}"/>
              </a:ext>
            </a:extLst>
          </p:cNvPr>
          <p:cNvSpPr>
            <a:spLocks noGrp="1"/>
          </p:cNvSpPr>
          <p:nvPr>
            <p:ph idx="1"/>
          </p:nvPr>
        </p:nvSpPr>
        <p:spPr/>
        <p:txBody>
          <a:bodyPr>
            <a:normAutofit fontScale="77500" lnSpcReduction="20000"/>
          </a:bodyPr>
          <a:lstStyle/>
          <a:p>
            <a:pPr marL="0" indent="0">
              <a:buNone/>
            </a:pPr>
            <a:r>
              <a:rPr lang="en-US" dirty="0"/>
              <a:t>Based on this, bass computed the probability of being adopted, at a given time (t).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As mentioned, the probability of imitation depends on the number of people already adopted (A(t)). For probability, we divide by M.</a:t>
            </a:r>
          </a:p>
          <a:p>
            <a:pPr marL="0" indent="0">
              <a:buNone/>
            </a:pPr>
            <a:endParaRPr lang="en-IN" dirty="0"/>
          </a:p>
        </p:txBody>
      </p:sp>
      <p:pic>
        <p:nvPicPr>
          <p:cNvPr id="4" name="Picture 3">
            <a:extLst>
              <a:ext uri="{FF2B5EF4-FFF2-40B4-BE49-F238E27FC236}">
                <a16:creationId xmlns:a16="http://schemas.microsoft.com/office/drawing/2014/main" id="{0F27D069-C37A-48CC-A7E2-071B438E0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616" y="2336464"/>
            <a:ext cx="5608549" cy="2832696"/>
          </a:xfrm>
          <a:prstGeom prst="rect">
            <a:avLst/>
          </a:prstGeom>
        </p:spPr>
      </p:pic>
    </p:spTree>
    <p:extLst>
      <p:ext uri="{BB962C8B-B14F-4D97-AF65-F5344CB8AC3E}">
        <p14:creationId xmlns:p14="http://schemas.microsoft.com/office/powerpoint/2010/main" val="127626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p:txBody>
          <a:bodyPr/>
          <a:lstStyle/>
          <a:p>
            <a:r>
              <a:rPr lang="en-IN" dirty="0"/>
              <a:t>Bass Model</a:t>
            </a:r>
          </a:p>
        </p:txBody>
      </p:sp>
      <p:sp>
        <p:nvSpPr>
          <p:cNvPr id="6" name="Content Placeholder 5">
            <a:extLst>
              <a:ext uri="{FF2B5EF4-FFF2-40B4-BE49-F238E27FC236}">
                <a16:creationId xmlns:a16="http://schemas.microsoft.com/office/drawing/2014/main" id="{F06CF28A-1A61-43C1-B72F-BC4D03986B01}"/>
              </a:ext>
            </a:extLst>
          </p:cNvPr>
          <p:cNvSpPr>
            <a:spLocks noGrp="1"/>
          </p:cNvSpPr>
          <p:nvPr>
            <p:ph idx="1"/>
          </p:nvPr>
        </p:nvSpPr>
        <p:spPr>
          <a:xfrm>
            <a:off x="959498" y="1480393"/>
            <a:ext cx="10515600" cy="4351338"/>
          </a:xfrm>
        </p:spPr>
        <p:txBody>
          <a:bodyPr/>
          <a:lstStyle/>
          <a:p>
            <a:pPr marL="0" indent="0">
              <a:buNone/>
            </a:pPr>
            <a:r>
              <a:rPr lang="en-US" dirty="0"/>
              <a:t>As we know that this probability is the ratio of customers adopted in time period t to the potential candidate pool of customers in time t, the following can be equated: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Solve for N(t) ?</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8A771E54-E366-425D-9028-6B512E4AA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298" y="3006090"/>
            <a:ext cx="2667000" cy="845820"/>
          </a:xfrm>
          <a:prstGeom prst="rect">
            <a:avLst/>
          </a:prstGeom>
        </p:spPr>
      </p:pic>
      <p:pic>
        <p:nvPicPr>
          <p:cNvPr id="7" name="Picture 6">
            <a:extLst>
              <a:ext uri="{FF2B5EF4-FFF2-40B4-BE49-F238E27FC236}">
                <a16:creationId xmlns:a16="http://schemas.microsoft.com/office/drawing/2014/main" id="{116C1B2A-9537-421C-9EC1-607E6AE38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584" y="2825673"/>
            <a:ext cx="2567940" cy="388620"/>
          </a:xfrm>
          <a:prstGeom prst="rect">
            <a:avLst/>
          </a:prstGeom>
        </p:spPr>
      </p:pic>
      <p:pic>
        <p:nvPicPr>
          <p:cNvPr id="8" name="Picture 7">
            <a:extLst>
              <a:ext uri="{FF2B5EF4-FFF2-40B4-BE49-F238E27FC236}">
                <a16:creationId xmlns:a16="http://schemas.microsoft.com/office/drawing/2014/main" id="{8CB9BD69-D4E2-4680-A7CF-5FB472B8B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4205" y="4111797"/>
            <a:ext cx="8310757" cy="1806563"/>
          </a:xfrm>
          <a:prstGeom prst="rect">
            <a:avLst/>
          </a:prstGeom>
        </p:spPr>
      </p:pic>
      <p:sp>
        <p:nvSpPr>
          <p:cNvPr id="9" name="TextBox 8">
            <a:extLst>
              <a:ext uri="{FF2B5EF4-FFF2-40B4-BE49-F238E27FC236}">
                <a16:creationId xmlns:a16="http://schemas.microsoft.com/office/drawing/2014/main" id="{55BDB59C-A615-4FC7-B1F0-93D95E5706BB}"/>
              </a:ext>
            </a:extLst>
          </p:cNvPr>
          <p:cNvSpPr txBox="1"/>
          <p:nvPr/>
        </p:nvSpPr>
        <p:spPr>
          <a:xfrm>
            <a:off x="223935" y="6359903"/>
            <a:ext cx="8054650" cy="369332"/>
          </a:xfrm>
          <a:prstGeom prst="rect">
            <a:avLst/>
          </a:prstGeom>
          <a:noFill/>
        </p:spPr>
        <p:txBody>
          <a:bodyPr wrap="square">
            <a:spAutoFit/>
          </a:bodyPr>
          <a:lstStyle/>
          <a:p>
            <a:r>
              <a:rPr lang="en-IN" dirty="0"/>
              <a:t>Reference : </a:t>
            </a:r>
            <a:r>
              <a:rPr lang="en-IN" dirty="0">
                <a:hlinkClick r:id="rId5"/>
              </a:rPr>
              <a:t>https://srdas.github.io/MLBook/productForecastingBassModel.html</a:t>
            </a:r>
            <a:endParaRPr lang="en-IN" dirty="0"/>
          </a:p>
        </p:txBody>
      </p:sp>
    </p:spTree>
    <p:extLst>
      <p:ext uri="{BB962C8B-B14F-4D97-AF65-F5344CB8AC3E}">
        <p14:creationId xmlns:p14="http://schemas.microsoft.com/office/powerpoint/2010/main" val="252189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4206</TotalTime>
  <Words>859</Words>
  <Application>Microsoft Office PowerPoint</Application>
  <PresentationFormat>Widescreen</PresentationFormat>
  <Paragraphs>68</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0" baseType="lpstr">
      <vt:lpstr>Arial</vt:lpstr>
      <vt:lpstr>Calibri</vt:lpstr>
      <vt:lpstr>Calibri Light</vt:lpstr>
      <vt:lpstr>Office Theme</vt:lpstr>
      <vt:lpstr>Worksheet</vt:lpstr>
      <vt:lpstr>Packager Shell Object</vt:lpstr>
      <vt:lpstr>Bass Diffusion Model</vt:lpstr>
      <vt:lpstr>Introduction</vt:lpstr>
      <vt:lpstr>Introduction</vt:lpstr>
      <vt:lpstr>Introduction</vt:lpstr>
      <vt:lpstr>PowerPoint Presentation</vt:lpstr>
      <vt:lpstr>Bass Model</vt:lpstr>
      <vt:lpstr>Bass Model</vt:lpstr>
      <vt:lpstr>Bass Model</vt:lpstr>
      <vt:lpstr>Bass Model</vt:lpstr>
      <vt:lpstr>Bass Model</vt:lpstr>
      <vt:lpstr>Let’s solve a case</vt:lpstr>
      <vt:lpstr>Bass Model(Few) Estimates:</vt:lpstr>
      <vt:lpstr>Let’s visualize Bass Model in Python</vt:lpstr>
      <vt:lpstr>To Conclude: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dc:title>
  <dc:creator>Anil Kumar</dc:creator>
  <cp:lastModifiedBy>Anil Kumar</cp:lastModifiedBy>
  <cp:revision>609</cp:revision>
  <dcterms:created xsi:type="dcterms:W3CDTF">2021-09-09T17:13:13Z</dcterms:created>
  <dcterms:modified xsi:type="dcterms:W3CDTF">2021-11-19T08:37:03Z</dcterms:modified>
</cp:coreProperties>
</file>