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11/30/2022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11/30/2022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11/30/2022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11/30/2022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0503-ECDD-DABB-E13E-91F21C47DFCE}"/>
              </a:ext>
            </a:extLst>
          </p:cNvPr>
          <p:cNvSpPr>
            <a:spLocks noGrp="1"/>
          </p:cNvSpPr>
          <p:nvPr>
            <p:ph type="ctrTitle"/>
          </p:nvPr>
        </p:nvSpPr>
        <p:spPr/>
        <p:txBody>
          <a:bodyPr/>
          <a:lstStyle/>
          <a:p>
            <a:r>
              <a:rPr lang="en-US" altLang="zh-CN" b="1">
                <a:solidFill>
                  <a:schemeClr val="bg1"/>
                </a:solidFill>
              </a:rPr>
              <a:t>Detecting</a:t>
            </a:r>
            <a:r>
              <a:rPr lang="zh-CN" altLang="en-US" b="1">
                <a:solidFill>
                  <a:schemeClr val="bg1"/>
                </a:solidFill>
              </a:rPr>
              <a:t> </a:t>
            </a:r>
            <a:r>
              <a:rPr lang="en-US" altLang="zh-CN" b="1">
                <a:solidFill>
                  <a:schemeClr val="bg1"/>
                </a:solidFill>
              </a:rPr>
              <a:t>fake</a:t>
            </a:r>
            <a:r>
              <a:rPr lang="zh-CN" altLang="en-US" b="1">
                <a:solidFill>
                  <a:schemeClr val="bg1"/>
                </a:solidFill>
              </a:rPr>
              <a:t> </a:t>
            </a:r>
            <a:r>
              <a:rPr lang="en-US" altLang="zh-CN" b="1">
                <a:solidFill>
                  <a:schemeClr val="bg1"/>
                </a:solidFill>
              </a:rPr>
              <a:t>news</a:t>
            </a:r>
            <a:endParaRPr lang="en-US" b="1">
              <a:solidFill>
                <a:schemeClr val="bg1"/>
              </a:solidFill>
            </a:endParaRPr>
          </a:p>
        </p:txBody>
      </p:sp>
      <p:sp>
        <p:nvSpPr>
          <p:cNvPr id="3" name="Subtitle 2">
            <a:extLst>
              <a:ext uri="{FF2B5EF4-FFF2-40B4-BE49-F238E27FC236}">
                <a16:creationId xmlns:a16="http://schemas.microsoft.com/office/drawing/2014/main" id="{D454BE64-8DA1-C084-FA81-886FC0266C66}"/>
              </a:ext>
            </a:extLst>
          </p:cNvPr>
          <p:cNvSpPr>
            <a:spLocks noGrp="1"/>
          </p:cNvSpPr>
          <p:nvPr>
            <p:ph type="subTitle" idx="1"/>
          </p:nvPr>
        </p:nvSpPr>
        <p:spPr>
          <a:xfrm>
            <a:off x="2242409" y="4404853"/>
            <a:ext cx="6801612" cy="2911078"/>
          </a:xfrm>
        </p:spPr>
        <p:txBody>
          <a:bodyPr>
            <a:normAutofit/>
          </a:bodyPr>
          <a:lstStyle/>
          <a:p>
            <a:endParaRPr lang="en-US" altLang="zh-CN"/>
          </a:p>
          <a:p>
            <a:r>
              <a:rPr lang="en-US" altLang="zh-CN"/>
              <a:t>RANJITH</a:t>
            </a:r>
            <a:r>
              <a:rPr lang="zh-CN" altLang="en-US"/>
              <a:t> </a:t>
            </a:r>
            <a:r>
              <a:rPr lang="en-US" altLang="zh-CN"/>
              <a:t>KUMAR</a:t>
            </a:r>
            <a:r>
              <a:rPr lang="zh-CN" altLang="en-US"/>
              <a:t> </a:t>
            </a:r>
            <a:r>
              <a:rPr lang="en-US" altLang="zh-CN"/>
              <a:t>J</a:t>
            </a:r>
          </a:p>
          <a:p>
            <a:r>
              <a:rPr lang="en-US" altLang="zh-CN"/>
              <a:t>SATHISH</a:t>
            </a:r>
            <a:r>
              <a:rPr lang="zh-CN" altLang="en-US"/>
              <a:t> </a:t>
            </a:r>
            <a:r>
              <a:rPr lang="en-US" altLang="zh-CN"/>
              <a:t>KUMAR</a:t>
            </a:r>
            <a:r>
              <a:rPr lang="zh-CN" altLang="en-US"/>
              <a:t> </a:t>
            </a:r>
            <a:r>
              <a:rPr lang="en-US" altLang="zh-CN"/>
              <a:t>S</a:t>
            </a:r>
          </a:p>
          <a:p>
            <a:r>
              <a:rPr lang="en-US" altLang="zh-CN"/>
              <a:t>MANIKANDA</a:t>
            </a:r>
            <a:r>
              <a:rPr lang="zh-CN" altLang="en-US"/>
              <a:t> </a:t>
            </a:r>
            <a:r>
              <a:rPr lang="en-US" altLang="zh-CN"/>
              <a:t>KARTHIKEYAN</a:t>
            </a:r>
            <a:r>
              <a:rPr lang="zh-CN" altLang="en-US"/>
              <a:t> </a:t>
            </a:r>
            <a:r>
              <a:rPr lang="en-US" altLang="zh-CN"/>
              <a:t>R</a:t>
            </a:r>
          </a:p>
          <a:p>
            <a:r>
              <a:rPr lang="en-US" altLang="zh-CN"/>
              <a:t>3</a:t>
            </a:r>
            <a:r>
              <a:rPr lang="en-US" altLang="zh-CN" baseline="30000"/>
              <a:t>rd</a:t>
            </a:r>
            <a:r>
              <a:rPr lang="zh-CN" altLang="en-US"/>
              <a:t> </a:t>
            </a:r>
            <a:r>
              <a:rPr lang="en-US" altLang="zh-CN"/>
              <a:t>Year</a:t>
            </a:r>
            <a:r>
              <a:rPr lang="zh-CN" altLang="en-US"/>
              <a:t> </a:t>
            </a:r>
            <a:r>
              <a:rPr lang="en-US" altLang="zh-CN"/>
              <a:t>BSC.COMPUTER</a:t>
            </a:r>
            <a:r>
              <a:rPr lang="zh-CN" altLang="en-US"/>
              <a:t> </a:t>
            </a:r>
            <a:r>
              <a:rPr lang="en-US" altLang="zh-CN"/>
              <a:t>TECHNOLOGY</a:t>
            </a:r>
            <a:r>
              <a:rPr lang="zh-CN" altLang="en-US"/>
              <a:t> </a:t>
            </a:r>
            <a:r>
              <a:rPr lang="en-US" altLang="zh-CN"/>
              <a:t>WITH</a:t>
            </a:r>
            <a:r>
              <a:rPr lang="zh-CN" altLang="en-US"/>
              <a:t> </a:t>
            </a:r>
            <a:r>
              <a:rPr lang="en-US" altLang="zh-CN"/>
              <a:t>IBM</a:t>
            </a:r>
            <a:r>
              <a:rPr lang="zh-CN" altLang="en-US"/>
              <a:t> </a:t>
            </a:r>
            <a:endParaRPr lang="en-US" altLang="zh-CN"/>
          </a:p>
          <a:p>
            <a:endParaRPr lang="en-US"/>
          </a:p>
        </p:txBody>
      </p:sp>
    </p:spTree>
    <p:extLst>
      <p:ext uri="{BB962C8B-B14F-4D97-AF65-F5344CB8AC3E}">
        <p14:creationId xmlns:p14="http://schemas.microsoft.com/office/powerpoint/2010/main" val="207512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66DE-D53F-981C-54C3-4ECEC8075966}"/>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6584DC1D-9CB6-5B59-3D0C-F260C559CE5B}"/>
              </a:ext>
            </a:extLst>
          </p:cNvPr>
          <p:cNvSpPr>
            <a:spLocks noGrp="1"/>
          </p:cNvSpPr>
          <p:nvPr>
            <p:ph idx="1"/>
          </p:nvPr>
        </p:nvSpPr>
        <p:spPr/>
        <p:txBody>
          <a:bodyPr/>
          <a:lstStyle/>
          <a:p>
            <a:r>
              <a:rPr lang="en-US" altLang="zh-CN" b="1"/>
              <a:t>Github</a:t>
            </a:r>
            <a:r>
              <a:rPr lang="zh-CN" altLang="en-US" b="1"/>
              <a:t> </a:t>
            </a:r>
            <a:r>
              <a:rPr lang="en-US" altLang="zh-CN" b="1"/>
              <a:t>link</a:t>
            </a:r>
          </a:p>
          <a:p>
            <a:endParaRPr lang="en-US" b="1"/>
          </a:p>
          <a:p>
            <a:r>
              <a:rPr lang="en-US"/>
              <a:t>https://github.com/kumaranjith/Detect-fake-news/tree/main</a:t>
            </a:r>
          </a:p>
        </p:txBody>
      </p:sp>
    </p:spTree>
    <p:extLst>
      <p:ext uri="{BB962C8B-B14F-4D97-AF65-F5344CB8AC3E}">
        <p14:creationId xmlns:p14="http://schemas.microsoft.com/office/powerpoint/2010/main" val="219214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EE7E5-4575-081D-0437-980697B5F30C}"/>
              </a:ext>
            </a:extLst>
          </p:cNvPr>
          <p:cNvSpPr>
            <a:spLocks noGrp="1"/>
          </p:cNvSpPr>
          <p:nvPr>
            <p:ph idx="1"/>
          </p:nvPr>
        </p:nvSpPr>
        <p:spPr>
          <a:xfrm>
            <a:off x="1909667" y="1878008"/>
            <a:ext cx="7729728" cy="3101983"/>
          </a:xfrm>
        </p:spPr>
        <p:txBody>
          <a:bodyPr/>
          <a:lstStyle/>
          <a:p>
            <a:pPr marL="0" indent="0" algn="ctr">
              <a:buNone/>
            </a:pPr>
            <a:endParaRPr lang="en-US"/>
          </a:p>
          <a:p>
            <a:pPr marL="0" indent="0" algn="ctr">
              <a:buNone/>
            </a:pPr>
            <a:endParaRPr lang="en-US"/>
          </a:p>
          <a:p>
            <a:pPr marL="0" indent="0" algn="ctr">
              <a:buNone/>
            </a:pPr>
            <a:endParaRPr lang="en-US"/>
          </a:p>
          <a:p>
            <a:pPr marL="0" indent="0" algn="ctr">
              <a:buNone/>
            </a:pPr>
            <a:r>
              <a:rPr lang="en-US" altLang="zh-CN" sz="2800" b="1"/>
              <a:t>THANK</a:t>
            </a:r>
            <a:r>
              <a:rPr lang="zh-CN" altLang="en-US" sz="2800" b="1"/>
              <a:t> </a:t>
            </a:r>
            <a:r>
              <a:rPr lang="en-US" altLang="zh-CN" sz="2800" b="1"/>
              <a:t>YOU</a:t>
            </a:r>
            <a:endParaRPr lang="en-US" sz="2800" b="1"/>
          </a:p>
        </p:txBody>
      </p:sp>
    </p:spTree>
    <p:extLst>
      <p:ext uri="{BB962C8B-B14F-4D97-AF65-F5344CB8AC3E}">
        <p14:creationId xmlns:p14="http://schemas.microsoft.com/office/powerpoint/2010/main" val="164537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53EC-F878-3333-4645-49A36710DBCD}"/>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0D419EC0-E86C-824A-B2D9-11C9A589F9C0}"/>
              </a:ext>
            </a:extLst>
          </p:cNvPr>
          <p:cNvSpPr>
            <a:spLocks noGrp="1"/>
          </p:cNvSpPr>
          <p:nvPr>
            <p:ph idx="1"/>
          </p:nvPr>
        </p:nvSpPr>
        <p:spPr/>
        <p:txBody>
          <a:bodyPr>
            <a:normAutofit/>
          </a:bodyPr>
          <a:lstStyle/>
          <a:p>
            <a:pPr marL="0" indent="0">
              <a:buNone/>
            </a:pPr>
            <a:r>
              <a:rPr lang="en-US" b="1" i="0">
                <a:solidFill>
                  <a:srgbClr val="444444"/>
                </a:solidFill>
                <a:effectLst/>
                <a:latin typeface="Georgia" panose="02000000000000000000" pitchFamily="2" charset="0"/>
              </a:rPr>
              <a:t>What is Fake News?</a:t>
            </a:r>
          </a:p>
          <a:p>
            <a:pPr marL="0" indent="0">
              <a:buNone/>
            </a:pPr>
            <a:r>
              <a:rPr lang="zh-CN" altLang="en-US" b="0" i="0">
                <a:solidFill>
                  <a:srgbClr val="444444"/>
                </a:solidFill>
                <a:effectLst/>
                <a:latin typeface="Georgia" panose="02000000000000000000" pitchFamily="2" charset="0"/>
              </a:rPr>
              <a:t>                   </a:t>
            </a:r>
            <a:r>
              <a:rPr lang="en-US" b="0" i="0">
                <a:solidFill>
                  <a:srgbClr val="444444"/>
                </a:solidFill>
                <a:effectLst/>
                <a:latin typeface="Georgia" panose="02000000000000000000" pitchFamily="2"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and/or exaggerated claims, and may end up being viralized by algorithms, and users may end up in a filter bubble.</a:t>
            </a:r>
            <a:endParaRPr lang="en-US" b="1"/>
          </a:p>
        </p:txBody>
      </p:sp>
    </p:spTree>
    <p:extLst>
      <p:ext uri="{BB962C8B-B14F-4D97-AF65-F5344CB8AC3E}">
        <p14:creationId xmlns:p14="http://schemas.microsoft.com/office/powerpoint/2010/main" val="378045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E4E7-9571-8065-F78F-9432F8EE6801}"/>
              </a:ext>
            </a:extLst>
          </p:cNvPr>
          <p:cNvSpPr>
            <a:spLocks noGrp="1"/>
          </p:cNvSpPr>
          <p:nvPr>
            <p:ph type="title"/>
          </p:nvPr>
        </p:nvSpPr>
        <p:spPr/>
        <p:txBody>
          <a:bodyPr/>
          <a:lstStyle/>
          <a:p>
            <a:r>
              <a:rPr lang="en-US" altLang="zh-CN"/>
              <a:t>Decting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A5AAB085-FC3B-B2F0-5847-29E01EA61A46}"/>
              </a:ext>
            </a:extLst>
          </p:cNvPr>
          <p:cNvSpPr>
            <a:spLocks noGrp="1"/>
          </p:cNvSpPr>
          <p:nvPr>
            <p:ph idx="1"/>
          </p:nvPr>
        </p:nvSpPr>
        <p:spPr/>
        <p:txBody>
          <a:bodyPr>
            <a:normAutofit lnSpcReduction="10000"/>
          </a:bodyPr>
          <a:lstStyle/>
          <a:p>
            <a:r>
              <a:rPr lang="en-US" b="1" i="0">
                <a:solidFill>
                  <a:srgbClr val="444444"/>
                </a:solidFill>
                <a:effectLst/>
                <a:latin typeface="Georgia" panose="02000000000000000000" pitchFamily="2" charset="0"/>
              </a:rPr>
              <a:t>What is a TfidfVectorizer?</a:t>
            </a:r>
            <a:endParaRPr lang="en-US" b="1">
              <a:solidFill>
                <a:schemeClr val="accent6"/>
              </a:solidFill>
              <a:latin typeface="Georgia" panose="02000000000000000000" pitchFamily="2" charset="0"/>
            </a:endParaRPr>
          </a:p>
          <a:p>
            <a:pPr marL="0" indent="0">
              <a:buNone/>
            </a:pPr>
            <a:r>
              <a:rPr lang="zh-CN" altLang="en-US" b="1" i="0">
                <a:solidFill>
                  <a:schemeClr val="accent6"/>
                </a:solidFill>
                <a:effectLst/>
                <a:latin typeface="Georgia" panose="02000000000000000000" pitchFamily="2" charset="0"/>
              </a:rPr>
              <a:t>    </a:t>
            </a:r>
            <a:r>
              <a:rPr lang="zh-CN" altLang="en-US" sz="1600" b="1" i="0">
                <a:solidFill>
                  <a:schemeClr val="accent6"/>
                </a:solidFill>
                <a:effectLst/>
                <a:latin typeface="Georgia" panose="02000000000000000000" pitchFamily="2" charset="0"/>
              </a:rPr>
              <a:t> </a:t>
            </a:r>
            <a:r>
              <a:rPr lang="en-US" altLang="zh-CN" sz="1600" b="1">
                <a:solidFill>
                  <a:schemeClr val="tx1"/>
                </a:solidFill>
                <a:latin typeface="Georgia" panose="02000000000000000000" pitchFamily="2" charset="0"/>
              </a:rPr>
              <a:t>1.</a:t>
            </a:r>
            <a:r>
              <a:rPr lang="zh-CN" altLang="en-US" sz="1600" b="1">
                <a:solidFill>
                  <a:schemeClr val="tx1"/>
                </a:solidFill>
                <a:latin typeface="Georgia" panose="02000000000000000000" pitchFamily="2" charset="0"/>
              </a:rPr>
              <a:t> </a:t>
            </a:r>
            <a:r>
              <a:rPr lang="en-US" sz="1600" b="1" i="0">
                <a:solidFill>
                  <a:srgbClr val="444444"/>
                </a:solidFill>
                <a:effectLst/>
                <a:latin typeface="Georgia" panose="02000000000000000000" pitchFamily="2" charset="0"/>
              </a:rPr>
              <a:t>Term Frequency</a:t>
            </a:r>
            <a:r>
              <a:rPr lang="en-US" altLang="zh-CN" sz="1600" b="1">
                <a:solidFill>
                  <a:schemeClr val="tx1"/>
                </a:solidFill>
                <a:latin typeface="Georgia" panose="02000000000000000000" pitchFamily="2" charset="0"/>
              </a:rPr>
              <a:t>(TF)</a:t>
            </a:r>
          </a:p>
          <a:p>
            <a:pPr marL="0" indent="0">
              <a:buNone/>
            </a:pPr>
            <a:r>
              <a:rPr lang="zh-CN" altLang="en-US" sz="1600" b="1" i="0">
                <a:solidFill>
                  <a:schemeClr val="tx1"/>
                </a:solidFill>
                <a:effectLst/>
                <a:latin typeface="Georgia" panose="02000000000000000000" pitchFamily="2" charset="0"/>
              </a:rPr>
              <a:t>                        </a:t>
            </a:r>
            <a:r>
              <a:rPr lang="en-US" sz="1600" b="0" i="0">
                <a:solidFill>
                  <a:srgbClr val="444444"/>
                </a:solidFill>
                <a:effectLst/>
                <a:latin typeface="Georgia" panose="02000000000000000000" pitchFamily="2" charset="0"/>
              </a:rPr>
              <a:t>The number of times a word appears in a document is its Term Frequency. A higher value means a term appears more often than others, and so, the document is a good match when the term is part of the search terms.</a:t>
            </a:r>
          </a:p>
          <a:p>
            <a:pPr marL="0" indent="0">
              <a:buNone/>
            </a:pPr>
            <a:endParaRPr lang="en-US" sz="1600" b="1">
              <a:solidFill>
                <a:srgbClr val="444444"/>
              </a:solidFill>
              <a:latin typeface="Georgia" panose="02000000000000000000" pitchFamily="2" charset="0"/>
            </a:endParaRPr>
          </a:p>
          <a:p>
            <a:pPr marL="0" indent="0">
              <a:buNone/>
            </a:pPr>
            <a:r>
              <a:rPr lang="zh-CN" altLang="en-US" sz="1600" b="1">
                <a:solidFill>
                  <a:srgbClr val="444444"/>
                </a:solidFill>
                <a:latin typeface="Georgia" panose="02000000000000000000" pitchFamily="2" charset="0"/>
              </a:rPr>
              <a:t>      </a:t>
            </a:r>
            <a:r>
              <a:rPr lang="en-US" altLang="zh-CN" sz="1600" b="1">
                <a:solidFill>
                  <a:srgbClr val="444444"/>
                </a:solidFill>
                <a:latin typeface="Georgia" panose="02000000000000000000" pitchFamily="2" charset="0"/>
              </a:rPr>
              <a:t>2.</a:t>
            </a:r>
            <a:r>
              <a:rPr lang="en-US" sz="1600" b="1" i="0">
                <a:solidFill>
                  <a:srgbClr val="444444"/>
                </a:solidFill>
                <a:effectLst/>
                <a:latin typeface="Georgia" panose="02000000000000000000" pitchFamily="2" charset="0"/>
              </a:rPr>
              <a:t> Inverse Document Frequency</a:t>
            </a:r>
            <a:r>
              <a:rPr lang="en-US" altLang="zh-CN" sz="1600" b="1" i="0">
                <a:solidFill>
                  <a:srgbClr val="444444"/>
                </a:solidFill>
                <a:effectLst/>
                <a:latin typeface="Georgia" panose="02000000000000000000" pitchFamily="2" charset="0"/>
              </a:rPr>
              <a:t>(IDF)</a:t>
            </a:r>
          </a:p>
          <a:p>
            <a:pPr marL="0" indent="0">
              <a:buNone/>
            </a:pPr>
            <a:r>
              <a:rPr lang="zh-CN" altLang="en-US" sz="1600" b="1">
                <a:solidFill>
                  <a:srgbClr val="444444"/>
                </a:solidFill>
                <a:latin typeface="Georgia" panose="02000000000000000000" pitchFamily="2" charset="0"/>
              </a:rPr>
              <a:t>                         </a:t>
            </a:r>
            <a:r>
              <a:rPr lang="en-US" sz="1600" b="0" i="0">
                <a:solidFill>
                  <a:srgbClr val="444444"/>
                </a:solidFill>
                <a:effectLst/>
                <a:latin typeface="Georgia" panose="02000000000000000000" pitchFamily="2" charset="0"/>
              </a:rPr>
              <a:t>Words that occur many times a document, but also occur many times in many others, may be irrelevant. IDF is a measure of how significant a term is in the entire corpus.</a:t>
            </a:r>
            <a:endParaRPr lang="en-US" sz="1600">
              <a:solidFill>
                <a:srgbClr val="444444"/>
              </a:solidFill>
              <a:latin typeface="Georgia" panose="02000000000000000000" pitchFamily="2" charset="0"/>
            </a:endParaRPr>
          </a:p>
        </p:txBody>
      </p:sp>
    </p:spTree>
    <p:extLst>
      <p:ext uri="{BB962C8B-B14F-4D97-AF65-F5344CB8AC3E}">
        <p14:creationId xmlns:p14="http://schemas.microsoft.com/office/powerpoint/2010/main" val="4280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CD3D-28D4-4A6F-FF63-D2E6B52416DA}"/>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4855E2E8-4D3A-F195-F5C5-1FBCC7ACAAF8}"/>
              </a:ext>
            </a:extLst>
          </p:cNvPr>
          <p:cNvSpPr>
            <a:spLocks noGrp="1"/>
          </p:cNvSpPr>
          <p:nvPr>
            <p:ph idx="1"/>
          </p:nvPr>
        </p:nvSpPr>
        <p:spPr>
          <a:xfrm>
            <a:off x="2248995" y="2602325"/>
            <a:ext cx="7729728" cy="3101983"/>
          </a:xfrm>
        </p:spPr>
        <p:txBody>
          <a:bodyPr/>
          <a:lstStyle/>
          <a:p>
            <a:pPr fontAlgn="base"/>
            <a:r>
              <a:rPr lang="en-US" b="1" i="0">
                <a:solidFill>
                  <a:srgbClr val="444444"/>
                </a:solidFill>
                <a:effectLst/>
                <a:latin typeface="Georgia" panose="02000000000000000000" pitchFamily="2" charset="0"/>
              </a:rPr>
              <a:t>What is a PassiveAggressiveClassifier?</a:t>
            </a:r>
          </a:p>
          <a:p>
            <a:pPr marL="0" indent="0">
              <a:buNone/>
            </a:pPr>
            <a:r>
              <a:rPr lang="zh-CN" altLang="en-US"/>
              <a:t>        </a:t>
            </a:r>
            <a:r>
              <a:rPr lang="en-US" b="0" i="0">
                <a:solidFill>
                  <a:srgbClr val="444444"/>
                </a:solidFill>
                <a:effectLst/>
                <a:latin typeface="Georgia" panose="02000000000000000000" pitchFamily="2" charset="0"/>
              </a:rPr>
              <a:t>Passive Aggressive algorithms are online learning algorithms. Such an algorithm remains passive for a correct classification outcome, and turns aggressive in the event of a miscalculation, updating and adjusting. Unlike most other algorithms, it does not converge. Its purpose is to make updates that correct the loss, causing very little change in the norm of the weight vector.</a:t>
            </a:r>
            <a:endParaRPr lang="en-US"/>
          </a:p>
        </p:txBody>
      </p:sp>
    </p:spTree>
    <p:extLst>
      <p:ext uri="{BB962C8B-B14F-4D97-AF65-F5344CB8AC3E}">
        <p14:creationId xmlns:p14="http://schemas.microsoft.com/office/powerpoint/2010/main" val="45969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3A1-494C-91EA-96F8-6507C921F688}"/>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7DBE84A2-72DF-FAFF-02CD-F60E985C9E58}"/>
              </a:ext>
            </a:extLst>
          </p:cNvPr>
          <p:cNvSpPr>
            <a:spLocks noGrp="1"/>
          </p:cNvSpPr>
          <p:nvPr>
            <p:ph idx="1"/>
          </p:nvPr>
        </p:nvSpPr>
        <p:spPr>
          <a:xfrm>
            <a:off x="2213277" y="2620185"/>
            <a:ext cx="7729728" cy="3101983"/>
          </a:xfrm>
        </p:spPr>
        <p:txBody>
          <a:bodyPr/>
          <a:lstStyle/>
          <a:p>
            <a:r>
              <a:rPr lang="en-US" b="1" i="0">
                <a:solidFill>
                  <a:srgbClr val="444444"/>
                </a:solidFill>
                <a:effectLst/>
                <a:latin typeface="Georgia" panose="02000000000000000000" pitchFamily="2" charset="0"/>
              </a:rPr>
              <a:t>About Detecting Fake News with Pytho</a:t>
            </a:r>
            <a:r>
              <a:rPr lang="en-US" altLang="zh-CN" b="1" i="0">
                <a:solidFill>
                  <a:srgbClr val="444444"/>
                </a:solidFill>
                <a:effectLst/>
                <a:latin typeface="Georgia" panose="02000000000000000000" pitchFamily="2" charset="0"/>
              </a:rPr>
              <a:t>n</a:t>
            </a:r>
          </a:p>
          <a:p>
            <a:pPr marL="0" indent="0">
              <a:buNone/>
            </a:pPr>
            <a:r>
              <a:rPr lang="zh-CN" altLang="en-US" b="1">
                <a:solidFill>
                  <a:srgbClr val="444444"/>
                </a:solidFill>
                <a:latin typeface="Georgia" panose="02000000000000000000" pitchFamily="2" charset="0"/>
              </a:rPr>
              <a:t>         </a:t>
            </a:r>
            <a:r>
              <a:rPr lang="en-US" b="0" i="0">
                <a:solidFill>
                  <a:srgbClr val="444444"/>
                </a:solidFill>
                <a:effectLst/>
                <a:latin typeface="Georgia" panose="02000000000000000000" pitchFamily="2" charset="0"/>
              </a:rPr>
              <a:t>This advanced python project of detecting fake news deals with fake </a:t>
            </a:r>
            <a:r>
              <a:rPr lang="zh-CN" altLang="en-US" b="0" i="0">
                <a:solidFill>
                  <a:srgbClr val="444444"/>
                </a:solidFill>
                <a:effectLst/>
                <a:latin typeface="Georgia" panose="02000000000000000000" pitchFamily="2" charset="0"/>
              </a:rPr>
              <a:t> </a:t>
            </a:r>
            <a:r>
              <a:rPr lang="en-US" b="0" i="0">
                <a:solidFill>
                  <a:srgbClr val="444444"/>
                </a:solidFill>
                <a:effectLst/>
                <a:latin typeface="Georgia" panose="02000000000000000000" pitchFamily="2" charset="0"/>
              </a:rPr>
              <a:t>and real news. Using sklearn, we build a TfidfVectorizer on our dataset. Then, we initialize a PassiveAggressive Classifier and fit the model. In the end, the accuracy score and the confusion matrix tell us how well our model fare</a:t>
            </a:r>
          </a:p>
          <a:p>
            <a:pPr marL="0" indent="0">
              <a:buNone/>
            </a:pPr>
            <a:endParaRPr lang="en-US" b="1" i="0">
              <a:solidFill>
                <a:srgbClr val="444444"/>
              </a:solidFill>
              <a:effectLst/>
              <a:latin typeface="Georgia" panose="02000000000000000000" pitchFamily="2" charset="0"/>
            </a:endParaRPr>
          </a:p>
        </p:txBody>
      </p:sp>
    </p:spTree>
    <p:extLst>
      <p:ext uri="{BB962C8B-B14F-4D97-AF65-F5344CB8AC3E}">
        <p14:creationId xmlns:p14="http://schemas.microsoft.com/office/powerpoint/2010/main" val="48050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695C-5F2F-E42A-B203-C24A28F305E1}"/>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7C51A937-D26F-7BD4-B3A7-DB01B5B800AA}"/>
              </a:ext>
            </a:extLst>
          </p:cNvPr>
          <p:cNvSpPr>
            <a:spLocks noGrp="1"/>
          </p:cNvSpPr>
          <p:nvPr>
            <p:ph idx="1"/>
          </p:nvPr>
        </p:nvSpPr>
        <p:spPr>
          <a:xfrm>
            <a:off x="2231136" y="2791325"/>
            <a:ext cx="7729728" cy="3101983"/>
          </a:xfrm>
        </p:spPr>
        <p:txBody>
          <a:bodyPr/>
          <a:lstStyle/>
          <a:p>
            <a:r>
              <a:rPr lang="en-US" altLang="zh-CN" b="1"/>
              <a:t>Source</a:t>
            </a:r>
            <a:r>
              <a:rPr lang="zh-CN" altLang="en-US" b="1"/>
              <a:t> </a:t>
            </a:r>
            <a:r>
              <a:rPr lang="en-US" altLang="zh-CN" b="1"/>
              <a:t>code</a:t>
            </a:r>
          </a:p>
          <a:p>
            <a:r>
              <a:rPr lang="zh-CN" altLang="en-US"/>
              <a:t> </a:t>
            </a:r>
            <a:r>
              <a:rPr lang="en-US"/>
              <a:t>import numpy as npimport pandas as pdimport itertoolsfrom </a:t>
            </a:r>
            <a:r>
              <a:rPr lang="zh-CN" altLang="en-US"/>
              <a:t>    </a:t>
            </a:r>
            <a:r>
              <a:rPr lang="en-US"/>
              <a:t>sklearn.model_selection import train_test_splitfrom sklearn.feature_extraction.text import TfidfVectorizerfrom sklearn.linear_model import  PassiveAggressiveClassifierfrom sklearn.metrics import accuracy_score, confusion_matrix</a:t>
            </a:r>
          </a:p>
          <a:p>
            <a:r>
              <a:rPr lang="en-US"/>
              <a:t>#Read the data </a:t>
            </a:r>
          </a:p>
          <a:p>
            <a:r>
              <a:rPr lang="en-US"/>
              <a:t>df=pd.read_csv('D:\\DataFlair\\news.csv') #Get shape and head df.shape df.head()</a:t>
            </a:r>
          </a:p>
        </p:txBody>
      </p:sp>
    </p:spTree>
    <p:extLst>
      <p:ext uri="{BB962C8B-B14F-4D97-AF65-F5344CB8AC3E}">
        <p14:creationId xmlns:p14="http://schemas.microsoft.com/office/powerpoint/2010/main" val="11421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4DC5-07AD-AF79-28DB-5541D7A2E940}"/>
              </a:ext>
            </a:extLst>
          </p:cNvPr>
          <p:cNvSpPr>
            <a:spLocks noGrp="1"/>
          </p:cNvSpPr>
          <p:nvPr>
            <p:ph type="title"/>
          </p:nvPr>
        </p:nvSpPr>
        <p:spPr/>
        <p:txBody>
          <a:bodyPr/>
          <a:lstStyle/>
          <a:p>
            <a:r>
              <a:rPr lang="en-US" altLang="zh-CN"/>
              <a:t>Decting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90B3FAAD-50DB-156E-FC27-2B2979E6D885}"/>
              </a:ext>
            </a:extLst>
          </p:cNvPr>
          <p:cNvSpPr>
            <a:spLocks noGrp="1"/>
          </p:cNvSpPr>
          <p:nvPr>
            <p:ph idx="1"/>
          </p:nvPr>
        </p:nvSpPr>
        <p:spPr/>
        <p:txBody>
          <a:bodyPr>
            <a:normAutofit fontScale="92500" lnSpcReduction="20000"/>
          </a:bodyPr>
          <a:lstStyle/>
          <a:p>
            <a:r>
              <a:rPr lang="en-US"/>
              <a:t>#DataFlair - Get the labels </a:t>
            </a:r>
          </a:p>
          <a:p>
            <a:r>
              <a:rPr lang="en-US"/>
              <a:t>labels=df.label </a:t>
            </a:r>
          </a:p>
          <a:p>
            <a:r>
              <a:rPr lang="en-US"/>
              <a:t>labels.head()</a:t>
            </a:r>
          </a:p>
          <a:p>
            <a:r>
              <a:rPr lang="en-US"/>
              <a:t>#DataFlair - Split the dataset x_train,x_test,y_train,y_test=train_test_split(df['text'], labels, test_size=0.2, random_state=7)</a:t>
            </a:r>
          </a:p>
          <a:p>
            <a:r>
              <a:rPr lang="en-US"/>
              <a:t>#DataFlair - Initialize a TfidfVectorizer tfidf_vectorizer=TfidfVectorizer(stop_words='english', max_df=0.7) #DataFlair - Fit and transform train set, transform test set tfidf_train=tfidf_vectorizer.fit_transform(x_train) tfidf_test=tfidf_vectorizer.transform(x_test)</a:t>
            </a:r>
          </a:p>
        </p:txBody>
      </p:sp>
    </p:spTree>
    <p:extLst>
      <p:ext uri="{BB962C8B-B14F-4D97-AF65-F5344CB8AC3E}">
        <p14:creationId xmlns:p14="http://schemas.microsoft.com/office/powerpoint/2010/main" val="321010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53BC-0841-531C-E794-7752BD54CB90}"/>
              </a:ext>
            </a:extLst>
          </p:cNvPr>
          <p:cNvSpPr>
            <a:spLocks noGrp="1"/>
          </p:cNvSpPr>
          <p:nvPr>
            <p:ph type="title"/>
          </p:nvPr>
        </p:nvSpPr>
        <p:spPr/>
        <p:txBody>
          <a:bodyPr/>
          <a:lstStyle/>
          <a:p>
            <a:r>
              <a:rPr lang="en-US" altLang="zh-CN"/>
              <a:t>Decting</a:t>
            </a:r>
            <a:r>
              <a:rPr lang="zh-CN" altLang="en-US"/>
              <a:t> </a:t>
            </a:r>
            <a:r>
              <a:rPr lang="en-US" altLang="zh-CN"/>
              <a:t>fake</a:t>
            </a:r>
            <a:r>
              <a:rPr lang="zh-CN" altLang="en-US"/>
              <a:t> </a:t>
            </a:r>
            <a:r>
              <a:rPr lang="en-US" altLang="zh-CN"/>
              <a:t>news</a:t>
            </a:r>
            <a:endParaRPr lang="en-US"/>
          </a:p>
        </p:txBody>
      </p:sp>
      <p:sp>
        <p:nvSpPr>
          <p:cNvPr id="3" name="Content Placeholder 2">
            <a:extLst>
              <a:ext uri="{FF2B5EF4-FFF2-40B4-BE49-F238E27FC236}">
                <a16:creationId xmlns:a16="http://schemas.microsoft.com/office/drawing/2014/main" id="{2404E29F-4B21-06BC-F0BE-3B7C454323A0}"/>
              </a:ext>
            </a:extLst>
          </p:cNvPr>
          <p:cNvSpPr>
            <a:spLocks noGrp="1"/>
          </p:cNvSpPr>
          <p:nvPr>
            <p:ph idx="1"/>
          </p:nvPr>
        </p:nvSpPr>
        <p:spPr/>
        <p:txBody>
          <a:bodyPr/>
          <a:lstStyle/>
          <a:p>
            <a:r>
              <a:rPr lang="en-US"/>
              <a:t>#DataFlair - Initialize a PassiveAggressiveClassifier pac=PassiveAggressiveClassifier(max_iter=50) pac.fit(tfidf_train,y_train) #DataFlair - Predict on the test set and calculate accuracy y_pred=pac.predict(tfidf_test) score=accuracy_score(y_test,y_pred) print(f'Accuracy: {round(score*100,2)}%’)</a:t>
            </a:r>
          </a:p>
          <a:p>
            <a:r>
              <a:rPr lang="en-US"/>
              <a:t>#DataFlair - Build confusion matrix confusion_matrix(y_test,y_pred, labels=['FAKE','REAL'])</a:t>
            </a:r>
          </a:p>
        </p:txBody>
      </p:sp>
    </p:spTree>
    <p:extLst>
      <p:ext uri="{BB962C8B-B14F-4D97-AF65-F5344CB8AC3E}">
        <p14:creationId xmlns:p14="http://schemas.microsoft.com/office/powerpoint/2010/main" val="262285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B647-FBDC-6DAD-A94B-6DEEBD3F7E84}"/>
              </a:ext>
            </a:extLst>
          </p:cNvPr>
          <p:cNvSpPr>
            <a:spLocks noGrp="1"/>
          </p:cNvSpPr>
          <p:nvPr>
            <p:ph type="title"/>
          </p:nvPr>
        </p:nvSpPr>
        <p:spPr/>
        <p:txBody>
          <a:bodyPr/>
          <a:lstStyle/>
          <a:p>
            <a:r>
              <a:rPr lang="en-US" altLang="zh-CN"/>
              <a:t>Detecting</a:t>
            </a:r>
            <a:r>
              <a:rPr lang="zh-CN" altLang="en-US"/>
              <a:t> </a:t>
            </a:r>
            <a:r>
              <a:rPr lang="en-US" altLang="zh-CN"/>
              <a:t>fake</a:t>
            </a:r>
            <a:r>
              <a:rPr lang="zh-CN" altLang="en-US"/>
              <a:t> </a:t>
            </a:r>
            <a:r>
              <a:rPr lang="en-US" altLang="zh-CN"/>
              <a:t>news</a:t>
            </a:r>
            <a:endParaRPr lang="en-US"/>
          </a:p>
        </p:txBody>
      </p:sp>
      <p:pic>
        <p:nvPicPr>
          <p:cNvPr id="4" name="Picture 4">
            <a:extLst>
              <a:ext uri="{FF2B5EF4-FFF2-40B4-BE49-F238E27FC236}">
                <a16:creationId xmlns:a16="http://schemas.microsoft.com/office/drawing/2014/main" id="{288D044F-F1D6-025D-0727-F5EC5A19B112}"/>
              </a:ext>
            </a:extLst>
          </p:cNvPr>
          <p:cNvPicPr>
            <a:picLocks noGrp="1" noChangeAspect="1"/>
          </p:cNvPicPr>
          <p:nvPr>
            <p:ph idx="1"/>
          </p:nvPr>
        </p:nvPicPr>
        <p:blipFill>
          <a:blip r:embed="rId2"/>
          <a:stretch>
            <a:fillRect/>
          </a:stretch>
        </p:blipFill>
        <p:spPr>
          <a:xfrm>
            <a:off x="2990850" y="3108325"/>
            <a:ext cx="6210300" cy="2162175"/>
          </a:xfrm>
        </p:spPr>
      </p:pic>
    </p:spTree>
    <p:extLst>
      <p:ext uri="{BB962C8B-B14F-4D97-AF65-F5344CB8AC3E}">
        <p14:creationId xmlns:p14="http://schemas.microsoft.com/office/powerpoint/2010/main" val="39093250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Parcel</vt:lpstr>
      <vt:lpstr>Detecting fake news</vt:lpstr>
      <vt:lpstr>DeTecting fake news</vt:lpstr>
      <vt:lpstr>Decting FAKE NEWS</vt:lpstr>
      <vt:lpstr>Detecting fake news</vt:lpstr>
      <vt:lpstr>Detecting fake news</vt:lpstr>
      <vt:lpstr>Detecting fake news</vt:lpstr>
      <vt:lpstr>Decting fake news</vt:lpstr>
      <vt:lpstr>Decting fake news</vt:lpstr>
      <vt:lpstr>Detecting fake news</vt:lpstr>
      <vt:lpstr>Detecting fake news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919629264833</dc:creator>
  <cp:lastModifiedBy>jranjithkumar36@gmail.com</cp:lastModifiedBy>
  <cp:revision>8</cp:revision>
  <dcterms:created xsi:type="dcterms:W3CDTF">2022-11-29T13:00:13Z</dcterms:created>
  <dcterms:modified xsi:type="dcterms:W3CDTF">2022-11-30T09:18:42Z</dcterms:modified>
</cp:coreProperties>
</file>