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8" r:id="rId4"/>
    <p:sldId id="259" r:id="rId5"/>
    <p:sldId id="260" r:id="rId6"/>
    <p:sldId id="278" r:id="rId7"/>
    <p:sldId id="261" r:id="rId8"/>
    <p:sldId id="262" r:id="rId9"/>
    <p:sldId id="279" r:id="rId10"/>
    <p:sldId id="280" r:id="rId11"/>
    <p:sldId id="263" r:id="rId12"/>
    <p:sldId id="281" r:id="rId13"/>
    <p:sldId id="264" r:id="rId14"/>
    <p:sldId id="266" r:id="rId15"/>
    <p:sldId id="282" r:id="rId16"/>
    <p:sldId id="267" r:id="rId17"/>
    <p:sldId id="268" r:id="rId18"/>
    <p:sldId id="269" r:id="rId19"/>
    <p:sldId id="270" r:id="rId20"/>
    <p:sldId id="271" r:id="rId21"/>
    <p:sldId id="272" r:id="rId22"/>
    <p:sldId id="273" r:id="rId23"/>
    <p:sldId id="274" r:id="rId24"/>
    <p:sldId id="275" r:id="rId25"/>
    <p:sldId id="276" r:id="rId26"/>
    <p:sldId id="27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09925" y="354762"/>
            <a:ext cx="5185138" cy="923330"/>
          </a:xfrm>
          <a:prstGeom prst="rect">
            <a:avLst/>
          </a:prstGeom>
          <a:noFill/>
          <a:effectLst>
            <a:glow rad="228600">
              <a:schemeClr val="accent1">
                <a:satMod val="175000"/>
                <a:alpha val="40000"/>
              </a:schemeClr>
            </a:glow>
          </a:effectLst>
        </p:spPr>
        <p:txBody>
          <a:bodyPr wrap="square" lIns="91440" tIns="45720" rIns="91440" bIns="45720">
            <a:spAutoFit/>
          </a:bodyPr>
          <a:lstStyle/>
          <a:p>
            <a:pPr algn="ctr"/>
            <a:r>
              <a:rPr lang="en-GB" sz="54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rPr>
              <a:t>Brave</a:t>
            </a:r>
            <a:r>
              <a:rPr lang="en-GB"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GB" sz="54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rPr>
              <a:t>Hearts</a:t>
            </a:r>
            <a:endParaRPr lang="en-US" sz="54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7503" y="2781301"/>
            <a:ext cx="5344497" cy="4076700"/>
          </a:xfrm>
          <a:prstGeom prst="rect">
            <a:avLst/>
          </a:prstGeom>
        </p:spPr>
      </p:pic>
      <p:sp>
        <p:nvSpPr>
          <p:cNvPr id="7" name="TextBox 6"/>
          <p:cNvSpPr txBox="1"/>
          <p:nvPr/>
        </p:nvSpPr>
        <p:spPr>
          <a:xfrm>
            <a:off x="2664114" y="2781301"/>
            <a:ext cx="3524250" cy="3139321"/>
          </a:xfrm>
          <a:prstGeom prst="rect">
            <a:avLst/>
          </a:prstGeom>
          <a:noFill/>
        </p:spPr>
        <p:txBody>
          <a:bodyPr wrap="square" rtlCol="0">
            <a:spAutoFit/>
          </a:bodyPr>
          <a:lstStyle/>
          <a:p>
            <a:pPr algn="ctr"/>
            <a:r>
              <a:rPr lang="en-US" dirty="0">
                <a:ln w="0"/>
                <a:gradFill>
                  <a:gsLst>
                    <a:gs pos="21000">
                      <a:srgbClr val="53575C"/>
                    </a:gs>
                    <a:gs pos="88000">
                      <a:srgbClr val="C5C7CA"/>
                    </a:gs>
                  </a:gsLst>
                  <a:lin ang="5400000"/>
                </a:gradFill>
              </a:rPr>
              <a:t>Team Members</a:t>
            </a:r>
          </a:p>
          <a:p>
            <a:pPr algn="ctr"/>
            <a:endParaRPr lang="en-US" dirty="0">
              <a:ln w="0"/>
              <a:gradFill>
                <a:gsLst>
                  <a:gs pos="21000">
                    <a:srgbClr val="53575C"/>
                  </a:gs>
                  <a:gs pos="88000">
                    <a:srgbClr val="C5C7CA"/>
                  </a:gs>
                </a:gsLst>
                <a:lin ang="5400000"/>
              </a:gradFill>
            </a:endParaRPr>
          </a:p>
          <a:p>
            <a:pPr marL="342900" indent="-342900">
              <a:buAutoNum type="arabicPeriod"/>
            </a:pPr>
            <a:r>
              <a:rPr lang="en-US" dirty="0" err="1">
                <a:ln w="0"/>
                <a:gradFill>
                  <a:gsLst>
                    <a:gs pos="21000">
                      <a:srgbClr val="53575C"/>
                    </a:gs>
                    <a:gs pos="88000">
                      <a:srgbClr val="C5C7CA"/>
                    </a:gs>
                  </a:gsLst>
                  <a:lin ang="5400000"/>
                </a:gradFill>
              </a:rPr>
              <a:t>VenKat</a:t>
            </a:r>
            <a:endParaRPr lang="en-US" dirty="0">
              <a:ln w="0"/>
              <a:gradFill>
                <a:gsLst>
                  <a:gs pos="21000">
                    <a:srgbClr val="53575C"/>
                  </a:gs>
                  <a:gs pos="88000">
                    <a:srgbClr val="C5C7CA"/>
                  </a:gs>
                </a:gsLst>
                <a:lin ang="5400000"/>
              </a:gradFill>
            </a:endParaRPr>
          </a:p>
          <a:p>
            <a:pPr marL="342900" indent="-342900">
              <a:buAutoNum type="arabicPeriod"/>
            </a:pPr>
            <a:r>
              <a:rPr lang="en-US" dirty="0" err="1">
                <a:ln w="0"/>
                <a:gradFill>
                  <a:gsLst>
                    <a:gs pos="21000">
                      <a:srgbClr val="53575C"/>
                    </a:gs>
                    <a:gs pos="88000">
                      <a:srgbClr val="C5C7CA"/>
                    </a:gs>
                  </a:gsLst>
                  <a:lin ang="5400000"/>
                </a:gradFill>
              </a:rPr>
              <a:t>Yogesh</a:t>
            </a:r>
            <a:endParaRPr lang="en-US" dirty="0">
              <a:ln w="0"/>
              <a:gradFill>
                <a:gsLst>
                  <a:gs pos="21000">
                    <a:srgbClr val="53575C"/>
                  </a:gs>
                  <a:gs pos="88000">
                    <a:srgbClr val="C5C7CA"/>
                  </a:gs>
                </a:gsLst>
                <a:lin ang="5400000"/>
              </a:gradFill>
            </a:endParaRPr>
          </a:p>
          <a:p>
            <a:pPr marL="342900" indent="-342900">
              <a:buAutoNum type="arabicPeriod"/>
            </a:pPr>
            <a:r>
              <a:rPr lang="en-US" dirty="0" err="1">
                <a:ln w="0"/>
                <a:gradFill>
                  <a:gsLst>
                    <a:gs pos="21000">
                      <a:srgbClr val="53575C"/>
                    </a:gs>
                    <a:gs pos="88000">
                      <a:srgbClr val="C5C7CA"/>
                    </a:gs>
                  </a:gsLst>
                  <a:lin ang="5400000"/>
                </a:gradFill>
              </a:rPr>
              <a:t>Sarath</a:t>
            </a:r>
            <a:endParaRPr lang="en-US" dirty="0">
              <a:ln w="0"/>
              <a:gradFill>
                <a:gsLst>
                  <a:gs pos="21000">
                    <a:srgbClr val="53575C"/>
                  </a:gs>
                  <a:gs pos="88000">
                    <a:srgbClr val="C5C7CA"/>
                  </a:gs>
                </a:gsLst>
                <a:lin ang="5400000"/>
              </a:gradFill>
            </a:endParaRPr>
          </a:p>
          <a:p>
            <a:pPr marL="342900" indent="-342900">
              <a:buAutoNum type="arabicPeriod"/>
            </a:pPr>
            <a:r>
              <a:rPr lang="en-US" dirty="0" err="1">
                <a:ln w="0"/>
                <a:gradFill>
                  <a:gsLst>
                    <a:gs pos="21000">
                      <a:srgbClr val="53575C"/>
                    </a:gs>
                    <a:gs pos="88000">
                      <a:srgbClr val="C5C7CA"/>
                    </a:gs>
                  </a:gsLst>
                  <a:lin ang="5400000"/>
                </a:gradFill>
              </a:rPr>
              <a:t>Niveditha</a:t>
            </a:r>
            <a:endParaRPr lang="en-US" dirty="0">
              <a:ln w="0"/>
              <a:gradFill>
                <a:gsLst>
                  <a:gs pos="21000">
                    <a:srgbClr val="53575C"/>
                  </a:gs>
                  <a:gs pos="88000">
                    <a:srgbClr val="C5C7CA"/>
                  </a:gs>
                </a:gsLst>
                <a:lin ang="5400000"/>
              </a:gradFill>
            </a:endParaRPr>
          </a:p>
          <a:p>
            <a:pPr marL="342900" indent="-342900">
              <a:buAutoNum type="arabicPeriod"/>
            </a:pPr>
            <a:r>
              <a:rPr lang="en-US" dirty="0">
                <a:ln w="0"/>
                <a:gradFill>
                  <a:gsLst>
                    <a:gs pos="21000">
                      <a:srgbClr val="53575C"/>
                    </a:gs>
                    <a:gs pos="88000">
                      <a:srgbClr val="C5C7CA"/>
                    </a:gs>
                  </a:gsLst>
                  <a:lin ang="5400000"/>
                </a:gradFill>
              </a:rPr>
              <a:t>Joe</a:t>
            </a:r>
          </a:p>
          <a:p>
            <a:pPr marL="342900" indent="-342900">
              <a:buAutoNum type="arabicPeriod"/>
            </a:pPr>
            <a:r>
              <a:rPr lang="en-US" dirty="0" err="1">
                <a:ln w="0"/>
                <a:gradFill>
                  <a:gsLst>
                    <a:gs pos="21000">
                      <a:srgbClr val="53575C"/>
                    </a:gs>
                    <a:gs pos="88000">
                      <a:srgbClr val="C5C7CA"/>
                    </a:gs>
                  </a:gsLst>
                  <a:lin ang="5400000"/>
                </a:gradFill>
              </a:rPr>
              <a:t>Prakashram</a:t>
            </a:r>
            <a:endParaRPr lang="en-US" dirty="0">
              <a:ln w="0"/>
              <a:gradFill>
                <a:gsLst>
                  <a:gs pos="21000">
                    <a:srgbClr val="53575C"/>
                  </a:gs>
                  <a:gs pos="88000">
                    <a:srgbClr val="C5C7CA"/>
                  </a:gs>
                </a:gsLst>
                <a:lin ang="5400000"/>
              </a:gradFill>
            </a:endParaRPr>
          </a:p>
          <a:p>
            <a:pPr marL="342900" indent="-342900">
              <a:buAutoNum type="arabicPeriod"/>
            </a:pPr>
            <a:r>
              <a:rPr lang="en-US" dirty="0">
                <a:ln w="0"/>
                <a:gradFill>
                  <a:gsLst>
                    <a:gs pos="21000">
                      <a:srgbClr val="53575C"/>
                    </a:gs>
                    <a:gs pos="88000">
                      <a:srgbClr val="C5C7CA"/>
                    </a:gs>
                  </a:gsLst>
                  <a:lin ang="5400000"/>
                </a:gradFill>
              </a:rPr>
              <a:t>Ganesh</a:t>
            </a:r>
          </a:p>
          <a:p>
            <a:pPr marL="342900" indent="-342900">
              <a:buAutoNum type="arabicPeriod"/>
            </a:pPr>
            <a:r>
              <a:rPr lang="en-US" dirty="0" err="1">
                <a:ln w="0"/>
                <a:gradFill>
                  <a:gsLst>
                    <a:gs pos="21000">
                      <a:srgbClr val="53575C"/>
                    </a:gs>
                    <a:gs pos="88000">
                      <a:srgbClr val="C5C7CA"/>
                    </a:gs>
                  </a:gsLst>
                  <a:lin ang="5400000"/>
                </a:gradFill>
              </a:rPr>
              <a:t>Marimuthu</a:t>
            </a:r>
            <a:endParaRPr lang="en-US" dirty="0">
              <a:ln w="0"/>
              <a:gradFill>
                <a:gsLst>
                  <a:gs pos="21000">
                    <a:srgbClr val="53575C"/>
                  </a:gs>
                  <a:gs pos="88000">
                    <a:srgbClr val="C5C7CA"/>
                  </a:gs>
                </a:gsLst>
                <a:lin ang="5400000"/>
              </a:gradFill>
            </a:endParaRPr>
          </a:p>
          <a:p>
            <a:pPr marL="342900" indent="-342900">
              <a:buAutoNum type="arabicPeriod"/>
            </a:pPr>
            <a:r>
              <a:rPr lang="en-US" dirty="0">
                <a:ln w="0"/>
                <a:gradFill>
                  <a:gsLst>
                    <a:gs pos="21000">
                      <a:srgbClr val="53575C"/>
                    </a:gs>
                    <a:gs pos="88000">
                      <a:srgbClr val="C5C7CA"/>
                    </a:gs>
                  </a:gsLst>
                  <a:lin ang="5400000"/>
                </a:gradFill>
              </a:rPr>
              <a:t>Ankit</a:t>
            </a:r>
          </a:p>
        </p:txBody>
      </p:sp>
    </p:spTree>
    <p:extLst>
      <p:ext uri="{BB962C8B-B14F-4D97-AF65-F5344CB8AC3E}">
        <p14:creationId xmlns:p14="http://schemas.microsoft.com/office/powerpoint/2010/main" val="283429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13E44B-8C24-4E87-9933-BB9B860D0EBA}"/>
              </a:ext>
            </a:extLst>
          </p:cNvPr>
          <p:cNvSpPr txBox="1"/>
          <p:nvPr/>
        </p:nvSpPr>
        <p:spPr>
          <a:xfrm>
            <a:off x="1690456" y="283177"/>
            <a:ext cx="6094520" cy="523220"/>
          </a:xfrm>
          <a:prstGeom prst="rect">
            <a:avLst/>
          </a:prstGeom>
          <a:noFill/>
        </p:spPr>
        <p:txBody>
          <a:bodyPr wrap="square">
            <a:spAutoFit/>
          </a:bodyPr>
          <a:lstStyle/>
          <a:p>
            <a:r>
              <a:rPr lang="en-GB" sz="2800" b="1" dirty="0" smtClean="0"/>
              <a:t>House loan Distribution</a:t>
            </a:r>
            <a:endParaRPr lang="en-GB" sz="2800" b="1" dirty="0"/>
          </a:p>
        </p:txBody>
      </p:sp>
      <p:sp>
        <p:nvSpPr>
          <p:cNvPr id="6" name="TextBox 5">
            <a:extLst>
              <a:ext uri="{FF2B5EF4-FFF2-40B4-BE49-F238E27FC236}">
                <a16:creationId xmlns:a16="http://schemas.microsoft.com/office/drawing/2014/main" id="{89BE3F3A-AC32-40E2-9FEF-8E5949902CD1}"/>
              </a:ext>
            </a:extLst>
          </p:cNvPr>
          <p:cNvSpPr txBox="1"/>
          <p:nvPr/>
        </p:nvSpPr>
        <p:spPr>
          <a:xfrm>
            <a:off x="1759523" y="970007"/>
            <a:ext cx="9245735" cy="646331"/>
          </a:xfrm>
          <a:prstGeom prst="rect">
            <a:avLst/>
          </a:prstGeom>
          <a:noFill/>
        </p:spPr>
        <p:txBody>
          <a:bodyPr wrap="square" rtlCol="0">
            <a:spAutoFit/>
          </a:bodyPr>
          <a:lstStyle/>
          <a:p>
            <a:r>
              <a:rPr lang="en-GB" dirty="0"/>
              <a:t>The chat describes the overall distribution </a:t>
            </a:r>
            <a:r>
              <a:rPr lang="en-GB" dirty="0" smtClean="0"/>
              <a:t>whether the people have housing loan or not.</a:t>
            </a:r>
            <a:endParaRPr lang="en-GB"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3077" y="1723115"/>
            <a:ext cx="5002933" cy="4660267"/>
          </a:xfrm>
          <a:prstGeom prst="rect">
            <a:avLst/>
          </a:prstGeom>
        </p:spPr>
      </p:pic>
    </p:spTree>
    <p:extLst>
      <p:ext uri="{BB962C8B-B14F-4D97-AF65-F5344CB8AC3E}">
        <p14:creationId xmlns:p14="http://schemas.microsoft.com/office/powerpoint/2010/main" val="2687723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377" y="1516896"/>
            <a:ext cx="7306629" cy="5341104"/>
          </a:xfrm>
          <a:prstGeom prst="rect">
            <a:avLst/>
          </a:prstGeom>
        </p:spPr>
      </p:pic>
      <p:sp>
        <p:nvSpPr>
          <p:cNvPr id="6" name="TextBox 5">
            <a:extLst>
              <a:ext uri="{FF2B5EF4-FFF2-40B4-BE49-F238E27FC236}">
                <a16:creationId xmlns:a16="http://schemas.microsoft.com/office/drawing/2014/main" id="{89BE3F3A-AC32-40E2-9FEF-8E5949902CD1}"/>
              </a:ext>
            </a:extLst>
          </p:cNvPr>
          <p:cNvSpPr txBox="1"/>
          <p:nvPr/>
        </p:nvSpPr>
        <p:spPr>
          <a:xfrm>
            <a:off x="1742106" y="673915"/>
            <a:ext cx="9245735" cy="369332"/>
          </a:xfrm>
          <a:prstGeom prst="rect">
            <a:avLst/>
          </a:prstGeom>
          <a:noFill/>
        </p:spPr>
        <p:txBody>
          <a:bodyPr wrap="square" rtlCol="0">
            <a:spAutoFit/>
          </a:bodyPr>
          <a:lstStyle/>
          <a:p>
            <a:r>
              <a:rPr lang="en-GB" dirty="0"/>
              <a:t>The chat describes </a:t>
            </a:r>
            <a:r>
              <a:rPr lang="en-GB" dirty="0" smtClean="0"/>
              <a:t>the </a:t>
            </a:r>
            <a:r>
              <a:rPr lang="en-GB" dirty="0"/>
              <a:t>distribution </a:t>
            </a:r>
            <a:r>
              <a:rPr lang="en-GB" dirty="0" smtClean="0"/>
              <a:t>whether the people have housing loan or not.</a:t>
            </a:r>
            <a:endParaRPr lang="en-GB" dirty="0"/>
          </a:p>
        </p:txBody>
      </p:sp>
    </p:spTree>
    <p:extLst>
      <p:ext uri="{BB962C8B-B14F-4D97-AF65-F5344CB8AC3E}">
        <p14:creationId xmlns:p14="http://schemas.microsoft.com/office/powerpoint/2010/main" val="2355051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0197" y="1933303"/>
            <a:ext cx="4932817" cy="4594953"/>
          </a:xfrm>
          <a:prstGeom prst="rect">
            <a:avLst/>
          </a:prstGeom>
        </p:spPr>
      </p:pic>
      <p:sp>
        <p:nvSpPr>
          <p:cNvPr id="5" name="TextBox 4">
            <a:extLst>
              <a:ext uri="{FF2B5EF4-FFF2-40B4-BE49-F238E27FC236}">
                <a16:creationId xmlns:a16="http://schemas.microsoft.com/office/drawing/2014/main" id="{FD13E44B-8C24-4E87-9933-BB9B860D0EBA}"/>
              </a:ext>
            </a:extLst>
          </p:cNvPr>
          <p:cNvSpPr txBox="1"/>
          <p:nvPr/>
        </p:nvSpPr>
        <p:spPr>
          <a:xfrm>
            <a:off x="1690456" y="283177"/>
            <a:ext cx="6094520" cy="523220"/>
          </a:xfrm>
          <a:prstGeom prst="rect">
            <a:avLst/>
          </a:prstGeom>
          <a:noFill/>
        </p:spPr>
        <p:txBody>
          <a:bodyPr wrap="square">
            <a:spAutoFit/>
          </a:bodyPr>
          <a:lstStyle/>
          <a:p>
            <a:r>
              <a:rPr lang="en-GB" sz="2800" b="1" dirty="0" smtClean="0"/>
              <a:t>Loan Distribution</a:t>
            </a:r>
            <a:endParaRPr lang="en-GB" sz="2800" b="1" dirty="0"/>
          </a:p>
        </p:txBody>
      </p:sp>
      <p:sp>
        <p:nvSpPr>
          <p:cNvPr id="6" name="TextBox 5">
            <a:extLst>
              <a:ext uri="{FF2B5EF4-FFF2-40B4-BE49-F238E27FC236}">
                <a16:creationId xmlns:a16="http://schemas.microsoft.com/office/drawing/2014/main" id="{89BE3F3A-AC32-40E2-9FEF-8E5949902CD1}"/>
              </a:ext>
            </a:extLst>
          </p:cNvPr>
          <p:cNvSpPr txBox="1"/>
          <p:nvPr/>
        </p:nvSpPr>
        <p:spPr>
          <a:xfrm>
            <a:off x="1759523" y="970007"/>
            <a:ext cx="9245735" cy="369332"/>
          </a:xfrm>
          <a:prstGeom prst="rect">
            <a:avLst/>
          </a:prstGeom>
          <a:noFill/>
        </p:spPr>
        <p:txBody>
          <a:bodyPr wrap="square" rtlCol="0">
            <a:spAutoFit/>
          </a:bodyPr>
          <a:lstStyle/>
          <a:p>
            <a:r>
              <a:rPr lang="en-GB" dirty="0"/>
              <a:t>The chat describes the overall distribution </a:t>
            </a:r>
            <a:r>
              <a:rPr lang="en-GB" dirty="0" smtClean="0"/>
              <a:t>whether the people have loan or not.</a:t>
            </a:r>
            <a:endParaRPr lang="en-GB" dirty="0"/>
          </a:p>
        </p:txBody>
      </p:sp>
    </p:spTree>
    <p:extLst>
      <p:ext uri="{BB962C8B-B14F-4D97-AF65-F5344CB8AC3E}">
        <p14:creationId xmlns:p14="http://schemas.microsoft.com/office/powerpoint/2010/main" val="2048727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647" y="1530668"/>
            <a:ext cx="8290560" cy="5344750"/>
          </a:xfrm>
          <a:prstGeom prst="rect">
            <a:avLst/>
          </a:prstGeom>
        </p:spPr>
      </p:pic>
      <p:sp>
        <p:nvSpPr>
          <p:cNvPr id="5" name="TextBox 4">
            <a:extLst>
              <a:ext uri="{FF2B5EF4-FFF2-40B4-BE49-F238E27FC236}">
                <a16:creationId xmlns:a16="http://schemas.microsoft.com/office/drawing/2014/main" id="{89BE3F3A-AC32-40E2-9FEF-8E5949902CD1}"/>
              </a:ext>
            </a:extLst>
          </p:cNvPr>
          <p:cNvSpPr txBox="1"/>
          <p:nvPr/>
        </p:nvSpPr>
        <p:spPr>
          <a:xfrm>
            <a:off x="1829192" y="708750"/>
            <a:ext cx="9245735" cy="369332"/>
          </a:xfrm>
          <a:prstGeom prst="rect">
            <a:avLst/>
          </a:prstGeom>
          <a:noFill/>
        </p:spPr>
        <p:txBody>
          <a:bodyPr wrap="square" rtlCol="0">
            <a:spAutoFit/>
          </a:bodyPr>
          <a:lstStyle/>
          <a:p>
            <a:r>
              <a:rPr lang="en-GB" dirty="0"/>
              <a:t>The chat describes the overall distribution </a:t>
            </a:r>
            <a:r>
              <a:rPr lang="en-GB" dirty="0" smtClean="0"/>
              <a:t>whether the people have loan or not.</a:t>
            </a:r>
            <a:endParaRPr lang="en-GB" dirty="0"/>
          </a:p>
        </p:txBody>
      </p:sp>
    </p:spTree>
    <p:extLst>
      <p:ext uri="{BB962C8B-B14F-4D97-AF65-F5344CB8AC3E}">
        <p14:creationId xmlns:p14="http://schemas.microsoft.com/office/powerpoint/2010/main" val="3203111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429" y="1251004"/>
            <a:ext cx="10057142" cy="4711111"/>
          </a:xfrm>
          <a:prstGeom prst="rect">
            <a:avLst/>
          </a:prstGeom>
        </p:spPr>
      </p:pic>
      <p:sp>
        <p:nvSpPr>
          <p:cNvPr id="4" name="TextBox 3">
            <a:extLst>
              <a:ext uri="{FF2B5EF4-FFF2-40B4-BE49-F238E27FC236}">
                <a16:creationId xmlns:a16="http://schemas.microsoft.com/office/drawing/2014/main" id="{A53B3FEE-D83F-46FA-A7FC-1EC0061C7888}"/>
              </a:ext>
            </a:extLst>
          </p:cNvPr>
          <p:cNvSpPr txBox="1"/>
          <p:nvPr/>
        </p:nvSpPr>
        <p:spPr>
          <a:xfrm>
            <a:off x="1690455" y="283177"/>
            <a:ext cx="9353365" cy="954107"/>
          </a:xfrm>
          <a:prstGeom prst="rect">
            <a:avLst/>
          </a:prstGeom>
          <a:noFill/>
        </p:spPr>
        <p:txBody>
          <a:bodyPr wrap="square">
            <a:spAutoFit/>
          </a:bodyPr>
          <a:lstStyle/>
          <a:p>
            <a:r>
              <a:rPr lang="en-GB" sz="2800" b="1" dirty="0"/>
              <a:t>No. of times client was contacted in previous campaigns</a:t>
            </a:r>
          </a:p>
        </p:txBody>
      </p:sp>
    </p:spTree>
    <p:extLst>
      <p:ext uri="{BB962C8B-B14F-4D97-AF65-F5344CB8AC3E}">
        <p14:creationId xmlns:p14="http://schemas.microsoft.com/office/powerpoint/2010/main" val="249026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555" y="2280464"/>
            <a:ext cx="4888889" cy="4317460"/>
          </a:xfrm>
          <a:prstGeom prst="rect">
            <a:avLst/>
          </a:prstGeom>
        </p:spPr>
      </p:pic>
      <p:sp>
        <p:nvSpPr>
          <p:cNvPr id="5" name="TextBox 4">
            <a:extLst>
              <a:ext uri="{FF2B5EF4-FFF2-40B4-BE49-F238E27FC236}">
                <a16:creationId xmlns:a16="http://schemas.microsoft.com/office/drawing/2014/main" id="{B6215036-3093-4017-8D87-63957C90D59C}"/>
              </a:ext>
            </a:extLst>
          </p:cNvPr>
          <p:cNvSpPr txBox="1"/>
          <p:nvPr/>
        </p:nvSpPr>
        <p:spPr>
          <a:xfrm>
            <a:off x="1690455" y="283177"/>
            <a:ext cx="9353365" cy="523220"/>
          </a:xfrm>
          <a:prstGeom prst="rect">
            <a:avLst/>
          </a:prstGeom>
          <a:noFill/>
        </p:spPr>
        <p:txBody>
          <a:bodyPr wrap="square">
            <a:spAutoFit/>
          </a:bodyPr>
          <a:lstStyle/>
          <a:p>
            <a:r>
              <a:rPr lang="en-GB" sz="2800" b="1" dirty="0"/>
              <a:t>Outcome of previous campaigns</a:t>
            </a:r>
          </a:p>
        </p:txBody>
      </p:sp>
    </p:spTree>
    <p:extLst>
      <p:ext uri="{BB962C8B-B14F-4D97-AF65-F5344CB8AC3E}">
        <p14:creationId xmlns:p14="http://schemas.microsoft.com/office/powerpoint/2010/main" val="126964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215036-3093-4017-8D87-63957C90D59C}"/>
              </a:ext>
            </a:extLst>
          </p:cNvPr>
          <p:cNvSpPr txBox="1"/>
          <p:nvPr/>
        </p:nvSpPr>
        <p:spPr>
          <a:xfrm>
            <a:off x="1690455" y="283177"/>
            <a:ext cx="9353365" cy="523220"/>
          </a:xfrm>
          <a:prstGeom prst="rect">
            <a:avLst/>
          </a:prstGeom>
          <a:noFill/>
        </p:spPr>
        <p:txBody>
          <a:bodyPr wrap="square">
            <a:spAutoFit/>
          </a:bodyPr>
          <a:lstStyle/>
          <a:p>
            <a:r>
              <a:rPr lang="en-GB" sz="2800" b="1" dirty="0"/>
              <a:t>Outcome of previous campaigns</a:t>
            </a:r>
          </a:p>
        </p:txBody>
      </p:sp>
      <p:pic>
        <p:nvPicPr>
          <p:cNvPr id="6" name="Picture 5">
            <a:extLst>
              <a:ext uri="{FF2B5EF4-FFF2-40B4-BE49-F238E27FC236}">
                <a16:creationId xmlns:a16="http://schemas.microsoft.com/office/drawing/2014/main" id="{E7F42D3E-E134-4D67-AECC-8F970F42C534}"/>
              </a:ext>
            </a:extLst>
          </p:cNvPr>
          <p:cNvPicPr>
            <a:picLocks noChangeAspect="1"/>
          </p:cNvPicPr>
          <p:nvPr/>
        </p:nvPicPr>
        <p:blipFill>
          <a:blip r:embed="rId2"/>
          <a:stretch>
            <a:fillRect/>
          </a:stretch>
        </p:blipFill>
        <p:spPr>
          <a:xfrm>
            <a:off x="1666875" y="1447800"/>
            <a:ext cx="9385842" cy="4198398"/>
          </a:xfrm>
          <a:prstGeom prst="rect">
            <a:avLst/>
          </a:prstGeom>
        </p:spPr>
      </p:pic>
    </p:spTree>
    <p:extLst>
      <p:ext uri="{BB962C8B-B14F-4D97-AF65-F5344CB8AC3E}">
        <p14:creationId xmlns:p14="http://schemas.microsoft.com/office/powerpoint/2010/main" val="1966165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97F795-87DF-458D-AB09-0174B3F9F548}"/>
              </a:ext>
            </a:extLst>
          </p:cNvPr>
          <p:cNvSpPr txBox="1"/>
          <p:nvPr/>
        </p:nvSpPr>
        <p:spPr>
          <a:xfrm>
            <a:off x="1690455" y="359377"/>
            <a:ext cx="9353365" cy="523220"/>
          </a:xfrm>
          <a:prstGeom prst="rect">
            <a:avLst/>
          </a:prstGeom>
          <a:noFill/>
        </p:spPr>
        <p:txBody>
          <a:bodyPr wrap="square">
            <a:spAutoFit/>
          </a:bodyPr>
          <a:lstStyle/>
          <a:p>
            <a:r>
              <a:rPr lang="en-GB" sz="2800" b="1" dirty="0"/>
              <a:t>Data Cleaning		</a:t>
            </a:r>
          </a:p>
        </p:txBody>
      </p:sp>
      <p:sp>
        <p:nvSpPr>
          <p:cNvPr id="7" name="TextBox 6">
            <a:extLst>
              <a:ext uri="{FF2B5EF4-FFF2-40B4-BE49-F238E27FC236}">
                <a16:creationId xmlns:a16="http://schemas.microsoft.com/office/drawing/2014/main" id="{69CAC89B-2899-48E7-B09A-FC6A625190A1}"/>
              </a:ext>
            </a:extLst>
          </p:cNvPr>
          <p:cNvSpPr txBox="1"/>
          <p:nvPr/>
        </p:nvSpPr>
        <p:spPr>
          <a:xfrm>
            <a:off x="1285875" y="723900"/>
            <a:ext cx="10906125" cy="4801314"/>
          </a:xfrm>
          <a:prstGeom prst="rect">
            <a:avLst/>
          </a:prstGeom>
          <a:noFill/>
        </p:spPr>
        <p:txBody>
          <a:bodyPr wrap="square" rtlCol="0">
            <a:spAutoFit/>
          </a:bodyPr>
          <a:lstStyle/>
          <a:p>
            <a:endParaRPr lang="en-GB" b="1" dirty="0"/>
          </a:p>
          <a:p>
            <a:endParaRPr lang="en-GB" b="1" dirty="0"/>
          </a:p>
          <a:p>
            <a:r>
              <a:rPr lang="en-GB" b="1" dirty="0"/>
              <a:t>Preparing features for Machine learning:</a:t>
            </a:r>
          </a:p>
          <a:p>
            <a:endParaRPr lang="en-GB" b="1" dirty="0"/>
          </a:p>
          <a:p>
            <a:pPr marL="285750" indent="-285750">
              <a:buFont typeface="Arial" panose="020B0604020202020204" pitchFamily="34" charset="0"/>
              <a:buChar char="•"/>
            </a:pPr>
            <a:r>
              <a:rPr lang="en-US" dirty="0"/>
              <a:t>Removed unwanted feature – Duration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Converted feature ‘age’ into categorical by binning the feature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Converted numerical feature ‘</a:t>
            </a:r>
            <a:r>
              <a:rPr lang="en-US" dirty="0" err="1"/>
              <a:t>pdays</a:t>
            </a:r>
            <a:r>
              <a:rPr lang="en-US" dirty="0"/>
              <a:t>’ and ‘previous’ into categorical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Encode the categorical columns into numbers. The models works with only numbers.</a:t>
            </a:r>
          </a:p>
          <a:p>
            <a:r>
              <a:rPr lang="en-US" dirty="0"/>
              <a:t>		</a:t>
            </a:r>
          </a:p>
          <a:p>
            <a:pPr marL="742950" lvl="1" indent="-285750">
              <a:buFont typeface="Arial" panose="020B0604020202020204" pitchFamily="34" charset="0"/>
              <a:buChar char="•"/>
            </a:pPr>
            <a:r>
              <a:rPr lang="en-US" dirty="0"/>
              <a:t>Encoded nominal values as dummy variable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Normalize the data using Standard Scaler.</a:t>
            </a:r>
          </a:p>
          <a:p>
            <a:pPr marL="285750" indent="-285750">
              <a:buFont typeface="Arial" panose="020B0604020202020204" pitchFamily="34" charset="0"/>
              <a:buChar char="•"/>
            </a:pPr>
            <a:endParaRPr lang="en-US" dirty="0"/>
          </a:p>
          <a:p>
            <a:endParaRPr lang="en-GB" dirty="0"/>
          </a:p>
        </p:txBody>
      </p:sp>
    </p:spTree>
    <p:extLst>
      <p:ext uri="{BB962C8B-B14F-4D97-AF65-F5344CB8AC3E}">
        <p14:creationId xmlns:p14="http://schemas.microsoft.com/office/powerpoint/2010/main" val="4002126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FD0416-40C8-4B55-B4E3-D8EDDC137FEC}"/>
              </a:ext>
            </a:extLst>
          </p:cNvPr>
          <p:cNvSpPr txBox="1"/>
          <p:nvPr/>
        </p:nvSpPr>
        <p:spPr>
          <a:xfrm>
            <a:off x="1690455" y="359377"/>
            <a:ext cx="9353365" cy="523220"/>
          </a:xfrm>
          <a:prstGeom prst="rect">
            <a:avLst/>
          </a:prstGeom>
          <a:noFill/>
        </p:spPr>
        <p:txBody>
          <a:bodyPr wrap="square">
            <a:spAutoFit/>
          </a:bodyPr>
          <a:lstStyle/>
          <a:p>
            <a:r>
              <a:rPr lang="en-GB" sz="2800" b="1" dirty="0"/>
              <a:t>Machine learning Algorithms 	</a:t>
            </a:r>
          </a:p>
        </p:txBody>
      </p:sp>
      <p:sp>
        <p:nvSpPr>
          <p:cNvPr id="7" name="TextBox 6">
            <a:extLst>
              <a:ext uri="{FF2B5EF4-FFF2-40B4-BE49-F238E27FC236}">
                <a16:creationId xmlns:a16="http://schemas.microsoft.com/office/drawing/2014/main" id="{ACE1A772-DF7F-4258-A5FB-47E442C6F9A0}"/>
              </a:ext>
            </a:extLst>
          </p:cNvPr>
          <p:cNvSpPr txBox="1"/>
          <p:nvPr/>
        </p:nvSpPr>
        <p:spPr>
          <a:xfrm>
            <a:off x="1285875" y="723900"/>
            <a:ext cx="10906125" cy="5078313"/>
          </a:xfrm>
          <a:prstGeom prst="rect">
            <a:avLst/>
          </a:prstGeom>
          <a:noFill/>
        </p:spPr>
        <p:txBody>
          <a:bodyPr wrap="square" rtlCol="0">
            <a:spAutoFit/>
          </a:bodyPr>
          <a:lstStyle/>
          <a:p>
            <a:endParaRPr lang="en-GB" b="1" dirty="0"/>
          </a:p>
          <a:p>
            <a:endParaRPr lang="en-GB" b="1" dirty="0"/>
          </a:p>
          <a:p>
            <a:r>
              <a:rPr lang="en-GB" b="1" dirty="0"/>
              <a:t>Models considered for this </a:t>
            </a:r>
            <a:r>
              <a:rPr lang="en-GB" b="1" dirty="0" err="1"/>
              <a:t>excercise</a:t>
            </a:r>
            <a:r>
              <a:rPr lang="en-GB" b="1" dirty="0"/>
              <a:t>:</a:t>
            </a:r>
          </a:p>
          <a:p>
            <a:endParaRPr lang="en-GB" b="1" dirty="0"/>
          </a:p>
          <a:p>
            <a:pPr marL="285750" indent="-285750">
              <a:buFont typeface="Arial" panose="020B0604020202020204" pitchFamily="34" charset="0"/>
              <a:buChar char="•"/>
            </a:pPr>
            <a:r>
              <a:rPr lang="en-US" dirty="0"/>
              <a:t>Logistic Regression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Random Forest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Adaboost</a:t>
            </a:r>
            <a:r>
              <a:rPr lang="en-US" dirty="0"/>
              <a:t> Classifier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Gradient Boosting Classifier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XGB Classifier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LightGBM</a:t>
            </a:r>
            <a:r>
              <a:rPr lang="en-US" dirty="0"/>
              <a:t> Classifier</a:t>
            </a:r>
          </a:p>
          <a:p>
            <a:pPr marL="285750" indent="-285750">
              <a:buFont typeface="Wingdings" panose="05000000000000000000" pitchFamily="2" charset="2"/>
              <a:buChar char="Ø"/>
            </a:pPr>
            <a:endParaRPr lang="en-US" dirty="0"/>
          </a:p>
          <a:p>
            <a:endParaRPr lang="en-US" dirty="0"/>
          </a:p>
          <a:p>
            <a:endParaRPr lang="en-GB" dirty="0"/>
          </a:p>
        </p:txBody>
      </p:sp>
    </p:spTree>
    <p:extLst>
      <p:ext uri="{BB962C8B-B14F-4D97-AF65-F5344CB8AC3E}">
        <p14:creationId xmlns:p14="http://schemas.microsoft.com/office/powerpoint/2010/main" val="1544500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FD0416-40C8-4B55-B4E3-D8EDDC137FEC}"/>
              </a:ext>
            </a:extLst>
          </p:cNvPr>
          <p:cNvSpPr txBox="1"/>
          <p:nvPr/>
        </p:nvSpPr>
        <p:spPr>
          <a:xfrm>
            <a:off x="1690455" y="359377"/>
            <a:ext cx="9353365" cy="523220"/>
          </a:xfrm>
          <a:prstGeom prst="rect">
            <a:avLst/>
          </a:prstGeom>
          <a:noFill/>
        </p:spPr>
        <p:txBody>
          <a:bodyPr wrap="square">
            <a:spAutoFit/>
          </a:bodyPr>
          <a:lstStyle/>
          <a:p>
            <a:r>
              <a:rPr lang="en-GB" sz="2800" b="1" dirty="0"/>
              <a:t>Training the Model	</a:t>
            </a:r>
          </a:p>
        </p:txBody>
      </p:sp>
      <p:sp>
        <p:nvSpPr>
          <p:cNvPr id="7" name="TextBox 6">
            <a:extLst>
              <a:ext uri="{FF2B5EF4-FFF2-40B4-BE49-F238E27FC236}">
                <a16:creationId xmlns:a16="http://schemas.microsoft.com/office/drawing/2014/main" id="{ACE1A772-DF7F-4258-A5FB-47E442C6F9A0}"/>
              </a:ext>
            </a:extLst>
          </p:cNvPr>
          <p:cNvSpPr txBox="1"/>
          <p:nvPr/>
        </p:nvSpPr>
        <p:spPr>
          <a:xfrm>
            <a:off x="1285875" y="723900"/>
            <a:ext cx="10906125" cy="5078313"/>
          </a:xfrm>
          <a:prstGeom prst="rect">
            <a:avLst/>
          </a:prstGeom>
          <a:noFill/>
        </p:spPr>
        <p:txBody>
          <a:bodyPr wrap="square" rtlCol="0">
            <a:spAutoFit/>
          </a:bodyPr>
          <a:lstStyle/>
          <a:p>
            <a:endParaRPr lang="en-GB" b="1" dirty="0"/>
          </a:p>
          <a:p>
            <a:endParaRPr lang="en-GB" b="1" dirty="0"/>
          </a:p>
          <a:p>
            <a:endParaRPr lang="en-GB" b="1" dirty="0"/>
          </a:p>
          <a:p>
            <a:pPr marL="285750" indent="-285750">
              <a:buFont typeface="Arial" panose="020B0604020202020204" pitchFamily="34" charset="0"/>
              <a:buChar char="•"/>
            </a:pPr>
            <a:r>
              <a:rPr lang="en-US" dirty="0"/>
              <a:t>The data is split into ‘Train set’ (80%) and ‘Test set’ (20%)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a:t>
            </a:r>
            <a:r>
              <a:rPr lang="en-US" dirty="0" err="1"/>
              <a:t>ynthetic</a:t>
            </a:r>
            <a:r>
              <a:rPr lang="en-US" dirty="0"/>
              <a:t> (M)</a:t>
            </a:r>
            <a:r>
              <a:rPr lang="en-US" dirty="0" err="1"/>
              <a:t>inority</a:t>
            </a:r>
            <a:r>
              <a:rPr lang="en-US" dirty="0"/>
              <a:t> (O)</a:t>
            </a:r>
            <a:r>
              <a:rPr lang="en-US" dirty="0" err="1"/>
              <a:t>versampling</a:t>
            </a:r>
            <a:r>
              <a:rPr lang="en-US" dirty="0"/>
              <a:t> (TE)</a:t>
            </a:r>
            <a:r>
              <a:rPr lang="en-US" dirty="0" err="1"/>
              <a:t>echnique</a:t>
            </a:r>
            <a:r>
              <a:rPr lang="en-US" dirty="0"/>
              <a:t> is used for duplicating minority class in training set.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Training set will be used for training the model. Model scans the data to look for pattern using statistical technique.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Test set will be used for testing the model without exposing the actual outcome. Model prediction is compared with actual outcome to evaluate the model performance.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a:p>
            <a:endParaRPr lang="en-GB" dirty="0"/>
          </a:p>
        </p:txBody>
      </p:sp>
    </p:spTree>
    <p:extLst>
      <p:ext uri="{BB962C8B-B14F-4D97-AF65-F5344CB8AC3E}">
        <p14:creationId xmlns:p14="http://schemas.microsoft.com/office/powerpoint/2010/main" val="3463240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4289" y="531223"/>
            <a:ext cx="6598330" cy="989152"/>
          </a:xfrm>
        </p:spPr>
        <p:txBody>
          <a:bodyPr/>
          <a:lstStyle/>
          <a:p>
            <a:r>
              <a:rPr lang="en-GB" dirty="0"/>
              <a:t>Problem Statement</a:t>
            </a:r>
          </a:p>
        </p:txBody>
      </p:sp>
      <p:sp>
        <p:nvSpPr>
          <p:cNvPr id="3" name="Subtitle 2"/>
          <p:cNvSpPr>
            <a:spLocks noGrp="1"/>
          </p:cNvSpPr>
          <p:nvPr>
            <p:ph type="subTitle" idx="1"/>
          </p:nvPr>
        </p:nvSpPr>
        <p:spPr>
          <a:xfrm>
            <a:off x="2327956" y="1947091"/>
            <a:ext cx="9167358" cy="1214117"/>
          </a:xfrm>
        </p:spPr>
        <p:txBody>
          <a:bodyPr/>
          <a:lstStyle/>
          <a:p>
            <a:r>
              <a:rPr lang="en-GB" dirty="0"/>
              <a:t>A telephonic campaigns conducted by Portuguese banking institution to identify the clients whether they will subscribe a term deposit based on certain information given.</a:t>
            </a:r>
          </a:p>
        </p:txBody>
      </p:sp>
      <p:sp>
        <p:nvSpPr>
          <p:cNvPr id="4" name="Title 1"/>
          <p:cNvSpPr txBox="1">
            <a:spLocks/>
          </p:cNvSpPr>
          <p:nvPr/>
        </p:nvSpPr>
        <p:spPr>
          <a:xfrm>
            <a:off x="1522417" y="3936279"/>
            <a:ext cx="3641769" cy="600882"/>
          </a:xfrm>
          <a:prstGeom prst="rect">
            <a:avLst/>
          </a:prstGeom>
        </p:spPr>
        <p:txBody>
          <a:bodyPr vert="horz" lIns="91440" tIns="45720" rIns="91440" bIns="45720" rtlCol="0" anchor="b">
            <a:normAutofit fontScale="700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Solution</a:t>
            </a:r>
          </a:p>
        </p:txBody>
      </p:sp>
      <p:sp>
        <p:nvSpPr>
          <p:cNvPr id="5" name="Subtitle 2"/>
          <p:cNvSpPr txBox="1">
            <a:spLocks/>
          </p:cNvSpPr>
          <p:nvPr/>
        </p:nvSpPr>
        <p:spPr>
          <a:xfrm>
            <a:off x="2341027" y="4633688"/>
            <a:ext cx="9167358" cy="121411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GB" dirty="0"/>
              <a:t>We have performed a descriptive analytics on the given data, and applied various ML algorithm to predict possibilities of client whether they will subscribe a term deposit.</a:t>
            </a:r>
          </a:p>
        </p:txBody>
      </p:sp>
    </p:spTree>
    <p:extLst>
      <p:ext uri="{BB962C8B-B14F-4D97-AF65-F5344CB8AC3E}">
        <p14:creationId xmlns:p14="http://schemas.microsoft.com/office/powerpoint/2010/main" val="2096543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FD0416-40C8-4B55-B4E3-D8EDDC137FEC}"/>
              </a:ext>
            </a:extLst>
          </p:cNvPr>
          <p:cNvSpPr txBox="1"/>
          <p:nvPr/>
        </p:nvSpPr>
        <p:spPr>
          <a:xfrm>
            <a:off x="1690455" y="359377"/>
            <a:ext cx="9353365" cy="523220"/>
          </a:xfrm>
          <a:prstGeom prst="rect">
            <a:avLst/>
          </a:prstGeom>
          <a:noFill/>
        </p:spPr>
        <p:txBody>
          <a:bodyPr wrap="square">
            <a:spAutoFit/>
          </a:bodyPr>
          <a:lstStyle/>
          <a:p>
            <a:r>
              <a:rPr lang="en-GB" sz="2800" b="1" dirty="0"/>
              <a:t>Model performance evaluation	</a:t>
            </a:r>
          </a:p>
        </p:txBody>
      </p:sp>
      <p:sp>
        <p:nvSpPr>
          <p:cNvPr id="7" name="TextBox 6">
            <a:extLst>
              <a:ext uri="{FF2B5EF4-FFF2-40B4-BE49-F238E27FC236}">
                <a16:creationId xmlns:a16="http://schemas.microsoft.com/office/drawing/2014/main" id="{ACE1A772-DF7F-4258-A5FB-47E442C6F9A0}"/>
              </a:ext>
            </a:extLst>
          </p:cNvPr>
          <p:cNvSpPr txBox="1"/>
          <p:nvPr/>
        </p:nvSpPr>
        <p:spPr>
          <a:xfrm>
            <a:off x="1285875" y="723900"/>
            <a:ext cx="10906125" cy="5909310"/>
          </a:xfrm>
          <a:prstGeom prst="rect">
            <a:avLst/>
          </a:prstGeom>
          <a:noFill/>
        </p:spPr>
        <p:txBody>
          <a:bodyPr wrap="square" rtlCol="0">
            <a:spAutoFit/>
          </a:bodyPr>
          <a:lstStyle/>
          <a:p>
            <a:endParaRPr lang="en-GB" b="1" dirty="0"/>
          </a:p>
          <a:p>
            <a:endParaRPr lang="en-GB" b="1" dirty="0"/>
          </a:p>
          <a:p>
            <a:r>
              <a:rPr lang="en-GB" b="1" dirty="0"/>
              <a:t>Each Model is evaluated based on below metrics</a:t>
            </a:r>
          </a:p>
          <a:p>
            <a:endParaRPr lang="en-GB" b="1" dirty="0"/>
          </a:p>
          <a:p>
            <a:pPr marL="285750" indent="-285750">
              <a:buFont typeface="Wingdings" panose="05000000000000000000" pitchFamily="2" charset="2"/>
              <a:buChar char="Ø"/>
            </a:pPr>
            <a:r>
              <a:rPr lang="en-US" dirty="0"/>
              <a:t>Accuracy Score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Precision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Recall</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F1 Score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Confusion matrix</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Classification report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Scoring parameter – </a:t>
            </a:r>
            <a:r>
              <a:rPr lang="en-US" dirty="0" err="1"/>
              <a:t>cross_val_score</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endParaRPr lang="en-US" dirty="0"/>
          </a:p>
          <a:p>
            <a:endParaRPr lang="en-GB" dirty="0"/>
          </a:p>
        </p:txBody>
      </p:sp>
    </p:spTree>
    <p:extLst>
      <p:ext uri="{BB962C8B-B14F-4D97-AF65-F5344CB8AC3E}">
        <p14:creationId xmlns:p14="http://schemas.microsoft.com/office/powerpoint/2010/main" val="2378792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FD0416-40C8-4B55-B4E3-D8EDDC137FEC}"/>
              </a:ext>
            </a:extLst>
          </p:cNvPr>
          <p:cNvSpPr txBox="1"/>
          <p:nvPr/>
        </p:nvSpPr>
        <p:spPr>
          <a:xfrm>
            <a:off x="1690455" y="359377"/>
            <a:ext cx="9353365" cy="523220"/>
          </a:xfrm>
          <a:prstGeom prst="rect">
            <a:avLst/>
          </a:prstGeom>
          <a:noFill/>
        </p:spPr>
        <p:txBody>
          <a:bodyPr wrap="square">
            <a:spAutoFit/>
          </a:bodyPr>
          <a:lstStyle/>
          <a:p>
            <a:r>
              <a:rPr lang="en-GB" sz="2800" b="1" dirty="0"/>
              <a:t>Logistic Regression performance	</a:t>
            </a:r>
          </a:p>
        </p:txBody>
      </p:sp>
      <p:sp>
        <p:nvSpPr>
          <p:cNvPr id="7" name="TextBox 6">
            <a:extLst>
              <a:ext uri="{FF2B5EF4-FFF2-40B4-BE49-F238E27FC236}">
                <a16:creationId xmlns:a16="http://schemas.microsoft.com/office/drawing/2014/main" id="{ACE1A772-DF7F-4258-A5FB-47E442C6F9A0}"/>
              </a:ext>
            </a:extLst>
          </p:cNvPr>
          <p:cNvSpPr txBox="1"/>
          <p:nvPr/>
        </p:nvSpPr>
        <p:spPr>
          <a:xfrm>
            <a:off x="1285875" y="723900"/>
            <a:ext cx="10906125" cy="1754326"/>
          </a:xfrm>
          <a:prstGeom prst="rect">
            <a:avLst/>
          </a:prstGeom>
          <a:noFill/>
        </p:spPr>
        <p:txBody>
          <a:bodyPr wrap="square" rtlCol="0">
            <a:spAutoFit/>
          </a:bodyPr>
          <a:lstStyle/>
          <a:p>
            <a:endParaRPr lang="en-GB" b="1" dirty="0"/>
          </a:p>
          <a:p>
            <a:endParaRPr lang="en-GB" b="1" dirty="0"/>
          </a:p>
          <a:p>
            <a:endParaRPr lang="en-US" dirty="0"/>
          </a:p>
          <a:p>
            <a:pPr marL="285750" indent="-285750">
              <a:buFont typeface="Wingdings" panose="05000000000000000000" pitchFamily="2" charset="2"/>
              <a:buChar char="Ø"/>
            </a:pPr>
            <a:endParaRPr lang="en-US" dirty="0"/>
          </a:p>
          <a:p>
            <a:endParaRPr lang="en-US" dirty="0"/>
          </a:p>
          <a:p>
            <a:endParaRPr lang="en-GB" dirty="0"/>
          </a:p>
        </p:txBody>
      </p:sp>
      <p:pic>
        <p:nvPicPr>
          <p:cNvPr id="2" name="Picture 1">
            <a:extLst>
              <a:ext uri="{FF2B5EF4-FFF2-40B4-BE49-F238E27FC236}">
                <a16:creationId xmlns:a16="http://schemas.microsoft.com/office/drawing/2014/main" id="{6E162A63-E942-4B32-850D-33390513E7DB}"/>
              </a:ext>
            </a:extLst>
          </p:cNvPr>
          <p:cNvPicPr>
            <a:picLocks noChangeAspect="1"/>
          </p:cNvPicPr>
          <p:nvPr/>
        </p:nvPicPr>
        <p:blipFill>
          <a:blip r:embed="rId2"/>
          <a:stretch>
            <a:fillRect/>
          </a:stretch>
        </p:blipFill>
        <p:spPr>
          <a:xfrm>
            <a:off x="2093595" y="1254442"/>
            <a:ext cx="5886450" cy="3267075"/>
          </a:xfrm>
          <a:prstGeom prst="rect">
            <a:avLst/>
          </a:prstGeom>
        </p:spPr>
      </p:pic>
      <p:pic>
        <p:nvPicPr>
          <p:cNvPr id="4" name="Picture 3">
            <a:extLst>
              <a:ext uri="{FF2B5EF4-FFF2-40B4-BE49-F238E27FC236}">
                <a16:creationId xmlns:a16="http://schemas.microsoft.com/office/drawing/2014/main" id="{E8ED28DA-3E39-421F-8241-D2BE3E86A2D8}"/>
              </a:ext>
            </a:extLst>
          </p:cNvPr>
          <p:cNvPicPr>
            <a:picLocks noChangeAspect="1"/>
          </p:cNvPicPr>
          <p:nvPr/>
        </p:nvPicPr>
        <p:blipFill>
          <a:blip r:embed="rId3"/>
          <a:stretch>
            <a:fillRect/>
          </a:stretch>
        </p:blipFill>
        <p:spPr>
          <a:xfrm>
            <a:off x="2093595" y="4521517"/>
            <a:ext cx="5724525" cy="523875"/>
          </a:xfrm>
          <a:prstGeom prst="rect">
            <a:avLst/>
          </a:prstGeom>
        </p:spPr>
      </p:pic>
      <p:pic>
        <p:nvPicPr>
          <p:cNvPr id="5" name="Picture 4">
            <a:extLst>
              <a:ext uri="{FF2B5EF4-FFF2-40B4-BE49-F238E27FC236}">
                <a16:creationId xmlns:a16="http://schemas.microsoft.com/office/drawing/2014/main" id="{F33E2A0B-97DE-435F-84A1-A2E3136048B1}"/>
              </a:ext>
            </a:extLst>
          </p:cNvPr>
          <p:cNvPicPr>
            <a:picLocks noChangeAspect="1"/>
          </p:cNvPicPr>
          <p:nvPr/>
        </p:nvPicPr>
        <p:blipFill>
          <a:blip r:embed="rId4"/>
          <a:stretch>
            <a:fillRect/>
          </a:stretch>
        </p:blipFill>
        <p:spPr>
          <a:xfrm>
            <a:off x="2093595" y="5045392"/>
            <a:ext cx="6562725" cy="323850"/>
          </a:xfrm>
          <a:prstGeom prst="rect">
            <a:avLst/>
          </a:prstGeom>
        </p:spPr>
      </p:pic>
    </p:spTree>
    <p:extLst>
      <p:ext uri="{BB962C8B-B14F-4D97-AF65-F5344CB8AC3E}">
        <p14:creationId xmlns:p14="http://schemas.microsoft.com/office/powerpoint/2010/main" val="2834978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FD0416-40C8-4B55-B4E3-D8EDDC137FEC}"/>
              </a:ext>
            </a:extLst>
          </p:cNvPr>
          <p:cNvSpPr txBox="1"/>
          <p:nvPr/>
        </p:nvSpPr>
        <p:spPr>
          <a:xfrm>
            <a:off x="1690455" y="405097"/>
            <a:ext cx="9353365" cy="523220"/>
          </a:xfrm>
          <a:prstGeom prst="rect">
            <a:avLst/>
          </a:prstGeom>
          <a:noFill/>
        </p:spPr>
        <p:txBody>
          <a:bodyPr wrap="square">
            <a:spAutoFit/>
          </a:bodyPr>
          <a:lstStyle/>
          <a:p>
            <a:r>
              <a:rPr lang="en-GB" sz="2800" b="1" dirty="0"/>
              <a:t>Random Forest performance	</a:t>
            </a:r>
          </a:p>
        </p:txBody>
      </p:sp>
      <p:sp>
        <p:nvSpPr>
          <p:cNvPr id="7" name="TextBox 6">
            <a:extLst>
              <a:ext uri="{FF2B5EF4-FFF2-40B4-BE49-F238E27FC236}">
                <a16:creationId xmlns:a16="http://schemas.microsoft.com/office/drawing/2014/main" id="{ACE1A772-DF7F-4258-A5FB-47E442C6F9A0}"/>
              </a:ext>
            </a:extLst>
          </p:cNvPr>
          <p:cNvSpPr txBox="1"/>
          <p:nvPr/>
        </p:nvSpPr>
        <p:spPr>
          <a:xfrm>
            <a:off x="1285875" y="723900"/>
            <a:ext cx="10906125" cy="1754326"/>
          </a:xfrm>
          <a:prstGeom prst="rect">
            <a:avLst/>
          </a:prstGeom>
          <a:noFill/>
        </p:spPr>
        <p:txBody>
          <a:bodyPr wrap="square" rtlCol="0">
            <a:spAutoFit/>
          </a:bodyPr>
          <a:lstStyle/>
          <a:p>
            <a:endParaRPr lang="en-GB" b="1" dirty="0"/>
          </a:p>
          <a:p>
            <a:endParaRPr lang="en-GB" b="1" dirty="0"/>
          </a:p>
          <a:p>
            <a:endParaRPr lang="en-US" dirty="0"/>
          </a:p>
          <a:p>
            <a:pPr marL="285750" indent="-285750">
              <a:buFont typeface="Wingdings" panose="05000000000000000000" pitchFamily="2" charset="2"/>
              <a:buChar char="Ø"/>
            </a:pPr>
            <a:endParaRPr lang="en-US" dirty="0"/>
          </a:p>
          <a:p>
            <a:endParaRPr lang="en-US" dirty="0"/>
          </a:p>
          <a:p>
            <a:endParaRPr lang="en-GB" dirty="0"/>
          </a:p>
        </p:txBody>
      </p:sp>
      <p:pic>
        <p:nvPicPr>
          <p:cNvPr id="6" name="Picture 5">
            <a:extLst>
              <a:ext uri="{FF2B5EF4-FFF2-40B4-BE49-F238E27FC236}">
                <a16:creationId xmlns:a16="http://schemas.microsoft.com/office/drawing/2014/main" id="{359088D4-E2B0-4AA4-9093-AECE1BC1525D}"/>
              </a:ext>
            </a:extLst>
          </p:cNvPr>
          <p:cNvPicPr>
            <a:picLocks noChangeAspect="1"/>
          </p:cNvPicPr>
          <p:nvPr/>
        </p:nvPicPr>
        <p:blipFill>
          <a:blip r:embed="rId2"/>
          <a:stretch>
            <a:fillRect/>
          </a:stretch>
        </p:blipFill>
        <p:spPr>
          <a:xfrm>
            <a:off x="2300287" y="1194436"/>
            <a:ext cx="7178993" cy="4990166"/>
          </a:xfrm>
          <a:prstGeom prst="rect">
            <a:avLst/>
          </a:prstGeom>
        </p:spPr>
      </p:pic>
    </p:spTree>
    <p:extLst>
      <p:ext uri="{BB962C8B-B14F-4D97-AF65-F5344CB8AC3E}">
        <p14:creationId xmlns:p14="http://schemas.microsoft.com/office/powerpoint/2010/main" val="2553853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FD0416-40C8-4B55-B4E3-D8EDDC137FEC}"/>
              </a:ext>
            </a:extLst>
          </p:cNvPr>
          <p:cNvSpPr txBox="1"/>
          <p:nvPr/>
        </p:nvSpPr>
        <p:spPr>
          <a:xfrm>
            <a:off x="1690455" y="405097"/>
            <a:ext cx="9353365" cy="523220"/>
          </a:xfrm>
          <a:prstGeom prst="rect">
            <a:avLst/>
          </a:prstGeom>
          <a:noFill/>
        </p:spPr>
        <p:txBody>
          <a:bodyPr wrap="square">
            <a:spAutoFit/>
          </a:bodyPr>
          <a:lstStyle/>
          <a:p>
            <a:r>
              <a:rPr lang="en-GB" sz="2800" b="1" dirty="0" err="1"/>
              <a:t>Adaboost</a:t>
            </a:r>
            <a:r>
              <a:rPr lang="en-GB" sz="2800" b="1" dirty="0"/>
              <a:t> Classifier performance	</a:t>
            </a:r>
          </a:p>
        </p:txBody>
      </p:sp>
      <p:sp>
        <p:nvSpPr>
          <p:cNvPr id="7" name="TextBox 6">
            <a:extLst>
              <a:ext uri="{FF2B5EF4-FFF2-40B4-BE49-F238E27FC236}">
                <a16:creationId xmlns:a16="http://schemas.microsoft.com/office/drawing/2014/main" id="{ACE1A772-DF7F-4258-A5FB-47E442C6F9A0}"/>
              </a:ext>
            </a:extLst>
          </p:cNvPr>
          <p:cNvSpPr txBox="1"/>
          <p:nvPr/>
        </p:nvSpPr>
        <p:spPr>
          <a:xfrm>
            <a:off x="1285875" y="723900"/>
            <a:ext cx="10906125" cy="1754326"/>
          </a:xfrm>
          <a:prstGeom prst="rect">
            <a:avLst/>
          </a:prstGeom>
          <a:noFill/>
        </p:spPr>
        <p:txBody>
          <a:bodyPr wrap="square" rtlCol="0">
            <a:spAutoFit/>
          </a:bodyPr>
          <a:lstStyle/>
          <a:p>
            <a:endParaRPr lang="en-GB" b="1" dirty="0"/>
          </a:p>
          <a:p>
            <a:endParaRPr lang="en-GB" b="1" dirty="0"/>
          </a:p>
          <a:p>
            <a:endParaRPr lang="en-US" dirty="0"/>
          </a:p>
          <a:p>
            <a:pPr marL="285750" indent="-285750">
              <a:buFont typeface="Wingdings" panose="05000000000000000000" pitchFamily="2" charset="2"/>
              <a:buChar char="Ø"/>
            </a:pPr>
            <a:endParaRPr lang="en-US" dirty="0"/>
          </a:p>
          <a:p>
            <a:endParaRPr lang="en-US" dirty="0"/>
          </a:p>
          <a:p>
            <a:endParaRPr lang="en-GB" dirty="0"/>
          </a:p>
        </p:txBody>
      </p:sp>
      <p:pic>
        <p:nvPicPr>
          <p:cNvPr id="2" name="Picture 1">
            <a:extLst>
              <a:ext uri="{FF2B5EF4-FFF2-40B4-BE49-F238E27FC236}">
                <a16:creationId xmlns:a16="http://schemas.microsoft.com/office/drawing/2014/main" id="{A55A703B-8A05-404F-8CD9-843B711B02AA}"/>
              </a:ext>
            </a:extLst>
          </p:cNvPr>
          <p:cNvPicPr>
            <a:picLocks noChangeAspect="1"/>
          </p:cNvPicPr>
          <p:nvPr/>
        </p:nvPicPr>
        <p:blipFill>
          <a:blip r:embed="rId2"/>
          <a:stretch>
            <a:fillRect/>
          </a:stretch>
        </p:blipFill>
        <p:spPr>
          <a:xfrm>
            <a:off x="1881051" y="1285875"/>
            <a:ext cx="7472499" cy="4916118"/>
          </a:xfrm>
          <a:prstGeom prst="rect">
            <a:avLst/>
          </a:prstGeom>
        </p:spPr>
      </p:pic>
    </p:spTree>
    <p:extLst>
      <p:ext uri="{BB962C8B-B14F-4D97-AF65-F5344CB8AC3E}">
        <p14:creationId xmlns:p14="http://schemas.microsoft.com/office/powerpoint/2010/main" val="2258498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FD0416-40C8-4B55-B4E3-D8EDDC137FEC}"/>
              </a:ext>
            </a:extLst>
          </p:cNvPr>
          <p:cNvSpPr txBox="1"/>
          <p:nvPr/>
        </p:nvSpPr>
        <p:spPr>
          <a:xfrm>
            <a:off x="1690455" y="405097"/>
            <a:ext cx="9353365" cy="523220"/>
          </a:xfrm>
          <a:prstGeom prst="rect">
            <a:avLst/>
          </a:prstGeom>
          <a:noFill/>
        </p:spPr>
        <p:txBody>
          <a:bodyPr wrap="square">
            <a:spAutoFit/>
          </a:bodyPr>
          <a:lstStyle/>
          <a:p>
            <a:r>
              <a:rPr lang="en-GB" sz="2800" b="1" dirty="0"/>
              <a:t>Gradient Boosting Classifier performance	</a:t>
            </a:r>
          </a:p>
        </p:txBody>
      </p:sp>
      <p:sp>
        <p:nvSpPr>
          <p:cNvPr id="7" name="TextBox 6">
            <a:extLst>
              <a:ext uri="{FF2B5EF4-FFF2-40B4-BE49-F238E27FC236}">
                <a16:creationId xmlns:a16="http://schemas.microsoft.com/office/drawing/2014/main" id="{ACE1A772-DF7F-4258-A5FB-47E442C6F9A0}"/>
              </a:ext>
            </a:extLst>
          </p:cNvPr>
          <p:cNvSpPr txBox="1"/>
          <p:nvPr/>
        </p:nvSpPr>
        <p:spPr>
          <a:xfrm>
            <a:off x="1285875" y="723900"/>
            <a:ext cx="10906125" cy="1754326"/>
          </a:xfrm>
          <a:prstGeom prst="rect">
            <a:avLst/>
          </a:prstGeom>
          <a:noFill/>
        </p:spPr>
        <p:txBody>
          <a:bodyPr wrap="square" rtlCol="0">
            <a:spAutoFit/>
          </a:bodyPr>
          <a:lstStyle/>
          <a:p>
            <a:endParaRPr lang="en-GB" b="1" dirty="0"/>
          </a:p>
          <a:p>
            <a:endParaRPr lang="en-GB" b="1" dirty="0"/>
          </a:p>
          <a:p>
            <a:endParaRPr lang="en-US" dirty="0"/>
          </a:p>
          <a:p>
            <a:pPr marL="285750" indent="-285750">
              <a:buFont typeface="Wingdings" panose="05000000000000000000" pitchFamily="2" charset="2"/>
              <a:buChar char="Ø"/>
            </a:pPr>
            <a:endParaRPr lang="en-US" dirty="0"/>
          </a:p>
          <a:p>
            <a:endParaRPr lang="en-US" dirty="0"/>
          </a:p>
          <a:p>
            <a:endParaRPr lang="en-GB" dirty="0"/>
          </a:p>
        </p:txBody>
      </p:sp>
      <p:pic>
        <p:nvPicPr>
          <p:cNvPr id="4" name="Picture 3">
            <a:extLst>
              <a:ext uri="{FF2B5EF4-FFF2-40B4-BE49-F238E27FC236}">
                <a16:creationId xmlns:a16="http://schemas.microsoft.com/office/drawing/2014/main" id="{20F4861F-F01E-4E3C-9323-7B0C4128E04C}"/>
              </a:ext>
            </a:extLst>
          </p:cNvPr>
          <p:cNvPicPr>
            <a:picLocks noChangeAspect="1"/>
          </p:cNvPicPr>
          <p:nvPr/>
        </p:nvPicPr>
        <p:blipFill>
          <a:blip r:embed="rId2"/>
          <a:stretch>
            <a:fillRect/>
          </a:stretch>
        </p:blipFill>
        <p:spPr>
          <a:xfrm>
            <a:off x="1968137" y="1233487"/>
            <a:ext cx="7366363" cy="4993961"/>
          </a:xfrm>
          <a:prstGeom prst="rect">
            <a:avLst/>
          </a:prstGeom>
        </p:spPr>
      </p:pic>
    </p:spTree>
    <p:extLst>
      <p:ext uri="{BB962C8B-B14F-4D97-AF65-F5344CB8AC3E}">
        <p14:creationId xmlns:p14="http://schemas.microsoft.com/office/powerpoint/2010/main" val="3724210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FD0416-40C8-4B55-B4E3-D8EDDC137FEC}"/>
              </a:ext>
            </a:extLst>
          </p:cNvPr>
          <p:cNvSpPr txBox="1"/>
          <p:nvPr/>
        </p:nvSpPr>
        <p:spPr>
          <a:xfrm>
            <a:off x="1690455" y="405097"/>
            <a:ext cx="9353365" cy="523220"/>
          </a:xfrm>
          <a:prstGeom prst="rect">
            <a:avLst/>
          </a:prstGeom>
          <a:noFill/>
        </p:spPr>
        <p:txBody>
          <a:bodyPr wrap="square">
            <a:spAutoFit/>
          </a:bodyPr>
          <a:lstStyle/>
          <a:p>
            <a:r>
              <a:rPr lang="en-GB" sz="2800" b="1" dirty="0"/>
              <a:t>XGB Classifier performance	</a:t>
            </a:r>
          </a:p>
        </p:txBody>
      </p:sp>
      <p:sp>
        <p:nvSpPr>
          <p:cNvPr id="7" name="TextBox 6">
            <a:extLst>
              <a:ext uri="{FF2B5EF4-FFF2-40B4-BE49-F238E27FC236}">
                <a16:creationId xmlns:a16="http://schemas.microsoft.com/office/drawing/2014/main" id="{ACE1A772-DF7F-4258-A5FB-47E442C6F9A0}"/>
              </a:ext>
            </a:extLst>
          </p:cNvPr>
          <p:cNvSpPr txBox="1"/>
          <p:nvPr/>
        </p:nvSpPr>
        <p:spPr>
          <a:xfrm>
            <a:off x="1285875" y="723900"/>
            <a:ext cx="10906125" cy="1754326"/>
          </a:xfrm>
          <a:prstGeom prst="rect">
            <a:avLst/>
          </a:prstGeom>
          <a:noFill/>
        </p:spPr>
        <p:txBody>
          <a:bodyPr wrap="square" rtlCol="0">
            <a:spAutoFit/>
          </a:bodyPr>
          <a:lstStyle/>
          <a:p>
            <a:endParaRPr lang="en-GB" b="1" dirty="0"/>
          </a:p>
          <a:p>
            <a:endParaRPr lang="en-GB" b="1" dirty="0"/>
          </a:p>
          <a:p>
            <a:endParaRPr lang="en-US" dirty="0"/>
          </a:p>
          <a:p>
            <a:pPr marL="285750" indent="-285750">
              <a:buFont typeface="Wingdings" panose="05000000000000000000" pitchFamily="2" charset="2"/>
              <a:buChar char="Ø"/>
            </a:pPr>
            <a:endParaRPr lang="en-US" dirty="0"/>
          </a:p>
          <a:p>
            <a:endParaRPr lang="en-US" dirty="0"/>
          </a:p>
          <a:p>
            <a:endParaRPr lang="en-GB" dirty="0"/>
          </a:p>
        </p:txBody>
      </p:sp>
      <p:pic>
        <p:nvPicPr>
          <p:cNvPr id="2" name="Picture 1">
            <a:extLst>
              <a:ext uri="{FF2B5EF4-FFF2-40B4-BE49-F238E27FC236}">
                <a16:creationId xmlns:a16="http://schemas.microsoft.com/office/drawing/2014/main" id="{1D5EC6BC-A965-4AB3-B510-A43DDBDEBBF7}"/>
              </a:ext>
            </a:extLst>
          </p:cNvPr>
          <p:cNvPicPr>
            <a:picLocks noChangeAspect="1"/>
          </p:cNvPicPr>
          <p:nvPr/>
        </p:nvPicPr>
        <p:blipFill>
          <a:blip r:embed="rId2"/>
          <a:stretch>
            <a:fillRect/>
          </a:stretch>
        </p:blipFill>
        <p:spPr>
          <a:xfrm>
            <a:off x="1985554" y="1243012"/>
            <a:ext cx="7325133" cy="4981090"/>
          </a:xfrm>
          <a:prstGeom prst="rect">
            <a:avLst/>
          </a:prstGeom>
        </p:spPr>
      </p:pic>
    </p:spTree>
    <p:extLst>
      <p:ext uri="{BB962C8B-B14F-4D97-AF65-F5344CB8AC3E}">
        <p14:creationId xmlns:p14="http://schemas.microsoft.com/office/powerpoint/2010/main" val="2791992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FD0416-40C8-4B55-B4E3-D8EDDC137FEC}"/>
              </a:ext>
            </a:extLst>
          </p:cNvPr>
          <p:cNvSpPr txBox="1"/>
          <p:nvPr/>
        </p:nvSpPr>
        <p:spPr>
          <a:xfrm>
            <a:off x="1690455" y="405097"/>
            <a:ext cx="9353365" cy="523220"/>
          </a:xfrm>
          <a:prstGeom prst="rect">
            <a:avLst/>
          </a:prstGeom>
          <a:noFill/>
        </p:spPr>
        <p:txBody>
          <a:bodyPr wrap="square">
            <a:spAutoFit/>
          </a:bodyPr>
          <a:lstStyle/>
          <a:p>
            <a:r>
              <a:rPr lang="en-GB" sz="2800" b="1" dirty="0"/>
              <a:t>Light GBM Classifier performance	</a:t>
            </a:r>
          </a:p>
        </p:txBody>
      </p:sp>
      <p:sp>
        <p:nvSpPr>
          <p:cNvPr id="7" name="TextBox 6">
            <a:extLst>
              <a:ext uri="{FF2B5EF4-FFF2-40B4-BE49-F238E27FC236}">
                <a16:creationId xmlns:a16="http://schemas.microsoft.com/office/drawing/2014/main" id="{ACE1A772-DF7F-4258-A5FB-47E442C6F9A0}"/>
              </a:ext>
            </a:extLst>
          </p:cNvPr>
          <p:cNvSpPr txBox="1"/>
          <p:nvPr/>
        </p:nvSpPr>
        <p:spPr>
          <a:xfrm>
            <a:off x="1285875" y="723900"/>
            <a:ext cx="10906125" cy="1754326"/>
          </a:xfrm>
          <a:prstGeom prst="rect">
            <a:avLst/>
          </a:prstGeom>
          <a:noFill/>
        </p:spPr>
        <p:txBody>
          <a:bodyPr wrap="square" rtlCol="0">
            <a:spAutoFit/>
          </a:bodyPr>
          <a:lstStyle/>
          <a:p>
            <a:endParaRPr lang="en-GB" b="1" dirty="0"/>
          </a:p>
          <a:p>
            <a:endParaRPr lang="en-GB" b="1" dirty="0"/>
          </a:p>
          <a:p>
            <a:endParaRPr lang="en-US" dirty="0"/>
          </a:p>
          <a:p>
            <a:pPr marL="285750" indent="-285750">
              <a:buFont typeface="Wingdings" panose="05000000000000000000" pitchFamily="2" charset="2"/>
              <a:buChar char="Ø"/>
            </a:pPr>
            <a:endParaRPr lang="en-US" dirty="0"/>
          </a:p>
          <a:p>
            <a:endParaRPr lang="en-US" dirty="0"/>
          </a:p>
          <a:p>
            <a:endParaRPr lang="en-GB" dirty="0"/>
          </a:p>
        </p:txBody>
      </p:sp>
      <p:pic>
        <p:nvPicPr>
          <p:cNvPr id="4" name="Picture 3">
            <a:extLst>
              <a:ext uri="{FF2B5EF4-FFF2-40B4-BE49-F238E27FC236}">
                <a16:creationId xmlns:a16="http://schemas.microsoft.com/office/drawing/2014/main" id="{CA1FD5D7-73B4-444B-BC20-379194124A45}"/>
              </a:ext>
            </a:extLst>
          </p:cNvPr>
          <p:cNvPicPr>
            <a:picLocks noChangeAspect="1"/>
          </p:cNvPicPr>
          <p:nvPr/>
        </p:nvPicPr>
        <p:blipFill>
          <a:blip r:embed="rId2"/>
          <a:stretch>
            <a:fillRect/>
          </a:stretch>
        </p:blipFill>
        <p:spPr>
          <a:xfrm>
            <a:off x="1690455" y="1252537"/>
            <a:ext cx="7653570" cy="5128565"/>
          </a:xfrm>
          <a:prstGeom prst="rect">
            <a:avLst/>
          </a:prstGeom>
        </p:spPr>
      </p:pic>
    </p:spTree>
    <p:extLst>
      <p:ext uri="{BB962C8B-B14F-4D97-AF65-F5344CB8AC3E}">
        <p14:creationId xmlns:p14="http://schemas.microsoft.com/office/powerpoint/2010/main" val="1119081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5875" y="533400"/>
            <a:ext cx="10906125" cy="3416320"/>
          </a:xfrm>
          <a:prstGeom prst="rect">
            <a:avLst/>
          </a:prstGeom>
          <a:noFill/>
        </p:spPr>
        <p:txBody>
          <a:bodyPr wrap="square" rtlCol="0">
            <a:spAutoFit/>
          </a:bodyPr>
          <a:lstStyle/>
          <a:p>
            <a:r>
              <a:rPr lang="en-GB" b="1" dirty="0"/>
              <a:t>Data Set Information:</a:t>
            </a:r>
          </a:p>
          <a:p>
            <a:endParaRPr lang="en-GB" b="1" dirty="0"/>
          </a:p>
          <a:p>
            <a:r>
              <a:rPr lang="en-US" dirty="0"/>
              <a:t>The data is related with direct marketing campaigns of a Portuguese banking institution. The marketing campaigns were based on phone calls. Often, more than one contact to the same client was required, in order to access if the product (bank term deposit) would be ('yes') or not ('no') subscribed.</a:t>
            </a:r>
          </a:p>
          <a:p>
            <a:endParaRPr lang="en-US" dirty="0"/>
          </a:p>
          <a:p>
            <a:endParaRPr lang="en-US" dirty="0"/>
          </a:p>
          <a:p>
            <a:r>
              <a:rPr lang="en-US" dirty="0"/>
              <a:t>The data describes the information of the various individual based on job, age, education, their living standard, having loan or not, number of times people has been contacted for the product, contacts details and duration and country’s and back’s economic details.</a:t>
            </a:r>
            <a:br>
              <a:rPr lang="en-US" dirty="0"/>
            </a:br>
            <a:endParaRPr lang="en-GB" dirty="0"/>
          </a:p>
        </p:txBody>
      </p:sp>
      <p:sp>
        <p:nvSpPr>
          <p:cNvPr id="5" name="TextBox 4"/>
          <p:cNvSpPr txBox="1"/>
          <p:nvPr/>
        </p:nvSpPr>
        <p:spPr>
          <a:xfrm>
            <a:off x="1495425" y="4378346"/>
            <a:ext cx="10382250" cy="1200329"/>
          </a:xfrm>
          <a:prstGeom prst="rect">
            <a:avLst/>
          </a:prstGeom>
          <a:noFill/>
        </p:spPr>
        <p:txBody>
          <a:bodyPr wrap="square" rtlCol="0">
            <a:spAutoFit/>
          </a:bodyPr>
          <a:lstStyle/>
          <a:p>
            <a:r>
              <a:rPr lang="en-GB" dirty="0"/>
              <a:t>This data describes the above mentioned information from </a:t>
            </a:r>
            <a:r>
              <a:rPr lang="en-US" dirty="0"/>
              <a:t>May 2008 to November 2010.</a:t>
            </a:r>
          </a:p>
          <a:p>
            <a:endParaRPr lang="en-US" dirty="0"/>
          </a:p>
          <a:p>
            <a:endParaRPr lang="en-US" dirty="0"/>
          </a:p>
          <a:p>
            <a:r>
              <a:rPr lang="en-IN" dirty="0">
                <a:hlinkClick r:id="rId2"/>
              </a:rPr>
              <a:t>https://archive.ics.uci.edu/ml/datasets/bank+marketing</a:t>
            </a:r>
            <a:endParaRPr lang="en-GB" dirty="0"/>
          </a:p>
        </p:txBody>
      </p:sp>
    </p:spTree>
    <p:extLst>
      <p:ext uri="{BB962C8B-B14F-4D97-AF65-F5344CB8AC3E}">
        <p14:creationId xmlns:p14="http://schemas.microsoft.com/office/powerpoint/2010/main" val="845931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AVQAAAFUCAYAAAB7ksS1AAAAOXRFWHRTb2Z0d2FyZQBNYXRwbG90bGliIHZlcnNpb24zLjMuMCwgaHR0cHM6Ly9tYXRwbG90bGliLm9yZy86wFpkAAAACXBIWXMAAAsTAAALEwEAmpwYAAAvlUlEQVR4nO3dd3gc1aEF8HO3a1UtWZItF63LumBjTLEX08GmBDk0UxN4lOQLpBFCCFHyXhKTRxIRek8DXgghlISWKNRgSsAIsHE39oItd8u2LK22aPt9f8xKlo2LyqzuzO75fd9+llbS6sjgozsz994RUkoQEdHAWVQHICLKFSxUIiKdsFCJiHTCQiUi0gkLlYhIJyxUIiKdsFCJiHTCQiUi0gkLlYhIJyxUIiKdsFCJiHTCQiUi0gkLlYhIJyxUIiKdsFCJiHTCQiUi0gkLlYhIJyxUIiKdsFCJiHTCQiUi0gkLlYhIJyxUIiKdsFCJiHTCQiUi0gkLlYhIJyxUIiKdsFCJiHTCQiUi0gkLlYhIJyxUIiKdsFCJiHTCQiUi0gkLlYhIJyxUIiKdsFCJiHTCQiUi0gkLlYhIJyxUIiKd2FQHoPzjqW8sAlAFoHKfP7vedgOQmQcO8HbX+3EAOwC07Oexs7mhLp3lH4eom5BSHvqziPrAU99YBmBy5jEJwEQANdhTmAWDFCUNYBf2FOw2AH4AqzIPf3NDXXKQslAeYKFSv3nqG63QSnN6j8dUANXKQvVNAlrBLgfwCYDFABY3N9S1Kk1FpsVCpV7z1DcWADgRwGwApwCYBsClMlOWbAKwCMA7AF5vbqhboTgPmQQLlQ4oMwI9BlqBzgFwHACn0lBqbAXwBoDXAbzR3FC3XXEeMigWKu3FU984CXsK9BQAZSrzGNRyaOX6GoB3mhvqOhXnIYNgoRI89Y1TAVwB4FIAoxXHMZsYgP8AeBbA080Nde1q45BKLNQ85alvHAHgKwAuh3YulAYuBuAfAB4H8DJnEOQfFmoe8dQ3FgOYB+ByKeWpQggu7MienQCeAvB4c0Pdx6rD0OBgoeY4T32jDcCZAK6QUp4jhBisOaC0xyoAfwbwRHND3WbVYSh7WKg5KrMa6RsAbgAwSm0aykhDu5h1R3ND3Ruqw5D+WKg5xlPfWA3geinlt4QQZarz0AF9DOA2AM9xeWzuYKHmCE99oxfATVLK/xJC5OJk+1y1FsDt0M61xlWHoYFhoZqcp75xhpTyRwDO50UmU9sK4G4Av2tuqAuqDkP9w0I1KU9945lSyh8LIU5WnYV01QbgIQD3NjfU7VQdhvqGhWoynvrGI6VM3ymE5VTVWSirIgDuAtDQ3FAXVh2GeoeFahKe+saRMpX8DSzWS4UQQnUeGjTbAPwUwGO8eGV8LFSD89Q3Fsp06r8hxI1CWPJxYxLSLAPwA063MjYWqoHV3vyPy4D03cJiM8v+opR9zwH4fnND3UbVQeiLWKgG5KlvPFwm478XNsexqrOQIUUA/BLaAgFOtTIQFqqBeOobXelE7A5hc3yTU6CoF/wAvtPcUPea6iCkYaEaxOjvPzsTFuszFruzVnUWMp2HAdzU3FAXUR0k37FQFfPUN1pTod23W9xl3xMWC0el1F9rAHy1uaFukeog+YyFqtCo7z4xSVjtL1hcRRNVZ6GckABwC4Bfc4qVGhwRKTLy24/fbHEVL2WZko7sAG4F8LanvtGjOEte4gh1kI26/q/DIPC8taCEV/ApmzoAXN/cUPcn1UHyCQt1EI381p8ut7pLfitsjkLVWShv/A3Atc0NdbtVB8kHLNRBUHnOzcI5YvKjttKqq1Rnoby0BcC85oa6JtVBch3PoWZZxdnfG+YcedhilikpNALAW576xktUB8l1LNQsGvrlm2a5x89caiupnK46C+U9F4C/euobf646SC7jIX+WVF34s6tco494yOJw8aZ4ZDR/BXBNc0NdVHWQXMNC1Znb67OUzDjvN86RU24QFqtVdR6iA/gAwHnNDXUtqoPkEhaqjoqmne4qPvrLzzurx52lOgtRL2wEMLe5oW656iC5goWqk/I53xhVMN73qr1s2GTVWYj6IATgsuaGun+qDpILeFFKB0NOvXpa4eSTPmKZkgkVAXjRU994veoguYCFOkClsy6eXTTltH9bC4dwE2gyKwuAez31jTepDmJ2POTvJ7fXJ2xDhl9cOnPeQ9ai8nLVeYh0clNzQ92dqkOYFUeo/aCVac1XSn0XPswypRxzh6e+8UbVIcyKhdpHbq9P2MqGX17qm3e/tXDIENV5iLLgTpZq/7BQ+yAzMr2i9NiL7mWZUo6701Pf+H3VIcyGhdpLWpmOuKrUd+G91sIylinlg7tYqn3Di1K94Pb6hK185FWlvnl3Wd2lZarzEA2y7zc31N2jOoQZcIR6CG6vT1iLyq8onXnBnSxTylN3c55q77BQD8Lt9QlY7ZeU+OY18DCf8tw9nvrGC1WHMDoW6gG4vT4B4MLSYy+61V42fLjqPESKCQB/9tQ38tY9B8FCPbBTi4+s+4lz2PhxqoMQGYQL2jLVMaqDGBULdT/cXt8R7gnHzS8Ye/R01VmIDKYKwL889Y08BbYfLNR9uL2+MY7hE35ROOXUWaqzEBnUJADPeOobud/vPlioPbi9vipr8dCflhxz3mxhsdpU5yEysDkA7lAdwmhYqBlur88tbM7vlx13aZ3F4eJtnokO7QZPfeOVqkMYCQsVgNvrswK4pnTWxRdZi8qrVOchMpHfeeobZ6oOYRQsVM2XCyeffJmjagyv6BP1jRPA8576xqGqgxhB3heq2+ubYRsy/Er3xONnqM5CZFI1AH6vOoQR5HWhur2+Glis15b6LvQJq82uOg+RiZ3vqW+8WnUI1fK2UN1enwPAtSVHf/kIa+EQroQiGrh7833Sf94WKoAvO2smzXCOOvxo1UGIckQxgMc99Y152yt5+YO7vb5JwuGeV3zU3FlCCKE6D1EOOQHAj1SHUCXvCtXt9RUBuLb02AunW5zuMtV5iHLQLZ76xiNVh1Ahrwo1s4PU5QXeWdMclZ7JqvMQ5Sg7gCc89Y0u1UEGW14VKoCZ1uKhc4oOO+U41UGIctxhAG5THWKw5U2hur2+SgDXlMy8YLqw2fPuNyeRAt/11DfOUR1iMOVFobq9PhuAr7vGHDXSXjaMq6GIBocA8KCnvjFv5njnRaECmAOLdXLRlFN9qoMQ5ZkJAL6rOsRgyflCdXt9FQDmFU8/e4TFWVihOg9RHvqZp76xUnWIwZDzhQpgnrVwSIFr9OHHqw5ClKdKAdyqOsRgyOlCdXt9XgDHFx9zzhRhtTlV5yHKY1/31DceoTpEtuVsoWb2OL3CUTPRaa8YPV11HqI8ZwFwj+oQ2ZazhQpgFoDa4mlnnsDVpUSGcIqnvnGe6hDZlJOFmlleelnhlFMrrIVlI1TnIaJut+fyCqqcLFQAc4WjoKhg3MyTVQchor2MAXCj6hDZknOF6vb6RgA4s2jaGSMtdmeR6jxE9AU/9tQ3VqsOkQ05VaiZzU++ImyOhLNmEifxExlTEYDvqQ6RDTlVqACmAJhSOHX2CIvdyVtBExnXNz31jcWqQ+gtZwo1Mzo9HxZr0DVqKneTIjK2MgDXqQ6ht5wpVABeAOMKJ588wuIoKFMdhogO6QZPfaNDdQg95VKhzgUQcXmmn6A6CBH1Sg2AK1SH0FNOFKrb66sFcLh7wnFDrK6ivNiEgShH/DCXbuqXKz/IlwDECsYew9EpkblMBHCe6hB6MX2hur2+YQB8Ls+RBdbCspGq8xBRn+XMXVKzXqhCCI8QYrUQ4g9CiJVCiNeEEAVCiOlCiA+EEMuEEM8LIYb081ucASDp9h7L7fmIzGmmp77xFNUh9DBYI1QvgAellFMAtAOYB+BxAD+SUk4DsBzAz/v6om6vrxzAyY7qsUlbSSVvbUJkXjkxSh2sQl0vpVySeXsRgHEAyqSUb2ee+xOAk/rxuqcBQME4X87vs0iU48701DeOUR1ioAarUGM93k5Bm9Q7IJkdpc6A1bbDUVnLQiUyNwHgKtUhBkrVRakAgDYhxImZ968A8PZBPn9/jgRgd3tnjRU2h1vXdESkwpWe+kZTb15sU/i9rwTwWyGEG8A6AFf39gszy0zPANDmGjmFU6WIckMtgNkA3lAdpL+yXqhSymYAU3u8f0ePDx/bz5cdDWCUrbS61cqLUUS55GqYuFDNOg91FoBEwXjfVMH7mxDlkvPNvAuV6QrV7fU5AZwMYIejeuw01XmISFcFAM5VHaK/TFeoACYDcNqrxpZaC0qGqQ5DRLq7THWA/jJjoZ4EoLNgzFGHqw5CRFlxuqe+sUJ1iP4wVaG6vb5iAEcAaHVUeqYe6vOJyJTsAC5UHaI/TFWo0G5xIhzV4yosTne56jBElDWXqA7QH2Yr1FMABJ0jJnOqFFFuO95T32i6+8KZplDdXl8ZgAkA2u3lI1moRLnNAW02j6mYplABjAcAYbVbrMUVtarDEFHWzVEdoK/MVKjTAcRctdNGC4vVrjoMEWUdCzUb3F6fBdpmKG2O6vE83CfKD4d76hurVYfoC1MUKrS7IxYAiNuGDGehEuUPU41SzVKoXgCwFlW4La5iro4iyh+nqw7QFyq37+uLYwAEXbXTxhl5L5SOj15AaOlrgADslR4MPfsGJFo3o/XVByFTcQiLFeWnfxPOmol7fV2idTN2vnRb9/vJ9u0oO+FylMw4F21vPYbOdYvgqBqDoXN/AAAIrXgT6WgQJceYdskzUW9xhKont9fnAjAJQMA+tNawh/vJ4C50LPoHhl15N2q+9hCQTiO8+h20vfUYyo6/DDVX34+yE76Ktrce+8LX2itGoubq+1Fz9f0YfuU9EHYn3BNmIR0LI7ZlNWqueQBSphHf2Yx0IobwijdQfGSdgp+SaNCN8NQ3TlYdorcMX6gAPJk/07bSqrEqgxxSOgWZjEOmU5DJGKxF2mKudDyi/RmLwFp08CXK0Q1LYS8bDltpFQABmUpCSgmZ1Ea4HR8+h+Kjz4GwmuXggmjATDNKNcO/ysMASFvZsBKL3WXYfRJtxUNRMvN8bHn4agibA64xR6JgzFGwFVei5ZmfoW3Bo4BMY9jldxz0dcKr34F7sna/QovTDffE47Dt/66Hq/YICGch4tvWoux4027GQ9QfpwG4X3WI3jBDoc4A0GavHFOjOsjBpKIhRPxNGHHdI7A4C7HzxQaEVi5AfNtaDJn9dRROPB7h1e+i9eV7UX3pL/f7GjKVQOdnH2LIyVd2P1fquxClPm2fiNaX70PZiZcjuPRVRNd/AnuVB2XHXTooPx+RQtNVB+gtQx/yu72+UgDVAML2smpDz0eLNi+BrbQaVncphNUG94RZiG1ZjdDyf8M94TgAgHvSCYhtW3vA1+hctwiO6nGwFg75wsfiLZ8DAGxDRiC84k1UnlePxM4NSOzekp0fiMg4as2yi7+hCxXAMABpALAWVRh6upStpBLxrWuQTkQhpdTOhVaMgrWoHLFNywFkzo8OOfBAO7zqbRRmDvf31f7uEyg94atAOgnItPaksEAmY/v9fKIcItDjvnRGZvRD/mpkSt/qLjX0CNVZMxHuicdj2//dAGGxwFE9DsVHnAVH9Vi0vfF7yHQKwuZA+VnfBQAkg61ofeU+VF90CwAgnYgi2rwEFWd95wuvHVm7EI5hXtiKKzLfaxK2PvJt2Ks8cBj8Oh2RTg4HsFB1iEMRUkrVGQ7I7fVdA2CGsDtbh3755p/whnxEeeuB5oa676oOcShGP+QfCyDkqBpbyTIlymumuOWRYQvV7fXZAQwHELGXjzT04T4RZR0LdYCqMn9Ka0mloS9IEVHWlXvqGw09dRIwdqFWQ7u6B2vhEI5QiWia6gCHYuRCHQlAAoC1oJiFSkSGP+w3cqFOABCyFBQ7hc1RoDoMESln+LmohixUt9cnAIwBELIWV5pihQQRZd1I1QEOxZCFCqAY2g79CWthWZHqMERkCFWH/hS1jFqoJehaclpQwkIlIkC7UG1oRi3U7hK1uIoKVQYhIsOo8NQ3GrWzABi3UAuRmTJlcRZyhEpEgNZXQ1WHOBijFmoRMtmEo4CFSkRdDH3Yb9RCrQCQBAALC5WI9jD0hSkjF2ocAITdyUIloi4s1H4oR1eh2lioRNSNh/z9oBWqEELY7G7VYYjIMDhC7YvMKqkyAHFLQYlTCIvhMhKRMhyh9pEDgB1ASljtVtVhiMhQDL0U3YiFWoTMKikWKhHtw9D3wTNioTq63hBWGwuViHoydCcYsVD3ZLLYjJiPiNThCLWPun8DCavV0L+NiGjQGbpQjRhuT4kKC+90SgCAsXF/+5j0xk7VOWjwpWXa7rDZAk6noz0J2zagTnWkAzJioe4ZNcu0VJiDDGSntdJ1n/Xu6NTCdt6wMT91bYqyG/iF0iAHY+hDfqTTaYU5yECC1jLXueKeqn+1e7apzkJKpVQHOBgjFmr3qFRKyREqdUtZHJZvuX41/IEd00M8dslbSdUBDsbQhcpDftqfO0puLvqfwHmbkmlj/+OirOAItY/2jFDTKR7y03496bp41BXB7+yOJBFRnYUGlaF/iRqxULtLNN3ZEVUZhIxtofO4qrrOW5O7YtY21Vlo0MRVBzgYIxZq9wg13dkRlZIXpujA1tvHlpyWvN+9NlzIi1X5YafqAAdjxELd6xyJTCZ4SEcH1WEtc37J8lD1Wx0jNqrOQlm3Q3WAgzFioe5VoDIZZ6HSIaWE3XKV4/bRf2w/ppmTQ3Jai+oAB2PUQu3OJZPxsMIsZDK3um701Acu3MwZADmLhdpHUWgXpiwAIBNRjlCpT552zRv51dD1uyMJwf93cg8LtS8i/iYJIAhtk2nIRJQjVOqzJsexVV+K/jK5M2rbrToL6YqF2g8BZAo1HecIlfpng91TMjt1X+GacBFnAOQOXpTqhx6FGuEIlfqtw1rmPNvyYPWbHSM5A8D8gpgfMPSOY0Yt1HZ0FWoszBEqDUhK2C3XOH4z+vftvg1pTgEwM0Mf7gPGLdQ2ZG6Fku4McoRKuviV63u1Nwcu3pJII6E6C/ULC7Wf2pDZxi8Z2NGuNgrlkr+5zh/5leAN7eGE4C9q82Gh9lMEmTX9ybYtAZlKGnr9LpnLR86ZlWdFf5naEbW1qs5CfbJOdYBDMWqhhtFzTX80ZOj1u2Q+m7QZAEWfhou3qs5CvbZcdYBDMWqhtgLovp9UqjNg6KkSZE5BbQbA8DcCozaozkK9skx1gEMxaqHuyvxpAYBUcDcLlbIiLWzi687ban/bfmwzZwAYWhLAKtUhDsWQhRrxN6UAbAXgBoBkoIWH/JRVDa7rPTcFLtmaSHEGgEGtwfyA4a+lGLJQM9YjU6iJXRs4QqWse8513ohLwzcGVM8AuObFTlTdHsTUh0Ldzz27MoEpD4VguaUDH2/d/11AokmJmX8I4YjfhjDloRB+vmDP/uw/ej2KaQ+H8F/P75kX/+elcdz7QSx7P4i+DH/+FDB2oa4D4AKAZKAlKJMJ7t5PWbfIcczQM6O/TrdE7cpmAFw13Y5XLnfv9dzUKgueu7gAJ9VaD/BVgNMKvHllIZZeV4Ql1xbilc+T+GBzEoGoxPubU1j2zSKkpMTylhQ6ExL/tzSBb81wZPvH0Yvhz58Cxi7UHdjrSn+Qo1QaFJvto4tnp+4vXhUqUTID4KRaG8oLxF7PTa60YuLQA5cpAAghUOTQvi6RBhIp7cquRQDxlISUEp0JwG4Fbn8/jutnOmC3ioO+poGwUAdoB3pe6Y/wSj8NnpC1xDHX+sDwVwO1ppoBkEpLTP9tCFW3B3H6WBt8I20odgrMm2zHkb8LY0yZBaVOgY+2pnDuJLvquH3BQh2g3dCu7GkrpoKtLFQaVGlhE9c6f137QPtxptkDwGoRWHJdETbfWIwPt6awYod2vvXm451Ycl0R7jzThZ8uiOEXpzjxx8VxXPxsBLe+Y/jzqO2YH9ikOkRvGLZQI/6mNIAt6Low1bqJW7CREne4vlN7Y+AyU80AKHMJnFJrwyuf7X3jgk+2aQU7ocKCx5cm8MxFbqzYkYK/1dC3uzfFBSnAwIWasQ5AIQDEtqzayiWopMoLrnNGXBz+QSCUEKFDf7YaO8NptEe1gXRnQuKN9UlMGrr3P/GfLojhF6c6kUgDqcyY2yKAiLF/VSxSHaC3jF6o6wE4AQDpVDoVam1Wmoby2ieOo4eeEWvA9izPALjs7xHMeiSMNa1pjLwriEcWx/H86gRG3hXEws0p1D0ZwZlPaDO7tgbTOPsv2g6X20ISp/4pjGkPhzDjD2GcPtaGuRP2nCd94dMEZtRYUVNsQZlLYNZIKw5/OAQhgCOGHfyCl2JvqA7QW8LIp4bcXp8HwE8BbAKA4qPmHlsw5qgzlYaivFeYCsafljfvnFoUGKE6Sx6IAyjH/IApdgcz+gh1M7QLUzYAiG1dY/jdZij3ha3FjnOs99e8HBhjqhkAJrXQLGUKGLxQI/6mJICVAMoAIL7dvyPN20qTAaSFTXzT+cva+9pPMM0MAJN6TXWAvjB0oWYsRubCFACkOnauV5iFaC93ub5Ve0Pgq9sSKfCCaXawUHW2Hj1WTCVaN7FQyVBecs2tuSj8ww4jzwAwqVZoAyrTMEOhboO2g78DAGKbV/E8KhnOEseRQ0+P/QbbovZdh/5s6qV/Y34grTpEXxi+UDMT/JcCGAIAid2b29PxznaloYj2Y5ttRNHs9AOly0JlW1RnyRGvqw7QV4Yv1IylyOw8BQDJwA6OUsmQIpZi+7nW+2oaA+M4A2DgTHX+FDBPoe51HjW+Y91nCrMQHZQUNvFt5//W3tN+EmcA9N9azA9sVB2ir8xSqLug3Vq6AAA6P//Qz2WoZHT3uK6rvT5wxbY4ZwD0x8uqA/SHKQo14m+SAD5B5jyqTMSSyfbta9SmIjq0f7rOrrkw/KNgMC6CqrOYzFOqA/SHKQo14xNkVkwBQGzrpysUZiHqtWWOIypOj99u2drp4AyA3lmH+YEPVIfoDzMV6loAMQB2AOj8/KPPZYq3RSFz2G6rKZwtH+QMgN75q+oA/WWaQo34mxIA3gdQCQAylUgl2rZ9qjYVUe91Wgrt51rvq/lHYDxnABzcX1QH6C/TFGrGR8iMUAEgunHZUoVZiPpMCpv4rvMXtXe2n7IhLaWpJq0PkiWYH1itOkR/ma1QP0OPVVPR9YubOcmfzOh+1zdqvx24cns8BcPff2SQ/Ul1gIEwVaFmdp96B5nDfgCI71jPUSqZ0suus2ouCP841MEZAAAAKWUcwJ9V5xgIUxVqRhN6XO3v9H+whHOnyaxWOA6vOD1+u2VLp2On6iyqCSFexPxAn++GIIT4XyHE93q8/0shxPVCiB8KIT4SQiwTQtyS+VihEKJRCLFUCLFCCHGJnj+DGQt1A4DtAIoAbW1/KtzGk/xkWi22msI58sGyT4Llm1VnUeyRAXzdlQAghLAAuBRACwAvgJkApgM4WghxEoCzAGyVUh4hpZwK4JWBhu7JdIWameT/BoDyrueiG5d9qC4R0cB1Wgrt59vuG/liwJuXgwMp5Ub0czMUKWUzgFYhxJEAzoA2Z31Gj7cXA5gErWCXA5gjhLhNCHGilDKgQ/xupivUjK49EgUARD59d3U6FmlTmIdo4IQF33PeUnt7+2l5NwNACPGHAW7V90cAVwG4GsCj0Lrh11LK6ZnHeCnlI1LKtQCOhlasvxZC/Gyg2XsyZaFG/E1tAJYBGAoAkFJGN698X2koIp086Pp67Tc7rm6J5ckMACllEMCDA3yZ56Edzs8A8GrmcY0QoggAhBAjhBBVQogaABEp5RMA7gBw1AC/715MWagZrwJwd70TXrlgiUzGIwrzEOnmVecZwy8I/yQciFs6VGfJNiHE7zA/MKAjzMwMgQUAnpFSpqSUrwF4EsBCIcRyAH8DUAzgcAAfCiGWAPhvALcOKPw+DH0b6YNxe30WALdA+0tqB4CSmfNOdo2acorCWES6qkptjzxn+XF4ZEGs8tCfbT5SyrgQwoP5gW0DeZ3MxajFAC6SUvr1Sdd3ph2hZnbyfwFAaddz4ZVvfijTqYSyUEQ622Ed5p4jHxyyOJSzMwAe06FMD4O26OffKssUMHGhZiyFtk9qIQCkwm2diZ0blihNRKSzqMVtu8B638jnAhObVWfRk5QyJYT4jQ6vs0pKOVZK+QM9cg2EqQs1s3LqJXRdnAIQXvXW+9Ks5zGIDkRYcKPz557b2mfn0gyAZzA/kFO3MzJ1oWY0AYgCcALaRP9k+7ZVaiMRZcfDrq/VXtvxNdPPAJBSSiHEr1Xn0JvpCzXib+oE8C8AVd3PrXnvPXWJiLLrdeec4eeF/ydi8hkAjZgfWK46hN5MX6gZ70K7iZ8NAGJbVm9LBnYoPTlNlE2rHYcNmZO4w7ap07lDdZb+EEL8SnWGbMiJQo34m9oBvAWguuu50LLXXpMynSvnmoi+YKc2A6D842CFqWYASCnfwfzAQtU5siEnCjXjDWgjVAsAxHes25XY0bxIbSSi7IpZ3LYLbfeO/Ftgsin2AJBSpoUQyq/GZ0vOFGrE37Qd2qH/8K7ngp80LuB9pyjnCQtucv609lftZ2xMpY09AyAl8SfMD3ysOke25EyhZryQ+dMBaPNSoxtXvK0uDtHg+b3rqtHXBr9u2BkAybQM2SziR6pzZFNOFWrE37QbWqkO63ouuPTlD9OxcJ83rSUyozecs4efG/6fSHvcouu2dHpIS/wc8wM5vZF2ThVqxr8BBJDZgBqpZDqyduFrShMRDaJPHYcNmZO4y74h4jLMDIBYUn7msIr7VOfItpwr1Ii/KQrtNrTdm0lE1r6/NhnclVMrMogOZpe1yn0GHij/MFi5SXUWALBbcS3mB5Kqc2RbzhVqxmJomyV0L0kNLXv9VS5JpXwSs7htF9vuHvV0+5RmlTmiSflPyy0db6rMMFhyslAzO1E9Ce2wX5tGtd2/I7GzefFBv5Ao1wgLfuT6b8+t7WdtTKVlarC/fSot4y6b+M5gf19VcrJQASDib/ocwHvoeYFq8T//nU7EQupSEanxR9d/jf568Bs7o0kM6jTCZBp3YH7AFHNk9ZCzhZrxPLSf0Q5o06jCq99+SW0kIjUWOE8ddk7nzzrbBmkGQDwltzptQtcd8Y0upws14m/aBeBFADVdz3X6P/DHd3IFFeWntfZJQ+bE77ZviLhasvl90lKmBXAp5gc6s/l9jCanCzXjdQDb0eO204EP/vYq75JK+arVVuk+HQ8NbcriDIC2Tvmg/X873s3W6xtVzhdqZhrV76Dde8oOADIeSYSWv/48r/pTvopbXNZL7PeO+mv71Ga9X7utU35W4bbcqPfrmkHOFyoARPxNzQD+DmBk13PRDUs3xbet5b6plNd+7PqJ5xftZ2/SawZAPCXjbVF5Tj7MOd2fvCjUjFcAfI4eG1F3fPjcW6nOjqyeSyIyukddl4/6WvA6XWYAbA3Kn4y9N7haj1xmlDeFmrn/1B+gbZziBACZSqSCixufk+n0oM/PIzKSt5wnD/ty58+ju2PW9v6+Rkso/bbnnuCdOsYynbwpVACI+Ju2QVuW2n3VP77dvyO6aXlerOIgOhi/fWLZnMRdzvWRgj4ftYXjsj2ZxgXZyGUmeVWoGW8DWIae+6YuemlhMti6Xl0kImPYbassOAMPDV3YUd3rGQBpKWVLWF4x4q7g7mxmM4O8K9TMstTHAKQBuAEAUsrA+0/9LR3vNNyWZ0SDLWFxWi9z3D3qL+3Tmnvz+VuD8rGx9wb/meVYppB3hQp075v6KLRlqQIAUqHWSHDxP5+W6VReXp0k2td/u+o9P2ufe9AZADvD6dXRJK4dzFxGlpeFmvExgHcAjO56IrZl9bbI2oVcmkqU8bjrK6OuDn5rV2cSX1jxFIjKts92p+eMvy/IQUhG3hZqxN8kATwBYAN63C01vPLN5bFt/py8IyNRf7zjPLF6buct8Z4zAKJJGX9vU/KiWY+EtyqMZjh5W6hA9yqqBwCkAJR0PR9Y+PTrycAOv7JgRAbzud1bOjtxj3Nd2N2SllK+3Zz66dl/ifxbdS6jyetCBbo3ULkf2lp/BwBApmXbu3/+W6ozyEn/RBlttoqCM8UDlQ+vH/nIgx/Fb1edx4jyvlABIOJvWgPgcWhLUy0AIGPheOD9p57k/qlEezh3rXnv1Sb/t15ak+A+GPvBQt1jAYBXAdR2PZFs39YRXPTSkzKdSqiLRWQMBbvXrh3xyUNzX1qT4L+HA2ChZmQuUj0NYAl6bKIS27J6W2jFm89yeSrltcC23e4lT57z6iebO1RHMTIWag+Z9f6/B9CCHlf+O/0L/eGVbz4rZTqtLByRIqnOjkDg0/fPXPThR2tUZzE6Fuo+Iv6mMIB7ACQBDOl+fu37a8Ir32KpUl5JdXYEQstev6RtwaMfq85iBizU/Yj4m3YCuAParlRl3c+v+c+n4dXv/J2lSvkgFQm0d3z84jfaFjz6quosZsFCPYCIv2kDgNsAFAAo7X5+9TurIqvffY67/VMuS4Xb2wIfPHNzYsf6Z1VnMRMW6kFE/E3roZWqGz1KNbz67ZWRT//DUqWclAq17Q4sfLo+2bbtkczFWuolFuohRPxN6wD8BkAheqymCq9asCKy5r0XWKqUS5Kh3a3tC5/6YTLQ8sfMzmzUByzUXoj4mz4HcDu0G/0Vdz0fXvnmssjahS+yVCkXJIO7dgXef+r7qY6dj7FM+0ewC3rP7fVNAHAzgACAYNfzhVNOm+aecNw5wmKxKgtHNADJjp07AgufviEV2v0UD/P7j4XaR26vbyKAHwJoB9C9LNXlObK2+IizLhE2e4GqbET9kQzsaAksfPr6VLjtWZbpwLBQ+8Ht9U0GcBO0Uu0eqdqH1paXHnvhVyzOwgpV2Yj6Irb9s886Pnr+JhnvfIllOnAs1H7KjFS/D20BwK6u5y3usoKyEy+/xFZUXnvALyZSTMq07PQ3LQotf/1nAF5hmeqDhToAbq+vBsAN0Cb/d2+0K6x2a+kJX53rGDp6uppkRAcmk4lYcMm/3oluWHo7gDdYpvphoQ6Q2+srAfBtABOh7f7f/RdaMuP8E52jpp4mhFAVj2gvqWioPbDwmdeSuzf/OuJvWqI6T65hoerA7fU5AFwJ4AQAm6CdBtA+NvmkwwonnXi+sFhtqvIRAUCiffvmwHt/fTEdDd4W8Tf1+jbR1HssVJ24vT4LgDoAF0E7/I92fcw5csqI4qPqLrHYXcUH+nqibIpuXrmq46MXnkA69VDE38TbpWcJC1Vnbq9vJoDroM1V7f4f11o4pKDk2IvOsZcNm6QsHOUdmU6nwqvfbop8+u7vADwV8TfFVWfKZSzULHB7feOhzQAAgJ09P1Y07cyjCsYdfZaw2OyDn4zySaqzY1fHxy8uTOxYfw+ABbz4lH0s1Cxxe31VAK4HUANgC7Q7qwIA7JWeipJjzr3A6i6tUZWPcpeUUsa2rF4S/PjFj2QqcU/E37RadaZ8wULNIrfX5wRwAYAvQRupdi8CgNVmKZ0571TH8AnHC04DIJ2kY5G24CeN78e2rF4O4N6Iv2m76kz5hIU6CNxe31QA10LbsHobekytcnmOrC06/PQLLA5XyYG+nqg34i2fLwt8+NwKGe98GcDfI/6mTtWZ8g0LdZC4vb5SAFcBOBraKYBY18csBSWu0lkXz7UPqZmiKB6ZWDoRC4WWvfZetPmTtQB+H/E3rVCdKV+xUAdRZmrVSQAuh1aoe12wKjzs1KkF42eeabE7i1TkI/NJtG7+NPDBs0vT0eACAE9G/E3BQ34RZQ0LVQG31zcC2imAUQA2o8cFK0tBsbP46HNOc1SNncFzq3Qg6UQ0GFn97ocR/8K1AB4FsIhX8dVjoSqSWV11LoC5ANqg7VzVzVkzaVjRtDPqrIVlIxXEI4OS6XQqtvXTD4OfNK6X8c6PAPwp4m9qU52LNCxUxdxe3yQAVwOohrbCaq+J10WHnz7dNeao2TwNQMlAy9qORf9YlGzbGgbwZwD/4c76xsJCNYDMaPU0APMApAFsR4+ZAMJZ6Cg+8uwTnMMnzOKeAPkn1RlsCa9++73o+sUhAEsB/CXib2pRnYu+iIVqIG6vrxLApQCOAbAbPZauAoBtSE1p8fQvzbGXj5iqIh8NrnQ82tG57uN3wqsW7IKUrQAeB7Cc50qNi4VqMG6vTwCYAuAKaKcBtqPHRiuAdn7VPemEE21lwyfzwlXukalELLp51X9CS17eKJPxFIC/Q1s6GjvU15JaLFSDcnt9dmjbAV4MwAFtQUCy5+fYKz0VhYedfLy9YtQRQlh4B1uTSydiofjWNU2hFW9sSEdDFgDvAHgp4m9qVZ2NeoeFanBur68YwNkAzoQ2vaoF+xSrrWx4SeHU045zVHqOEhYrN10xmVQ0tDO2cfn7oVVvbUYqUQztPOmz3LPUfFioJuH2+qoBnAHgZAAC2qmARM/PsRaVuwunzj7WOWz8DGG1uxTEpD5IBlubO9cver/T/8FuAMXQ7vjwVwBreJ7UnFioJuP2+soBnAptxGqDNmLd69yaxVXsLJx62jHOmknHcrqVsUgpZbJt66rI2vcXxrasTkHb3+EzAC8BWBXxN6UO/gpkZCxUk8qcCjgJ2sIAF4AdAPbeDMNqs7jHzfQ6R02ZbiutnsDzrOrIZCIab924NLzqrY+Su7cUALAC+AjAKwDWc0SaG1ioJuf2+twAZkFbdVUMoBVAaN/PsxYOKXBPOO5wx7Dx063u0uGDHDMvyXQqmQy0rI1tWb0s8tmHm5BKDIV2HvxNAG9yLmnuYaHmiMzigGOg7b9aAW3F1U7scwELABzDxlcVjD3mCPvQ2mk8JaAvKaVMBVvXx7atXdb52Qer09GQE0A5gAiARmirmzrUpqRsYaHmGLfXZwUwHtqUq2OhnWftgLZXwN7/sYVFFIyfOd41auoRttLqiVyF1X+pSGBrvOXzZZHPmlamOnYmAQwFYIF2KuYfAD7mPNLcx0LNYZnTAYcDmA2tZAFgF7TR0l6E3WlzjZ422lE9frytbNg4a0Fx1SBGNR0p0+l0uH1zom3r553rFq1I7NoQhFaidminXN4G8DGAjTw/mj9YqHkic4+rGdDKdQgOckoAAGyl1cWu0YePsw+tHWcrqRwrbA734KU1HimlTHd2bE8GWtbHd6xbF924YqOMR9LQTq+4oE1hew9AE4DPeLU+P7FQ80xmk+txAI6HdjHLBu1UQDv2czELACCEcI6YPNw5fOI4W/mI8VZ32QhhsVgHKbIyqWhoZyrQsj6+c8P66MZlzenOjii0v68yAG5oG9l8AuA/AD7lIT2xUPNY5kJWLYDJAGZCu0MroM1rbcM+Wwl2EVa71TFsfJW9YvRwW2lVjbWofLjFVVxt5pJNJ2KhdGdHSyq0e3sy0LI9unllc6pjZwjaedBSaDMoJLQR/SoAHwBYGfE37f+XEOUlFip1c3t9ZdBGr9MBHAWgIPOhILSdrw6896bVZnEM9VTYy0dUWUsqq6yFQyqt7pIq4XCXG2kDl3QiFkpHQ7vSnR2tqXDbrmT79h3xnetbUsHWcOZTBICSzAPQSnQNgMUAPgewOeJv2u9pEiIWKu1X5tTACABeaKNXb+ZDFmgj2BCAMPadObAvIYS1qMJtLa4otrrLiqwFJUUWV2GRcBYWWRwFxcLuKrLYXUXC5igSVpujP1llKhGTyURYJuMRmYxF0olYRCaikXS8MyJjkUg6Fo6kIu3BxK5NrelocN/DcieAImiH8F2aASwC4AewIeJv2u9InWhfLFTqFbfX5wQwDMBwaDMGJkI7RSChlayEVrBh7LMUtreE3WUTVrsVFosQwiIgLAJCCIiu9zNvWywWQCCd6Eykwm0RpJK92bXeAa003dhz3tgCbeS9Dtryz/XQCvQLsyCIeoOFSv2WOQdblXmMADAGgAfaLII09oxeuwo3vs8jgYER0MrRnnk4erwtezys0E5bbIG2AckmaHsgbOc5UNITC5V05/b6XNAu4hRDO5wugnZlfCi0aUbl0Eq3EHsXb2+JzAPQRsQd0Eaa7ZlHG7RTEhFodz5o5aiTBgMLlZRxe302aGVrx56S3Pdh2ef9NLSijACI8iZ1ZCQsVCIinXA7NyIinbBQiYh0wkIlItIJC5WISCcsVCIinbBQiYh0wkIlItIJC5WISCcsVCIinbBQiYh0wkIlItIJC5WISCcsVCIinbBQiYh0wkIlItIJC5WISCcsVCIinbBQiYh0wkIlItIJC5WISCcsVCIinbBQiYh0wkIlItIJC5WISCcsVCIinbBQiYh0wkIlItIJC5WISCcsVCIinbBQiYh0wkIlItIJC5WISCcsVCIinbBQiYh0wkIlItLJ/wMI9KvEU8om4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TextBox 6"/>
          <p:cNvSpPr txBox="1"/>
          <p:nvPr/>
        </p:nvSpPr>
        <p:spPr>
          <a:xfrm>
            <a:off x="1812789" y="1257300"/>
            <a:ext cx="9245735" cy="923330"/>
          </a:xfrm>
          <a:prstGeom prst="rect">
            <a:avLst/>
          </a:prstGeom>
          <a:noFill/>
        </p:spPr>
        <p:txBody>
          <a:bodyPr wrap="square" rtlCol="0">
            <a:spAutoFit/>
          </a:bodyPr>
          <a:lstStyle/>
          <a:p>
            <a:r>
              <a:rPr lang="en-GB" dirty="0"/>
              <a:t>The chat describes the overall distribution of the data </a:t>
            </a:r>
            <a:r>
              <a:rPr lang="en-GB" dirty="0" err="1"/>
              <a:t>i.e</a:t>
            </a:r>
            <a:r>
              <a:rPr lang="en-GB" dirty="0"/>
              <a:t> out of 41188 people 4640 people has </a:t>
            </a:r>
            <a:r>
              <a:rPr lang="en-US" dirty="0"/>
              <a:t>subscribed the </a:t>
            </a:r>
            <a:r>
              <a:rPr lang="en-GB" dirty="0"/>
              <a:t>term deposit which is the 11.3% of the population.</a:t>
            </a:r>
          </a:p>
        </p:txBody>
      </p:sp>
      <p:sp>
        <p:nvSpPr>
          <p:cNvPr id="13" name="Title 1"/>
          <p:cNvSpPr txBox="1">
            <a:spLocks/>
          </p:cNvSpPr>
          <p:nvPr/>
        </p:nvSpPr>
        <p:spPr>
          <a:xfrm>
            <a:off x="1812789" y="291250"/>
            <a:ext cx="3641769" cy="600882"/>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b="1" dirty="0"/>
              <a:t>Total Distribution</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8075" y="1775153"/>
            <a:ext cx="4736829" cy="4722937"/>
          </a:xfrm>
          <a:prstGeom prst="rect">
            <a:avLst/>
          </a:prstGeom>
        </p:spPr>
      </p:pic>
    </p:spTree>
    <p:extLst>
      <p:ext uri="{BB962C8B-B14F-4D97-AF65-F5344CB8AC3E}">
        <p14:creationId xmlns:p14="http://schemas.microsoft.com/office/powerpoint/2010/main" val="3234509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500" y="2095501"/>
            <a:ext cx="10166846" cy="4762500"/>
          </a:xfrm>
          <a:prstGeom prst="rect">
            <a:avLst/>
          </a:prstGeom>
        </p:spPr>
      </p:pic>
      <p:sp>
        <p:nvSpPr>
          <p:cNvPr id="3" name="Title 1"/>
          <p:cNvSpPr txBox="1">
            <a:spLocks/>
          </p:cNvSpPr>
          <p:nvPr/>
        </p:nvSpPr>
        <p:spPr>
          <a:xfrm>
            <a:off x="1812789" y="291250"/>
            <a:ext cx="3641769" cy="600882"/>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b="1" dirty="0"/>
              <a:t>Age Distribution</a:t>
            </a:r>
          </a:p>
        </p:txBody>
      </p:sp>
      <p:sp>
        <p:nvSpPr>
          <p:cNvPr id="4" name="TextBox 3"/>
          <p:cNvSpPr txBox="1"/>
          <p:nvPr/>
        </p:nvSpPr>
        <p:spPr>
          <a:xfrm>
            <a:off x="1812789" y="1032151"/>
            <a:ext cx="9245735" cy="369332"/>
          </a:xfrm>
          <a:prstGeom prst="rect">
            <a:avLst/>
          </a:prstGeom>
          <a:noFill/>
        </p:spPr>
        <p:txBody>
          <a:bodyPr wrap="square" rtlCol="0">
            <a:spAutoFit/>
          </a:bodyPr>
          <a:lstStyle/>
          <a:p>
            <a:r>
              <a:rPr lang="en-GB" dirty="0"/>
              <a:t>The chat describes </a:t>
            </a:r>
            <a:r>
              <a:rPr lang="en-GB" dirty="0" smtClean="0"/>
              <a:t>the </a:t>
            </a:r>
            <a:r>
              <a:rPr lang="en-GB" dirty="0"/>
              <a:t>distribution of </a:t>
            </a:r>
            <a:r>
              <a:rPr lang="en-IN" dirty="0"/>
              <a:t>subscriber’s </a:t>
            </a:r>
            <a:r>
              <a:rPr lang="en-IN" dirty="0" smtClean="0"/>
              <a:t>of different age group</a:t>
            </a:r>
            <a:endParaRPr lang="en-GB" dirty="0"/>
          </a:p>
        </p:txBody>
      </p:sp>
    </p:spTree>
    <p:extLst>
      <p:ext uri="{BB962C8B-B14F-4D97-AF65-F5344CB8AC3E}">
        <p14:creationId xmlns:p14="http://schemas.microsoft.com/office/powerpoint/2010/main" val="3994593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6C8118-CF6E-4F27-A4F6-800108D11734}"/>
              </a:ext>
            </a:extLst>
          </p:cNvPr>
          <p:cNvSpPr txBox="1"/>
          <p:nvPr/>
        </p:nvSpPr>
        <p:spPr>
          <a:xfrm>
            <a:off x="1690456" y="283177"/>
            <a:ext cx="6094520" cy="523220"/>
          </a:xfrm>
          <a:prstGeom prst="rect">
            <a:avLst/>
          </a:prstGeom>
          <a:noFill/>
        </p:spPr>
        <p:txBody>
          <a:bodyPr wrap="square">
            <a:spAutoFit/>
          </a:bodyPr>
          <a:lstStyle/>
          <a:p>
            <a:r>
              <a:rPr lang="en-GB" sz="2800" b="1" dirty="0"/>
              <a:t>Job Distribution</a:t>
            </a:r>
          </a:p>
        </p:txBody>
      </p:sp>
      <p:sp>
        <p:nvSpPr>
          <p:cNvPr id="5" name="TextBox 4">
            <a:extLst>
              <a:ext uri="{FF2B5EF4-FFF2-40B4-BE49-F238E27FC236}">
                <a16:creationId xmlns:a16="http://schemas.microsoft.com/office/drawing/2014/main" id="{59CCFC57-C51C-4203-B87A-5ECD753709F5}"/>
              </a:ext>
            </a:extLst>
          </p:cNvPr>
          <p:cNvSpPr txBox="1"/>
          <p:nvPr/>
        </p:nvSpPr>
        <p:spPr>
          <a:xfrm>
            <a:off x="1812789" y="1032151"/>
            <a:ext cx="9245735" cy="369332"/>
          </a:xfrm>
          <a:prstGeom prst="rect">
            <a:avLst/>
          </a:prstGeom>
          <a:noFill/>
        </p:spPr>
        <p:txBody>
          <a:bodyPr wrap="square" rtlCol="0">
            <a:spAutoFit/>
          </a:bodyPr>
          <a:lstStyle/>
          <a:p>
            <a:r>
              <a:rPr lang="en-GB" dirty="0"/>
              <a:t>The chat describes the overall distribution of </a:t>
            </a:r>
            <a:r>
              <a:rPr lang="en-IN" dirty="0" smtClean="0"/>
              <a:t>job </a:t>
            </a:r>
            <a:r>
              <a:rPr lang="en-IN" dirty="0"/>
              <a:t>profile</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2869" y="1345626"/>
            <a:ext cx="6078582" cy="5634300"/>
          </a:xfrm>
          <a:prstGeom prst="rect">
            <a:avLst/>
          </a:prstGeom>
        </p:spPr>
      </p:pic>
    </p:spTree>
    <p:extLst>
      <p:ext uri="{BB962C8B-B14F-4D97-AF65-F5344CB8AC3E}">
        <p14:creationId xmlns:p14="http://schemas.microsoft.com/office/powerpoint/2010/main" val="3907905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392" y="2032987"/>
            <a:ext cx="10814208" cy="4698290"/>
          </a:xfrm>
          <a:prstGeom prst="rect">
            <a:avLst/>
          </a:prstGeom>
        </p:spPr>
      </p:pic>
      <p:sp>
        <p:nvSpPr>
          <p:cNvPr id="6" name="TextBox 5">
            <a:extLst>
              <a:ext uri="{FF2B5EF4-FFF2-40B4-BE49-F238E27FC236}">
                <a16:creationId xmlns:a16="http://schemas.microsoft.com/office/drawing/2014/main" id="{59CCFC57-C51C-4203-B87A-5ECD753709F5}"/>
              </a:ext>
            </a:extLst>
          </p:cNvPr>
          <p:cNvSpPr txBox="1"/>
          <p:nvPr/>
        </p:nvSpPr>
        <p:spPr>
          <a:xfrm>
            <a:off x="1812789" y="1032151"/>
            <a:ext cx="9245735" cy="369332"/>
          </a:xfrm>
          <a:prstGeom prst="rect">
            <a:avLst/>
          </a:prstGeom>
          <a:noFill/>
        </p:spPr>
        <p:txBody>
          <a:bodyPr wrap="square" rtlCol="0">
            <a:spAutoFit/>
          </a:bodyPr>
          <a:lstStyle/>
          <a:p>
            <a:r>
              <a:rPr lang="en-GB" dirty="0"/>
              <a:t>The chat describes </a:t>
            </a:r>
            <a:r>
              <a:rPr lang="en-GB" dirty="0" smtClean="0"/>
              <a:t>the </a:t>
            </a:r>
            <a:r>
              <a:rPr lang="en-GB" dirty="0"/>
              <a:t>distribution of </a:t>
            </a:r>
            <a:r>
              <a:rPr lang="en-IN" dirty="0"/>
              <a:t>subscriber’s </a:t>
            </a:r>
            <a:r>
              <a:rPr lang="en-IN" dirty="0" smtClean="0"/>
              <a:t>of different job </a:t>
            </a:r>
            <a:r>
              <a:rPr lang="en-IN" dirty="0"/>
              <a:t>profile</a:t>
            </a:r>
            <a:endParaRPr lang="en-GB" dirty="0"/>
          </a:p>
        </p:txBody>
      </p:sp>
    </p:spTree>
    <p:extLst>
      <p:ext uri="{BB962C8B-B14F-4D97-AF65-F5344CB8AC3E}">
        <p14:creationId xmlns:p14="http://schemas.microsoft.com/office/powerpoint/2010/main" val="715514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BE3F3A-AC32-40E2-9FEF-8E5949902CD1}"/>
              </a:ext>
            </a:extLst>
          </p:cNvPr>
          <p:cNvSpPr txBox="1"/>
          <p:nvPr/>
        </p:nvSpPr>
        <p:spPr>
          <a:xfrm>
            <a:off x="1759523" y="970007"/>
            <a:ext cx="9245735" cy="646331"/>
          </a:xfrm>
          <a:prstGeom prst="rect">
            <a:avLst/>
          </a:prstGeom>
          <a:noFill/>
        </p:spPr>
        <p:txBody>
          <a:bodyPr wrap="square" rtlCol="0">
            <a:spAutoFit/>
          </a:bodyPr>
          <a:lstStyle/>
          <a:p>
            <a:r>
              <a:rPr lang="en-GB" dirty="0"/>
              <a:t>The chat describes the overall distribution of </a:t>
            </a:r>
            <a:r>
              <a:rPr lang="en-IN" dirty="0" smtClean="0"/>
              <a:t>education qualification of the population</a:t>
            </a:r>
            <a:endParaRPr lang="en-GB" dirty="0"/>
          </a:p>
        </p:txBody>
      </p:sp>
      <p:sp>
        <p:nvSpPr>
          <p:cNvPr id="6" name="TextBox 5">
            <a:extLst>
              <a:ext uri="{FF2B5EF4-FFF2-40B4-BE49-F238E27FC236}">
                <a16:creationId xmlns:a16="http://schemas.microsoft.com/office/drawing/2014/main" id="{FD13E44B-8C24-4E87-9933-BB9B860D0EBA}"/>
              </a:ext>
            </a:extLst>
          </p:cNvPr>
          <p:cNvSpPr txBox="1"/>
          <p:nvPr/>
        </p:nvSpPr>
        <p:spPr>
          <a:xfrm>
            <a:off x="1690456" y="283177"/>
            <a:ext cx="6094520" cy="523220"/>
          </a:xfrm>
          <a:prstGeom prst="rect">
            <a:avLst/>
          </a:prstGeom>
          <a:noFill/>
        </p:spPr>
        <p:txBody>
          <a:bodyPr wrap="square">
            <a:spAutoFit/>
          </a:bodyPr>
          <a:lstStyle/>
          <a:p>
            <a:r>
              <a:rPr lang="en-GB" sz="2800" b="1" dirty="0"/>
              <a:t>Qualification Distribution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3489" y="1554428"/>
            <a:ext cx="6197057" cy="5342758"/>
          </a:xfrm>
          <a:prstGeom prst="rect">
            <a:avLst/>
          </a:prstGeom>
        </p:spPr>
      </p:pic>
    </p:spTree>
    <p:extLst>
      <p:ext uri="{BB962C8B-B14F-4D97-AF65-F5344CB8AC3E}">
        <p14:creationId xmlns:p14="http://schemas.microsoft.com/office/powerpoint/2010/main" val="1453860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195" y="1763554"/>
            <a:ext cx="10808461" cy="4815772"/>
          </a:xfrm>
          <a:prstGeom prst="rect">
            <a:avLst/>
          </a:prstGeom>
        </p:spPr>
      </p:pic>
      <p:sp>
        <p:nvSpPr>
          <p:cNvPr id="3" name="TextBox 2">
            <a:extLst>
              <a:ext uri="{FF2B5EF4-FFF2-40B4-BE49-F238E27FC236}">
                <a16:creationId xmlns:a16="http://schemas.microsoft.com/office/drawing/2014/main" id="{89BE3F3A-AC32-40E2-9FEF-8E5949902CD1}"/>
              </a:ext>
            </a:extLst>
          </p:cNvPr>
          <p:cNvSpPr txBox="1"/>
          <p:nvPr/>
        </p:nvSpPr>
        <p:spPr>
          <a:xfrm>
            <a:off x="1759523" y="970007"/>
            <a:ext cx="9245735" cy="646331"/>
          </a:xfrm>
          <a:prstGeom prst="rect">
            <a:avLst/>
          </a:prstGeom>
          <a:noFill/>
        </p:spPr>
        <p:txBody>
          <a:bodyPr wrap="square" rtlCol="0">
            <a:spAutoFit/>
          </a:bodyPr>
          <a:lstStyle/>
          <a:p>
            <a:r>
              <a:rPr lang="en-GB" dirty="0"/>
              <a:t>The chat describes the overall distribution of </a:t>
            </a:r>
            <a:r>
              <a:rPr lang="en-IN" dirty="0"/>
              <a:t>subscriber’s </a:t>
            </a:r>
            <a:r>
              <a:rPr lang="en-IN" dirty="0" smtClean="0"/>
              <a:t>of different education </a:t>
            </a:r>
            <a:r>
              <a:rPr lang="en-IN" dirty="0"/>
              <a:t>qualification</a:t>
            </a:r>
            <a:endParaRPr lang="en-GB" dirty="0"/>
          </a:p>
        </p:txBody>
      </p:sp>
    </p:spTree>
    <p:extLst>
      <p:ext uri="{BB962C8B-B14F-4D97-AF65-F5344CB8AC3E}">
        <p14:creationId xmlns:p14="http://schemas.microsoft.com/office/powerpoint/2010/main" val="97550722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542</TotalTime>
  <Words>580</Words>
  <Application>Microsoft Office PowerPoint</Application>
  <PresentationFormat>Widescreen</PresentationFormat>
  <Paragraphs>142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Century Gothic</vt:lpstr>
      <vt:lpstr>Wingdings</vt:lpstr>
      <vt:lpstr>Wingdings 3</vt:lpstr>
      <vt:lpstr>Wisp</vt:lpstr>
      <vt:lpstr>PowerPoint Presentation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Ankit Kumar</dc:creator>
  <cp:lastModifiedBy>Ankit Kumar</cp:lastModifiedBy>
  <cp:revision>43</cp:revision>
  <dcterms:created xsi:type="dcterms:W3CDTF">2020-08-22T09:25:46Z</dcterms:created>
  <dcterms:modified xsi:type="dcterms:W3CDTF">2020-08-24T17:57:14Z</dcterms:modified>
</cp:coreProperties>
</file>