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782"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8/22/2020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09925" y="354762"/>
            <a:ext cx="5185138" cy="923330"/>
          </a:xfrm>
          <a:prstGeom prst="rect">
            <a:avLst/>
          </a:prstGeom>
          <a:noFill/>
          <a:effectLst>
            <a:glow rad="228600">
              <a:schemeClr val="accent1">
                <a:satMod val="175000"/>
                <a:alpha val="40000"/>
              </a:schemeClr>
            </a:glow>
          </a:effectLst>
        </p:spPr>
        <p:txBody>
          <a:bodyPr wrap="square" lIns="91440" tIns="45720" rIns="91440" bIns="45720">
            <a:spAutoFit/>
          </a:bodyPr>
          <a:lstStyle/>
          <a:p>
            <a:pPr algn="ctr"/>
            <a:r>
              <a:rPr lang="en-GB" sz="5400" b="1"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rPr>
              <a:t>Brave</a:t>
            </a:r>
            <a:r>
              <a:rPr lang="en-GB"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GB" sz="5400" b="1"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rPr>
              <a:t>Hearts</a:t>
            </a:r>
            <a:endParaRPr lang="en-US" sz="5400" b="1"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7503" y="2781301"/>
            <a:ext cx="5344497" cy="4076700"/>
          </a:xfrm>
          <a:prstGeom prst="rect">
            <a:avLst/>
          </a:prstGeom>
        </p:spPr>
      </p:pic>
      <p:sp>
        <p:nvSpPr>
          <p:cNvPr id="7" name="TextBox 6"/>
          <p:cNvSpPr txBox="1"/>
          <p:nvPr/>
        </p:nvSpPr>
        <p:spPr>
          <a:xfrm>
            <a:off x="2664114" y="2781301"/>
            <a:ext cx="3524250" cy="3139321"/>
          </a:xfrm>
          <a:prstGeom prst="rect">
            <a:avLst/>
          </a:prstGeom>
          <a:noFill/>
        </p:spPr>
        <p:txBody>
          <a:bodyPr wrap="square" rtlCol="0">
            <a:spAutoFit/>
          </a:bodyPr>
          <a:lstStyle/>
          <a:p>
            <a:pPr algn="ctr"/>
            <a:r>
              <a:rPr lang="en-US" dirty="0">
                <a:ln w="0"/>
                <a:gradFill>
                  <a:gsLst>
                    <a:gs pos="21000">
                      <a:srgbClr val="53575C"/>
                    </a:gs>
                    <a:gs pos="88000">
                      <a:srgbClr val="C5C7CA"/>
                    </a:gs>
                  </a:gsLst>
                  <a:lin ang="5400000"/>
                </a:gradFill>
              </a:rPr>
              <a:t>Team </a:t>
            </a:r>
            <a:r>
              <a:rPr lang="en-US" dirty="0" smtClean="0">
                <a:ln w="0"/>
                <a:gradFill>
                  <a:gsLst>
                    <a:gs pos="21000">
                      <a:srgbClr val="53575C"/>
                    </a:gs>
                    <a:gs pos="88000">
                      <a:srgbClr val="C5C7CA"/>
                    </a:gs>
                  </a:gsLst>
                  <a:lin ang="5400000"/>
                </a:gradFill>
              </a:rPr>
              <a:t>Members</a:t>
            </a:r>
          </a:p>
          <a:p>
            <a:pPr algn="ctr"/>
            <a:endParaRPr lang="en-US" dirty="0">
              <a:ln w="0"/>
              <a:gradFill>
                <a:gsLst>
                  <a:gs pos="21000">
                    <a:srgbClr val="53575C"/>
                  </a:gs>
                  <a:gs pos="88000">
                    <a:srgbClr val="C5C7CA"/>
                  </a:gs>
                </a:gsLst>
                <a:lin ang="5400000"/>
              </a:gradFill>
            </a:endParaRPr>
          </a:p>
          <a:p>
            <a:pPr marL="342900" indent="-342900">
              <a:buAutoNum type="arabicPeriod"/>
            </a:pPr>
            <a:r>
              <a:rPr lang="en-US" dirty="0" err="1" smtClean="0">
                <a:ln w="0"/>
                <a:gradFill>
                  <a:gsLst>
                    <a:gs pos="21000">
                      <a:srgbClr val="53575C"/>
                    </a:gs>
                    <a:gs pos="88000">
                      <a:srgbClr val="C5C7CA"/>
                    </a:gs>
                  </a:gsLst>
                  <a:lin ang="5400000"/>
                </a:gradFill>
              </a:rPr>
              <a:t>VenKat</a:t>
            </a:r>
            <a:endParaRPr lang="en-US" dirty="0" smtClean="0">
              <a:ln w="0"/>
              <a:gradFill>
                <a:gsLst>
                  <a:gs pos="21000">
                    <a:srgbClr val="53575C"/>
                  </a:gs>
                  <a:gs pos="88000">
                    <a:srgbClr val="C5C7CA"/>
                  </a:gs>
                </a:gsLst>
                <a:lin ang="5400000"/>
              </a:gradFill>
            </a:endParaRPr>
          </a:p>
          <a:p>
            <a:pPr marL="342900" indent="-342900">
              <a:buAutoNum type="arabicPeriod"/>
            </a:pPr>
            <a:r>
              <a:rPr lang="en-US" dirty="0" err="1" smtClean="0">
                <a:ln w="0"/>
                <a:gradFill>
                  <a:gsLst>
                    <a:gs pos="21000">
                      <a:srgbClr val="53575C"/>
                    </a:gs>
                    <a:gs pos="88000">
                      <a:srgbClr val="C5C7CA"/>
                    </a:gs>
                  </a:gsLst>
                  <a:lin ang="5400000"/>
                </a:gradFill>
              </a:rPr>
              <a:t>Yogesh</a:t>
            </a:r>
            <a:endParaRPr lang="en-US" dirty="0" smtClean="0">
              <a:ln w="0"/>
              <a:gradFill>
                <a:gsLst>
                  <a:gs pos="21000">
                    <a:srgbClr val="53575C"/>
                  </a:gs>
                  <a:gs pos="88000">
                    <a:srgbClr val="C5C7CA"/>
                  </a:gs>
                </a:gsLst>
                <a:lin ang="5400000"/>
              </a:gradFill>
            </a:endParaRPr>
          </a:p>
          <a:p>
            <a:pPr marL="342900" indent="-342900">
              <a:buAutoNum type="arabicPeriod"/>
            </a:pPr>
            <a:r>
              <a:rPr lang="en-US" dirty="0" err="1" smtClean="0">
                <a:ln w="0"/>
                <a:gradFill>
                  <a:gsLst>
                    <a:gs pos="21000">
                      <a:srgbClr val="53575C"/>
                    </a:gs>
                    <a:gs pos="88000">
                      <a:srgbClr val="C5C7CA"/>
                    </a:gs>
                  </a:gsLst>
                  <a:lin ang="5400000"/>
                </a:gradFill>
              </a:rPr>
              <a:t>Sarath</a:t>
            </a:r>
            <a:endParaRPr lang="en-US" dirty="0" smtClean="0">
              <a:ln w="0"/>
              <a:gradFill>
                <a:gsLst>
                  <a:gs pos="21000">
                    <a:srgbClr val="53575C"/>
                  </a:gs>
                  <a:gs pos="88000">
                    <a:srgbClr val="C5C7CA"/>
                  </a:gs>
                </a:gsLst>
                <a:lin ang="5400000"/>
              </a:gradFill>
            </a:endParaRPr>
          </a:p>
          <a:p>
            <a:pPr marL="342900" indent="-342900">
              <a:buAutoNum type="arabicPeriod"/>
            </a:pPr>
            <a:r>
              <a:rPr lang="en-US" dirty="0" err="1" smtClean="0">
                <a:ln w="0"/>
                <a:gradFill>
                  <a:gsLst>
                    <a:gs pos="21000">
                      <a:srgbClr val="53575C"/>
                    </a:gs>
                    <a:gs pos="88000">
                      <a:srgbClr val="C5C7CA"/>
                    </a:gs>
                  </a:gsLst>
                  <a:lin ang="5400000"/>
                </a:gradFill>
              </a:rPr>
              <a:t>Niveditha</a:t>
            </a:r>
            <a:endParaRPr lang="en-US" dirty="0" smtClean="0">
              <a:ln w="0"/>
              <a:gradFill>
                <a:gsLst>
                  <a:gs pos="21000">
                    <a:srgbClr val="53575C"/>
                  </a:gs>
                  <a:gs pos="88000">
                    <a:srgbClr val="C5C7CA"/>
                  </a:gs>
                </a:gsLst>
                <a:lin ang="5400000"/>
              </a:gradFill>
            </a:endParaRPr>
          </a:p>
          <a:p>
            <a:pPr marL="342900" indent="-342900">
              <a:buAutoNum type="arabicPeriod"/>
            </a:pPr>
            <a:r>
              <a:rPr lang="en-US" dirty="0" smtClean="0">
                <a:ln w="0"/>
                <a:gradFill>
                  <a:gsLst>
                    <a:gs pos="21000">
                      <a:srgbClr val="53575C"/>
                    </a:gs>
                    <a:gs pos="88000">
                      <a:srgbClr val="C5C7CA"/>
                    </a:gs>
                  </a:gsLst>
                  <a:lin ang="5400000"/>
                </a:gradFill>
              </a:rPr>
              <a:t>Joe</a:t>
            </a:r>
          </a:p>
          <a:p>
            <a:pPr marL="342900" indent="-342900">
              <a:buAutoNum type="arabicPeriod"/>
            </a:pPr>
            <a:r>
              <a:rPr lang="en-US" dirty="0" err="1" smtClean="0">
                <a:ln w="0"/>
                <a:gradFill>
                  <a:gsLst>
                    <a:gs pos="21000">
                      <a:srgbClr val="53575C"/>
                    </a:gs>
                    <a:gs pos="88000">
                      <a:srgbClr val="C5C7CA"/>
                    </a:gs>
                  </a:gsLst>
                  <a:lin ang="5400000"/>
                </a:gradFill>
              </a:rPr>
              <a:t>Prakashram</a:t>
            </a:r>
            <a:endParaRPr lang="en-US" dirty="0" smtClean="0">
              <a:ln w="0"/>
              <a:gradFill>
                <a:gsLst>
                  <a:gs pos="21000">
                    <a:srgbClr val="53575C"/>
                  </a:gs>
                  <a:gs pos="88000">
                    <a:srgbClr val="C5C7CA"/>
                  </a:gs>
                </a:gsLst>
                <a:lin ang="5400000"/>
              </a:gradFill>
            </a:endParaRPr>
          </a:p>
          <a:p>
            <a:pPr marL="342900" indent="-342900">
              <a:buAutoNum type="arabicPeriod"/>
            </a:pPr>
            <a:r>
              <a:rPr lang="en-US" dirty="0" smtClean="0">
                <a:ln w="0"/>
                <a:gradFill>
                  <a:gsLst>
                    <a:gs pos="21000">
                      <a:srgbClr val="53575C"/>
                    </a:gs>
                    <a:gs pos="88000">
                      <a:srgbClr val="C5C7CA"/>
                    </a:gs>
                  </a:gsLst>
                  <a:lin ang="5400000"/>
                </a:gradFill>
              </a:rPr>
              <a:t>Ganesh</a:t>
            </a:r>
          </a:p>
          <a:p>
            <a:pPr marL="342900" indent="-342900">
              <a:buAutoNum type="arabicPeriod"/>
            </a:pPr>
            <a:r>
              <a:rPr lang="en-US" dirty="0" err="1" smtClean="0">
                <a:ln w="0"/>
                <a:gradFill>
                  <a:gsLst>
                    <a:gs pos="21000">
                      <a:srgbClr val="53575C"/>
                    </a:gs>
                    <a:gs pos="88000">
                      <a:srgbClr val="C5C7CA"/>
                    </a:gs>
                  </a:gsLst>
                  <a:lin ang="5400000"/>
                </a:gradFill>
              </a:rPr>
              <a:t>Marimuthu</a:t>
            </a:r>
            <a:endParaRPr lang="en-US" dirty="0" smtClean="0">
              <a:ln w="0"/>
              <a:gradFill>
                <a:gsLst>
                  <a:gs pos="21000">
                    <a:srgbClr val="53575C"/>
                  </a:gs>
                  <a:gs pos="88000">
                    <a:srgbClr val="C5C7CA"/>
                  </a:gs>
                </a:gsLst>
                <a:lin ang="5400000"/>
              </a:gradFill>
            </a:endParaRPr>
          </a:p>
          <a:p>
            <a:pPr marL="342900" indent="-342900">
              <a:buAutoNum type="arabicPeriod"/>
            </a:pPr>
            <a:r>
              <a:rPr lang="en-US" dirty="0" smtClean="0">
                <a:ln w="0"/>
                <a:gradFill>
                  <a:gsLst>
                    <a:gs pos="21000">
                      <a:srgbClr val="53575C"/>
                    </a:gs>
                    <a:gs pos="88000">
                      <a:srgbClr val="C5C7CA"/>
                    </a:gs>
                  </a:gsLst>
                  <a:lin ang="5400000"/>
                </a:gradFill>
              </a:rPr>
              <a:t>Ankit</a:t>
            </a:r>
          </a:p>
        </p:txBody>
      </p:sp>
    </p:spTree>
    <p:extLst>
      <p:ext uri="{BB962C8B-B14F-4D97-AF65-F5344CB8AC3E}">
        <p14:creationId xmlns:p14="http://schemas.microsoft.com/office/powerpoint/2010/main" val="283429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429" y="1073444"/>
            <a:ext cx="10057142" cy="4711111"/>
          </a:xfrm>
          <a:prstGeom prst="rect">
            <a:avLst/>
          </a:prstGeom>
        </p:spPr>
      </p:pic>
    </p:spTree>
    <p:extLst>
      <p:ext uri="{BB962C8B-B14F-4D97-AF65-F5344CB8AC3E}">
        <p14:creationId xmlns:p14="http://schemas.microsoft.com/office/powerpoint/2010/main" val="2549460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429" y="1073444"/>
            <a:ext cx="10057142" cy="4711111"/>
          </a:xfrm>
          <a:prstGeom prst="rect">
            <a:avLst/>
          </a:prstGeom>
        </p:spPr>
      </p:pic>
    </p:spTree>
    <p:extLst>
      <p:ext uri="{BB962C8B-B14F-4D97-AF65-F5344CB8AC3E}">
        <p14:creationId xmlns:p14="http://schemas.microsoft.com/office/powerpoint/2010/main" val="249026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6165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2126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4500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4289" y="531223"/>
            <a:ext cx="6598330" cy="989152"/>
          </a:xfrm>
        </p:spPr>
        <p:txBody>
          <a:bodyPr/>
          <a:lstStyle/>
          <a:p>
            <a:r>
              <a:rPr lang="en-GB" dirty="0" smtClean="0"/>
              <a:t>Problem Statement</a:t>
            </a:r>
            <a:endParaRPr lang="en-GB" dirty="0"/>
          </a:p>
        </p:txBody>
      </p:sp>
      <p:sp>
        <p:nvSpPr>
          <p:cNvPr id="3" name="Subtitle 2"/>
          <p:cNvSpPr>
            <a:spLocks noGrp="1"/>
          </p:cNvSpPr>
          <p:nvPr>
            <p:ph type="subTitle" idx="1"/>
          </p:nvPr>
        </p:nvSpPr>
        <p:spPr>
          <a:xfrm>
            <a:off x="2327956" y="1947091"/>
            <a:ext cx="9167358" cy="1214117"/>
          </a:xfrm>
        </p:spPr>
        <p:txBody>
          <a:bodyPr/>
          <a:lstStyle/>
          <a:p>
            <a:r>
              <a:rPr lang="en-GB" dirty="0" smtClean="0"/>
              <a:t>A telephonic campaigns conducted by </a:t>
            </a:r>
            <a:r>
              <a:rPr lang="en-GB" dirty="0"/>
              <a:t>Portuguese banking </a:t>
            </a:r>
            <a:r>
              <a:rPr lang="en-GB" dirty="0" smtClean="0"/>
              <a:t>institution to identify the clients whether they will subscribe </a:t>
            </a:r>
            <a:r>
              <a:rPr lang="en-GB" dirty="0"/>
              <a:t>a term </a:t>
            </a:r>
            <a:r>
              <a:rPr lang="en-GB" dirty="0" smtClean="0"/>
              <a:t>deposit based on certain information given.</a:t>
            </a:r>
            <a:endParaRPr lang="en-GB" dirty="0"/>
          </a:p>
        </p:txBody>
      </p:sp>
      <p:sp>
        <p:nvSpPr>
          <p:cNvPr id="4" name="Title 1"/>
          <p:cNvSpPr txBox="1">
            <a:spLocks/>
          </p:cNvSpPr>
          <p:nvPr/>
        </p:nvSpPr>
        <p:spPr>
          <a:xfrm>
            <a:off x="1522417" y="3936279"/>
            <a:ext cx="3641769" cy="600882"/>
          </a:xfrm>
          <a:prstGeom prst="rect">
            <a:avLst/>
          </a:prstGeom>
        </p:spPr>
        <p:txBody>
          <a:bodyPr vert="horz" lIns="91440" tIns="45720" rIns="91440" bIns="45720" rtlCol="0" anchor="b">
            <a:normAutofit fontScale="70000" lnSpcReduction="2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smtClean="0"/>
              <a:t>Solution</a:t>
            </a:r>
            <a:endParaRPr lang="en-GB" dirty="0"/>
          </a:p>
        </p:txBody>
      </p:sp>
      <p:sp>
        <p:nvSpPr>
          <p:cNvPr id="5" name="Subtitle 2"/>
          <p:cNvSpPr txBox="1">
            <a:spLocks/>
          </p:cNvSpPr>
          <p:nvPr/>
        </p:nvSpPr>
        <p:spPr>
          <a:xfrm>
            <a:off x="2341027" y="4633688"/>
            <a:ext cx="9167358" cy="1214117"/>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GB" dirty="0" smtClean="0"/>
              <a:t>We have performed a descriptive analytics on the given data, and applied various ML algorithm to predict possibilities of client </a:t>
            </a:r>
            <a:r>
              <a:rPr lang="en-GB" dirty="0"/>
              <a:t>whether they will subscribe a term </a:t>
            </a:r>
            <a:r>
              <a:rPr lang="en-GB" dirty="0" smtClean="0"/>
              <a:t>deposit.</a:t>
            </a:r>
            <a:endParaRPr lang="en-GB" dirty="0"/>
          </a:p>
        </p:txBody>
      </p:sp>
    </p:spTree>
    <p:extLst>
      <p:ext uri="{BB962C8B-B14F-4D97-AF65-F5344CB8AC3E}">
        <p14:creationId xmlns:p14="http://schemas.microsoft.com/office/powerpoint/2010/main" val="209654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85875" y="533400"/>
            <a:ext cx="10906125" cy="3416320"/>
          </a:xfrm>
          <a:prstGeom prst="rect">
            <a:avLst/>
          </a:prstGeom>
          <a:noFill/>
        </p:spPr>
        <p:txBody>
          <a:bodyPr wrap="square" rtlCol="0">
            <a:spAutoFit/>
          </a:bodyPr>
          <a:lstStyle/>
          <a:p>
            <a:r>
              <a:rPr lang="en-GB" b="1" dirty="0"/>
              <a:t>Data Set Information</a:t>
            </a:r>
            <a:r>
              <a:rPr lang="en-GB" b="1" dirty="0" smtClean="0"/>
              <a:t>:</a:t>
            </a:r>
          </a:p>
          <a:p>
            <a:endParaRPr lang="en-GB" b="1" dirty="0"/>
          </a:p>
          <a:p>
            <a:r>
              <a:rPr lang="en-US" dirty="0"/>
              <a:t>The data is related with direct marketing campaigns of a Portuguese banking institution. The marketing campaigns were based on phone calls. Often, more than one contact to the same client was required, in order to access if the product (bank term deposit) would be ('yes') or not ('no') subscribed</a:t>
            </a:r>
            <a:r>
              <a:rPr lang="en-US" dirty="0" smtClean="0"/>
              <a:t>.</a:t>
            </a:r>
          </a:p>
          <a:p>
            <a:endParaRPr lang="en-US" dirty="0"/>
          </a:p>
          <a:p>
            <a:endParaRPr lang="en-US" dirty="0" smtClean="0"/>
          </a:p>
          <a:p>
            <a:r>
              <a:rPr lang="en-US" dirty="0" smtClean="0"/>
              <a:t>The data describes the information of the various individual based on job, age, education, their living standard, having loan or not, number of times people has been contacted for the product, contacts details and duration and country’s and back’s economic details.</a:t>
            </a:r>
            <a:r>
              <a:rPr lang="en-US" dirty="0"/>
              <a:t/>
            </a:r>
            <a:br>
              <a:rPr lang="en-US" dirty="0"/>
            </a:br>
            <a:endParaRPr lang="en-GB" dirty="0"/>
          </a:p>
        </p:txBody>
      </p:sp>
      <p:sp>
        <p:nvSpPr>
          <p:cNvPr id="5" name="TextBox 4"/>
          <p:cNvSpPr txBox="1"/>
          <p:nvPr/>
        </p:nvSpPr>
        <p:spPr>
          <a:xfrm>
            <a:off x="1495425" y="4378346"/>
            <a:ext cx="10382250" cy="369332"/>
          </a:xfrm>
          <a:prstGeom prst="rect">
            <a:avLst/>
          </a:prstGeom>
          <a:noFill/>
        </p:spPr>
        <p:txBody>
          <a:bodyPr wrap="square" rtlCol="0">
            <a:spAutoFit/>
          </a:bodyPr>
          <a:lstStyle/>
          <a:p>
            <a:r>
              <a:rPr lang="en-GB" dirty="0" smtClean="0"/>
              <a:t>This data describes the above mentioned information from	</a:t>
            </a:r>
            <a:r>
              <a:rPr lang="en-US" dirty="0" smtClean="0"/>
              <a:t> </a:t>
            </a:r>
            <a:r>
              <a:rPr lang="en-US" dirty="0"/>
              <a:t>May 2008 to November </a:t>
            </a:r>
            <a:r>
              <a:rPr lang="en-US" dirty="0" smtClean="0"/>
              <a:t>2010.</a:t>
            </a:r>
            <a:endParaRPr lang="en-GB" dirty="0"/>
          </a:p>
        </p:txBody>
      </p:sp>
    </p:spTree>
    <p:extLst>
      <p:ext uri="{BB962C8B-B14F-4D97-AF65-F5344CB8AC3E}">
        <p14:creationId xmlns:p14="http://schemas.microsoft.com/office/powerpoint/2010/main" val="845931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AVQAAAFUCAYAAAB7ksS1AAAAOXRFWHRTb2Z0d2FyZQBNYXRwbG90bGliIHZlcnNpb24zLjMuMCwgaHR0cHM6Ly9tYXRwbG90bGliLm9yZy86wFpkAAAACXBIWXMAAAsTAAALEwEAmpwYAAAvlUlEQVR4nO3dd3gc1aEF8HO3a1UtWZItF63LumBjTLEX08GmBDk0UxN4lOQLpBFCCFHyXhKTRxIRek8DXgghlISWKNRgSsAIsHE39oItd8u2LK22aPt9f8xKlo2LyqzuzO75fd9+llbS6sjgozsz994RUkoQEdHAWVQHICLKFSxUIiKdsFCJiHTCQiUi0gkLlYhIJyxUIiKdsFCJiHTCQiUi0gkLlYhIJyxUIiKdsFCJiHTCQiUi0gkLlYhIJyxUIiKdsFCJiHTCQiUi0gkLlYhIJyxUIiKdsFCJiHTCQiUi0gkLlYhIJyxUIiKdsFCJiHTCQiUi0gkLlYhIJyxUIiKdsFCJiHTCQiUi0gkLlYhIJyxUIiKdsFCJiHTCQiUi0gkLlYhIJyxUIiKdsFCJiHTCQiUi0gkLlYhIJyxUIiKd2FQHoPzjqW8sAlAFoHKfP7vedgOQmQcO8HbX+3EAOwC07Oexs7mhLp3lH4eom5BSHvqziPrAU99YBmBy5jEJwEQANdhTmAWDFCUNYBf2FOw2AH4AqzIPf3NDXXKQslAeYKFSv3nqG63QSnN6j8dUANXKQvVNAlrBLgfwCYDFABY3N9S1Kk1FpsVCpV7z1DcWADgRwGwApwCYBsClMlOWbAKwCMA7AF5vbqhboTgPmQQLlQ4oMwI9BlqBzgFwHACn0lBqbAXwBoDXAbzR3FC3XXEeMigWKu3FU984CXsK9BQAZSrzGNRyaOX6GoB3mhvqOhXnIYNgoRI89Y1TAVwB4FIAoxXHMZsYgP8AeBbA080Nde1q45BKLNQ85alvHAHgKwAuh3YulAYuBuAfAB4H8DJnEOQfFmoe8dQ3FgOYB+ByKeWpQggu7MienQCeAvB4c0Pdx6rD0OBgoeY4T32jDcCZAK6QUp4jhBisOaC0xyoAfwbwRHND3WbVYSh7WKg5KrMa6RsAbgAwSm0aykhDu5h1R3ND3Ruqw5D+WKg5xlPfWA3geinlt4QQZarz0AF9DOA2AM9xeWzuYKHmCE99oxfATVLK/xJC5OJk+1y1FsDt0M61xlWHoYFhoZqcp75xhpTyRwDO50UmU9sK4G4Av2tuqAuqDkP9w0I1KU9945lSyh8LIU5WnYV01QbgIQD3NjfU7VQdhvqGhWoynvrGI6VM3ymE5VTVWSirIgDuAtDQ3FAXVh2GeoeFahKe+saRMpX8DSzWS4UQQnUeGjTbAPwUwGO8eGV8LFSD89Q3Fsp06r8hxI1CWPJxYxLSLAPwA063MjYWqoHV3vyPy4D03cJiM8v+opR9zwH4fnND3UbVQeiLWKgG5KlvPFwm478XNsexqrOQIUUA/BLaAgFOtTIQFqqBeOobXelE7A5hc3yTU6CoF/wAvtPcUPea6iCkYaEaxOjvPzsTFuszFruzVnUWMp2HAdzU3FAXUR0k37FQFfPUN1pTod23W9xl3xMWC0el1F9rAHy1uaFukeog+YyFqtCo7z4xSVjtL1hcRRNVZ6GckABwC4Bfc4qVGhwRKTLy24/fbHEVL2WZko7sAG4F8LanvtGjOEte4gh1kI26/q/DIPC8taCEV/ApmzoAXN/cUPcn1UHyCQt1EI381p8ut7pLfitsjkLVWShv/A3Atc0NdbtVB8kHLNRBUHnOzcI5YvKjttKqq1Rnoby0BcC85oa6JtVBch3PoWZZxdnfG+YcedhilikpNALAW576xktUB8l1LNQsGvrlm2a5x89caiupnK46C+U9F4C/euobf646SC7jIX+WVF34s6tco494yOJw8aZ4ZDR/BXBNc0NdVHWQXMNC1Znb67OUzDjvN86RU24QFqtVdR6iA/gAwHnNDXUtqoPkEhaqjoqmne4qPvrLzzurx52lOgtRL2wEMLe5oW656iC5goWqk/I53xhVMN73qr1s2GTVWYj6IATgsuaGun+qDpILeFFKB0NOvXpa4eSTPmKZkgkVAXjRU994veoguYCFOkClsy6eXTTltH9bC4dwE2gyKwuAez31jTepDmJ2POTvJ7fXJ2xDhl9cOnPeQ9ai8nLVeYh0clNzQ92dqkOYFUeo/aCVac1XSn0XPswypRxzh6e+8UbVIcyKhdpHbq9P2MqGX17qm3e/tXDIENV5iLLgTpZq/7BQ+yAzMr2i9NiL7mWZUo6701Pf+H3VIcyGhdpLWpmOuKrUd+G91sIylinlg7tYqn3Di1K94Pb6hK185FWlvnl3Wd2lZarzEA2y7zc31N2jOoQZcIR6CG6vT1iLyq8onXnBnSxTylN3c55q77BQD8Lt9QlY7ZeU+OY18DCf8tw9nvrGC1WHMDoW6gG4vT4B4MLSYy+61V42fLjqPESKCQB/9tQ38tY9B8FCPbBTi4+s+4lz2PhxqoMQGYQL2jLVMaqDGBULdT/cXt8R7gnHzS8Ye/R01VmIDKYKwL889Y08BbYfLNR9uL2+MY7hE35ROOXUWaqzEBnUJADPeOobud/vPlioPbi9vipr8dCflhxz3mxhsdpU5yEysDkA7lAdwmhYqBlur88tbM7vlx13aZ3F4eJtnokO7QZPfeOVqkMYCQsVgNvrswK4pnTWxRdZi8qrVOchMpHfeeobZ6oOYRQsVM2XCyeffJmjagyv6BP1jRPA8576xqGqgxhB3heq2+ubYRsy/Er3xONnqM5CZFI1AH6vOoQR5HWhur2+Glis15b6LvQJq82uOg+RiZ3vqW+8WnUI1fK2UN1enwPAtSVHf/kIa+EQroQiGrh7833Sf94WKoAvO2smzXCOOvxo1UGIckQxgMc99Y152yt5+YO7vb5JwuGeV3zU3FlCCKE6D1EOOQHAj1SHUCXvCtXt9RUBuLb02AunW5zuMtV5iHLQLZ76xiNVh1Ahrwo1s4PU5QXeWdMclZ7JqvMQ5Sg7gCc89Y0u1UEGW14VKoCZ1uKhc4oOO+U41UGIctxhAG5THWKw5U2hur2+SgDXlMy8YLqw2fPuNyeRAt/11DfOUR1iMOVFobq9PhuAr7vGHDXSXjaMq6GIBocA8KCnvjFv5njnRaECmAOLdXLRlFN9qoMQ5ZkJAL6rOsRgyflCdXt9FQDmFU8/e4TFWVihOg9RHvqZp76xUnWIwZDzhQpgnrVwSIFr9OHHqw5ClKdKAdyqOsRgyOlCdXt9XgDHFx9zzhRhtTlV5yHKY1/31DceoTpEtuVsoWb2OL3CUTPRaa8YPV11HqI8ZwFwj+oQ2ZazhQpgFoDa4mlnnsDVpUSGcIqnvnGe6hDZlJOFmlleelnhlFMrrIVlI1TnIaJut+fyCqqcLFQAc4WjoKhg3MyTVQchor2MAXCj6hDZknOF6vb6RgA4s2jaGSMtdmeR6jxE9AU/9tQ3VqsOkQ05VaiZzU++ImyOhLNmEifxExlTEYDvqQ6RDTlVqACmAJhSOHX2CIvdyVtBExnXNz31jcWqQ+gtZwo1Mzo9HxZr0DVqKneTIjK2MgDXqQ6ht5wpVABeAOMKJ588wuIoKFMdhogO6QZPfaNDdQg95VKhzgUQcXmmn6A6CBH1Sg2AK1SH0FNOFKrb66sFcLh7wnFDrK6ivNiEgShH/DCXbuqXKz/IlwDECsYew9EpkblMBHCe6hB6MX2hur2+YQB8Ls+RBdbCspGq8xBRn+XMXVKzXqhCCI8QYrUQ4g9CiJVCiNeEEAVCiOlCiA+EEMuEEM8LIYb081ucASDp9h7L7fmIzGmmp77xFNUh9DBYI1QvgAellFMAtAOYB+BxAD+SUk4DsBzAz/v6om6vrxzAyY7qsUlbSSVvbUJkXjkxSh2sQl0vpVySeXsRgHEAyqSUb2ee+xOAk/rxuqcBQME4X87vs0iU48701DeOUR1ioAarUGM93k5Bm9Q7IJkdpc6A1bbDUVnLQiUyNwHgKtUhBkrVRakAgDYhxImZ968A8PZBPn9/jgRgd3tnjRU2h1vXdESkwpWe+kZTb15sU/i9rwTwWyGEG8A6AFf39gszy0zPANDmGjmFU6WIckMtgNkA3lAdpL+yXqhSymYAU3u8f0ePDx/bz5cdDWCUrbS61cqLUUS55GqYuFDNOg91FoBEwXjfVMH7mxDlkvPNvAuV6QrV7fU5AZwMYIejeuw01XmISFcFAM5VHaK/TFeoACYDcNqrxpZaC0qGqQ5DRLq7THWA/jJjoZ4EoLNgzFGHqw5CRFlxuqe+sUJ1iP4wVaG6vb5iAEcAaHVUeqYe6vOJyJTsAC5UHaI/TFWo0G5xIhzV4yosTne56jBElDWXqA7QH2Yr1FMABJ0jJnOqFFFuO95T32i6+8KZplDdXl8ZgAkA2u3lI1moRLnNAW02j6mYplABjAcAYbVbrMUVtarDEFHWzVEdoK/MVKjTAcRctdNGC4vVrjoMEWUdCzUb3F6fBdpmKG2O6vE83CfKD4d76hurVYfoC1MUKrS7IxYAiNuGDGehEuUPU41SzVKoXgCwFlW4La5iro4iyh+nqw7QFyq37+uLYwAEXbXTxhl5L5SOj15AaOlrgADslR4MPfsGJFo3o/XVByFTcQiLFeWnfxPOmol7fV2idTN2vnRb9/vJ9u0oO+FylMw4F21vPYbOdYvgqBqDoXN/AAAIrXgT6WgQJceYdskzUW9xhKont9fnAjAJQMA+tNawh/vJ4C50LPoHhl15N2q+9hCQTiO8+h20vfUYyo6/DDVX34+yE76Ktrce+8LX2itGoubq+1Fz9f0YfuU9EHYn3BNmIR0LI7ZlNWqueQBSphHf2Yx0IobwijdQfGSdgp+SaNCN8NQ3TlYdorcMX6gAPJk/07bSqrEqgxxSOgWZjEOmU5DJGKxF2mKudDyi/RmLwFp08CXK0Q1LYS8bDltpFQABmUpCSgmZ1Ea4HR8+h+Kjz4GwmuXggmjATDNKNcO/ysMASFvZsBKL3WXYfRJtxUNRMvN8bHn4agibA64xR6JgzFGwFVei5ZmfoW3Bo4BMY9jldxz0dcKr34F7sna/QovTDffE47Dt/66Hq/YICGch4tvWoux4027GQ9QfpwG4X3WI3jBDoc4A0GavHFOjOsjBpKIhRPxNGHHdI7A4C7HzxQaEVi5AfNtaDJn9dRROPB7h1e+i9eV7UX3pL/f7GjKVQOdnH2LIyVd2P1fquxClPm2fiNaX70PZiZcjuPRVRNd/AnuVB2XHXTooPx+RQtNVB+gtQx/yu72+UgDVAML2smpDz0eLNi+BrbQaVncphNUG94RZiG1ZjdDyf8M94TgAgHvSCYhtW3vA1+hctwiO6nGwFg75wsfiLZ8DAGxDRiC84k1UnlePxM4NSOzekp0fiMg4as2yi7+hCxXAMABpALAWVRh6upStpBLxrWuQTkQhpdTOhVaMgrWoHLFNywFkzo8OOfBAO7zqbRRmDvf31f7uEyg94atAOgnItPaksEAmY/v9fKIcItDjvnRGZvRD/mpkSt/qLjX0CNVZMxHuicdj2//dAGGxwFE9DsVHnAVH9Vi0vfF7yHQKwuZA+VnfBQAkg61ofeU+VF90CwAgnYgi2rwEFWd95wuvHVm7EI5hXtiKKzLfaxK2PvJt2Ks8cBj8Oh2RTg4HsFB1iEMRUkrVGQ7I7fVdA2CGsDtbh3755p/whnxEeeuB5oa676oOcShGP+QfCyDkqBpbyTIlymumuOWRYQvV7fXZAQwHELGXjzT04T4RZR0LdYCqMn9Ka0mloS9IEVHWlXvqGw09dRIwdqFWQ7u6B2vhEI5QiWia6gCHYuRCHQlAAoC1oJiFSkSGP+w3cqFOABCyFBQ7hc1RoDoMESln+LmohixUt9cnAIwBELIWV5pihQQRZd1I1QEOxZCFCqAY2g79CWthWZHqMERkCFWH/hS1jFqoJehaclpQwkIlIkC7UG1oRi3U7hK1uIoKVQYhIsOo8NQ3GrWzABi3UAuRmTJlcRZyhEpEgNZXQ1WHOBijFmoRMtmEo4CFSkRdDH3Yb9RCrQCQBAALC5WI9jD0hSkjF2ocAITdyUIloi4s1H4oR1eh2lioRNSNh/z9oBWqEELY7G7VYYjIMDhC7YvMKqkyAHFLQYlTCIvhMhKRMhyh9pEDgB1ASljtVtVhiMhQDL0U3YiFWoTMKikWKhHtw9D3wTNioTq63hBWGwuViHoydCcYsVD3ZLLYjJiPiNThCLWPun8DCavV0L+NiGjQGbpQjRhuT4kKC+90SgCAsXF/+5j0xk7VOWjwpWXa7rDZAk6noz0J2zagTnWkAzJioe4ZNcu0VJiDDGSntdJ1n/Xu6NTCdt6wMT91bYqyG/iF0iAHY+hDfqTTaYU5yECC1jLXueKeqn+1e7apzkJKpVQHOBgjFmr3qFRKyREqdUtZHJZvuX41/IEd00M8dslbSdUBDsbQhcpDftqfO0puLvqfwHmbkmlj/+OirOAItY/2jFDTKR7y03496bp41BXB7+yOJBFRnYUGlaF/iRqxULtLNN3ZEVUZhIxtofO4qrrOW5O7YtY21Vlo0MRVBzgYIxZq9wg13dkRlZIXpujA1tvHlpyWvN+9NlzIi1X5YafqAAdjxELd6xyJTCZ4SEcH1WEtc37J8lD1Wx0jNqrOQlm3Q3WAgzFioe5VoDIZZ6HSIaWE3XKV4/bRf2w/ppmTQ3Jai+oAB2PUQu3OJZPxsMIsZDK3um701Acu3MwZADmLhdpHUWgXpiwAIBNRjlCpT552zRv51dD1uyMJwf93cg8LtS8i/iYJIAhtk2nIRJQjVOqzJsexVV+K/jK5M2rbrToL6YqF2g8BZAo1HecIlfpng91TMjt1X+GacBFnAOQOXpTqhx6FGuEIlfqtw1rmPNvyYPWbHSM5A8D8gpgfMPSOY0Yt1HZ0FWoszBEqDUhK2C3XOH4z+vftvg1pTgEwM0Mf7gPGLdQ2ZG6Fku4McoRKuviV63u1Nwcu3pJII6E6C/ULC7Wf2pDZxi8Z2NGuNgrlkr+5zh/5leAN7eGE4C9q82Gh9lMEmTX9ybYtAZlKGnr9LpnLR86ZlWdFf5naEbW1qs5CfbJOdYBDMWqhhtFzTX80ZOj1u2Q+m7QZAEWfhou3qs5CvbZcdYBDMWqhtgLovp9UqjNg6KkSZE5BbQbA8DcCozaozkK9skx1gEMxaqHuyvxpAYBUcDcLlbIiLWzi687ban/bfmwzZwAYWhLAKtUhDsWQhRrxN6UAbAXgBoBkoIWH/JRVDa7rPTcFLtmaSHEGgEGtwfyA4a+lGLJQM9YjU6iJXRs4QqWse8513ohLwzcGVM8AuObFTlTdHsTUh0Ldzz27MoEpD4VguaUDH2/d/11AokmJmX8I4YjfhjDloRB+vmDP/uw/ej2KaQ+H8F/P75kX/+elcdz7QSx7P4i+DH/+FDB2oa4D4AKAZKAlKJMJ7t5PWbfIcczQM6O/TrdE7cpmAFw13Y5XLnfv9dzUKgueu7gAJ9VaD/BVgNMKvHllIZZeV4Ql1xbilc+T+GBzEoGoxPubU1j2zSKkpMTylhQ6ExL/tzSBb81wZPvH0Yvhz58Cxi7UHdjrSn+Qo1QaFJvto4tnp+4vXhUqUTID4KRaG8oLxF7PTa60YuLQA5cpAAghUOTQvi6RBhIp7cquRQDxlISUEp0JwG4Fbn8/jutnOmC3ioO+poGwUAdoB3pe6Y/wSj8NnpC1xDHX+sDwVwO1ppoBkEpLTP9tCFW3B3H6WBt8I20odgrMm2zHkb8LY0yZBaVOgY+2pnDuJLvquH3BQh2g3dCu7GkrpoKtLFQaVGlhE9c6f137QPtxptkDwGoRWHJdETbfWIwPt6awYod2vvXm451Ycl0R7jzThZ8uiOEXpzjxx8VxXPxsBLe+Y/jzqO2YH9ikOkRvGLZQI/6mNIAt6Low1bqJW7CREne4vlN7Y+AyU80AKHMJnFJrwyuf7X3jgk+2aQU7ocKCx5cm8MxFbqzYkYK/1dC3uzfFBSnAwIWasQ5AIQDEtqzayiWopMoLrnNGXBz+QSCUEKFDf7YaO8NptEe1gXRnQuKN9UlMGrr3P/GfLojhF6c6kUgDqcyY2yKAiLF/VSxSHaC3jF6o6wE4AQDpVDoVam1Wmoby2ieOo4eeEWvA9izPALjs7xHMeiSMNa1pjLwriEcWx/H86gRG3hXEws0p1D0ZwZlPaDO7tgbTOPsv2g6X20ISp/4pjGkPhzDjD2GcPtaGuRP2nCd94dMEZtRYUVNsQZlLYNZIKw5/OAQhgCOGHfyCl2JvqA7QW8LIp4bcXp8HwE8BbAKA4qPmHlsw5qgzlYaivFeYCsafljfvnFoUGKE6Sx6IAyjH/IApdgcz+gh1M7QLUzYAiG1dY/jdZij3ha3FjnOs99e8HBhjqhkAJrXQLGUKGLxQI/6mJICVAMoAIL7dvyPN20qTAaSFTXzT+cva+9pPMM0MAJN6TXWAvjB0oWYsRubCFACkOnauV5iFaC93ub5Ve0Pgq9sSKfCCaXawUHW2Hj1WTCVaN7FQyVBecs2tuSj8ww4jzwAwqVZoAyrTMEOhboO2g78DAGKbV/E8KhnOEseRQ0+P/QbbovZdh/5s6qV/Y34grTpEXxi+UDMT/JcCGAIAid2b29PxznaloYj2Y5ttRNHs9AOly0JlW1RnyRGvqw7QV4Yv1IylyOw8BQDJwA6OUsmQIpZi+7nW+2oaA+M4A2DgTHX+FDBPoe51HjW+Y91nCrMQHZQUNvFt5//W3tN+EmcA9N9azA9sVB2ir8xSqLug3Vq6AAA6P//Qz2WoZHT3uK6rvT5wxbY4ZwD0x8uqA/SHKQo14m+SAD5B5jyqTMSSyfbta9SmIjq0f7rOrrkw/KNgMC6CqrOYzFOqA/SHKQo14xNkVkwBQGzrpysUZiHqtWWOIypOj99u2drp4AyA3lmH+YEPVIfoDzMV6loAMQB2AOj8/KPPZYq3RSFz2G6rKZwtH+QMgN75q+oA/WWaQo34mxIA3gdQCQAylUgl2rZ9qjYVUe91Wgrt51rvq/lHYDxnABzcX1QH6C/TFGrGR8iMUAEgunHZUoVZiPpMCpv4rvMXtXe2n7IhLaWpJq0PkiWYH1itOkR/ma1QP0OPVVPR9YubOcmfzOh+1zdqvx24cns8BcPff2SQ/Ul1gIEwVaFmdp96B5nDfgCI71jPUSqZ0suus2ouCP841MEZAAAAKWUcwJ9V5xgIUxVqRhN6XO3v9H+whHOnyaxWOA6vOD1+u2VLp2On6iyqCSFexPxAn++GIIT4XyHE93q8/0shxPVCiB8KIT4SQiwTQtyS+VihEKJRCLFUCLFCCHGJnj+DGQt1A4DtAIoAbW1/KtzGk/xkWi22msI58sGyT4Llm1VnUeyRAXzdlQAghLAAuBRACwAvgJkApgM4WghxEoCzAGyVUh4hpZwK4JWBhu7JdIWameT/BoDyrueiG5d9qC4R0cB1Wgrt59vuG/liwJuXgwMp5Ub0czMUKWUzgFYhxJEAzoA2Z31Gj7cXA5gErWCXA5gjhLhNCHGilDKgQ/xupivUjK49EgUARD59d3U6FmlTmIdo4IQF33PeUnt7+2l5NwNACPGHAW7V90cAVwG4GsCj0Lrh11LK6ZnHeCnlI1LKtQCOhlasvxZC/Gyg2XsyZaFG/E1tAJYBGAoAkFJGN698X2koIp086Pp67Tc7rm6J5ckMACllEMCDA3yZ56Edzs8A8GrmcY0QoggAhBAjhBBVQogaABEp5RMA7gBw1AC/715MWagZrwJwd70TXrlgiUzGIwrzEOnmVecZwy8I/yQciFs6VGfJNiHE7zA/MKAjzMwMgQUAnpFSpqSUrwF4EsBCIcRyAH8DUAzgcAAfCiGWAPhvALcOKPw+DH0b6YNxe30WALdA+0tqB4CSmfNOdo2acorCWES6qkptjzxn+XF4ZEGs8tCfbT5SyrgQwoP5gW0DeZ3MxajFAC6SUvr1Sdd3ph2hZnbyfwFAaddz4ZVvfijTqYSyUEQ622Ed5p4jHxyyOJSzMwAe06FMD4O26OffKssUMHGhZiyFtk9qIQCkwm2diZ0blihNRKSzqMVtu8B638jnAhObVWfRk5QyJYT4jQ6vs0pKOVZK+QM9cg2EqQs1s3LqJXRdnAIQXvXW+9Ks5zGIDkRYcKPz557b2mfn0gyAZzA/kFO3MzJ1oWY0AYgCcALaRP9k+7ZVaiMRZcfDrq/VXtvxNdPPAJBSSiHEr1Xn0JvpCzXib+oE8C8AVd3PrXnvPXWJiLLrdeec4eeF/ydi8hkAjZgfWK46hN5MX6gZ70K7iZ8NAGJbVm9LBnYoPTlNlE2rHYcNmZO4w7ap07lDdZb+EEL8SnWGbMiJQo34m9oBvAWguuu50LLXXpMynSvnmoi+YKc2A6D842CFqWYASCnfwfzAQtU5siEnCjXjDWgjVAsAxHes25XY0bxIbSSi7IpZ3LYLbfeO/Ftgsin2AJBSpoUQyq/GZ0vOFGrE37Qd2qH/8K7ngp80LuB9pyjnCQtucv609lftZ2xMpY09AyAl8SfMD3ysOke25EyhZryQ+dMBaPNSoxtXvK0uDtHg+b3rqtHXBr9u2BkAybQM2SziR6pzZFNOFWrE37QbWqkO63ouuPTlD9OxcJ83rSUyozecs4efG/6fSHvcouu2dHpIS/wc8wM5vZF2ThVqxr8BBJDZgBqpZDqyduFrShMRDaJPHYcNmZO4y74h4jLMDIBYUn7msIr7VOfItpwr1Ii/KQrtNrTdm0lE1r6/NhnclVMrMogOZpe1yn0GHij/MFi5SXUWALBbcS3mB5Kqc2RbzhVqxmJomyV0L0kNLXv9VS5JpXwSs7htF9vuHvV0+5RmlTmiSflPyy0db6rMMFhyslAzO1E9Ce2wX5tGtd2/I7GzefFBv5Ao1wgLfuT6b8+t7WdtTKVlarC/fSot4y6b+M5gf19VcrJQASDib/ocwHvoeYFq8T//nU7EQupSEanxR9d/jf568Bs7o0kM6jTCZBp3YH7AFHNk9ZCzhZrxPLSf0Q5o06jCq99+SW0kIjUWOE8ddk7nzzrbBmkGQDwltzptQtcd8Y0upws14m/aBeBFADVdz3X6P/DHd3IFFeWntfZJQ+bE77ZviLhasvl90lKmBXAp5gc6s/l9jCanCzXjdQDb0eO204EP/vYq75JK+arVVuk+HQ8NbcriDIC2Tvmg/X873s3W6xtVzhdqZhrV76Dde8oOADIeSYSWv/48r/pTvopbXNZL7PeO+mv71Ga9X7utU35W4bbcqPfrmkHOFyoARPxNzQD+DmBk13PRDUs3xbet5b6plNd+7PqJ5xftZ2/SawZAPCXjbVF5Tj7MOd2fvCjUjFcAfI4eG1F3fPjcW6nOjqyeSyIyukddl4/6WvA6XWYAbA3Kn4y9N7haj1xmlDeFmrn/1B+gbZziBACZSqSCixufk+n0oM/PIzKSt5wnD/ty58+ju2PW9v6+Rkso/bbnnuCdOsYynbwpVACI+Ju2QVuW2n3VP77dvyO6aXlerOIgOhi/fWLZnMRdzvWRgj4ftYXjsj2ZxgXZyGUmeVWoGW8DWIae+6YuemlhMti6Xl0kImPYbassOAMPDV3YUd3rGQBpKWVLWF4x4q7g7mxmM4O8K9TMstTHAKQBuAEAUsrA+0/9LR3vNNyWZ0SDLWFxWi9z3D3qL+3Tmnvz+VuD8rGx9wb/meVYppB3hQp075v6KLRlqQIAUqHWSHDxP5+W6VReXp0k2td/u+o9P2ufe9AZADvD6dXRJK4dzFxGlpeFmvExgHcAjO56IrZl9bbI2oVcmkqU8bjrK6OuDn5rV2cSX1jxFIjKts92p+eMvy/IQUhG3hZqxN8kATwBYAN63C01vPLN5bFt/py8IyNRf7zjPLF6buct8Z4zAKJJGX9vU/KiWY+EtyqMZjh5W6hA9yqqBwCkAJR0PR9Y+PTrycAOv7JgRAbzud1bOjtxj3Nd2N2SllK+3Zz66dl/ifxbdS6jyetCBbo3ULkf2lp/BwBApmXbu3/+W6ozyEn/RBlttoqCM8UDlQ+vH/nIgx/Fb1edx4jyvlABIOJvWgPgcWhLUy0AIGPheOD9p57k/qlEezh3rXnv1Sb/t15ak+A+GPvBQt1jAYBXAdR2PZFs39YRXPTSkzKdSqiLRWQMBbvXrh3xyUNzX1qT4L+HA2ChZmQuUj0NYAl6bKIS27J6W2jFm89yeSrltcC23e4lT57z6iebO1RHMTIWag+Z9f6/B9CCHlf+O/0L/eGVbz4rZTqtLByRIqnOjkDg0/fPXPThR2tUZzE6Fuo+Iv6mMIB7ACQBDOl+fu37a8Ir32KpUl5JdXYEQstev6RtwaMfq85iBizU/Yj4m3YCuAParlRl3c+v+c+n4dXv/J2lSvkgFQm0d3z84jfaFjz6quosZsFCPYCIv2kDgNsAFAAo7X5+9TurIqvffY67/VMuS4Xb2wIfPHNzYsf6Z1VnMRMW6kFE/E3roZWqGz1KNbz67ZWRT//DUqWclAq17Q4sfLo+2bbtkczFWuolFuohRPxN6wD8BkAheqymCq9asCKy5r0XWKqUS5Kh3a3tC5/6YTLQ8sfMzmzUByzUXoj4mz4HcDu0G/0Vdz0fXvnmssjahS+yVCkXJIO7dgXef+r7qY6dj7FM+0ewC3rP7fVNAHAzgACAYNfzhVNOm+aecNw5wmKxKgtHNADJjp07AgufviEV2v0UD/P7j4XaR26vbyKAHwJoB9C9LNXlObK2+IizLhE2e4GqbET9kQzsaAksfPr6VLjtWZbpwLBQ+8Ht9U0GcBO0Uu0eqdqH1paXHnvhVyzOwgpV2Yj6Irb9s886Pnr+JhnvfIllOnAs1H7KjFS/D20BwK6u5y3usoKyEy+/xFZUXnvALyZSTMq07PQ3LQotf/1nAF5hmeqDhToAbq+vBsAN0Cb/d2+0K6x2a+kJX53rGDp6uppkRAcmk4lYcMm/3oluWHo7gDdYpvphoQ6Q2+srAfBtABOh7f7f/RdaMuP8E52jpp4mhFAVj2gvqWioPbDwmdeSuzf/OuJvWqI6T65hoerA7fU5AFwJ4AQAm6CdBtA+NvmkwwonnXi+sFhtqvIRAUCiffvmwHt/fTEdDd4W8Tf1+jbR1HssVJ24vT4LgDoAF0E7/I92fcw5csqI4qPqLrHYXcUH+nqibIpuXrmq46MXnkA69VDE38TbpWcJC1Vnbq9vJoDroM1V7f4f11o4pKDk2IvOsZcNm6QsHOUdmU6nwqvfbop8+u7vADwV8TfFVWfKZSzULHB7feOhzQAAgJ09P1Y07cyjCsYdfZaw2OyDn4zySaqzY1fHxy8uTOxYfw+ABbz4lH0s1Cxxe31VAK4HUANgC7Q7qwIA7JWeipJjzr3A6i6tUZWPcpeUUsa2rF4S/PjFj2QqcU/E37RadaZ8wULNIrfX5wRwAYAvQRupdi8CgNVmKZ0571TH8AnHC04DIJ2kY5G24CeN78e2rF4O4N6Iv2m76kz5hIU6CNxe31QA10LbsHobekytcnmOrC06/PQLLA5XyYG+nqg34i2fLwt8+NwKGe98GcDfI/6mTtWZ8g0LdZC4vb5SAFcBOBraKYBY18csBSWu0lkXz7UPqZmiKB6ZWDoRC4WWvfZetPmTtQB+H/E3rVCdKV+xUAdRZmrVSQAuh1aoe12wKjzs1KkF42eeabE7i1TkI/NJtG7+NPDBs0vT0eACAE9G/E3BQ34RZQ0LVQG31zcC2imAUQA2o8cFK0tBsbP46HNOc1SNncFzq3Qg6UQ0GFn97ocR/8K1AB4FsIhX8dVjoSqSWV11LoC5ANqg7VzVzVkzaVjRtDPqrIVlIxXEI4OS6XQqtvXTD4OfNK6X8c6PAPwp4m9qU52LNCxUxdxe3yQAVwOohrbCaq+J10WHnz7dNeao2TwNQMlAy9qORf9YlGzbGgbwZwD/4c76xsJCNYDMaPU0APMApAFsR4+ZAMJZ6Cg+8uwTnMMnzOKeAPkn1RlsCa9++73o+sUhAEsB/CXib2pRnYu+iIVqIG6vrxLApQCOAbAbPZauAoBtSE1p8fQvzbGXj5iqIh8NrnQ82tG57uN3wqsW7IKUrQAeB7Cc50qNi4VqMG6vTwCYAuAKaKcBtqPHRiuAdn7VPemEE21lwyfzwlXukalELLp51X9CS17eKJPxFIC/Q1s6GjvU15JaLFSDcnt9dmjbAV4MwAFtQUCy5+fYKz0VhYedfLy9YtQRQlh4B1uTSydiofjWNU2hFW9sSEdDFgDvAHgp4m9qVZ2NeoeFanBur68YwNkAzoQ2vaoF+xSrrWx4SeHU045zVHqOEhYrN10xmVQ0tDO2cfn7oVVvbUYqUQztPOmz3LPUfFioJuH2+qoBnAHgZAAC2qmARM/PsRaVuwunzj7WOWz8DGG1uxTEpD5IBlubO9cver/T/8FuAMXQ7vjwVwBreJ7UnFioJuP2+soBnAptxGqDNmLd69yaxVXsLJx62jHOmknHcrqVsUgpZbJt66rI2vcXxrasTkHb3+EzAC8BWBXxN6UO/gpkZCxUk8qcCjgJ2sIAF4AdAPbeDMNqs7jHzfQ6R02ZbiutnsDzrOrIZCIab924NLzqrY+Su7cUALAC+AjAKwDWc0SaG1ioJuf2+twAZkFbdVUMoBVAaN/PsxYOKXBPOO5wx7Dx063u0uGDHDMvyXQqmQy0rI1tWb0s8tmHm5BKDIV2HvxNAG9yLmnuYaHmiMzigGOg7b9aAW3F1U7scwELABzDxlcVjD3mCPvQ2mk8JaAvKaVMBVvXx7atXdb52Qer09GQE0A5gAiARmirmzrUpqRsYaHmGLfXZwUwHtqUq2OhnWftgLZXwN7/sYVFFIyfOd41auoRttLqiVyF1X+pSGBrvOXzZZHPmlamOnYmAQwFYIF2KuYfAD7mPNLcx0LNYZnTAYcDmA2tZAFgF7TR0l6E3WlzjZ422lE9frytbNg4a0Fx1SBGNR0p0+l0uH1zom3r553rFq1I7NoQhFaidminXN4G8DGAjTw/mj9YqHkic4+rGdDKdQgOckoAAGyl1cWu0YePsw+tHWcrqRwrbA734KU1HimlTHd2bE8GWtbHd6xbF924YqOMR9LQTq+4oE1hew9AE4DPeLU+P7FQ80xmk+txAI6HdjHLBu1UQDv2czELACCEcI6YPNw5fOI4W/mI8VZ32QhhsVgHKbIyqWhoZyrQsj6+c8P66MZlzenOjii0v68yAG5oG9l8AuA/AD7lIT2xUPNY5kJWLYDJAGZCu0MroM1rbcM+Wwl2EVa71TFsfJW9YvRwW2lVjbWofLjFVVxt5pJNJ2KhdGdHSyq0e3sy0LI9unllc6pjZwjaedBSaDMoJLQR/SoAHwBYGfE37f+XEOUlFip1c3t9ZdBGr9MBHAWgIPOhILSdrw6896bVZnEM9VTYy0dUWUsqq6yFQyqt7pIq4XCXG2kDl3QiFkpHQ7vSnR2tqXDbrmT79h3xnetbUsHWcOZTBICSzAPQSnQNgMUAPgewOeJv2u9pEiIWKu1X5tTACABeaKNXb+ZDFmgj2BCAMPadObAvIYS1qMJtLa4otrrLiqwFJUUWV2GRcBYWWRwFxcLuKrLYXUXC5igSVpujP1llKhGTyURYJuMRmYxF0olYRCaikXS8MyJjkUg6Fo6kIu3BxK5NrelocN/DcieAImiH8F2aASwC4AewIeJv2u9InWhfLFTqFbfX5wQwDMBwaDMGJkI7RSChlayEVrBh7LMUtreE3WUTVrsVFosQwiIgLAJCCIiu9zNvWywWQCCd6Eykwm0RpJK92bXeAa003dhz3tgCbeS9Dtryz/XQCvQLsyCIeoOFSv2WOQdblXmMADAGgAfaLII09oxeuwo3vs8jgYER0MrRnnk4erwtezys0E5bbIG2AckmaHsgbOc5UNITC5V05/b6XNAu4hRDO5wugnZlfCi0aUbl0Eq3EHsXb2+JzAPQRsQd0Eaa7ZlHG7RTEhFodz5o5aiTBgMLlZRxe302aGVrx56S3Pdh2ef9NLSijACI8iZ1ZCQsVCIinXA7NyIinbBQiYh0wkIlItIJC5WISCcsVCIinbBQiYh0wkIlItIJC5WISCcsVCIinbBQiYh0wkIlItIJC5WISCcsVCIinbBQiYh0wkIlItIJC5WISCcsVCIinbBQiYh0wkIlItIJC5WISCcsVCIinbBQiYh0wkIlItIJC5WISCcsVCIinbBQiYh0wkIlItIJC5WISCcsVCIinbBQiYh0wkIlItIJC5WISCcsVCIinbBQiYh0wkIlItLJ/wMI9KvEU8om4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TextBox 6"/>
          <p:cNvSpPr txBox="1"/>
          <p:nvPr/>
        </p:nvSpPr>
        <p:spPr>
          <a:xfrm>
            <a:off x="1812789" y="1257300"/>
            <a:ext cx="9245735" cy="923330"/>
          </a:xfrm>
          <a:prstGeom prst="rect">
            <a:avLst/>
          </a:prstGeom>
          <a:noFill/>
        </p:spPr>
        <p:txBody>
          <a:bodyPr wrap="square" rtlCol="0">
            <a:spAutoFit/>
          </a:bodyPr>
          <a:lstStyle/>
          <a:p>
            <a:r>
              <a:rPr lang="en-GB" dirty="0" smtClean="0"/>
              <a:t>The chat describes the overall distribution of the data </a:t>
            </a:r>
            <a:r>
              <a:rPr lang="en-GB" dirty="0" err="1" smtClean="0"/>
              <a:t>i.e</a:t>
            </a:r>
            <a:r>
              <a:rPr lang="en-GB" dirty="0" smtClean="0"/>
              <a:t> out of 41188 people 4640 people has </a:t>
            </a:r>
            <a:r>
              <a:rPr lang="en-US" dirty="0" smtClean="0"/>
              <a:t>subscribed the </a:t>
            </a:r>
            <a:r>
              <a:rPr lang="en-GB" dirty="0"/>
              <a:t>term </a:t>
            </a:r>
            <a:r>
              <a:rPr lang="en-GB" dirty="0" smtClean="0"/>
              <a:t>deposit which is the 11.3% of the population.</a:t>
            </a:r>
            <a:endParaRPr lang="en-GB" dirty="0"/>
          </a:p>
        </p:txBody>
      </p:sp>
      <p:sp>
        <p:nvSpPr>
          <p:cNvPr id="13" name="Title 1"/>
          <p:cNvSpPr txBox="1">
            <a:spLocks/>
          </p:cNvSpPr>
          <p:nvPr/>
        </p:nvSpPr>
        <p:spPr>
          <a:xfrm>
            <a:off x="1812789" y="291250"/>
            <a:ext cx="3641769" cy="600882"/>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800" b="1" dirty="0" smtClean="0"/>
              <a:t>Total Distribution</a:t>
            </a:r>
            <a:endParaRPr lang="en-GB" sz="2800" b="1"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8075" y="1775153"/>
            <a:ext cx="4736829" cy="4722937"/>
          </a:xfrm>
          <a:prstGeom prst="rect">
            <a:avLst/>
          </a:prstGeom>
        </p:spPr>
      </p:pic>
    </p:spTree>
    <p:extLst>
      <p:ext uri="{BB962C8B-B14F-4D97-AF65-F5344CB8AC3E}">
        <p14:creationId xmlns:p14="http://schemas.microsoft.com/office/powerpoint/2010/main" val="3234509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500" y="2095501"/>
            <a:ext cx="10166846" cy="4762500"/>
          </a:xfrm>
          <a:prstGeom prst="rect">
            <a:avLst/>
          </a:prstGeom>
        </p:spPr>
      </p:pic>
      <p:sp>
        <p:nvSpPr>
          <p:cNvPr id="3" name="Title 1"/>
          <p:cNvSpPr txBox="1">
            <a:spLocks/>
          </p:cNvSpPr>
          <p:nvPr/>
        </p:nvSpPr>
        <p:spPr>
          <a:xfrm>
            <a:off x="1812789" y="291250"/>
            <a:ext cx="3641769" cy="600882"/>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800" b="1" dirty="0" smtClean="0"/>
              <a:t>Age Distribution</a:t>
            </a:r>
            <a:endParaRPr lang="en-GB" sz="2800" b="1" dirty="0"/>
          </a:p>
        </p:txBody>
      </p:sp>
      <p:sp>
        <p:nvSpPr>
          <p:cNvPr id="4" name="TextBox 3"/>
          <p:cNvSpPr txBox="1"/>
          <p:nvPr/>
        </p:nvSpPr>
        <p:spPr>
          <a:xfrm>
            <a:off x="1812789" y="1032151"/>
            <a:ext cx="9245735" cy="923330"/>
          </a:xfrm>
          <a:prstGeom prst="rect">
            <a:avLst/>
          </a:prstGeom>
          <a:noFill/>
        </p:spPr>
        <p:txBody>
          <a:bodyPr wrap="square" rtlCol="0">
            <a:spAutoFit/>
          </a:bodyPr>
          <a:lstStyle/>
          <a:p>
            <a:r>
              <a:rPr lang="en-GB" dirty="0" smtClean="0"/>
              <a:t>The chat describes the overall distribution of the data </a:t>
            </a:r>
            <a:r>
              <a:rPr lang="en-GB" dirty="0" err="1" smtClean="0"/>
              <a:t>i.e</a:t>
            </a:r>
            <a:r>
              <a:rPr lang="en-GB" dirty="0" smtClean="0"/>
              <a:t> out of 41188 people 4640 people has </a:t>
            </a:r>
            <a:r>
              <a:rPr lang="en-US" dirty="0" smtClean="0"/>
              <a:t>subscribed the </a:t>
            </a:r>
            <a:r>
              <a:rPr lang="en-GB" dirty="0"/>
              <a:t>term </a:t>
            </a:r>
            <a:r>
              <a:rPr lang="en-GB" dirty="0" smtClean="0"/>
              <a:t>deposit which is the 11.3% of the population.</a:t>
            </a:r>
            <a:endParaRPr lang="en-GB" dirty="0"/>
          </a:p>
        </p:txBody>
      </p:sp>
    </p:spTree>
    <p:extLst>
      <p:ext uri="{BB962C8B-B14F-4D97-AF65-F5344CB8AC3E}">
        <p14:creationId xmlns:p14="http://schemas.microsoft.com/office/powerpoint/2010/main" val="3994593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392" y="2543175"/>
            <a:ext cx="10814208" cy="4188101"/>
          </a:xfrm>
          <a:prstGeom prst="rect">
            <a:avLst/>
          </a:prstGeom>
        </p:spPr>
      </p:pic>
    </p:spTree>
    <p:extLst>
      <p:ext uri="{BB962C8B-B14F-4D97-AF65-F5344CB8AC3E}">
        <p14:creationId xmlns:p14="http://schemas.microsoft.com/office/powerpoint/2010/main" val="715514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190" y="2580532"/>
            <a:ext cx="10422727" cy="4277468"/>
          </a:xfrm>
          <a:prstGeom prst="rect">
            <a:avLst/>
          </a:prstGeom>
        </p:spPr>
      </p:pic>
    </p:spTree>
    <p:extLst>
      <p:ext uri="{BB962C8B-B14F-4D97-AF65-F5344CB8AC3E}">
        <p14:creationId xmlns:p14="http://schemas.microsoft.com/office/powerpoint/2010/main" val="1453860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882" y="1051388"/>
            <a:ext cx="7943443" cy="5806612"/>
          </a:xfrm>
          <a:prstGeom prst="rect">
            <a:avLst/>
          </a:prstGeom>
        </p:spPr>
      </p:pic>
    </p:spTree>
    <p:extLst>
      <p:ext uri="{BB962C8B-B14F-4D97-AF65-F5344CB8AC3E}">
        <p14:creationId xmlns:p14="http://schemas.microsoft.com/office/powerpoint/2010/main" val="2355051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1757" y="1071996"/>
            <a:ext cx="8000593" cy="5786004"/>
          </a:xfrm>
          <a:prstGeom prst="rect">
            <a:avLst/>
          </a:prstGeom>
        </p:spPr>
      </p:pic>
    </p:spTree>
    <p:extLst>
      <p:ext uri="{BB962C8B-B14F-4D97-AF65-F5344CB8AC3E}">
        <p14:creationId xmlns:p14="http://schemas.microsoft.com/office/powerpoint/2010/main" val="320311189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152</TotalTime>
  <Words>254</Words>
  <Application>Microsoft Office PowerPoint</Application>
  <PresentationFormat>Widescreen</PresentationFormat>
  <Paragraphs>27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Wisp</vt:lpstr>
      <vt:lpstr>PowerPoint Presentation</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Ankit Kumar</dc:creator>
  <cp:lastModifiedBy>Ankit Kumar</cp:lastModifiedBy>
  <cp:revision>16</cp:revision>
  <dcterms:created xsi:type="dcterms:W3CDTF">2020-08-22T09:25:46Z</dcterms:created>
  <dcterms:modified xsi:type="dcterms:W3CDTF">2020-08-22T11:58:18Z</dcterms:modified>
</cp:coreProperties>
</file>