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57" r:id="rId4"/>
    <p:sldId id="261" r:id="rId5"/>
    <p:sldId id="259" r:id="rId6"/>
    <p:sldId id="262" r:id="rId7"/>
    <p:sldId id="263" r:id="rId8"/>
    <p:sldId id="265" r:id="rId9"/>
    <p:sldId id="266" r:id="rId10"/>
    <p:sldId id="26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S\Inceptez\Data%20Sheet\data_sale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S\Inceptez\Data%20Sheet\data_sale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S\Inceptez\Data%20Sheet\data_sale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S\Inceptez\Data%20Sheet\data_sal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S\Inceptez\Data%20Sheet\data_sal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S\Inceptez\Data%20Sheet\data_sal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S\Inceptez\Data%20Sheet\data_sale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S\Inceptez\Data%20Sheet\data_sale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S\Inceptez\Data%20Sheet\data_sale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S\Inceptez\Data%20Sheet\data_sale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S\Inceptez\Data%20Sheet\data_sale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[data_sales.xlsx]Sheet1!PivotTable2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Sale</a:t>
            </a:r>
            <a:r>
              <a:rPr lang="en-US" baseline="0"/>
              <a:t>s of  Each Month in 2010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Sheet1!$N$52:$N$53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Sheet1!$M$54:$M$66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Sheet1!$N$54:$N$66</c:f>
              <c:numCache>
                <c:formatCode>General</c:formatCode>
                <c:ptCount val="12"/>
                <c:pt idx="0">
                  <c:v>20</c:v>
                </c:pt>
                <c:pt idx="1">
                  <c:v>4</c:v>
                </c:pt>
                <c:pt idx="2">
                  <c:v>24</c:v>
                </c:pt>
                <c:pt idx="3">
                  <c:v>15</c:v>
                </c:pt>
                <c:pt idx="4">
                  <c:v>15</c:v>
                </c:pt>
                <c:pt idx="5">
                  <c:v>13</c:v>
                </c:pt>
                <c:pt idx="6">
                  <c:v>17</c:v>
                </c:pt>
                <c:pt idx="7">
                  <c:v>19</c:v>
                </c:pt>
                <c:pt idx="8">
                  <c:v>12</c:v>
                </c:pt>
                <c:pt idx="9">
                  <c:v>15</c:v>
                </c:pt>
                <c:pt idx="10">
                  <c:v>23</c:v>
                </c:pt>
                <c:pt idx="11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A4-496A-A0BB-24663CA479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21263503"/>
        <c:axId val="881885935"/>
      </c:barChart>
      <c:catAx>
        <c:axId val="10212635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1885935"/>
        <c:crosses val="autoZero"/>
        <c:auto val="1"/>
        <c:lblAlgn val="ctr"/>
        <c:lblOffset val="100"/>
        <c:noMultiLvlLbl val="0"/>
      </c:catAx>
      <c:valAx>
        <c:axId val="8818859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12635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Sales</a:t>
            </a:r>
            <a:r>
              <a:rPr lang="en-GB" baseline="0"/>
              <a:t> compression of products in each region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Sheet1!$W$38</c:f>
              <c:strCache>
                <c:ptCount val="1"/>
                <c:pt idx="0">
                  <c:v>Carlota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Sheet1!$O$39:$O$42</c:f>
              <c:strCache>
                <c:ptCount val="4"/>
                <c:pt idx="0">
                  <c:v>West</c:v>
                </c:pt>
                <c:pt idx="1">
                  <c:v>East</c:v>
                </c:pt>
                <c:pt idx="2">
                  <c:v>South</c:v>
                </c:pt>
                <c:pt idx="3">
                  <c:v>Mid West</c:v>
                </c:pt>
              </c:strCache>
            </c:strRef>
          </c:cat>
          <c:val>
            <c:numRef>
              <c:f>Sheet1!$W$39:$W$42</c:f>
              <c:numCache>
                <c:formatCode>0.00%</c:formatCode>
                <c:ptCount val="4"/>
                <c:pt idx="0">
                  <c:v>0.22580645161290322</c:v>
                </c:pt>
                <c:pt idx="1">
                  <c:v>0.20689655172413793</c:v>
                </c:pt>
                <c:pt idx="2">
                  <c:v>0.13043478260869565</c:v>
                </c:pt>
                <c:pt idx="3">
                  <c:v>0.25454545454545452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9A-47E2-BB97-AE62F1104B94}"/>
            </c:ext>
          </c:extLst>
        </c:ser>
        <c:ser>
          <c:idx val="1"/>
          <c:order val="1"/>
          <c:tx>
            <c:strRef>
              <c:f>Sheet1!$X$38</c:f>
              <c:strCache>
                <c:ptCount val="1"/>
                <c:pt idx="0">
                  <c:v>Yanaki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Sheet1!$O$39:$O$42</c:f>
              <c:strCache>
                <c:ptCount val="4"/>
                <c:pt idx="0">
                  <c:v>West</c:v>
                </c:pt>
                <c:pt idx="1">
                  <c:v>East</c:v>
                </c:pt>
                <c:pt idx="2">
                  <c:v>South</c:v>
                </c:pt>
                <c:pt idx="3">
                  <c:v>Mid West</c:v>
                </c:pt>
              </c:strCache>
            </c:strRef>
          </c:cat>
          <c:val>
            <c:numRef>
              <c:f>Sheet1!$X$39:$X$42</c:f>
              <c:numCache>
                <c:formatCode>0.00%</c:formatCode>
                <c:ptCount val="4"/>
                <c:pt idx="0">
                  <c:v>0.23655913978494625</c:v>
                </c:pt>
                <c:pt idx="1">
                  <c:v>0.31034482758620691</c:v>
                </c:pt>
                <c:pt idx="2">
                  <c:v>0.47826086956521741</c:v>
                </c:pt>
                <c:pt idx="3">
                  <c:v>0.29090909090909089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9A-47E2-BB97-AE62F1104B94}"/>
            </c:ext>
          </c:extLst>
        </c:ser>
        <c:ser>
          <c:idx val="2"/>
          <c:order val="2"/>
          <c:tx>
            <c:strRef>
              <c:f>Sheet1!$Y$38</c:f>
              <c:strCache>
                <c:ptCount val="1"/>
                <c:pt idx="0">
                  <c:v>Aspen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Sheet1!$O$39:$O$42</c:f>
              <c:strCache>
                <c:ptCount val="4"/>
                <c:pt idx="0">
                  <c:v>West</c:v>
                </c:pt>
                <c:pt idx="1">
                  <c:v>East</c:v>
                </c:pt>
                <c:pt idx="2">
                  <c:v>South</c:v>
                </c:pt>
                <c:pt idx="3">
                  <c:v>Mid West</c:v>
                </c:pt>
              </c:strCache>
            </c:strRef>
          </c:cat>
          <c:val>
            <c:numRef>
              <c:f>Sheet1!$Y$39:$Y$42</c:f>
              <c:numCache>
                <c:formatCode>0.00%</c:formatCode>
                <c:ptCount val="4"/>
                <c:pt idx="0">
                  <c:v>0.24731182795698925</c:v>
                </c:pt>
                <c:pt idx="1">
                  <c:v>0.20689655172413793</c:v>
                </c:pt>
                <c:pt idx="2">
                  <c:v>0.21739130434782608</c:v>
                </c:pt>
                <c:pt idx="3">
                  <c:v>0.16363636363636364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A9A-47E2-BB97-AE62F1104B94}"/>
            </c:ext>
          </c:extLst>
        </c:ser>
        <c:ser>
          <c:idx val="3"/>
          <c:order val="3"/>
          <c:tx>
            <c:strRef>
              <c:f>Sheet1!$Z$38</c:f>
              <c:strCache>
                <c:ptCount val="1"/>
                <c:pt idx="0">
                  <c:v>Sunset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Sheet1!$O$39:$O$42</c:f>
              <c:strCache>
                <c:ptCount val="4"/>
                <c:pt idx="0">
                  <c:v>West</c:v>
                </c:pt>
                <c:pt idx="1">
                  <c:v>East</c:v>
                </c:pt>
                <c:pt idx="2">
                  <c:v>South</c:v>
                </c:pt>
                <c:pt idx="3">
                  <c:v>Mid West</c:v>
                </c:pt>
              </c:strCache>
            </c:strRef>
          </c:cat>
          <c:val>
            <c:numRef>
              <c:f>Sheet1!$Z$39:$Z$42</c:f>
              <c:numCache>
                <c:formatCode>0.00%</c:formatCode>
                <c:ptCount val="4"/>
                <c:pt idx="0">
                  <c:v>6.4516129032258063E-2</c:v>
                </c:pt>
                <c:pt idx="1">
                  <c:v>0.10344827586206896</c:v>
                </c:pt>
                <c:pt idx="2">
                  <c:v>0</c:v>
                </c:pt>
                <c:pt idx="3">
                  <c:v>9.0909090909090912E-2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A9A-47E2-BB97-AE62F1104B94}"/>
            </c:ext>
          </c:extLst>
        </c:ser>
        <c:ser>
          <c:idx val="4"/>
          <c:order val="4"/>
          <c:tx>
            <c:strRef>
              <c:f>Sheet1!$AA$38</c:f>
              <c:strCache>
                <c:ptCount val="1"/>
                <c:pt idx="0">
                  <c:v>Delicate Arch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Sheet1!$O$39:$O$42</c:f>
              <c:strCache>
                <c:ptCount val="4"/>
                <c:pt idx="0">
                  <c:v>West</c:v>
                </c:pt>
                <c:pt idx="1">
                  <c:v>East</c:v>
                </c:pt>
                <c:pt idx="2">
                  <c:v>South</c:v>
                </c:pt>
                <c:pt idx="3">
                  <c:v>Mid West</c:v>
                </c:pt>
              </c:strCache>
            </c:strRef>
          </c:cat>
          <c:val>
            <c:numRef>
              <c:f>Sheet1!$AA$39:$AA$42</c:f>
              <c:numCache>
                <c:formatCode>0.00%</c:formatCode>
                <c:ptCount val="4"/>
                <c:pt idx="0">
                  <c:v>0.12903225806451613</c:v>
                </c:pt>
                <c:pt idx="1">
                  <c:v>0.10344827586206896</c:v>
                </c:pt>
                <c:pt idx="2">
                  <c:v>8.6956521739130432E-2</c:v>
                </c:pt>
                <c:pt idx="3">
                  <c:v>7.2727272727272724E-2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A9A-47E2-BB97-AE62F1104B94}"/>
            </c:ext>
          </c:extLst>
        </c:ser>
        <c:ser>
          <c:idx val="5"/>
          <c:order val="5"/>
          <c:tx>
            <c:strRef>
              <c:f>Sheet1!$AB$38</c:f>
              <c:strCache>
                <c:ptCount val="1"/>
                <c:pt idx="0">
                  <c:v>Bellen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Sheet1!$O$39:$O$42</c:f>
              <c:strCache>
                <c:ptCount val="4"/>
                <c:pt idx="0">
                  <c:v>West</c:v>
                </c:pt>
                <c:pt idx="1">
                  <c:v>East</c:v>
                </c:pt>
                <c:pt idx="2">
                  <c:v>South</c:v>
                </c:pt>
                <c:pt idx="3">
                  <c:v>Mid West</c:v>
                </c:pt>
              </c:strCache>
            </c:strRef>
          </c:cat>
          <c:val>
            <c:numRef>
              <c:f>Sheet1!$AB$39:$AB$42</c:f>
              <c:numCache>
                <c:formatCode>0.00%</c:formatCode>
                <c:ptCount val="4"/>
                <c:pt idx="0">
                  <c:v>9.6774193548387094E-2</c:v>
                </c:pt>
                <c:pt idx="1">
                  <c:v>6.8965517241379309E-2</c:v>
                </c:pt>
                <c:pt idx="2">
                  <c:v>8.6956521739130432E-2</c:v>
                </c:pt>
                <c:pt idx="3">
                  <c:v>0.12727272727272726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A9A-47E2-BB97-AE62F1104B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24117919"/>
        <c:axId val="883055087"/>
      </c:barChart>
      <c:catAx>
        <c:axId val="1024117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3055087"/>
        <c:crosses val="autoZero"/>
        <c:auto val="1"/>
        <c:lblAlgn val="ctr"/>
        <c:lblOffset val="100"/>
        <c:noMultiLvlLbl val="0"/>
      </c:catAx>
      <c:valAx>
        <c:axId val="8830550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41179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Coupon</a:t>
            </a:r>
            <a:r>
              <a:rPr lang="en-GB" baseline="0"/>
              <a:t> given in each region for every product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Sheet2!$R$5</c:f>
              <c:strCache>
                <c:ptCount val="1"/>
                <c:pt idx="0">
                  <c:v>West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Sheet2!$S$3:$AD$4</c:f>
              <c:multiLvlStrCache>
                <c:ptCount val="12"/>
                <c:lvl>
                  <c:pt idx="0">
                    <c:v>Coupon</c:v>
                  </c:pt>
                  <c:pt idx="1">
                    <c:v>No Coupon</c:v>
                  </c:pt>
                  <c:pt idx="2">
                    <c:v>Coupon</c:v>
                  </c:pt>
                  <c:pt idx="3">
                    <c:v>No Coupon</c:v>
                  </c:pt>
                  <c:pt idx="4">
                    <c:v>Coupon</c:v>
                  </c:pt>
                  <c:pt idx="5">
                    <c:v>No Coupon</c:v>
                  </c:pt>
                  <c:pt idx="6">
                    <c:v>Coupon</c:v>
                  </c:pt>
                  <c:pt idx="7">
                    <c:v>No Coupon</c:v>
                  </c:pt>
                  <c:pt idx="8">
                    <c:v>Coupon</c:v>
                  </c:pt>
                  <c:pt idx="9">
                    <c:v>No Coupon</c:v>
                  </c:pt>
                  <c:pt idx="10">
                    <c:v>Coupon</c:v>
                  </c:pt>
                  <c:pt idx="11">
                    <c:v>No Coupon</c:v>
                  </c:pt>
                </c:lvl>
                <c:lvl>
                  <c:pt idx="0">
                    <c:v>Carlota</c:v>
                  </c:pt>
                  <c:pt idx="2">
                    <c:v>Aspen</c:v>
                  </c:pt>
                  <c:pt idx="4">
                    <c:v>Bellen</c:v>
                  </c:pt>
                  <c:pt idx="6">
                    <c:v>Delicate Arch</c:v>
                  </c:pt>
                  <c:pt idx="8">
                    <c:v>Sunset</c:v>
                  </c:pt>
                  <c:pt idx="10">
                    <c:v>Yanaki</c:v>
                  </c:pt>
                </c:lvl>
              </c:multiLvlStrCache>
            </c:multiLvlStrRef>
          </c:cat>
          <c:val>
            <c:numRef>
              <c:f>Sheet2!$S$5:$AD$5</c:f>
              <c:numCache>
                <c:formatCode>General</c:formatCode>
                <c:ptCount val="12"/>
                <c:pt idx="0">
                  <c:v>8</c:v>
                </c:pt>
                <c:pt idx="1">
                  <c:v>13</c:v>
                </c:pt>
                <c:pt idx="2">
                  <c:v>10</c:v>
                </c:pt>
                <c:pt idx="3">
                  <c:v>13</c:v>
                </c:pt>
                <c:pt idx="4">
                  <c:v>3</c:v>
                </c:pt>
                <c:pt idx="5">
                  <c:v>6</c:v>
                </c:pt>
                <c:pt idx="6">
                  <c:v>4</c:v>
                </c:pt>
                <c:pt idx="7">
                  <c:v>8</c:v>
                </c:pt>
                <c:pt idx="8">
                  <c:v>1</c:v>
                </c:pt>
                <c:pt idx="9">
                  <c:v>5</c:v>
                </c:pt>
                <c:pt idx="10">
                  <c:v>7</c:v>
                </c:pt>
                <c:pt idx="11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82-415E-8567-ABCE7697C417}"/>
            </c:ext>
          </c:extLst>
        </c:ser>
        <c:ser>
          <c:idx val="1"/>
          <c:order val="1"/>
          <c:tx>
            <c:strRef>
              <c:f>Sheet2!$R$6</c:f>
              <c:strCache>
                <c:ptCount val="1"/>
                <c:pt idx="0">
                  <c:v>East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Sheet2!$S$3:$AD$4</c:f>
              <c:multiLvlStrCache>
                <c:ptCount val="12"/>
                <c:lvl>
                  <c:pt idx="0">
                    <c:v>Coupon</c:v>
                  </c:pt>
                  <c:pt idx="1">
                    <c:v>No Coupon</c:v>
                  </c:pt>
                  <c:pt idx="2">
                    <c:v>Coupon</c:v>
                  </c:pt>
                  <c:pt idx="3">
                    <c:v>No Coupon</c:v>
                  </c:pt>
                  <c:pt idx="4">
                    <c:v>Coupon</c:v>
                  </c:pt>
                  <c:pt idx="5">
                    <c:v>No Coupon</c:v>
                  </c:pt>
                  <c:pt idx="6">
                    <c:v>Coupon</c:v>
                  </c:pt>
                  <c:pt idx="7">
                    <c:v>No Coupon</c:v>
                  </c:pt>
                  <c:pt idx="8">
                    <c:v>Coupon</c:v>
                  </c:pt>
                  <c:pt idx="9">
                    <c:v>No Coupon</c:v>
                  </c:pt>
                  <c:pt idx="10">
                    <c:v>Coupon</c:v>
                  </c:pt>
                  <c:pt idx="11">
                    <c:v>No Coupon</c:v>
                  </c:pt>
                </c:lvl>
                <c:lvl>
                  <c:pt idx="0">
                    <c:v>Carlota</c:v>
                  </c:pt>
                  <c:pt idx="2">
                    <c:v>Aspen</c:v>
                  </c:pt>
                  <c:pt idx="4">
                    <c:v>Bellen</c:v>
                  </c:pt>
                  <c:pt idx="6">
                    <c:v>Delicate Arch</c:v>
                  </c:pt>
                  <c:pt idx="8">
                    <c:v>Sunset</c:v>
                  </c:pt>
                  <c:pt idx="10">
                    <c:v>Yanaki</c:v>
                  </c:pt>
                </c:lvl>
              </c:multiLvlStrCache>
            </c:multiLvlStrRef>
          </c:cat>
          <c:val>
            <c:numRef>
              <c:f>Sheet2!$S$6:$AD$6</c:f>
              <c:numCache>
                <c:formatCode>General</c:formatCode>
                <c:ptCount val="12"/>
                <c:pt idx="0">
                  <c:v>1</c:v>
                </c:pt>
                <c:pt idx="1">
                  <c:v>5</c:v>
                </c:pt>
                <c:pt idx="2">
                  <c:v>0</c:v>
                </c:pt>
                <c:pt idx="3">
                  <c:v>6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2</c:v>
                </c:pt>
                <c:pt idx="8">
                  <c:v>0</c:v>
                </c:pt>
                <c:pt idx="9">
                  <c:v>3</c:v>
                </c:pt>
                <c:pt idx="10">
                  <c:v>4</c:v>
                </c:pt>
                <c:pt idx="1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82-415E-8567-ABCE7697C417}"/>
            </c:ext>
          </c:extLst>
        </c:ser>
        <c:ser>
          <c:idx val="2"/>
          <c:order val="2"/>
          <c:tx>
            <c:strRef>
              <c:f>Sheet2!$R$7</c:f>
              <c:strCache>
                <c:ptCount val="1"/>
                <c:pt idx="0">
                  <c:v>South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Sheet2!$S$3:$AD$4</c:f>
              <c:multiLvlStrCache>
                <c:ptCount val="12"/>
                <c:lvl>
                  <c:pt idx="0">
                    <c:v>Coupon</c:v>
                  </c:pt>
                  <c:pt idx="1">
                    <c:v>No Coupon</c:v>
                  </c:pt>
                  <c:pt idx="2">
                    <c:v>Coupon</c:v>
                  </c:pt>
                  <c:pt idx="3">
                    <c:v>No Coupon</c:v>
                  </c:pt>
                  <c:pt idx="4">
                    <c:v>Coupon</c:v>
                  </c:pt>
                  <c:pt idx="5">
                    <c:v>No Coupon</c:v>
                  </c:pt>
                  <c:pt idx="6">
                    <c:v>Coupon</c:v>
                  </c:pt>
                  <c:pt idx="7">
                    <c:v>No Coupon</c:v>
                  </c:pt>
                  <c:pt idx="8">
                    <c:v>Coupon</c:v>
                  </c:pt>
                  <c:pt idx="9">
                    <c:v>No Coupon</c:v>
                  </c:pt>
                  <c:pt idx="10">
                    <c:v>Coupon</c:v>
                  </c:pt>
                  <c:pt idx="11">
                    <c:v>No Coupon</c:v>
                  </c:pt>
                </c:lvl>
                <c:lvl>
                  <c:pt idx="0">
                    <c:v>Carlota</c:v>
                  </c:pt>
                  <c:pt idx="2">
                    <c:v>Aspen</c:v>
                  </c:pt>
                  <c:pt idx="4">
                    <c:v>Bellen</c:v>
                  </c:pt>
                  <c:pt idx="6">
                    <c:v>Delicate Arch</c:v>
                  </c:pt>
                  <c:pt idx="8">
                    <c:v>Sunset</c:v>
                  </c:pt>
                  <c:pt idx="10">
                    <c:v>Yanaki</c:v>
                  </c:pt>
                </c:lvl>
              </c:multiLvlStrCache>
            </c:multiLvlStrRef>
          </c:cat>
          <c:val>
            <c:numRef>
              <c:f>Sheet2!$S$7:$AD$7</c:f>
              <c:numCache>
                <c:formatCode>General</c:formatCode>
                <c:ptCount val="12"/>
                <c:pt idx="0">
                  <c:v>0</c:v>
                </c:pt>
                <c:pt idx="1">
                  <c:v>3</c:v>
                </c:pt>
                <c:pt idx="2">
                  <c:v>3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7</c:v>
                </c:pt>
                <c:pt idx="1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E82-415E-8567-ABCE7697C417}"/>
            </c:ext>
          </c:extLst>
        </c:ser>
        <c:ser>
          <c:idx val="3"/>
          <c:order val="3"/>
          <c:tx>
            <c:strRef>
              <c:f>Sheet2!$R$8</c:f>
              <c:strCache>
                <c:ptCount val="1"/>
                <c:pt idx="0">
                  <c:v>Mid West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Sheet2!$S$3:$AD$4</c:f>
              <c:multiLvlStrCache>
                <c:ptCount val="12"/>
                <c:lvl>
                  <c:pt idx="0">
                    <c:v>Coupon</c:v>
                  </c:pt>
                  <c:pt idx="1">
                    <c:v>No Coupon</c:v>
                  </c:pt>
                  <c:pt idx="2">
                    <c:v>Coupon</c:v>
                  </c:pt>
                  <c:pt idx="3">
                    <c:v>No Coupon</c:v>
                  </c:pt>
                  <c:pt idx="4">
                    <c:v>Coupon</c:v>
                  </c:pt>
                  <c:pt idx="5">
                    <c:v>No Coupon</c:v>
                  </c:pt>
                  <c:pt idx="6">
                    <c:v>Coupon</c:v>
                  </c:pt>
                  <c:pt idx="7">
                    <c:v>No Coupon</c:v>
                  </c:pt>
                  <c:pt idx="8">
                    <c:v>Coupon</c:v>
                  </c:pt>
                  <c:pt idx="9">
                    <c:v>No Coupon</c:v>
                  </c:pt>
                  <c:pt idx="10">
                    <c:v>Coupon</c:v>
                  </c:pt>
                  <c:pt idx="11">
                    <c:v>No Coupon</c:v>
                  </c:pt>
                </c:lvl>
                <c:lvl>
                  <c:pt idx="0">
                    <c:v>Carlota</c:v>
                  </c:pt>
                  <c:pt idx="2">
                    <c:v>Aspen</c:v>
                  </c:pt>
                  <c:pt idx="4">
                    <c:v>Bellen</c:v>
                  </c:pt>
                  <c:pt idx="6">
                    <c:v>Delicate Arch</c:v>
                  </c:pt>
                  <c:pt idx="8">
                    <c:v>Sunset</c:v>
                  </c:pt>
                  <c:pt idx="10">
                    <c:v>Yanaki</c:v>
                  </c:pt>
                </c:lvl>
              </c:multiLvlStrCache>
            </c:multiLvlStrRef>
          </c:cat>
          <c:val>
            <c:numRef>
              <c:f>Sheet2!$S$8:$AD$8</c:f>
              <c:numCache>
                <c:formatCode>General</c:formatCode>
                <c:ptCount val="12"/>
                <c:pt idx="0">
                  <c:v>4</c:v>
                </c:pt>
                <c:pt idx="1">
                  <c:v>10</c:v>
                </c:pt>
                <c:pt idx="2">
                  <c:v>4</c:v>
                </c:pt>
                <c:pt idx="3">
                  <c:v>5</c:v>
                </c:pt>
                <c:pt idx="4">
                  <c:v>2</c:v>
                </c:pt>
                <c:pt idx="5">
                  <c:v>5</c:v>
                </c:pt>
                <c:pt idx="6">
                  <c:v>1</c:v>
                </c:pt>
                <c:pt idx="7">
                  <c:v>3</c:v>
                </c:pt>
                <c:pt idx="8">
                  <c:v>0</c:v>
                </c:pt>
                <c:pt idx="9">
                  <c:v>4</c:v>
                </c:pt>
                <c:pt idx="10">
                  <c:v>7</c:v>
                </c:pt>
                <c:pt idx="11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E82-415E-8567-ABCE7697C4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14154255"/>
        <c:axId val="1011001935"/>
      </c:barChart>
      <c:catAx>
        <c:axId val="10141542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001935"/>
        <c:crosses val="autoZero"/>
        <c:auto val="1"/>
        <c:lblAlgn val="ctr"/>
        <c:lblOffset val="100"/>
        <c:noMultiLvlLbl val="0"/>
      </c:catAx>
      <c:valAx>
        <c:axId val="10110019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41542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Payment Method Used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Sheet1!$W$1</c:f>
              <c:strCache>
                <c:ptCount val="1"/>
                <c:pt idx="0">
                  <c:v>Frequency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cat>
            <c:strRef>
              <c:f>Sheet1!$V$2:$V$6</c:f>
              <c:strCache>
                <c:ptCount val="5"/>
                <c:pt idx="0">
                  <c:v>Mastercard</c:v>
                </c:pt>
                <c:pt idx="1">
                  <c:v>American Express</c:v>
                </c:pt>
                <c:pt idx="2">
                  <c:v>Visa</c:v>
                </c:pt>
                <c:pt idx="3">
                  <c:v>PayPal</c:v>
                </c:pt>
                <c:pt idx="4">
                  <c:v>Discover</c:v>
                </c:pt>
              </c:strCache>
            </c:strRef>
          </c:cat>
          <c:val>
            <c:numRef>
              <c:f>Sheet1!$W$2:$W$6</c:f>
              <c:numCache>
                <c:formatCode>General</c:formatCode>
                <c:ptCount val="5"/>
                <c:pt idx="0">
                  <c:v>35</c:v>
                </c:pt>
                <c:pt idx="1">
                  <c:v>21</c:v>
                </c:pt>
                <c:pt idx="2">
                  <c:v>66</c:v>
                </c:pt>
                <c:pt idx="3">
                  <c:v>58</c:v>
                </c:pt>
                <c:pt idx="4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C6-4ADF-866E-A9622A3EED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24128319"/>
        <c:axId val="685173311"/>
      </c:barChart>
      <c:catAx>
        <c:axId val="10241283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5173311"/>
        <c:crosses val="autoZero"/>
        <c:auto val="1"/>
        <c:lblAlgn val="ctr"/>
        <c:lblOffset val="100"/>
        <c:noMultiLvlLbl val="0"/>
      </c:catAx>
      <c:valAx>
        <c:axId val="685173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4128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Sales Contribution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Sheet1!$R$1</c:f>
              <c:strCache>
                <c:ptCount val="1"/>
                <c:pt idx="0">
                  <c:v>Percentage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Sheet1!$O$2:$O$7</c:f>
              <c:strCache>
                <c:ptCount val="6"/>
                <c:pt idx="0">
                  <c:v>Carlota</c:v>
                </c:pt>
                <c:pt idx="1">
                  <c:v>Yanaki</c:v>
                </c:pt>
                <c:pt idx="2">
                  <c:v>Aspen</c:v>
                </c:pt>
                <c:pt idx="3">
                  <c:v>Sunset</c:v>
                </c:pt>
                <c:pt idx="4">
                  <c:v>Delicate Arch</c:v>
                </c:pt>
                <c:pt idx="5">
                  <c:v>Bellen</c:v>
                </c:pt>
              </c:strCache>
            </c:strRef>
          </c:cat>
          <c:val>
            <c:numRef>
              <c:f>Sheet1!$R$2:$R$7</c:f>
              <c:numCache>
                <c:formatCode>0.00%</c:formatCode>
                <c:ptCount val="6"/>
                <c:pt idx="0">
                  <c:v>0.22110552763819097</c:v>
                </c:pt>
                <c:pt idx="1">
                  <c:v>0.29145728643216079</c:v>
                </c:pt>
                <c:pt idx="2">
                  <c:v>0.21608040201005024</c:v>
                </c:pt>
                <c:pt idx="3">
                  <c:v>6.5326633165829151E-2</c:v>
                </c:pt>
                <c:pt idx="4">
                  <c:v>0.10552763819095477</c:v>
                </c:pt>
                <c:pt idx="5">
                  <c:v>0.10050251256281408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87-454E-86BA-12D3E8B14D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24103519"/>
        <c:axId val="965557311"/>
      </c:barChart>
      <c:catAx>
        <c:axId val="1024103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5557311"/>
        <c:crosses val="autoZero"/>
        <c:auto val="1"/>
        <c:lblAlgn val="ctr"/>
        <c:lblOffset val="100"/>
        <c:noMultiLvlLbl val="0"/>
      </c:catAx>
      <c:valAx>
        <c:axId val="965557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41035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Region and its Sales percent</a:t>
            </a:r>
            <a:r>
              <a:rPr lang="en-GB" baseline="0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Sheet1!$R$31</c:f>
              <c:strCache>
                <c:ptCount val="1"/>
                <c:pt idx="0">
                  <c:v>Percentage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Sheet1!$O$32:$O$35</c:f>
              <c:strCache>
                <c:ptCount val="4"/>
                <c:pt idx="0">
                  <c:v>West</c:v>
                </c:pt>
                <c:pt idx="1">
                  <c:v>East</c:v>
                </c:pt>
                <c:pt idx="2">
                  <c:v>South</c:v>
                </c:pt>
                <c:pt idx="3">
                  <c:v>Mid West</c:v>
                </c:pt>
              </c:strCache>
            </c:strRef>
          </c:cat>
          <c:val>
            <c:numRef>
              <c:f>Sheet1!$R$32:$R$35</c:f>
              <c:numCache>
                <c:formatCode>0.00%</c:formatCode>
                <c:ptCount val="4"/>
                <c:pt idx="0">
                  <c:v>0.46500000000000002</c:v>
                </c:pt>
                <c:pt idx="1">
                  <c:v>0.14499999999999999</c:v>
                </c:pt>
                <c:pt idx="2">
                  <c:v>0.115</c:v>
                </c:pt>
                <c:pt idx="3">
                  <c:v>0.27500000000000002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58-4DC5-9B84-7168981718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24086719"/>
        <c:axId val="965556063"/>
      </c:barChart>
      <c:catAx>
        <c:axId val="10240867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5556063"/>
        <c:crosses val="autoZero"/>
        <c:auto val="1"/>
        <c:lblAlgn val="ctr"/>
        <c:lblOffset val="100"/>
        <c:noMultiLvlLbl val="0"/>
      </c:catAx>
      <c:valAx>
        <c:axId val="9655560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40867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Carlota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Sheet1!$S$10</c:f>
              <c:strCache>
                <c:ptCount val="1"/>
                <c:pt idx="0">
                  <c:v>Percentage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Sheet1!$O$11:$O$14</c:f>
              <c:strCache>
                <c:ptCount val="4"/>
                <c:pt idx="0">
                  <c:v>West</c:v>
                </c:pt>
                <c:pt idx="1">
                  <c:v>East</c:v>
                </c:pt>
                <c:pt idx="2">
                  <c:v>South</c:v>
                </c:pt>
                <c:pt idx="3">
                  <c:v>Mid West</c:v>
                </c:pt>
              </c:strCache>
            </c:strRef>
          </c:cat>
          <c:val>
            <c:numRef>
              <c:f>Sheet1!$S$11:$S$14</c:f>
              <c:numCache>
                <c:formatCode>0.00%</c:formatCode>
                <c:ptCount val="4"/>
                <c:pt idx="0">
                  <c:v>0.47727272727272729</c:v>
                </c:pt>
                <c:pt idx="1">
                  <c:v>0.13636363636363635</c:v>
                </c:pt>
                <c:pt idx="2">
                  <c:v>6.8181818181818177E-2</c:v>
                </c:pt>
                <c:pt idx="3">
                  <c:v>0.31818181818181818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D2-41BD-B231-0B44DAE534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79485407"/>
        <c:axId val="498223551"/>
      </c:barChart>
      <c:catAx>
        <c:axId val="8794854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8223551"/>
        <c:crosses val="autoZero"/>
        <c:auto val="1"/>
        <c:lblAlgn val="ctr"/>
        <c:lblOffset val="100"/>
        <c:noMultiLvlLbl val="0"/>
      </c:catAx>
      <c:valAx>
        <c:axId val="4982235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94854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Aspen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211991057290792"/>
          <c:y val="0.23735949323587199"/>
          <c:w val="0.76738200938956713"/>
          <c:h val="0.614181917679551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Sheet1!$Y$10</c:f>
              <c:strCache>
                <c:ptCount val="1"/>
                <c:pt idx="0">
                  <c:v>Percentage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Sheet1!$U$11:$U$14</c:f>
              <c:strCache>
                <c:ptCount val="4"/>
                <c:pt idx="0">
                  <c:v>West</c:v>
                </c:pt>
                <c:pt idx="1">
                  <c:v>East</c:v>
                </c:pt>
                <c:pt idx="2">
                  <c:v>South</c:v>
                </c:pt>
                <c:pt idx="3">
                  <c:v>Mid West</c:v>
                </c:pt>
              </c:strCache>
            </c:strRef>
          </c:cat>
          <c:val>
            <c:numRef>
              <c:f>Sheet1!$Y$11:$Y$14</c:f>
              <c:numCache>
                <c:formatCode>0.00%</c:formatCode>
                <c:ptCount val="4"/>
                <c:pt idx="0">
                  <c:v>0.53488372093023251</c:v>
                </c:pt>
                <c:pt idx="1">
                  <c:v>0.13953488372093023</c:v>
                </c:pt>
                <c:pt idx="2">
                  <c:v>0.11627906976744186</c:v>
                </c:pt>
                <c:pt idx="3">
                  <c:v>0.20930232558139536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1E-4C8D-A709-1C5C471984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24085119"/>
        <c:axId val="965556479"/>
      </c:barChart>
      <c:catAx>
        <c:axId val="1024085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5556479"/>
        <c:crosses val="autoZero"/>
        <c:auto val="1"/>
        <c:lblAlgn val="ctr"/>
        <c:lblOffset val="100"/>
        <c:noMultiLvlLbl val="0"/>
      </c:catAx>
      <c:valAx>
        <c:axId val="965556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40851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Yanaki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Sheet1!$S$24</c:f>
              <c:strCache>
                <c:ptCount val="1"/>
                <c:pt idx="0">
                  <c:v>Percentage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Sheet1!$O$25:$O$28</c:f>
              <c:strCache>
                <c:ptCount val="4"/>
                <c:pt idx="0">
                  <c:v>West</c:v>
                </c:pt>
                <c:pt idx="1">
                  <c:v>East</c:v>
                </c:pt>
                <c:pt idx="2">
                  <c:v>South</c:v>
                </c:pt>
                <c:pt idx="3">
                  <c:v>Mid West</c:v>
                </c:pt>
              </c:strCache>
            </c:strRef>
          </c:cat>
          <c:val>
            <c:numRef>
              <c:f>Sheet1!$S$25:$S$28</c:f>
              <c:numCache>
                <c:formatCode>0.00%</c:formatCode>
                <c:ptCount val="4"/>
                <c:pt idx="0">
                  <c:v>0.37931034482758619</c:v>
                </c:pt>
                <c:pt idx="1">
                  <c:v>0.15517241379310345</c:v>
                </c:pt>
                <c:pt idx="2">
                  <c:v>0.18965517241379309</c:v>
                </c:pt>
                <c:pt idx="3">
                  <c:v>0.27586206896551724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CB-4304-9577-A0A7E4F591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24111919"/>
        <c:axId val="881884271"/>
      </c:barChart>
      <c:catAx>
        <c:axId val="1024111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1884271"/>
        <c:crosses val="autoZero"/>
        <c:auto val="1"/>
        <c:lblAlgn val="ctr"/>
        <c:lblOffset val="100"/>
        <c:noMultiLvlLbl val="0"/>
      </c:catAx>
      <c:valAx>
        <c:axId val="881884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41119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Delicate Arch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Sheet1!$Y$17</c:f>
              <c:strCache>
                <c:ptCount val="1"/>
                <c:pt idx="0">
                  <c:v>Percentage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Sheet1!$U$18:$U$21</c:f>
              <c:strCache>
                <c:ptCount val="4"/>
                <c:pt idx="0">
                  <c:v>West</c:v>
                </c:pt>
                <c:pt idx="1">
                  <c:v>East</c:v>
                </c:pt>
                <c:pt idx="2">
                  <c:v>South</c:v>
                </c:pt>
                <c:pt idx="3">
                  <c:v>Mid West</c:v>
                </c:pt>
              </c:strCache>
            </c:strRef>
          </c:cat>
          <c:val>
            <c:numRef>
              <c:f>Sheet1!$Y$18:$Y$21</c:f>
              <c:numCache>
                <c:formatCode>0.00%</c:formatCode>
                <c:ptCount val="4"/>
                <c:pt idx="0">
                  <c:v>0.5714285714285714</c:v>
                </c:pt>
                <c:pt idx="1">
                  <c:v>0.14285714285714285</c:v>
                </c:pt>
                <c:pt idx="2">
                  <c:v>9.5238095238095233E-2</c:v>
                </c:pt>
                <c:pt idx="3">
                  <c:v>0.19047619047619047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D2-497F-A1B9-0ACB98CF05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92744143"/>
        <c:axId val="884607855"/>
      </c:barChart>
      <c:catAx>
        <c:axId val="11927441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4607855"/>
        <c:crosses val="autoZero"/>
        <c:auto val="1"/>
        <c:lblAlgn val="ctr"/>
        <c:lblOffset val="100"/>
        <c:noMultiLvlLbl val="0"/>
      </c:catAx>
      <c:valAx>
        <c:axId val="884607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27441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Bellen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Sheet1!$Y$24</c:f>
              <c:strCache>
                <c:ptCount val="1"/>
                <c:pt idx="0">
                  <c:v>Percentage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Sheet1!$U$25:$U$28</c:f>
              <c:strCache>
                <c:ptCount val="4"/>
                <c:pt idx="0">
                  <c:v>West</c:v>
                </c:pt>
                <c:pt idx="1">
                  <c:v>East</c:v>
                </c:pt>
                <c:pt idx="2">
                  <c:v>South</c:v>
                </c:pt>
                <c:pt idx="3">
                  <c:v>Mid West</c:v>
                </c:pt>
              </c:strCache>
            </c:strRef>
          </c:cat>
          <c:val>
            <c:numRef>
              <c:f>Sheet1!$Y$25:$Y$28</c:f>
              <c:numCache>
                <c:formatCode>0.00%</c:formatCode>
                <c:ptCount val="4"/>
                <c:pt idx="0">
                  <c:v>0.45</c:v>
                </c:pt>
                <c:pt idx="1">
                  <c:v>0.1</c:v>
                </c:pt>
                <c:pt idx="2">
                  <c:v>0.1</c:v>
                </c:pt>
                <c:pt idx="3">
                  <c:v>0.35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6C-42EF-A79B-E981CEC5C4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24033119"/>
        <c:axId val="685176223"/>
      </c:barChart>
      <c:catAx>
        <c:axId val="1024033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5176223"/>
        <c:crosses val="autoZero"/>
        <c:auto val="1"/>
        <c:lblAlgn val="ctr"/>
        <c:lblOffset val="100"/>
        <c:noMultiLvlLbl val="0"/>
      </c:catAx>
      <c:valAx>
        <c:axId val="6851762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40331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Sunset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Sheet1!$S$17</c:f>
              <c:strCache>
                <c:ptCount val="1"/>
                <c:pt idx="0">
                  <c:v>Percentage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Sheet1!$O$18:$O$21</c:f>
              <c:strCache>
                <c:ptCount val="4"/>
                <c:pt idx="0">
                  <c:v>West</c:v>
                </c:pt>
                <c:pt idx="1">
                  <c:v>East</c:v>
                </c:pt>
                <c:pt idx="2">
                  <c:v>South</c:v>
                </c:pt>
                <c:pt idx="3">
                  <c:v>Mid West</c:v>
                </c:pt>
              </c:strCache>
            </c:strRef>
          </c:cat>
          <c:val>
            <c:numRef>
              <c:f>Sheet1!$S$18:$S$21</c:f>
              <c:numCache>
                <c:formatCode>0.00%</c:formatCode>
                <c:ptCount val="4"/>
                <c:pt idx="0">
                  <c:v>0.42857142857142855</c:v>
                </c:pt>
                <c:pt idx="1">
                  <c:v>0.21428571428571427</c:v>
                </c:pt>
                <c:pt idx="2">
                  <c:v>0</c:v>
                </c:pt>
                <c:pt idx="3">
                  <c:v>0.35714285714285715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C6-46E1-B465-438A41A404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24030319"/>
        <c:axId val="881883023"/>
      </c:barChart>
      <c:catAx>
        <c:axId val="10240303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1883023"/>
        <c:crosses val="autoZero"/>
        <c:auto val="1"/>
        <c:lblAlgn val="ctr"/>
        <c:lblOffset val="100"/>
        <c:noMultiLvlLbl val="0"/>
      </c:catAx>
      <c:valAx>
        <c:axId val="881883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4030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FE6B4-3E94-45CA-A74E-112A3F869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F5D08-5611-4C5C-974C-3B6343AE3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90769-0A8C-4E83-9619-B87574B4C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460D5-9406-4EFF-BCA0-575765472C9E}" type="datetimeFigureOut">
              <a:rPr lang="en-GB" smtClean="0"/>
              <a:t>01/03/2020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7A609-0921-4245-90FB-604442FB5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CBC70-6082-41F7-B018-E370DFC24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531D-5CB8-45C8-8A95-BC49F1EFDC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714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00620-ED92-45A6-8550-84A5A27C1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0D8160-146E-436C-A767-AAEB0398E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E057E-7A07-4B88-B7CB-E659AB7D0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460D5-9406-4EFF-BCA0-575765472C9E}" type="datetimeFigureOut">
              <a:rPr lang="en-GB" smtClean="0"/>
              <a:t>01/03/2020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C90DA-D230-458A-B385-8641A2E8C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0BE76-17EA-4B48-A8AE-563AA8FD1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531D-5CB8-45C8-8A95-BC49F1EFDC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64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F4BDB8-D611-48D9-B6DA-B43BD32F12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E3D783-485B-47C0-A69B-1E750C9D2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3210E-FB47-48BD-90B6-3E140564D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460D5-9406-4EFF-BCA0-575765472C9E}" type="datetimeFigureOut">
              <a:rPr lang="en-GB" smtClean="0"/>
              <a:t>01/03/2020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3A589-D709-4767-9209-F8B2D66C7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13FE2-8140-427D-AB65-E4B45979A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531D-5CB8-45C8-8A95-BC49F1EFDC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41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02120-F28B-4FA0-A8D8-141090106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3F6CE-BA2E-423A-BA54-9F8A451DA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C600B-4B0A-40A1-87B1-021CE283A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460D5-9406-4EFF-BCA0-575765472C9E}" type="datetimeFigureOut">
              <a:rPr lang="en-GB" smtClean="0"/>
              <a:t>01/03/2020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22B37-39FF-4091-8E4B-BBF1BB68D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C7191-6CF7-4E47-B63E-65F8BF726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531D-5CB8-45C8-8A95-BC49F1EFDC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761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7D950-5FA0-4081-95B1-510A74CDA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0A52C-C33C-4BD0-BC25-DE4DFCE7F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D07D3-3DF8-441D-B014-6DA694CCA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460D5-9406-4EFF-BCA0-575765472C9E}" type="datetimeFigureOut">
              <a:rPr lang="en-GB" smtClean="0"/>
              <a:t>01/03/2020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FAE1C-F18D-41EF-A21B-00837E1BE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212D5-54DA-465A-923E-832450542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531D-5CB8-45C8-8A95-BC49F1EFDC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623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1C7E1-3777-4E37-A281-4B9D52860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6D796-0538-43AD-9546-93092D8218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1A6842-1367-44CF-830A-B7161BDBB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438841-F7E0-4E3B-AC8D-22EFA02F4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460D5-9406-4EFF-BCA0-575765472C9E}" type="datetimeFigureOut">
              <a:rPr lang="en-GB" smtClean="0"/>
              <a:t>01/03/2020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4071F-925E-41BF-8F26-1834EB648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83D5F-7D5D-4781-A7FF-A77CA835E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531D-5CB8-45C8-8A95-BC49F1EFDC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55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89AB3-800C-4405-8646-2DB393733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DB0CE-4A1D-4A6C-8EEF-D4DC949DF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3412F-0641-4A2A-80CC-9E5D2BF94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525420-C3E2-462D-9274-063BE96900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23A3E9-5151-4E54-88D5-243C420E79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3A0979-A76B-4B09-8B30-068F44242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460D5-9406-4EFF-BCA0-575765472C9E}" type="datetimeFigureOut">
              <a:rPr lang="en-GB" smtClean="0"/>
              <a:t>01/03/2020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E15A07-A7F9-40A5-B609-A527A89D7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6D1CD5-D4E9-4CCC-873C-9FA45DDEC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531D-5CB8-45C8-8A95-BC49F1EFDC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94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1C43E-0BB0-4C84-8BE1-0B24F225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8F4063-4189-4BFD-8F4B-6D790E78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460D5-9406-4EFF-BCA0-575765472C9E}" type="datetimeFigureOut">
              <a:rPr lang="en-GB" smtClean="0"/>
              <a:t>01/03/2020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978AF9-3F0C-4141-92E2-6E221508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32C3D2-5D60-4644-A7E3-EAD1F1DF3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531D-5CB8-45C8-8A95-BC49F1EFDC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1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DD8973-5AAC-4B96-BE64-B13FB3B01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460D5-9406-4EFF-BCA0-575765472C9E}" type="datetimeFigureOut">
              <a:rPr lang="en-GB" smtClean="0"/>
              <a:t>01/03/2020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B8072C-70BA-4EB8-8C7D-74D9B308F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59249-F819-4040-AD03-C30E7E42A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531D-5CB8-45C8-8A95-BC49F1EFDC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39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35E8-2F80-4E8E-874B-B1106E21B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8DFA6-12BA-42B9-905E-B7C7CDD2F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FEA806-E2DF-4C44-98D0-0C72A231E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56BB6-4A42-4D84-A1EF-51E63EF9F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460D5-9406-4EFF-BCA0-575765472C9E}" type="datetimeFigureOut">
              <a:rPr lang="en-GB" smtClean="0"/>
              <a:t>01/03/2020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B4EF9-6361-42C1-9E92-97C8E4762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67E75-1123-4A9F-9F14-52469EF4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531D-5CB8-45C8-8A95-BC49F1EFDC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779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9A3D2-C411-4171-AE95-E79CADCB3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0002DA-4FCF-430A-BAED-0570321423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55F442-17B1-4453-B5F3-FA624E8DF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08368-A5CE-4F1D-BBE5-04688140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460D5-9406-4EFF-BCA0-575765472C9E}" type="datetimeFigureOut">
              <a:rPr lang="en-GB" smtClean="0"/>
              <a:t>01/03/2020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F7036-ED52-4397-B247-93DB224B9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0D062-A311-4D40-A67F-9CDF4AE61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531D-5CB8-45C8-8A95-BC49F1EFDC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567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354F9E-15BE-44AF-8D99-FEDB74077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843A3-72A7-404B-AF5F-54383F1B6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12CD5-588F-4967-8850-E33349BB6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460D5-9406-4EFF-BCA0-575765472C9E}" type="datetimeFigureOut">
              <a:rPr lang="en-GB" smtClean="0"/>
              <a:t>01/03/2020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7ED85-6E7A-42C3-AFBC-B04007F3FB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4F619-2505-49C4-8E2C-2601AFEA2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D531D-5CB8-45C8-8A95-BC49F1EFDC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61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7" Type="http://schemas.openxmlformats.org/officeDocument/2006/relationships/chart" Target="../charts/chart9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45B181-B31E-407E-9B5A-2A8A8FFF81C5}"/>
              </a:ext>
            </a:extLst>
          </p:cNvPr>
          <p:cNvSpPr/>
          <p:nvPr/>
        </p:nvSpPr>
        <p:spPr>
          <a:xfrm>
            <a:off x="2904298" y="2967335"/>
            <a:ext cx="63834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SALES DATA  ANALYSIS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9851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63CE23B-664B-464B-A2FD-905E151E7B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619806"/>
              </p:ext>
            </p:extLst>
          </p:nvPr>
        </p:nvGraphicFramePr>
        <p:xfrm>
          <a:off x="420914" y="406400"/>
          <a:ext cx="11335657" cy="62121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38252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8523F3E-7E26-4297-8849-7DE4CA62F6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7096482"/>
              </p:ext>
            </p:extLst>
          </p:nvPr>
        </p:nvGraphicFramePr>
        <p:xfrm>
          <a:off x="1741713" y="794658"/>
          <a:ext cx="8737597" cy="454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3AD5BB3-C0C9-438B-BD8F-C39D0533CC8F}"/>
              </a:ext>
            </a:extLst>
          </p:cNvPr>
          <p:cNvSpPr txBox="1"/>
          <p:nvPr/>
        </p:nvSpPr>
        <p:spPr>
          <a:xfrm>
            <a:off x="1741714" y="203200"/>
            <a:ext cx="8810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Payment Method Used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8E2F29-A06B-48DA-9C23-7FFD3CDF475C}"/>
              </a:ext>
            </a:extLst>
          </p:cNvPr>
          <p:cNvSpPr txBox="1"/>
          <p:nvPr/>
        </p:nvSpPr>
        <p:spPr>
          <a:xfrm>
            <a:off x="1190171" y="5573486"/>
            <a:ext cx="991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Visa and  </a:t>
            </a:r>
            <a:r>
              <a:rPr lang="en-GB" dirty="0" err="1"/>
              <a:t>Paypal</a:t>
            </a:r>
            <a:r>
              <a:rPr lang="en-GB" dirty="0"/>
              <a:t> are the  most used payment method where as Discovery is the lest used payment mode</a:t>
            </a:r>
          </a:p>
        </p:txBody>
      </p:sp>
    </p:spTree>
    <p:extLst>
      <p:ext uri="{BB962C8B-B14F-4D97-AF65-F5344CB8AC3E}">
        <p14:creationId xmlns:p14="http://schemas.microsoft.com/office/powerpoint/2010/main" val="2294736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9155F49-68C3-496E-96DC-4A438406C8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70204"/>
              </p:ext>
            </p:extLst>
          </p:nvPr>
        </p:nvGraphicFramePr>
        <p:xfrm>
          <a:off x="1099930" y="970721"/>
          <a:ext cx="9634331" cy="44759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24E86BF-9C20-423F-A71E-DC1FD385A6CE}"/>
              </a:ext>
            </a:extLst>
          </p:cNvPr>
          <p:cNvSpPr txBox="1"/>
          <p:nvPr/>
        </p:nvSpPr>
        <p:spPr>
          <a:xfrm>
            <a:off x="3114261" y="503583"/>
            <a:ext cx="566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Sales Data of Every month in 2010 year (Unit Sold)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A3A502-C313-4C55-B520-C8F3A64B6545}"/>
              </a:ext>
            </a:extLst>
          </p:cNvPr>
          <p:cNvSpPr txBox="1"/>
          <p:nvPr/>
        </p:nvSpPr>
        <p:spPr>
          <a:xfrm>
            <a:off x="1099930" y="5702613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March has the highest sales followed by November and December, February has the lowest Sales</a:t>
            </a:r>
          </a:p>
        </p:txBody>
      </p:sp>
    </p:spTree>
    <p:extLst>
      <p:ext uri="{BB962C8B-B14F-4D97-AF65-F5344CB8AC3E}">
        <p14:creationId xmlns:p14="http://schemas.microsoft.com/office/powerpoint/2010/main" val="3228917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3CF880-FC3C-46AD-894C-99A1013A3F1A}"/>
              </a:ext>
            </a:extLst>
          </p:cNvPr>
          <p:cNvSpPr txBox="1"/>
          <p:nvPr/>
        </p:nvSpPr>
        <p:spPr>
          <a:xfrm>
            <a:off x="3114261" y="503583"/>
            <a:ext cx="5459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Product and its contribution in Sales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B7BBF8-265D-41B2-B5FF-DF58DDD27CB9}"/>
              </a:ext>
            </a:extLst>
          </p:cNvPr>
          <p:cNvSpPr txBox="1"/>
          <p:nvPr/>
        </p:nvSpPr>
        <p:spPr>
          <a:xfrm>
            <a:off x="1027043" y="5491442"/>
            <a:ext cx="101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Yanaki</a:t>
            </a:r>
            <a:r>
              <a:rPr lang="en-GB" dirty="0"/>
              <a:t> has the highest contribution in sales followed by Carlota, Sunset has the lowest contribution in sales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A8B517E-DBCF-4BED-AF3B-FCEFC7B83B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9071304"/>
              </p:ext>
            </p:extLst>
          </p:nvPr>
        </p:nvGraphicFramePr>
        <p:xfrm>
          <a:off x="1577009" y="997226"/>
          <a:ext cx="9037982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52718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3CF880-FC3C-46AD-894C-99A1013A3F1A}"/>
              </a:ext>
            </a:extLst>
          </p:cNvPr>
          <p:cNvSpPr txBox="1"/>
          <p:nvPr/>
        </p:nvSpPr>
        <p:spPr>
          <a:xfrm>
            <a:off x="2955236" y="450574"/>
            <a:ext cx="5459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Region and its Sales Percentage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B7BBF8-265D-41B2-B5FF-DF58DDD27CB9}"/>
              </a:ext>
            </a:extLst>
          </p:cNvPr>
          <p:cNvSpPr txBox="1"/>
          <p:nvPr/>
        </p:nvSpPr>
        <p:spPr>
          <a:xfrm>
            <a:off x="1027043" y="5491442"/>
            <a:ext cx="101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West region has the highest sales where as South region has the lowest sales percentage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AFDCD81-B12B-4D08-8D35-A4DF855756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4040557"/>
              </p:ext>
            </p:extLst>
          </p:nvPr>
        </p:nvGraphicFramePr>
        <p:xfrm>
          <a:off x="1027043" y="997226"/>
          <a:ext cx="9998766" cy="4316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06727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3CF880-FC3C-46AD-894C-99A1013A3F1A}"/>
              </a:ext>
            </a:extLst>
          </p:cNvPr>
          <p:cNvSpPr txBox="1"/>
          <p:nvPr/>
        </p:nvSpPr>
        <p:spPr>
          <a:xfrm>
            <a:off x="3114261" y="503583"/>
            <a:ext cx="5459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Product Sale contribution in each region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B7BBF8-265D-41B2-B5FF-DF58DDD27CB9}"/>
              </a:ext>
            </a:extLst>
          </p:cNvPr>
          <p:cNvSpPr txBox="1"/>
          <p:nvPr/>
        </p:nvSpPr>
        <p:spPr>
          <a:xfrm>
            <a:off x="689111" y="5691521"/>
            <a:ext cx="10137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the products has the highest</a:t>
            </a: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 sale in West Region followed by Mid West, the Sales in East and South region are significantly less..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9627DEF-58AD-4F84-A7F6-FD6E74942F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5899135"/>
              </p:ext>
            </p:extLst>
          </p:nvPr>
        </p:nvGraphicFramePr>
        <p:xfrm>
          <a:off x="934279" y="997225"/>
          <a:ext cx="3120888" cy="2143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F27DF1B-15EA-4A63-924D-A2A3BA2EA9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0964179"/>
              </p:ext>
            </p:extLst>
          </p:nvPr>
        </p:nvGraphicFramePr>
        <p:xfrm>
          <a:off x="4598504" y="997225"/>
          <a:ext cx="3385931" cy="20242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FC00EC0-9BC1-4100-9403-C61862E7E2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2443704"/>
              </p:ext>
            </p:extLst>
          </p:nvPr>
        </p:nvGraphicFramePr>
        <p:xfrm>
          <a:off x="8222974" y="1046921"/>
          <a:ext cx="3385931" cy="1974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6153011-6C53-4713-9AE3-9195B6988D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1862426"/>
              </p:ext>
            </p:extLst>
          </p:nvPr>
        </p:nvGraphicFramePr>
        <p:xfrm>
          <a:off x="689111" y="3326296"/>
          <a:ext cx="3472072" cy="2143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DCFAB46E-6BCD-4CE3-9751-00D4AE99C6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8121838"/>
              </p:ext>
            </p:extLst>
          </p:nvPr>
        </p:nvGraphicFramePr>
        <p:xfrm>
          <a:off x="4598504" y="3326294"/>
          <a:ext cx="3385931" cy="2236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EB473EB6-DC55-4183-9F54-FFADE03B90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0467273"/>
              </p:ext>
            </p:extLst>
          </p:nvPr>
        </p:nvGraphicFramePr>
        <p:xfrm>
          <a:off x="8332304" y="3326294"/>
          <a:ext cx="3276601" cy="2143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085283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CA404FD-5AF1-4A1E-90DC-B4F4D97E3E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5076596"/>
              </p:ext>
            </p:extLst>
          </p:nvPr>
        </p:nvGraphicFramePr>
        <p:xfrm>
          <a:off x="662609" y="1099930"/>
          <a:ext cx="10959547" cy="52743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83532F1-75EB-4B0D-8060-786C63547BDB}"/>
              </a:ext>
            </a:extLst>
          </p:cNvPr>
          <p:cNvSpPr txBox="1"/>
          <p:nvPr/>
        </p:nvSpPr>
        <p:spPr>
          <a:xfrm>
            <a:off x="3180522" y="265043"/>
            <a:ext cx="5685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Sales Compression</a:t>
            </a:r>
          </a:p>
        </p:txBody>
      </p:sp>
    </p:spTree>
    <p:extLst>
      <p:ext uri="{BB962C8B-B14F-4D97-AF65-F5344CB8AC3E}">
        <p14:creationId xmlns:p14="http://schemas.microsoft.com/office/powerpoint/2010/main" val="67964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243DDC4-71CC-421D-8CA7-E84DEDECF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000307"/>
              </p:ext>
            </p:extLst>
          </p:nvPr>
        </p:nvGraphicFramePr>
        <p:xfrm>
          <a:off x="727529" y="829355"/>
          <a:ext cx="2770414" cy="50294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6391">
                  <a:extLst>
                    <a:ext uri="{9D8B030D-6E8A-4147-A177-3AD203B41FA5}">
                      <a16:colId xmlns:a16="http://schemas.microsoft.com/office/drawing/2014/main" val="1770225664"/>
                    </a:ext>
                  </a:extLst>
                </a:gridCol>
                <a:gridCol w="1144023">
                  <a:extLst>
                    <a:ext uri="{9D8B030D-6E8A-4147-A177-3AD203B41FA5}">
                      <a16:colId xmlns:a16="http://schemas.microsoft.com/office/drawing/2014/main" val="3500484781"/>
                    </a:ext>
                  </a:extLst>
                </a:gridCol>
              </a:tblGrid>
              <a:tr h="33418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Carlota</a:t>
                      </a:r>
                      <a:endParaRPr lang="en-GB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9706977"/>
                  </a:ext>
                </a:extLst>
              </a:tr>
              <a:tr h="33418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2545439"/>
                  </a:ext>
                </a:extLst>
              </a:tr>
              <a:tr h="33418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Mean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36.95454545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0430011"/>
                  </a:ext>
                </a:extLst>
              </a:tr>
              <a:tr h="33418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Standard Error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2.093722255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6699178"/>
                  </a:ext>
                </a:extLst>
              </a:tr>
              <a:tr h="33418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Median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31.5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9875168"/>
                  </a:ext>
                </a:extLst>
              </a:tr>
              <a:tr h="33418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Mode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8187498"/>
                  </a:ext>
                </a:extLst>
              </a:tr>
              <a:tr h="33418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Standard Deviation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13.88818227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7630559"/>
                  </a:ext>
                </a:extLst>
              </a:tr>
              <a:tr h="33418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Sample Variance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192.8816068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3230009"/>
                  </a:ext>
                </a:extLst>
              </a:tr>
              <a:tr h="33418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Kurtosis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-0.92978291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5844765"/>
                  </a:ext>
                </a:extLst>
              </a:tr>
              <a:tr h="33418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Skewness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0.605512169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0230981"/>
                  </a:ext>
                </a:extLst>
              </a:tr>
              <a:tr h="33418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Range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7630338"/>
                  </a:ext>
                </a:extLst>
              </a:tr>
              <a:tr h="33418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Minimum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6710973"/>
                  </a:ext>
                </a:extLst>
              </a:tr>
              <a:tr h="33418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Maximum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3365882"/>
                  </a:ext>
                </a:extLst>
              </a:tr>
              <a:tr h="33418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Sum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1626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652484"/>
                  </a:ext>
                </a:extLst>
              </a:tr>
              <a:tr h="35089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Count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022760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55FF101-C827-4FFC-9AFC-A0DDE5245A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248217"/>
              </p:ext>
            </p:extLst>
          </p:nvPr>
        </p:nvGraphicFramePr>
        <p:xfrm>
          <a:off x="4455885" y="829355"/>
          <a:ext cx="2830286" cy="50294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1539">
                  <a:extLst>
                    <a:ext uri="{9D8B030D-6E8A-4147-A177-3AD203B41FA5}">
                      <a16:colId xmlns:a16="http://schemas.microsoft.com/office/drawing/2014/main" val="1262890951"/>
                    </a:ext>
                  </a:extLst>
                </a:gridCol>
                <a:gridCol w="1168747">
                  <a:extLst>
                    <a:ext uri="{9D8B030D-6E8A-4147-A177-3AD203B41FA5}">
                      <a16:colId xmlns:a16="http://schemas.microsoft.com/office/drawing/2014/main" val="1797708791"/>
                    </a:ext>
                  </a:extLst>
                </a:gridCol>
              </a:tblGrid>
              <a:tr h="33418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Aspen</a:t>
                      </a:r>
                      <a:endParaRPr lang="en-GB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8492957"/>
                  </a:ext>
                </a:extLst>
              </a:tr>
              <a:tr h="33418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1184822"/>
                  </a:ext>
                </a:extLst>
              </a:tr>
              <a:tr h="33418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Mean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38.30232558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368199"/>
                  </a:ext>
                </a:extLst>
              </a:tr>
              <a:tr h="33418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Standard Error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2.414090898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6400741"/>
                  </a:ext>
                </a:extLst>
              </a:tr>
              <a:tr h="33418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Median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0958708"/>
                  </a:ext>
                </a:extLst>
              </a:tr>
              <a:tr h="33418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Mode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8735591"/>
                  </a:ext>
                </a:extLst>
              </a:tr>
              <a:tr h="33418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Standard Deviation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15.83025266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3734053"/>
                  </a:ext>
                </a:extLst>
              </a:tr>
              <a:tr h="33418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Sample Variance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250.5968992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5013118"/>
                  </a:ext>
                </a:extLst>
              </a:tr>
              <a:tr h="33418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Kurtosis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-1.322472293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4633980"/>
                  </a:ext>
                </a:extLst>
              </a:tr>
              <a:tr h="33418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Skewness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0.389763747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6660750"/>
                  </a:ext>
                </a:extLst>
              </a:tr>
              <a:tr h="33418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Range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5354501"/>
                  </a:ext>
                </a:extLst>
              </a:tr>
              <a:tr h="33418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Minimum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4022635"/>
                  </a:ext>
                </a:extLst>
              </a:tr>
              <a:tr h="33418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Maximum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62080172"/>
                  </a:ext>
                </a:extLst>
              </a:tr>
              <a:tr h="33418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Sum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1647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20785178"/>
                  </a:ext>
                </a:extLst>
              </a:tr>
              <a:tr h="35089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Count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544440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405A82-BA48-45A1-8C88-F465091C7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066567"/>
              </p:ext>
            </p:extLst>
          </p:nvPr>
        </p:nvGraphicFramePr>
        <p:xfrm>
          <a:off x="8244113" y="845910"/>
          <a:ext cx="2770414" cy="52231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7500">
                  <a:extLst>
                    <a:ext uri="{9D8B030D-6E8A-4147-A177-3AD203B41FA5}">
                      <a16:colId xmlns:a16="http://schemas.microsoft.com/office/drawing/2014/main" val="73290479"/>
                    </a:ext>
                  </a:extLst>
                </a:gridCol>
                <a:gridCol w="1102914">
                  <a:extLst>
                    <a:ext uri="{9D8B030D-6E8A-4147-A177-3AD203B41FA5}">
                      <a16:colId xmlns:a16="http://schemas.microsoft.com/office/drawing/2014/main" val="2940413572"/>
                    </a:ext>
                  </a:extLst>
                </a:gridCol>
              </a:tblGrid>
              <a:tr h="34820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 err="1">
                          <a:effectLst/>
                        </a:rPr>
                        <a:t>Bellen</a:t>
                      </a:r>
                      <a:endParaRPr lang="en-GB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35709548"/>
                  </a:ext>
                </a:extLst>
              </a:tr>
              <a:tr h="34820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2094244"/>
                  </a:ext>
                </a:extLst>
              </a:tr>
              <a:tr h="34820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Mean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30.35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411971"/>
                  </a:ext>
                </a:extLst>
              </a:tr>
              <a:tr h="34820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Standard Error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2.838898044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95447425"/>
                  </a:ext>
                </a:extLst>
              </a:tr>
              <a:tr h="34820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Median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7914056"/>
                  </a:ext>
                </a:extLst>
              </a:tr>
              <a:tr h="34820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Mode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9310109"/>
                  </a:ext>
                </a:extLst>
              </a:tr>
              <a:tr h="34820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Standard Deviation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12.69593802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1739405"/>
                  </a:ext>
                </a:extLst>
              </a:tr>
              <a:tr h="34820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Sample Variance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161.1868421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9699763"/>
                  </a:ext>
                </a:extLst>
              </a:tr>
              <a:tr h="34820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Kurtosis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1.781446406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688236"/>
                  </a:ext>
                </a:extLst>
              </a:tr>
              <a:tr h="34820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Skewness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1.546403694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7132248"/>
                  </a:ext>
                </a:extLst>
              </a:tr>
              <a:tr h="34820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Range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750537"/>
                  </a:ext>
                </a:extLst>
              </a:tr>
              <a:tr h="34820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Minimum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5889361"/>
                  </a:ext>
                </a:extLst>
              </a:tr>
              <a:tr h="34820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Maximum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1335568"/>
                  </a:ext>
                </a:extLst>
              </a:tr>
              <a:tr h="34820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Sum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607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4191689"/>
                  </a:ext>
                </a:extLst>
              </a:tr>
              <a:tr h="34820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Count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856573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9006574-EF41-45D4-B036-A9319BF139DA}"/>
              </a:ext>
            </a:extLst>
          </p:cNvPr>
          <p:cNvSpPr txBox="1"/>
          <p:nvPr/>
        </p:nvSpPr>
        <p:spPr>
          <a:xfrm>
            <a:off x="2112736" y="159657"/>
            <a:ext cx="7132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Age factor contributing in Sales</a:t>
            </a:r>
          </a:p>
        </p:txBody>
      </p:sp>
    </p:spTree>
    <p:extLst>
      <p:ext uri="{BB962C8B-B14F-4D97-AF65-F5344CB8AC3E}">
        <p14:creationId xmlns:p14="http://schemas.microsoft.com/office/powerpoint/2010/main" val="1088887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0744DC1-6B11-431A-9DDA-6F385B646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731566"/>
              </p:ext>
            </p:extLst>
          </p:nvPr>
        </p:nvGraphicFramePr>
        <p:xfrm>
          <a:off x="908957" y="829355"/>
          <a:ext cx="2770414" cy="50198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6390">
                  <a:extLst>
                    <a:ext uri="{9D8B030D-6E8A-4147-A177-3AD203B41FA5}">
                      <a16:colId xmlns:a16="http://schemas.microsoft.com/office/drawing/2014/main" val="3436343997"/>
                    </a:ext>
                  </a:extLst>
                </a:gridCol>
                <a:gridCol w="1144024">
                  <a:extLst>
                    <a:ext uri="{9D8B030D-6E8A-4147-A177-3AD203B41FA5}">
                      <a16:colId xmlns:a16="http://schemas.microsoft.com/office/drawing/2014/main" val="289201302"/>
                    </a:ext>
                  </a:extLst>
                </a:gridCol>
              </a:tblGrid>
              <a:tr h="33354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Delicate Arch</a:t>
                      </a:r>
                      <a:endParaRPr lang="en-GB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6629597"/>
                  </a:ext>
                </a:extLst>
              </a:tr>
              <a:tr h="33354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3143589"/>
                  </a:ext>
                </a:extLst>
              </a:tr>
              <a:tr h="33354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Mean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39.71428571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0534220"/>
                  </a:ext>
                </a:extLst>
              </a:tr>
              <a:tr h="33354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Standard Error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3.217617321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9625858"/>
                  </a:ext>
                </a:extLst>
              </a:tr>
              <a:tr h="33354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Median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03394612"/>
                  </a:ext>
                </a:extLst>
              </a:tr>
              <a:tr h="33354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Mode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520710"/>
                  </a:ext>
                </a:extLst>
              </a:tr>
              <a:tr h="33354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Standard Deviation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14.74497493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54792586"/>
                  </a:ext>
                </a:extLst>
              </a:tr>
              <a:tr h="33354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Sample Variance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217.4142857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1273856"/>
                  </a:ext>
                </a:extLst>
              </a:tr>
              <a:tr h="33354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Kurtosis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-1.185899034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5208591"/>
                  </a:ext>
                </a:extLst>
              </a:tr>
              <a:tr h="33354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Skewness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0.180516244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97873"/>
                  </a:ext>
                </a:extLst>
              </a:tr>
              <a:tr h="33354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Range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6142786"/>
                  </a:ext>
                </a:extLst>
              </a:tr>
              <a:tr h="33354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Minimum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5097454"/>
                  </a:ext>
                </a:extLst>
              </a:tr>
              <a:tr h="33354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Maximum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8868413"/>
                  </a:ext>
                </a:extLst>
              </a:tr>
              <a:tr h="33354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Sum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834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4920155"/>
                  </a:ext>
                </a:extLst>
              </a:tr>
              <a:tr h="35022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Count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1208294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81C9665-0023-4954-9F0B-2066DA4DAC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520805"/>
              </p:ext>
            </p:extLst>
          </p:nvPr>
        </p:nvGraphicFramePr>
        <p:xfrm>
          <a:off x="4513943" y="829356"/>
          <a:ext cx="2931886" cy="50198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64689">
                  <a:extLst>
                    <a:ext uri="{9D8B030D-6E8A-4147-A177-3AD203B41FA5}">
                      <a16:colId xmlns:a16="http://schemas.microsoft.com/office/drawing/2014/main" val="3252461226"/>
                    </a:ext>
                  </a:extLst>
                </a:gridCol>
                <a:gridCol w="1167197">
                  <a:extLst>
                    <a:ext uri="{9D8B030D-6E8A-4147-A177-3AD203B41FA5}">
                      <a16:colId xmlns:a16="http://schemas.microsoft.com/office/drawing/2014/main" val="1977656907"/>
                    </a:ext>
                  </a:extLst>
                </a:gridCol>
              </a:tblGrid>
              <a:tr h="33354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Yanaki</a:t>
                      </a:r>
                      <a:endParaRPr lang="en-GB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1012596"/>
                  </a:ext>
                </a:extLst>
              </a:tr>
              <a:tr h="33354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5365538"/>
                  </a:ext>
                </a:extLst>
              </a:tr>
              <a:tr h="33354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Mean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37.0862069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4151319"/>
                  </a:ext>
                </a:extLst>
              </a:tr>
              <a:tr h="33354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Standard Error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1.930787351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3233004"/>
                  </a:ext>
                </a:extLst>
              </a:tr>
              <a:tr h="33354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Median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32.5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8005663"/>
                  </a:ext>
                </a:extLst>
              </a:tr>
              <a:tr h="33354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Mode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1667159"/>
                  </a:ext>
                </a:extLst>
              </a:tr>
              <a:tr h="33354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Standard Deviation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14.70443838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10876101"/>
                  </a:ext>
                </a:extLst>
              </a:tr>
              <a:tr h="33354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Sample Variance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216.2205082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62421133"/>
                  </a:ext>
                </a:extLst>
              </a:tr>
              <a:tr h="33354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Kurtosis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-1.23451039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9424233"/>
                  </a:ext>
                </a:extLst>
              </a:tr>
              <a:tr h="33354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Skewness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0.439313209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25583348"/>
                  </a:ext>
                </a:extLst>
              </a:tr>
              <a:tr h="33354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Range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5843705"/>
                  </a:ext>
                </a:extLst>
              </a:tr>
              <a:tr h="33354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Minimum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3196710"/>
                  </a:ext>
                </a:extLst>
              </a:tr>
              <a:tr h="33354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Maximum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2587121"/>
                  </a:ext>
                </a:extLst>
              </a:tr>
              <a:tr h="33354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Sum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2151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2384334"/>
                  </a:ext>
                </a:extLst>
              </a:tr>
              <a:tr h="35022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Count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90683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88FDF7F-4BC8-4C0B-9AA4-119E9FA80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457381"/>
              </p:ext>
            </p:extLst>
          </p:nvPr>
        </p:nvGraphicFramePr>
        <p:xfrm>
          <a:off x="8280400" y="829355"/>
          <a:ext cx="2931887" cy="51360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1185">
                  <a:extLst>
                    <a:ext uri="{9D8B030D-6E8A-4147-A177-3AD203B41FA5}">
                      <a16:colId xmlns:a16="http://schemas.microsoft.com/office/drawing/2014/main" val="4080894703"/>
                    </a:ext>
                  </a:extLst>
                </a:gridCol>
                <a:gridCol w="1210702">
                  <a:extLst>
                    <a:ext uri="{9D8B030D-6E8A-4147-A177-3AD203B41FA5}">
                      <a16:colId xmlns:a16="http://schemas.microsoft.com/office/drawing/2014/main" val="3379580231"/>
                    </a:ext>
                  </a:extLst>
                </a:gridCol>
              </a:tblGrid>
              <a:tr h="34240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Sunset</a:t>
                      </a:r>
                      <a:endParaRPr lang="en-GB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4886485"/>
                  </a:ext>
                </a:extLst>
              </a:tr>
              <a:tr h="34240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4573211"/>
                  </a:ext>
                </a:extLst>
              </a:tr>
              <a:tr h="34240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Mean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39.35714286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4217158"/>
                  </a:ext>
                </a:extLst>
              </a:tr>
              <a:tr h="34240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Standard Error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4.221357449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7184706"/>
                  </a:ext>
                </a:extLst>
              </a:tr>
              <a:tr h="34240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Median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3736694"/>
                  </a:ext>
                </a:extLst>
              </a:tr>
              <a:tr h="34240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Mode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#N/A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6608455"/>
                  </a:ext>
                </a:extLst>
              </a:tr>
              <a:tr h="34240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Standard Deviation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15.79487328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8685958"/>
                  </a:ext>
                </a:extLst>
              </a:tr>
              <a:tr h="34240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Sample Variance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249.478022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3525187"/>
                  </a:ext>
                </a:extLst>
              </a:tr>
              <a:tr h="34240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Kurtosis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-1.300109354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7630469"/>
                  </a:ext>
                </a:extLst>
              </a:tr>
              <a:tr h="34240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Skewness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0.318608146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3328192"/>
                  </a:ext>
                </a:extLst>
              </a:tr>
              <a:tr h="34240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Range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4767250"/>
                  </a:ext>
                </a:extLst>
              </a:tr>
              <a:tr h="34240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Minimum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68951692"/>
                  </a:ext>
                </a:extLst>
              </a:tr>
              <a:tr h="34240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Maximum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8984138"/>
                  </a:ext>
                </a:extLst>
              </a:tr>
              <a:tr h="34240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Sum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551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7129127"/>
                  </a:ext>
                </a:extLst>
              </a:tr>
              <a:tr h="34240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Count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511294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935C4FC-9F55-4AE0-AE39-9E863743A867}"/>
              </a:ext>
            </a:extLst>
          </p:cNvPr>
          <p:cNvSpPr txBox="1"/>
          <p:nvPr/>
        </p:nvSpPr>
        <p:spPr>
          <a:xfrm>
            <a:off x="2112736" y="159657"/>
            <a:ext cx="7132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Age factor contributing in Sales</a:t>
            </a:r>
          </a:p>
        </p:txBody>
      </p:sp>
    </p:spTree>
    <p:extLst>
      <p:ext uri="{BB962C8B-B14F-4D97-AF65-F5344CB8AC3E}">
        <p14:creationId xmlns:p14="http://schemas.microsoft.com/office/powerpoint/2010/main" val="2809798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D89D95-5BD3-4586-977B-9ED4AF438D25}"/>
              </a:ext>
            </a:extLst>
          </p:cNvPr>
          <p:cNvSpPr txBox="1"/>
          <p:nvPr/>
        </p:nvSpPr>
        <p:spPr>
          <a:xfrm>
            <a:off x="2670629" y="290286"/>
            <a:ext cx="6168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Conclusion based on the Age Factor impacting the Sales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8FBDE0-2C46-4338-AA4B-AC734CC34472}"/>
              </a:ext>
            </a:extLst>
          </p:cNvPr>
          <p:cNvSpPr txBox="1"/>
          <p:nvPr/>
        </p:nvSpPr>
        <p:spPr>
          <a:xfrm>
            <a:off x="1103086" y="1654629"/>
            <a:ext cx="97971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GB" dirty="0"/>
              <a:t>Products are  bought by the people on age group varying from 18 years to 65 years</a:t>
            </a:r>
          </a:p>
          <a:p>
            <a:pPr fontAlgn="ctr"/>
            <a:r>
              <a:rPr lang="en-GB" dirty="0"/>
              <a:t> 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GB" dirty="0" err="1"/>
              <a:t>Bellen</a:t>
            </a:r>
            <a:r>
              <a:rPr lang="en-GB" dirty="0"/>
              <a:t> is most popular in the age group of 25 to 30 years</a:t>
            </a:r>
          </a:p>
          <a:p>
            <a:pPr fontAlgn="ctr"/>
            <a:r>
              <a:rPr lang="en-GB" dirty="0"/>
              <a:t> 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GB" dirty="0"/>
              <a:t>Delicate Arch is most popular in age group of 40</a:t>
            </a:r>
          </a:p>
          <a:p>
            <a:pPr fontAlgn="ctr"/>
            <a:endParaRPr lang="en-GB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GB" dirty="0"/>
              <a:t>Carlota and </a:t>
            </a:r>
            <a:r>
              <a:rPr lang="en-GB" dirty="0" err="1"/>
              <a:t>Yanaki</a:t>
            </a:r>
            <a:r>
              <a:rPr lang="en-GB" dirty="0"/>
              <a:t> products most bought by the people of age  22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873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447</Words>
  <Application>Microsoft Office PowerPoint</Application>
  <PresentationFormat>Widescreen</PresentationFormat>
  <Paragraphs>214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 Kumar</dc:creator>
  <cp:lastModifiedBy>Ankit Kumar</cp:lastModifiedBy>
  <cp:revision>23</cp:revision>
  <dcterms:created xsi:type="dcterms:W3CDTF">2020-03-01T18:26:54Z</dcterms:created>
  <dcterms:modified xsi:type="dcterms:W3CDTF">2020-03-01T20:49:33Z</dcterms:modified>
</cp:coreProperties>
</file>