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71" r:id="rId5"/>
    <p:sldId id="261" r:id="rId6"/>
    <p:sldId id="267" r:id="rId7"/>
    <p:sldId id="258" r:id="rId8"/>
    <p:sldId id="262" r:id="rId9"/>
    <p:sldId id="266" r:id="rId10"/>
    <p:sldId id="268" r:id="rId11"/>
    <p:sldId id="269" r:id="rId12"/>
    <p:sldId id="270"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660"/>
  </p:normalViewPr>
  <p:slideViewPr>
    <p:cSldViewPr snapToGrid="0">
      <p:cViewPr varScale="1">
        <p:scale>
          <a:sx n="85" d="100"/>
          <a:sy n="85" d="100"/>
        </p:scale>
        <p:origin x="6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2EA8C3C-5025-4A33-BE08-3850CCABF438}" type="datetimeFigureOut">
              <a:rPr lang="en-IN" smtClean="0"/>
              <a:t>29-03-2022</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AC06AC3-8467-40C2-BF3E-E28525C0F182}"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97871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EA8C3C-5025-4A33-BE08-3850CCABF438}"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922356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EA8C3C-5025-4A33-BE08-3850CCABF438}"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52749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EA8C3C-5025-4A33-BE08-3850CCABF438}"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371557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EA8C3C-5025-4A33-BE08-3850CCABF438}"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C06AC3-8467-40C2-BF3E-E28525C0F182}"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193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EA8C3C-5025-4A33-BE08-3850CCABF438}"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232095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EA8C3C-5025-4A33-BE08-3850CCABF438}" type="datetimeFigureOut">
              <a:rPr lang="en-IN" smtClean="0"/>
              <a:t>29-03-2022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1595695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EA8C3C-5025-4A33-BE08-3850CCABF438}" type="datetimeFigureOut">
              <a:rPr lang="en-IN" smtClean="0"/>
              <a:t>29-03-2022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11469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EA8C3C-5025-4A33-BE08-3850CCABF438}" type="datetimeFigureOut">
              <a:rPr lang="en-IN" smtClean="0"/>
              <a:t>29-03-2022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7101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EA8C3C-5025-4A33-BE08-3850CCABF438}"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346348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EA8C3C-5025-4A33-BE08-3850CCABF438}"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C06AC3-8467-40C2-BF3E-E28525C0F182}" type="slidenum">
              <a:rPr lang="en-IN" smtClean="0"/>
              <a:t>‹#›</a:t>
            </a:fld>
            <a:endParaRPr lang="en-IN"/>
          </a:p>
        </p:txBody>
      </p:sp>
    </p:spTree>
    <p:extLst>
      <p:ext uri="{BB962C8B-B14F-4D97-AF65-F5344CB8AC3E}">
        <p14:creationId xmlns:p14="http://schemas.microsoft.com/office/powerpoint/2010/main" val="1837362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2EA8C3C-5025-4A33-BE08-3850CCABF438}" type="datetimeFigureOut">
              <a:rPr lang="en-IN" smtClean="0"/>
              <a:t>29-03-2022</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AC06AC3-8467-40C2-BF3E-E28525C0F182}" type="slidenum">
              <a:rPr lang="en-IN" smtClean="0"/>
              <a:t>‹#›</a:t>
            </a:fld>
            <a:endParaRPr lang="en-IN"/>
          </a:p>
        </p:txBody>
      </p:sp>
    </p:spTree>
    <p:extLst>
      <p:ext uri="{BB962C8B-B14F-4D97-AF65-F5344CB8AC3E}">
        <p14:creationId xmlns:p14="http://schemas.microsoft.com/office/powerpoint/2010/main" val="2172469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versity.org/wiki/Python_Concepts"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pixabay.com/en/cyber-security-encryption-security-2537786/"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9404-0C32-4126-968B-F8029DBE1F0A}"/>
              </a:ext>
            </a:extLst>
          </p:cNvPr>
          <p:cNvSpPr>
            <a:spLocks noGrp="1"/>
          </p:cNvSpPr>
          <p:nvPr>
            <p:ph type="ctrTitle"/>
          </p:nvPr>
        </p:nvSpPr>
        <p:spPr>
          <a:xfrm>
            <a:off x="1261872" y="3970086"/>
            <a:ext cx="9418320" cy="830514"/>
          </a:xfrm>
        </p:spPr>
        <p:txBody>
          <a:bodyPr>
            <a:normAutofit/>
          </a:bodyPr>
          <a:lstStyle/>
          <a:p>
            <a:r>
              <a:rPr lang="en-IN" sz="4800" dirty="0"/>
              <a:t>Image Based Encryption System</a:t>
            </a:r>
          </a:p>
        </p:txBody>
      </p:sp>
      <p:sp>
        <p:nvSpPr>
          <p:cNvPr id="3" name="Subtitle 2">
            <a:extLst>
              <a:ext uri="{FF2B5EF4-FFF2-40B4-BE49-F238E27FC236}">
                <a16:creationId xmlns:a16="http://schemas.microsoft.com/office/drawing/2014/main" id="{EA068E48-E228-44A4-BE38-FA0B10DD5CFB}"/>
              </a:ext>
            </a:extLst>
          </p:cNvPr>
          <p:cNvSpPr>
            <a:spLocks noGrp="1"/>
          </p:cNvSpPr>
          <p:nvPr>
            <p:ph type="subTitle" idx="1"/>
          </p:nvPr>
        </p:nvSpPr>
        <p:spPr/>
        <p:txBody>
          <a:bodyPr/>
          <a:lstStyle/>
          <a:p>
            <a:pPr algn="r"/>
            <a:r>
              <a:rPr lang="en-IN" dirty="0"/>
              <a:t>Roshan VS(211418104220) </a:t>
            </a:r>
            <a:br>
              <a:rPr lang="en-IN" dirty="0"/>
            </a:br>
            <a:r>
              <a:rPr lang="en-IN" dirty="0"/>
              <a:t>Kumaran KM(211418104132)</a:t>
            </a:r>
            <a:br>
              <a:rPr lang="en-IN" dirty="0"/>
            </a:br>
            <a:r>
              <a:rPr lang="en-IN" dirty="0"/>
              <a:t>Kishore </a:t>
            </a:r>
            <a:r>
              <a:rPr lang="en-IN" dirty="0" err="1"/>
              <a:t>Rajan</a:t>
            </a:r>
            <a:r>
              <a:rPr lang="en-IN" dirty="0"/>
              <a:t> K(211418104127)</a:t>
            </a:r>
          </a:p>
        </p:txBody>
      </p:sp>
      <p:pic>
        <p:nvPicPr>
          <p:cNvPr id="9" name="Picture 8" descr="Anna University - Wikipedia">
            <a:extLst>
              <a:ext uri="{FF2B5EF4-FFF2-40B4-BE49-F238E27FC236}">
                <a16:creationId xmlns:a16="http://schemas.microsoft.com/office/drawing/2014/main" id="{265EE857-5634-4972-8EF1-5E9693050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8776" y="433421"/>
            <a:ext cx="1149476" cy="114436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5AEB5FD-8724-4155-B614-0E1D94C0FC07}"/>
              </a:ext>
            </a:extLst>
          </p:cNvPr>
          <p:cNvSpPr txBox="1"/>
          <p:nvPr/>
        </p:nvSpPr>
        <p:spPr>
          <a:xfrm>
            <a:off x="1261872" y="5015395"/>
            <a:ext cx="2891497" cy="646331"/>
          </a:xfrm>
          <a:prstGeom prst="rect">
            <a:avLst/>
          </a:prstGeom>
          <a:noFill/>
        </p:spPr>
        <p:txBody>
          <a:bodyPr wrap="none" rtlCol="0">
            <a:spAutoFit/>
          </a:bodyPr>
          <a:lstStyle/>
          <a:p>
            <a:r>
              <a:rPr lang="en-IN"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Guide</a:t>
            </a:r>
            <a:r>
              <a:rPr lang="en-IN" u="sng"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IN"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Name: Mr. Mohan M</a:t>
            </a:r>
          </a:p>
          <a:p>
            <a:endParaRPr lang="en-IN" dirty="0"/>
          </a:p>
        </p:txBody>
      </p:sp>
      <p:sp>
        <p:nvSpPr>
          <p:cNvPr id="11" name="TextBox 10">
            <a:extLst>
              <a:ext uri="{FF2B5EF4-FFF2-40B4-BE49-F238E27FC236}">
                <a16:creationId xmlns:a16="http://schemas.microsoft.com/office/drawing/2014/main" id="{A13C1235-4D54-4BEC-9C25-E3FFFBAE84D4}"/>
              </a:ext>
            </a:extLst>
          </p:cNvPr>
          <p:cNvSpPr txBox="1"/>
          <p:nvPr/>
        </p:nvSpPr>
        <p:spPr>
          <a:xfrm>
            <a:off x="2245659" y="1781585"/>
            <a:ext cx="7700682" cy="1200329"/>
          </a:xfrm>
          <a:prstGeom prst="rect">
            <a:avLst/>
          </a:prstGeom>
          <a:noFill/>
        </p:spPr>
        <p:txBody>
          <a:bodyPr wrap="square">
            <a:spAutoFit/>
          </a:bodyPr>
          <a:lstStyle/>
          <a:p>
            <a:pPr marL="0" indent="0" algn="ctr">
              <a:buNone/>
            </a:pPr>
            <a:r>
              <a:rPr lang="en-IN"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DEPARTMENT OF COMPUTER SCIENCE AND ENGINEERING</a:t>
            </a:r>
          </a:p>
          <a:p>
            <a:pPr marL="0" indent="0" algn="ctr">
              <a:buNone/>
            </a:pPr>
            <a:endParaRPr lang="en-IN"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IN"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CS8811 PROJECT WORK</a:t>
            </a:r>
          </a:p>
          <a:p>
            <a:pPr marL="0" indent="0" algn="ctr">
              <a:buNone/>
            </a:pPr>
            <a:r>
              <a:rPr lang="en-IN"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REVIEW NO:1</a:t>
            </a:r>
          </a:p>
        </p:txBody>
      </p:sp>
      <p:cxnSp>
        <p:nvCxnSpPr>
          <p:cNvPr id="6" name="Straight Connector 5">
            <a:extLst>
              <a:ext uri="{FF2B5EF4-FFF2-40B4-BE49-F238E27FC236}">
                <a16:creationId xmlns:a16="http://schemas.microsoft.com/office/drawing/2014/main" id="{880D4521-27F3-4574-AFC5-01874E90A945}"/>
              </a:ext>
            </a:extLst>
          </p:cNvPr>
          <p:cNvCxnSpPr>
            <a:cxnSpLocks/>
          </p:cNvCxnSpPr>
          <p:nvPr/>
        </p:nvCxnSpPr>
        <p:spPr>
          <a:xfrm>
            <a:off x="1192306" y="2234314"/>
            <a:ext cx="102376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0AEAE430-460E-4AEA-BEEA-C0B3824367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872" y="221427"/>
            <a:ext cx="1314783" cy="1518801"/>
          </a:xfrm>
          <a:prstGeom prst="rect">
            <a:avLst/>
          </a:prstGeom>
        </p:spPr>
      </p:pic>
      <p:sp>
        <p:nvSpPr>
          <p:cNvPr id="19" name="TextBox 18">
            <a:extLst>
              <a:ext uri="{FF2B5EF4-FFF2-40B4-BE49-F238E27FC236}">
                <a16:creationId xmlns:a16="http://schemas.microsoft.com/office/drawing/2014/main" id="{68E386E0-B0C8-4B27-9C77-B8BF932FD118}"/>
              </a:ext>
            </a:extLst>
          </p:cNvPr>
          <p:cNvSpPr txBox="1"/>
          <p:nvPr/>
        </p:nvSpPr>
        <p:spPr>
          <a:xfrm>
            <a:off x="2859742" y="756987"/>
            <a:ext cx="6633882" cy="553998"/>
          </a:xfrm>
          <a:prstGeom prst="rect">
            <a:avLst/>
          </a:prstGeom>
          <a:noFill/>
        </p:spPr>
        <p:txBody>
          <a:bodyPr wrap="square">
            <a:spAutoFit/>
          </a:bodyPr>
          <a:lstStyle/>
          <a:p>
            <a:r>
              <a:rPr lang="en-US" sz="3000" b="0" cap="none" spc="0" dirty="0">
                <a:ln w="0"/>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t>PANIMALAR ENGINEERING COLLEGE </a:t>
            </a:r>
            <a:endParaRPr lang="en-IN" sz="3000" dirty="0"/>
          </a:p>
        </p:txBody>
      </p:sp>
      <p:sp>
        <p:nvSpPr>
          <p:cNvPr id="20" name="TextBox 19">
            <a:extLst>
              <a:ext uri="{FF2B5EF4-FFF2-40B4-BE49-F238E27FC236}">
                <a16:creationId xmlns:a16="http://schemas.microsoft.com/office/drawing/2014/main" id="{1003F4DA-41A4-432B-A0C7-4553E96D45C9}"/>
              </a:ext>
            </a:extLst>
          </p:cNvPr>
          <p:cNvSpPr txBox="1"/>
          <p:nvPr/>
        </p:nvSpPr>
        <p:spPr>
          <a:xfrm>
            <a:off x="1261872" y="5876521"/>
            <a:ext cx="1535116" cy="369332"/>
          </a:xfrm>
          <a:prstGeom prst="rect">
            <a:avLst/>
          </a:prstGeom>
          <a:noFill/>
        </p:spPr>
        <p:txBody>
          <a:bodyPr wrap="square" rtlCol="0">
            <a:spAutoFit/>
          </a:bodyPr>
          <a:lstStyle/>
          <a:p>
            <a:r>
              <a:rPr lang="en-IN" dirty="0"/>
              <a:t>Batch: D9</a:t>
            </a:r>
          </a:p>
        </p:txBody>
      </p:sp>
    </p:spTree>
    <p:extLst>
      <p:ext uri="{BB962C8B-B14F-4D97-AF65-F5344CB8AC3E}">
        <p14:creationId xmlns:p14="http://schemas.microsoft.com/office/powerpoint/2010/main" val="115604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F496-364B-4E79-B739-4A7F1F2EA1A6}"/>
              </a:ext>
            </a:extLst>
          </p:cNvPr>
          <p:cNvSpPr>
            <a:spLocks noGrp="1"/>
          </p:cNvSpPr>
          <p:nvPr>
            <p:ph type="title"/>
          </p:nvPr>
        </p:nvSpPr>
        <p:spPr>
          <a:xfrm>
            <a:off x="1261872" y="365760"/>
            <a:ext cx="9692640" cy="4571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6D9CAEF7-9C24-440F-BA20-4A3889DA5E77}"/>
              </a:ext>
            </a:extLst>
          </p:cNvPr>
          <p:cNvSpPr>
            <a:spLocks noGrp="1"/>
          </p:cNvSpPr>
          <p:nvPr>
            <p:ph idx="1"/>
          </p:nvPr>
        </p:nvSpPr>
        <p:spPr>
          <a:xfrm>
            <a:off x="1261872" y="969084"/>
            <a:ext cx="8595360" cy="5211053"/>
          </a:xfrm>
        </p:spPr>
        <p:txBody>
          <a:bodyPr>
            <a:normAutofit fontScale="92500" lnSpcReduction="20000"/>
          </a:bodyPr>
          <a:lstStyle/>
          <a:p>
            <a:pPr marL="274320" indent="0" algn="ctr">
              <a:lnSpc>
                <a:spcPct val="107000"/>
              </a:lnSpc>
              <a:spcAft>
                <a:spcPts val="800"/>
              </a:spcAft>
              <a:buNone/>
            </a:pPr>
            <a:r>
              <a:rPr lang="en-IN" sz="2800" b="1" dirty="0">
                <a:effectLst/>
                <a:latin typeface="Calibri" panose="020F0502020204030204" pitchFamily="34" charset="0"/>
                <a:ea typeface="Calibri" panose="020F0502020204030204" pitchFamily="34" charset="0"/>
                <a:cs typeface="Times New Roman" panose="02020603050405020304" pitchFamily="18" charset="0"/>
              </a:rPr>
              <a:t>Paper 3</a:t>
            </a:r>
            <a:endParaRPr lang="en-IN" sz="2800" b="1" dirty="0">
              <a:latin typeface="Calibri" panose="020F0502020204030204" pitchFamily="34" charset="0"/>
              <a:ea typeface="Calibri" panose="020F0502020204030204" pitchFamily="34" charset="0"/>
              <a:cs typeface="Times New Roman" panose="02020603050405020304" pitchFamily="18" charset="0"/>
            </a:endParaRPr>
          </a:p>
          <a:p>
            <a:pPr marL="560070" indent="-285750">
              <a:lnSpc>
                <a:spcPct val="107000"/>
              </a:lnSpc>
              <a:spcAft>
                <a:spcPts val="800"/>
              </a:spcAft>
            </a:pPr>
            <a:r>
              <a:rPr lang="en-IN" b="0" i="0" dirty="0">
                <a:solidFill>
                  <a:srgbClr val="202124"/>
                </a:solidFill>
                <a:effectLst/>
                <a:latin typeface="Roboto" panose="02000000000000000000" pitchFamily="2" charset="0"/>
              </a:rPr>
              <a:t>J. H. Kennedy, M. T. A. Khan, M. J. Ahmed and M. Rasool, “Image steganography based on AES algorithm with </a:t>
            </a:r>
            <a:r>
              <a:rPr lang="en-IN" b="0" i="0" dirty="0" err="1">
                <a:solidFill>
                  <a:srgbClr val="202124"/>
                </a:solidFill>
                <a:effectLst/>
                <a:latin typeface="Roboto" panose="02000000000000000000" pitchFamily="2" charset="0"/>
              </a:rPr>
              <a:t>huffman</a:t>
            </a:r>
            <a:r>
              <a:rPr lang="en-IN" b="0" i="0" dirty="0">
                <a:solidFill>
                  <a:srgbClr val="202124"/>
                </a:solidFill>
                <a:effectLst/>
                <a:latin typeface="Roboto" panose="02000000000000000000" pitchFamily="2" charset="0"/>
              </a:rPr>
              <a:t> coding,” International Journal of Engineering Science and Computing, April 2017, vol. 7, no. 4, pp. 6352-6355, 2017</a:t>
            </a:r>
          </a:p>
          <a:p>
            <a:pPr marL="560070" indent="-285750">
              <a:lnSpc>
                <a:spcPct val="107000"/>
              </a:lnSpc>
              <a:spcAft>
                <a:spcPts val="800"/>
              </a:spcAft>
            </a:pPr>
            <a:r>
              <a:rPr lang="en-US" b="1" dirty="0">
                <a:solidFill>
                  <a:srgbClr val="202124"/>
                </a:solidFill>
                <a:latin typeface="Roboto" panose="02000000000000000000" pitchFamily="2" charset="0"/>
                <a:ea typeface="Calibri" panose="020F0502020204030204" pitchFamily="34" charset="0"/>
                <a:cs typeface="Times New Roman" panose="02020603050405020304" pitchFamily="18" charset="0"/>
              </a:rPr>
              <a:t>Methodology</a:t>
            </a:r>
            <a:r>
              <a:rPr lang="en-US" dirty="0">
                <a:solidFill>
                  <a:srgbClr val="202124"/>
                </a:solidFill>
                <a:latin typeface="Roboto" panose="02000000000000000000" pitchFamily="2" charset="0"/>
                <a:ea typeface="Calibri" panose="020F0502020204030204" pitchFamily="34" charset="0"/>
                <a:cs typeface="Times New Roman" panose="02020603050405020304" pitchFamily="18" charset="0"/>
              </a:rPr>
              <a:t>: This paper presents an algorithm, in which the picture is input to AES Encryption to urge the scrambled picture, at that point, it is compressed with Huffman Coding, and the encrypted image is uncompressed and given as the input to AES Decryption to urge the initial image using AES (Advanced Encryption Standard)the algorithm, LSB algorithm, and compression and decompression of that image using Huffman Coding</a:t>
            </a:r>
          </a:p>
          <a:p>
            <a:pPr marL="560070" indent="-285750">
              <a:lnSpc>
                <a:spcPct val="107000"/>
              </a:lnSpc>
              <a:spcAft>
                <a:spcPts val="800"/>
              </a:spcAft>
            </a:pPr>
            <a:r>
              <a:rPr lang="en-US" b="1"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Pros: </a:t>
            </a:r>
            <a:r>
              <a:rPr lang="en-US" sz="1900"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Simple compressing encoding schemes and can be implemented easily and efficiently. Produce a lossless compression of images</a:t>
            </a:r>
          </a:p>
          <a:p>
            <a:pPr marL="560070" indent="-285750">
              <a:lnSpc>
                <a:spcPct val="107000"/>
              </a:lnSpc>
              <a:spcAft>
                <a:spcPts val="800"/>
              </a:spcAft>
            </a:pPr>
            <a:r>
              <a:rPr lang="en-US" b="1"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 </a:t>
            </a:r>
            <a:r>
              <a:rPr lang="en-US" b="1" dirty="0">
                <a:solidFill>
                  <a:srgbClr val="202124"/>
                </a:solidFill>
                <a:latin typeface="Roboto" panose="02000000000000000000" pitchFamily="2" charset="0"/>
                <a:ea typeface="Calibri" panose="020F0502020204030204" pitchFamily="34" charset="0"/>
                <a:cs typeface="Times New Roman" panose="02020603050405020304" pitchFamily="18" charset="0"/>
              </a:rPr>
              <a:t>Cons: </a:t>
            </a:r>
            <a:r>
              <a:rPr lang="en-US" sz="1900"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Extended Huffman coding is not that effective at all.it can be very slow when rebuilding the entire tree for each symbol.</a:t>
            </a:r>
          </a:p>
          <a:p>
            <a:pPr marL="560070" indent="-285750">
              <a:lnSpc>
                <a:spcPct val="107000"/>
              </a:lnSpc>
              <a:spcAft>
                <a:spcPts val="800"/>
              </a:spcAft>
            </a:pP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72499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F496-364B-4E79-B739-4A7F1F2EA1A6}"/>
              </a:ext>
            </a:extLst>
          </p:cNvPr>
          <p:cNvSpPr>
            <a:spLocks noGrp="1"/>
          </p:cNvSpPr>
          <p:nvPr>
            <p:ph type="title"/>
          </p:nvPr>
        </p:nvSpPr>
        <p:spPr>
          <a:xfrm>
            <a:off x="1261872" y="365760"/>
            <a:ext cx="9692640" cy="4571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6D9CAEF7-9C24-440F-BA20-4A3889DA5E77}"/>
              </a:ext>
            </a:extLst>
          </p:cNvPr>
          <p:cNvSpPr>
            <a:spLocks noGrp="1"/>
          </p:cNvSpPr>
          <p:nvPr>
            <p:ph idx="1"/>
          </p:nvPr>
        </p:nvSpPr>
        <p:spPr>
          <a:xfrm>
            <a:off x="1261872" y="969084"/>
            <a:ext cx="8595360" cy="5211053"/>
          </a:xfrm>
        </p:spPr>
        <p:txBody>
          <a:bodyPr>
            <a:normAutofit fontScale="92500" lnSpcReduction="10000"/>
          </a:bodyPr>
          <a:lstStyle/>
          <a:p>
            <a:pPr marL="274320" indent="0" algn="ctr">
              <a:lnSpc>
                <a:spcPct val="107000"/>
              </a:lnSpc>
              <a:spcAft>
                <a:spcPts val="800"/>
              </a:spcAft>
              <a:buNone/>
            </a:pPr>
            <a:r>
              <a:rPr lang="en-IN" sz="2800" b="1" dirty="0">
                <a:effectLst/>
                <a:latin typeface="Calibri" panose="020F0502020204030204" pitchFamily="34" charset="0"/>
                <a:ea typeface="Calibri" panose="020F0502020204030204" pitchFamily="34" charset="0"/>
                <a:cs typeface="Times New Roman" panose="02020603050405020304" pitchFamily="18" charset="0"/>
              </a:rPr>
              <a:t>Paper 4</a:t>
            </a:r>
            <a:endParaRPr lang="en-IN" sz="2800" b="1" dirty="0">
              <a:latin typeface="Calibri" panose="020F0502020204030204" pitchFamily="34" charset="0"/>
              <a:ea typeface="Calibri" panose="020F0502020204030204" pitchFamily="34" charset="0"/>
              <a:cs typeface="Times New Roman" panose="02020603050405020304" pitchFamily="18" charset="0"/>
            </a:endParaRPr>
          </a:p>
          <a:p>
            <a:pPr marL="560070" indent="-285750">
              <a:lnSpc>
                <a:spcPct val="107000"/>
              </a:lnSpc>
              <a:spcAft>
                <a:spcPts val="800"/>
              </a:spcAft>
            </a:pPr>
            <a:r>
              <a:rPr lang="en-US" b="0" i="0" dirty="0">
                <a:solidFill>
                  <a:srgbClr val="202124"/>
                </a:solidFill>
                <a:effectLst/>
                <a:latin typeface="Roboto" panose="02000000000000000000" pitchFamily="2" charset="0"/>
              </a:rPr>
              <a:t>L. Sharma and A. Gupta, “Image encryption using Huffman Coding for steganography,,” International Journal of Advance research , Ideas and Innovations in Technology, vol. 2, no. 5, pp. 1-10, 2016</a:t>
            </a:r>
          </a:p>
          <a:p>
            <a:pPr marL="560070" indent="-285750">
              <a:lnSpc>
                <a:spcPct val="107000"/>
              </a:lnSpc>
              <a:spcAft>
                <a:spcPts val="800"/>
              </a:spcAft>
            </a:pPr>
            <a:r>
              <a:rPr lang="en-US" b="1" dirty="0">
                <a:solidFill>
                  <a:srgbClr val="202124"/>
                </a:solidFill>
                <a:latin typeface="Roboto" panose="02000000000000000000" pitchFamily="2" charset="0"/>
                <a:ea typeface="Calibri" panose="020F0502020204030204" pitchFamily="34" charset="0"/>
                <a:cs typeface="Times New Roman" panose="02020603050405020304" pitchFamily="18" charset="0"/>
              </a:rPr>
              <a:t>Methodology</a:t>
            </a:r>
            <a:r>
              <a:rPr lang="en-US" dirty="0">
                <a:solidFill>
                  <a:srgbClr val="202124"/>
                </a:solidFill>
                <a:latin typeface="Roboto" panose="02000000000000000000" pitchFamily="2" charset="0"/>
                <a:ea typeface="Calibri" panose="020F0502020204030204" pitchFamily="34" charset="0"/>
                <a:cs typeface="Times New Roman" panose="02020603050405020304" pitchFamily="18" charset="0"/>
              </a:rPr>
              <a:t>: Encrypt the message by Huffman code and apply the In Steganography. We separate the picture into multiple pieces which are non-overlapped in nature and the block estimate is 3×3 pixel which is able to consider a framework. For every value from the network can be spoken to in eight-bit where two-bit will utilize as the slightest noteworthy bit (LSB) substitution and quotient esteem differencing (QVD) is connected to other bits.</a:t>
            </a:r>
          </a:p>
          <a:p>
            <a:pPr marL="560070" indent="-285750">
              <a:lnSpc>
                <a:spcPct val="107000"/>
              </a:lnSpc>
              <a:spcAft>
                <a:spcPts val="800"/>
              </a:spcAft>
            </a:pPr>
            <a:r>
              <a:rPr lang="en-US" b="1"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Pros: </a:t>
            </a:r>
            <a:r>
              <a:rPr lang="en-US" dirty="0">
                <a:solidFill>
                  <a:srgbClr val="202124"/>
                </a:solidFill>
                <a:latin typeface="Roboto" panose="02000000000000000000" pitchFamily="2" charset="0"/>
                <a:ea typeface="Calibri" panose="020F0502020204030204" pitchFamily="34" charset="0"/>
                <a:cs typeface="Times New Roman" panose="02020603050405020304" pitchFamily="18" charset="0"/>
              </a:rPr>
              <a:t>P</a:t>
            </a:r>
            <a:r>
              <a:rPr lang="en-US"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rovide better security with high embedding capacity </a:t>
            </a:r>
            <a:r>
              <a:rPr lang="en-US" dirty="0" err="1">
                <a:solidFill>
                  <a:srgbClr val="202124"/>
                </a:solidFill>
                <a:effectLst/>
                <a:latin typeface="Roboto" panose="02000000000000000000" pitchFamily="2" charset="0"/>
                <a:ea typeface="Calibri" panose="020F0502020204030204" pitchFamily="34" charset="0"/>
                <a:cs typeface="Times New Roman" panose="02020603050405020304" pitchFamily="18" charset="0"/>
              </a:rPr>
              <a:t>anda</a:t>
            </a:r>
            <a:r>
              <a:rPr lang="en-US"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 better quality than the existing system.</a:t>
            </a:r>
          </a:p>
          <a:p>
            <a:pPr marL="560070" indent="-285750">
              <a:lnSpc>
                <a:spcPct val="107000"/>
              </a:lnSpc>
              <a:spcAft>
                <a:spcPts val="800"/>
              </a:spcAft>
            </a:pPr>
            <a:r>
              <a:rPr lang="en-US" b="1" dirty="0">
                <a:solidFill>
                  <a:srgbClr val="202124"/>
                </a:solidFill>
                <a:latin typeface="Roboto" panose="02000000000000000000" pitchFamily="2" charset="0"/>
                <a:ea typeface="Calibri" panose="020F0502020204030204" pitchFamily="34" charset="0"/>
                <a:cs typeface="Times New Roman" panose="02020603050405020304" pitchFamily="18" charset="0"/>
              </a:rPr>
              <a:t>Cons: </a:t>
            </a:r>
            <a:r>
              <a:rPr lang="en-US" dirty="0">
                <a:solidFill>
                  <a:srgbClr val="202124"/>
                </a:solidFill>
                <a:latin typeface="Roboto" panose="02000000000000000000" pitchFamily="2" charset="0"/>
                <a:ea typeface="Calibri" panose="020F0502020204030204" pitchFamily="34" charset="0"/>
                <a:cs typeface="Times New Roman" panose="02020603050405020304" pitchFamily="18" charset="0"/>
              </a:rPr>
              <a:t>compression data with lowest size to decrease the size of secrete message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67132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F496-364B-4E79-B739-4A7F1F2EA1A6}"/>
              </a:ext>
            </a:extLst>
          </p:cNvPr>
          <p:cNvSpPr>
            <a:spLocks noGrp="1"/>
          </p:cNvSpPr>
          <p:nvPr>
            <p:ph type="title"/>
          </p:nvPr>
        </p:nvSpPr>
        <p:spPr>
          <a:xfrm>
            <a:off x="1261872" y="365760"/>
            <a:ext cx="9692640" cy="4571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6D9CAEF7-9C24-440F-BA20-4A3889DA5E77}"/>
              </a:ext>
            </a:extLst>
          </p:cNvPr>
          <p:cNvSpPr>
            <a:spLocks noGrp="1"/>
          </p:cNvSpPr>
          <p:nvPr>
            <p:ph idx="1"/>
          </p:nvPr>
        </p:nvSpPr>
        <p:spPr>
          <a:xfrm>
            <a:off x="1261872" y="969084"/>
            <a:ext cx="8595360" cy="5211053"/>
          </a:xfrm>
        </p:spPr>
        <p:txBody>
          <a:bodyPr>
            <a:normAutofit lnSpcReduction="10000"/>
          </a:bodyPr>
          <a:lstStyle/>
          <a:p>
            <a:pPr marL="274320" indent="0" algn="ctr">
              <a:lnSpc>
                <a:spcPct val="107000"/>
              </a:lnSpc>
              <a:spcAft>
                <a:spcPts val="800"/>
              </a:spcAft>
              <a:buNone/>
            </a:pPr>
            <a:r>
              <a:rPr lang="en-IN" sz="2800" b="1" dirty="0">
                <a:effectLst/>
                <a:latin typeface="Calibri" panose="020F0502020204030204" pitchFamily="34" charset="0"/>
                <a:ea typeface="Calibri" panose="020F0502020204030204" pitchFamily="34" charset="0"/>
                <a:cs typeface="Times New Roman" panose="02020603050405020304" pitchFamily="18" charset="0"/>
              </a:rPr>
              <a:t>Paper 5</a:t>
            </a:r>
            <a:endParaRPr lang="en-IN" sz="2800" b="1" dirty="0">
              <a:latin typeface="Calibri" panose="020F0502020204030204" pitchFamily="34" charset="0"/>
              <a:ea typeface="Calibri" panose="020F0502020204030204" pitchFamily="34" charset="0"/>
              <a:cs typeface="Times New Roman" panose="02020603050405020304" pitchFamily="18" charset="0"/>
            </a:endParaRPr>
          </a:p>
          <a:p>
            <a:pPr marL="560070" indent="-285750">
              <a:lnSpc>
                <a:spcPct val="107000"/>
              </a:lnSpc>
              <a:spcAft>
                <a:spcPts val="800"/>
              </a:spcAft>
            </a:pPr>
            <a:r>
              <a:rPr lang="en-IN" b="0" i="0" dirty="0">
                <a:solidFill>
                  <a:srgbClr val="202124"/>
                </a:solidFill>
                <a:effectLst/>
                <a:latin typeface="Roboto" panose="02000000000000000000" pitchFamily="2" charset="0"/>
              </a:rPr>
              <a:t>D. R. I. M. </a:t>
            </a:r>
            <a:r>
              <a:rPr lang="en-IN" b="0" i="0" dirty="0" err="1">
                <a:solidFill>
                  <a:srgbClr val="202124"/>
                </a:solidFill>
                <a:effectLst/>
                <a:latin typeface="Roboto" panose="02000000000000000000" pitchFamily="2" charset="0"/>
              </a:rPr>
              <a:t>Setiadi</a:t>
            </a:r>
            <a:r>
              <a:rPr lang="en-IN" b="0" i="0" dirty="0">
                <a:solidFill>
                  <a:srgbClr val="202124"/>
                </a:solidFill>
                <a:effectLst/>
                <a:latin typeface="Roboto" panose="02000000000000000000" pitchFamily="2" charset="0"/>
              </a:rPr>
              <a:t>, E. H. Rachmawanto2 and C. A. Sari, “Secure image steganography algorithm based on DCT,” Journal of Applied Intelligent System, vol. 2, no. 1, pp. 1-11, April 2017</a:t>
            </a:r>
          </a:p>
          <a:p>
            <a:pPr marL="560070" indent="-285750">
              <a:lnSpc>
                <a:spcPct val="107000"/>
              </a:lnSpc>
              <a:spcAft>
                <a:spcPts val="800"/>
              </a:spcAft>
            </a:pPr>
            <a:r>
              <a:rPr lang="en-US" b="1" dirty="0">
                <a:solidFill>
                  <a:srgbClr val="202124"/>
                </a:solidFill>
                <a:latin typeface="Roboto" panose="02000000000000000000" pitchFamily="2" charset="0"/>
                <a:ea typeface="Calibri" panose="020F0502020204030204" pitchFamily="34" charset="0"/>
                <a:cs typeface="Times New Roman" panose="02020603050405020304" pitchFamily="18" charset="0"/>
              </a:rPr>
              <a:t>Methodology</a:t>
            </a:r>
            <a:r>
              <a:rPr lang="en-US" dirty="0">
                <a:solidFill>
                  <a:srgbClr val="202124"/>
                </a:solidFill>
                <a:latin typeface="Roboto" panose="02000000000000000000" pitchFamily="2" charset="0"/>
                <a:ea typeface="Calibri" panose="020F0502020204030204" pitchFamily="34" charset="0"/>
                <a:cs typeface="Times New Roman" panose="02020603050405020304" pitchFamily="18" charset="0"/>
              </a:rPr>
              <a:t>: The combination of steganography utilizing discrete cosine change (DCT) and cryptography using the one-time cushion or vernal cipher executed on a computerized picture. The measurement method utilized to decide the quality of </a:t>
            </a:r>
            <a:r>
              <a:rPr lang="en-US" dirty="0" err="1">
                <a:solidFill>
                  <a:srgbClr val="202124"/>
                </a:solidFill>
                <a:latin typeface="Roboto" panose="02000000000000000000" pitchFamily="2" charset="0"/>
                <a:ea typeface="Calibri" panose="020F0502020204030204" pitchFamily="34" charset="0"/>
                <a:cs typeface="Times New Roman" panose="02020603050405020304" pitchFamily="18" charset="0"/>
              </a:rPr>
              <a:t>stego</a:t>
            </a:r>
            <a:r>
              <a:rPr lang="en-US" dirty="0">
                <a:solidFill>
                  <a:srgbClr val="202124"/>
                </a:solidFill>
                <a:latin typeface="Roboto" panose="02000000000000000000" pitchFamily="2" charset="0"/>
                <a:ea typeface="Calibri" panose="020F0502020204030204" pitchFamily="34" charset="0"/>
                <a:cs typeface="Times New Roman" panose="02020603050405020304" pitchFamily="18" charset="0"/>
              </a:rPr>
              <a:t> picture is the crest flag to clamor proportion (PSNR) and normalized cross relationship (NCC) to degree the quality of the extraction of the decrypted message</a:t>
            </a:r>
          </a:p>
          <a:p>
            <a:pPr marL="560070" indent="-285750">
              <a:lnSpc>
                <a:spcPct val="107000"/>
              </a:lnSpc>
              <a:spcAft>
                <a:spcPts val="800"/>
              </a:spcAft>
            </a:pPr>
            <a:r>
              <a:rPr lang="en-US" b="1"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Pros: </a:t>
            </a:r>
            <a:r>
              <a:rPr lang="en-US"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OTPs are generally received on mobile devices via SMS. This means you don’t need to have access to your account.</a:t>
            </a:r>
          </a:p>
          <a:p>
            <a:pPr marL="560070" indent="-285750">
              <a:lnSpc>
                <a:spcPct val="107000"/>
              </a:lnSpc>
              <a:spcAft>
                <a:spcPts val="800"/>
              </a:spcAft>
            </a:pPr>
            <a:r>
              <a:rPr lang="en-US" b="1" dirty="0">
                <a:solidFill>
                  <a:srgbClr val="202124"/>
                </a:solidFill>
                <a:latin typeface="Roboto" panose="02000000000000000000" pitchFamily="2" charset="0"/>
                <a:ea typeface="Calibri" panose="020F0502020204030204" pitchFamily="34" charset="0"/>
                <a:cs typeface="Times New Roman" panose="02020603050405020304" pitchFamily="18" charset="0"/>
              </a:rPr>
              <a:t>Cons: </a:t>
            </a:r>
            <a:r>
              <a:rPr lang="en-US" dirty="0">
                <a:solidFill>
                  <a:srgbClr val="202124"/>
                </a:solidFill>
                <a:latin typeface="Roboto" panose="02000000000000000000" pitchFamily="2" charset="0"/>
                <a:ea typeface="Calibri" panose="020F0502020204030204" pitchFamily="34" charset="0"/>
                <a:cs typeface="Times New Roman" panose="02020603050405020304" pitchFamily="18" charset="0"/>
              </a:rPr>
              <a:t>If your OTP device is ever stolen or lost, multiple login attacks by the hacker can permanently lock you out of your account.</a:t>
            </a:r>
            <a:endParaRPr lang="en-IN" dirty="0"/>
          </a:p>
        </p:txBody>
      </p:sp>
    </p:spTree>
    <p:extLst>
      <p:ext uri="{BB962C8B-B14F-4D97-AF65-F5344CB8AC3E}">
        <p14:creationId xmlns:p14="http://schemas.microsoft.com/office/powerpoint/2010/main" val="1488817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00EF-77F0-43EB-BC07-4BEDCAF420BA}"/>
              </a:ext>
            </a:extLst>
          </p:cNvPr>
          <p:cNvSpPr>
            <a:spLocks noGrp="1"/>
          </p:cNvSpPr>
          <p:nvPr>
            <p:ph type="title"/>
          </p:nvPr>
        </p:nvSpPr>
        <p:spPr/>
        <p:txBody>
          <a:bodyPr/>
          <a:lstStyle/>
          <a:p>
            <a:r>
              <a:rPr lang="en-IN" dirty="0"/>
              <a:t>Feasibility Study</a:t>
            </a:r>
          </a:p>
        </p:txBody>
      </p:sp>
      <p:sp>
        <p:nvSpPr>
          <p:cNvPr id="3" name="Content Placeholder 2">
            <a:extLst>
              <a:ext uri="{FF2B5EF4-FFF2-40B4-BE49-F238E27FC236}">
                <a16:creationId xmlns:a16="http://schemas.microsoft.com/office/drawing/2014/main" id="{D72FBEDC-4F48-47DA-A7D6-B7C42809AD03}"/>
              </a:ext>
            </a:extLst>
          </p:cNvPr>
          <p:cNvSpPr>
            <a:spLocks noGrp="1"/>
          </p:cNvSpPr>
          <p:nvPr>
            <p:ph idx="1"/>
          </p:nvPr>
        </p:nvSpPr>
        <p:spPr/>
        <p:txBody>
          <a:bodyPr/>
          <a:lstStyle/>
          <a:p>
            <a:r>
              <a:rPr lang="en-US" b="1" dirty="0"/>
              <a:t>Economic Feasibility: </a:t>
            </a:r>
          </a:p>
          <a:p>
            <a:pPr marL="274320" lvl="1" indent="0">
              <a:buNone/>
            </a:pPr>
            <a:r>
              <a:rPr lang="en-US" sz="1800" dirty="0"/>
              <a:t>Here, we find the total cost and benefit of the proposed system over current system. The main cost of this project is the cost of building and maintaining a database. Other than that, the computational power required to run our program is feasible and efficient.</a:t>
            </a:r>
          </a:p>
          <a:p>
            <a:r>
              <a:rPr lang="en-US" b="1" dirty="0"/>
              <a:t>Technical Feasibility:</a:t>
            </a:r>
          </a:p>
          <a:p>
            <a:pPr marL="274320" lvl="1" indent="0">
              <a:buNone/>
            </a:pPr>
            <a:r>
              <a:rPr lang="en-US" sz="1800" dirty="0"/>
              <a:t>In consideration to the technologies used in this project, all the software modules are open-sourced Even Large-Scale Implementation requires less financial support </a:t>
            </a:r>
          </a:p>
          <a:p>
            <a:r>
              <a:rPr lang="en-US" b="1" dirty="0"/>
              <a:t>Social Feasibility: </a:t>
            </a:r>
          </a:p>
          <a:p>
            <a:r>
              <a:rPr lang="en-US" dirty="0"/>
              <a:t>There is always an on-demand for Security and Privacy. Since our product proves to be faster and safer than other proposed systems, the end-users , companies </a:t>
            </a:r>
            <a:r>
              <a:rPr lang="en-US" dirty="0" err="1"/>
              <a:t>amd</a:t>
            </a:r>
            <a:r>
              <a:rPr lang="en-US" dirty="0"/>
              <a:t> business ventures will adopt to our project.</a:t>
            </a:r>
            <a:endParaRPr lang="en-IN" dirty="0"/>
          </a:p>
        </p:txBody>
      </p:sp>
    </p:spTree>
    <p:extLst>
      <p:ext uri="{BB962C8B-B14F-4D97-AF65-F5344CB8AC3E}">
        <p14:creationId xmlns:p14="http://schemas.microsoft.com/office/powerpoint/2010/main" val="392499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C72DA-533B-44D7-9C8B-D1050967890F}"/>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1C7AFCB9-93FC-41E5-BA30-75786E784F1A}"/>
              </a:ext>
            </a:extLst>
          </p:cNvPr>
          <p:cNvSpPr>
            <a:spLocks noGrp="1"/>
          </p:cNvSpPr>
          <p:nvPr>
            <p:ph idx="1"/>
          </p:nvPr>
        </p:nvSpPr>
        <p:spPr/>
        <p:txBody>
          <a:bodyPr>
            <a:normAutofit/>
          </a:bodyPr>
          <a:lstStyle/>
          <a:p>
            <a:r>
              <a:rPr lang="en-IN" dirty="0">
                <a:effectLst/>
                <a:latin typeface="Calibri" panose="020F0502020204030204" pitchFamily="34" charset="0"/>
                <a:ea typeface="Calibri" panose="020F0502020204030204" pitchFamily="34" charset="0"/>
                <a:cs typeface="Calibri" panose="020F0502020204030204" pitchFamily="34" charset="0"/>
              </a:rPr>
              <a:t>In today's world of modernization and the web, client confirmation and security have been the foremost imperative need in many organizations and companies. There's a considerable inquiry within the field of information privacy. Unfortunately, the strategies of putting away and covering up touchy data like passwords and personal data have fizzled to fetch enough consideration from the analysts. </a:t>
            </a:r>
          </a:p>
          <a:p>
            <a:r>
              <a:rPr lang="en-IN" dirty="0">
                <a:effectLst/>
                <a:latin typeface="Calibri" panose="020F0502020204030204" pitchFamily="34" charset="0"/>
                <a:ea typeface="Calibri" panose="020F0502020204030204" pitchFamily="34" charset="0"/>
                <a:cs typeface="Calibri" panose="020F0502020204030204" pitchFamily="34" charset="0"/>
              </a:rPr>
              <a:t>Within the last decade, a parcel of analysts recommended the utilization of a combination of security strategies like steganography and cryptography to elevate the security of the framework. In any case, it still does not guarantee sufficient information security. In this paper, we propose a framework that executes numerous encryption strategies with a decentralized and distributed capacity of delicate data of clients and offers multi-layered security to the system. </a:t>
            </a:r>
          </a:p>
        </p:txBody>
      </p:sp>
    </p:spTree>
    <p:extLst>
      <p:ext uri="{BB962C8B-B14F-4D97-AF65-F5344CB8AC3E}">
        <p14:creationId xmlns:p14="http://schemas.microsoft.com/office/powerpoint/2010/main" val="1726945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2C92-08F1-48AC-8920-7CBFBE68713A}"/>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1C737F93-FF9E-4740-B009-6A10ED860AF1}"/>
              </a:ext>
            </a:extLst>
          </p:cNvPr>
          <p:cNvSpPr>
            <a:spLocks noGrp="1"/>
          </p:cNvSpPr>
          <p:nvPr>
            <p:ph idx="1"/>
          </p:nvPr>
        </p:nvSpPr>
        <p:spPr/>
        <p:txBody>
          <a:bodyPr/>
          <a:lstStyle/>
          <a:p>
            <a:r>
              <a:rPr lang="en-US" b="0" i="0" dirty="0">
                <a:solidFill>
                  <a:srgbClr val="202124"/>
                </a:solidFill>
                <a:effectLst/>
                <a:latin typeface="Roboto" panose="02000000000000000000" pitchFamily="2" charset="0"/>
              </a:rPr>
              <a:t>Keeping in mind of the problem statement, we propose image based encryption system which consists of a multi-layer encryption layers.</a:t>
            </a:r>
          </a:p>
          <a:p>
            <a:r>
              <a:rPr lang="en-US" dirty="0">
                <a:latin typeface="Roboto" panose="02000000000000000000" pitchFamily="2" charset="0"/>
                <a:ea typeface="Roboto" panose="02000000000000000000" pitchFamily="2" charset="0"/>
              </a:rPr>
              <a:t>The execution of the proposed system was separated into 3 stages- encryption and encoding, steganography, and unscrambling. Within the to begin with stage, the secret word was scrambled utilizing AES-128 and encoded in Base64 i.e. different of 4, as we part the secret word into 4 pieces. In stage II we performed steganography by covering up the scrambled pieces of watchword behind the pictures by implementing another lever of AES-128 encryption. Within the last stage III, we recovered the password by unscrambling the pieces of the secret word and combining them within the redress arrangement.</a:t>
            </a:r>
          </a:p>
          <a:p>
            <a:r>
              <a:rPr lang="en-US" dirty="0">
                <a:latin typeface="Roboto" panose="02000000000000000000" pitchFamily="2" charset="0"/>
                <a:ea typeface="Roboto" panose="02000000000000000000" pitchFamily="2" charset="0"/>
              </a:rPr>
              <a:t>It is evident that keeping the delicate data at the decentralized area by executing a more grounded encryption calculation like AES-128 and combining it with other security strategies like steganography upraises the security of the system.</a:t>
            </a: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56216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3595-8B9C-4EB7-A65F-F89EFB6B1354}"/>
              </a:ext>
            </a:extLst>
          </p:cNvPr>
          <p:cNvSpPr>
            <a:spLocks noGrp="1"/>
          </p:cNvSpPr>
          <p:nvPr>
            <p:ph type="title"/>
          </p:nvPr>
        </p:nvSpPr>
        <p:spPr/>
        <p:txBody>
          <a:bodyPr/>
          <a:lstStyle/>
          <a:p>
            <a:r>
              <a:rPr lang="en-IN" dirty="0"/>
              <a:t>Technology Stack</a:t>
            </a:r>
          </a:p>
        </p:txBody>
      </p:sp>
      <p:sp>
        <p:nvSpPr>
          <p:cNvPr id="3" name="Content Placeholder 2">
            <a:extLst>
              <a:ext uri="{FF2B5EF4-FFF2-40B4-BE49-F238E27FC236}">
                <a16:creationId xmlns:a16="http://schemas.microsoft.com/office/drawing/2014/main" id="{67A8E0DF-EBD2-4DE5-B2D8-772F9CB26963}"/>
              </a:ext>
            </a:extLst>
          </p:cNvPr>
          <p:cNvSpPr>
            <a:spLocks noGrp="1"/>
          </p:cNvSpPr>
          <p:nvPr>
            <p:ph idx="1"/>
          </p:nvPr>
        </p:nvSpPr>
        <p:spPr/>
        <p:txBody>
          <a:bodyPr/>
          <a:lstStyle/>
          <a:p>
            <a:pPr marL="0" indent="0">
              <a:lnSpc>
                <a:spcPct val="200000"/>
              </a:lnSpc>
              <a:buNone/>
            </a:pPr>
            <a:r>
              <a:rPr lang="en-IN" dirty="0"/>
              <a:t>1) Python 3</a:t>
            </a:r>
            <a:br>
              <a:rPr lang="en-IN" dirty="0"/>
            </a:br>
            <a:r>
              <a:rPr lang="en-IN" dirty="0"/>
              <a:t>2) </a:t>
            </a:r>
            <a:r>
              <a:rPr lang="en-IN" dirty="0" err="1"/>
              <a:t>Pyinstaller</a:t>
            </a:r>
            <a:endParaRPr lang="en-IN" dirty="0"/>
          </a:p>
          <a:p>
            <a:pPr marL="0" indent="0">
              <a:lnSpc>
                <a:spcPct val="100000"/>
              </a:lnSpc>
              <a:buNone/>
            </a:pPr>
            <a:r>
              <a:rPr lang="en-IN" dirty="0"/>
              <a:t>3) </a:t>
            </a:r>
            <a:r>
              <a:rPr lang="en-IN" dirty="0" err="1"/>
              <a:t>Tkinter</a:t>
            </a:r>
            <a:r>
              <a:rPr lang="en-IN" dirty="0"/>
              <a:t> UI</a:t>
            </a:r>
          </a:p>
          <a:p>
            <a:pPr marL="0" indent="0">
              <a:buNone/>
            </a:pPr>
            <a:endParaRPr lang="en-IN" dirty="0"/>
          </a:p>
          <a:p>
            <a:pPr marL="0" indent="0">
              <a:buNone/>
            </a:pPr>
            <a:r>
              <a:rPr lang="en-IN" b="1" dirty="0"/>
              <a:t>Encryption model</a:t>
            </a:r>
            <a:br>
              <a:rPr lang="en-IN" dirty="0"/>
            </a:br>
            <a:r>
              <a:rPr lang="en-IN" dirty="0"/>
              <a:t>1) AES 128</a:t>
            </a:r>
          </a:p>
          <a:p>
            <a:pPr marL="0" indent="0">
              <a:buNone/>
            </a:pPr>
            <a:r>
              <a:rPr lang="en-IN" dirty="0"/>
              <a:t>2) Steganography algorithm</a:t>
            </a:r>
          </a:p>
          <a:p>
            <a:pPr marL="0" indent="0">
              <a:buNone/>
            </a:pPr>
            <a:r>
              <a:rPr lang="en-IN" dirty="0"/>
              <a:t>3) Base 64 encoding</a:t>
            </a:r>
            <a:br>
              <a:rPr lang="en-IN" dirty="0"/>
            </a:br>
            <a:endParaRPr lang="en-IN" dirty="0"/>
          </a:p>
          <a:p>
            <a:pPr marL="0" indent="0">
              <a:buNone/>
            </a:pPr>
            <a:endParaRPr lang="en-IN" dirty="0"/>
          </a:p>
        </p:txBody>
      </p:sp>
      <p:pic>
        <p:nvPicPr>
          <p:cNvPr id="5" name="Picture 4">
            <a:extLst>
              <a:ext uri="{FF2B5EF4-FFF2-40B4-BE49-F238E27FC236}">
                <a16:creationId xmlns:a16="http://schemas.microsoft.com/office/drawing/2014/main" id="{81F0963D-393B-492D-87E2-86A8CFC9E3E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1828800"/>
            <a:ext cx="1446703" cy="1446703"/>
          </a:xfrm>
          <a:prstGeom prst="rect">
            <a:avLst/>
          </a:prstGeom>
        </p:spPr>
      </p:pic>
      <p:pic>
        <p:nvPicPr>
          <p:cNvPr id="19" name="Picture 18">
            <a:extLst>
              <a:ext uri="{FF2B5EF4-FFF2-40B4-BE49-F238E27FC236}">
                <a16:creationId xmlns:a16="http://schemas.microsoft.com/office/drawing/2014/main" id="{88F8683C-F609-454D-BECE-EE6D1D5CBFD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170800" y="4177553"/>
            <a:ext cx="1297102" cy="1497106"/>
          </a:xfrm>
          <a:prstGeom prst="rect">
            <a:avLst/>
          </a:prstGeom>
        </p:spPr>
      </p:pic>
    </p:spTree>
    <p:extLst>
      <p:ext uri="{BB962C8B-B14F-4D97-AF65-F5344CB8AC3E}">
        <p14:creationId xmlns:p14="http://schemas.microsoft.com/office/powerpoint/2010/main" val="391318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0878-D5C7-4684-BE90-F3BAA8A9796A}"/>
              </a:ext>
            </a:extLst>
          </p:cNvPr>
          <p:cNvSpPr>
            <a:spLocks noGrp="1"/>
          </p:cNvSpPr>
          <p:nvPr>
            <p:ph type="title"/>
          </p:nvPr>
        </p:nvSpPr>
        <p:spPr/>
        <p:txBody>
          <a:bodyPr/>
          <a:lstStyle/>
          <a:p>
            <a:r>
              <a:rPr lang="en-IN" dirty="0"/>
              <a:t>System Architecture</a:t>
            </a:r>
          </a:p>
        </p:txBody>
      </p:sp>
      <p:sp>
        <p:nvSpPr>
          <p:cNvPr id="3" name="Content Placeholder 2">
            <a:extLst>
              <a:ext uri="{FF2B5EF4-FFF2-40B4-BE49-F238E27FC236}">
                <a16:creationId xmlns:a16="http://schemas.microsoft.com/office/drawing/2014/main" id="{14B9F486-DA11-4DDC-8003-E47FC90EFFA5}"/>
              </a:ext>
            </a:extLst>
          </p:cNvPr>
          <p:cNvSpPr>
            <a:spLocks noGrp="1"/>
          </p:cNvSpPr>
          <p:nvPr>
            <p:ph idx="1"/>
          </p:nvPr>
        </p:nvSpPr>
        <p:spPr>
          <a:xfrm flipV="1">
            <a:off x="7853082" y="1272989"/>
            <a:ext cx="2004150" cy="555812"/>
          </a:xfrm>
        </p:spPr>
        <p:txBody>
          <a:bodyPr/>
          <a:lstStyle/>
          <a:p>
            <a:pPr marL="0" indent="0">
              <a:buNone/>
            </a:pPr>
            <a:r>
              <a:rPr lang="en-IN" dirty="0"/>
              <a:t> </a:t>
            </a:r>
          </a:p>
        </p:txBody>
      </p:sp>
      <p:sp>
        <p:nvSpPr>
          <p:cNvPr id="5" name="Rectangle 4">
            <a:extLst>
              <a:ext uri="{FF2B5EF4-FFF2-40B4-BE49-F238E27FC236}">
                <a16:creationId xmlns:a16="http://schemas.microsoft.com/office/drawing/2014/main" id="{F91D8146-0A21-4BA0-B980-6628FCA410C1}"/>
              </a:ext>
            </a:extLst>
          </p:cNvPr>
          <p:cNvSpPr/>
          <p:nvPr/>
        </p:nvSpPr>
        <p:spPr>
          <a:xfrm>
            <a:off x="3890682" y="2169459"/>
            <a:ext cx="3738283" cy="35589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Encryption/Decryption</a:t>
            </a:r>
            <a:br>
              <a:rPr lang="en-IN" dirty="0"/>
            </a:br>
            <a:r>
              <a:rPr lang="en-IN" dirty="0"/>
              <a:t> Platform</a:t>
            </a:r>
          </a:p>
        </p:txBody>
      </p:sp>
      <p:sp>
        <p:nvSpPr>
          <p:cNvPr id="6" name="Rectangle: Rounded Corners 5">
            <a:extLst>
              <a:ext uri="{FF2B5EF4-FFF2-40B4-BE49-F238E27FC236}">
                <a16:creationId xmlns:a16="http://schemas.microsoft.com/office/drawing/2014/main" id="{D122BD84-7D9B-47A1-A86F-B14346AFA9F6}"/>
              </a:ext>
            </a:extLst>
          </p:cNvPr>
          <p:cNvSpPr/>
          <p:nvPr/>
        </p:nvSpPr>
        <p:spPr>
          <a:xfrm>
            <a:off x="779929" y="2389094"/>
            <a:ext cx="2106706" cy="1053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with secret data</a:t>
            </a:r>
          </a:p>
        </p:txBody>
      </p:sp>
      <p:sp>
        <p:nvSpPr>
          <p:cNvPr id="7" name="Rectangle: Rounded Corners 6">
            <a:extLst>
              <a:ext uri="{FF2B5EF4-FFF2-40B4-BE49-F238E27FC236}">
                <a16:creationId xmlns:a16="http://schemas.microsoft.com/office/drawing/2014/main" id="{41E222A4-B51E-4E10-991B-C29164CC02C7}"/>
              </a:ext>
            </a:extLst>
          </p:cNvPr>
          <p:cNvSpPr/>
          <p:nvPr/>
        </p:nvSpPr>
        <p:spPr>
          <a:xfrm>
            <a:off x="8633012" y="2169459"/>
            <a:ext cx="2393576" cy="1272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Cipher data</a:t>
            </a:r>
          </a:p>
        </p:txBody>
      </p:sp>
      <p:sp>
        <p:nvSpPr>
          <p:cNvPr id="8" name="Rectangle: Rounded Corners 7">
            <a:extLst>
              <a:ext uri="{FF2B5EF4-FFF2-40B4-BE49-F238E27FC236}">
                <a16:creationId xmlns:a16="http://schemas.microsoft.com/office/drawing/2014/main" id="{8CA0D11B-116F-43AC-819C-144A2C4F18BB}"/>
              </a:ext>
            </a:extLst>
          </p:cNvPr>
          <p:cNvSpPr/>
          <p:nvPr/>
        </p:nvSpPr>
        <p:spPr>
          <a:xfrm>
            <a:off x="779929" y="4737847"/>
            <a:ext cx="2106706" cy="1053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Retrieved data</a:t>
            </a:r>
          </a:p>
        </p:txBody>
      </p:sp>
      <p:sp>
        <p:nvSpPr>
          <p:cNvPr id="9" name="Rectangle: Rounded Corners 8">
            <a:extLst>
              <a:ext uri="{FF2B5EF4-FFF2-40B4-BE49-F238E27FC236}">
                <a16:creationId xmlns:a16="http://schemas.microsoft.com/office/drawing/2014/main" id="{F5DC348B-4391-49FC-94C5-C8E9056FEC2D}"/>
              </a:ext>
            </a:extLst>
          </p:cNvPr>
          <p:cNvSpPr/>
          <p:nvPr/>
        </p:nvSpPr>
        <p:spPr>
          <a:xfrm>
            <a:off x="8660444" y="4499069"/>
            <a:ext cx="2393576" cy="1272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Passing for decryption</a:t>
            </a:r>
          </a:p>
        </p:txBody>
      </p:sp>
      <p:cxnSp>
        <p:nvCxnSpPr>
          <p:cNvPr id="11" name="Straight Arrow Connector 10">
            <a:extLst>
              <a:ext uri="{FF2B5EF4-FFF2-40B4-BE49-F238E27FC236}">
                <a16:creationId xmlns:a16="http://schemas.microsoft.com/office/drawing/2014/main" id="{8E1E0F07-37CB-45EA-87EB-5224E9BF825D}"/>
              </a:ext>
            </a:extLst>
          </p:cNvPr>
          <p:cNvCxnSpPr>
            <a:stCxn id="6" idx="3"/>
          </p:cNvCxnSpPr>
          <p:nvPr/>
        </p:nvCxnSpPr>
        <p:spPr>
          <a:xfrm flipV="1">
            <a:off x="2886635" y="2915770"/>
            <a:ext cx="10040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962B9309-04E8-4A25-B72D-9B4BC1461311}"/>
              </a:ext>
            </a:extLst>
          </p:cNvPr>
          <p:cNvCxnSpPr>
            <a:cxnSpLocks/>
            <a:stCxn id="9" idx="1"/>
          </p:cNvCxnSpPr>
          <p:nvPr/>
        </p:nvCxnSpPr>
        <p:spPr>
          <a:xfrm flipH="1">
            <a:off x="7628965" y="5135563"/>
            <a:ext cx="10314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44CE584-5DB6-466B-8404-721C312CEF7C}"/>
              </a:ext>
            </a:extLst>
          </p:cNvPr>
          <p:cNvCxnSpPr>
            <a:cxnSpLocks/>
            <a:stCxn id="7" idx="2"/>
          </p:cNvCxnSpPr>
          <p:nvPr/>
        </p:nvCxnSpPr>
        <p:spPr>
          <a:xfrm flipH="1">
            <a:off x="9825318" y="3442447"/>
            <a:ext cx="4482" cy="1056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8187E11-6224-46C0-AA6B-89592EFF29FF}"/>
              </a:ext>
            </a:extLst>
          </p:cNvPr>
          <p:cNvCxnSpPr>
            <a:cxnSpLocks/>
          </p:cNvCxnSpPr>
          <p:nvPr/>
        </p:nvCxnSpPr>
        <p:spPr>
          <a:xfrm flipH="1">
            <a:off x="2872918" y="5227451"/>
            <a:ext cx="10314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3E68F58-678F-4781-972A-1F2F773E333B}"/>
              </a:ext>
            </a:extLst>
          </p:cNvPr>
          <p:cNvCxnSpPr/>
          <p:nvPr/>
        </p:nvCxnSpPr>
        <p:spPr>
          <a:xfrm flipV="1">
            <a:off x="7628965" y="2845687"/>
            <a:ext cx="10040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42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643AE-600D-4885-87F3-A52DB5329C05}"/>
              </a:ext>
            </a:extLst>
          </p:cNvPr>
          <p:cNvSpPr>
            <a:spLocks noGrp="1"/>
          </p:cNvSpPr>
          <p:nvPr>
            <p:ph type="title"/>
          </p:nvPr>
        </p:nvSpPr>
        <p:spPr>
          <a:xfrm flipV="1">
            <a:off x="7951694" y="215153"/>
            <a:ext cx="3002818" cy="150607"/>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F45AF9BC-D4E7-4597-B495-F2CABB779306}"/>
              </a:ext>
            </a:extLst>
          </p:cNvPr>
          <p:cNvSpPr>
            <a:spLocks noGrp="1"/>
          </p:cNvSpPr>
          <p:nvPr>
            <p:ph idx="1"/>
          </p:nvPr>
        </p:nvSpPr>
        <p:spPr>
          <a:xfrm flipH="1" flipV="1">
            <a:off x="9857232" y="1326777"/>
            <a:ext cx="685262" cy="502024"/>
          </a:xfrm>
        </p:spPr>
        <p:txBody>
          <a:bodyPr/>
          <a:lstStyle/>
          <a:p>
            <a:pPr marL="0" indent="0">
              <a:buNone/>
            </a:pPr>
            <a:r>
              <a:rPr lang="en-IN" dirty="0"/>
              <a:t>  </a:t>
            </a:r>
          </a:p>
        </p:txBody>
      </p:sp>
      <p:sp>
        <p:nvSpPr>
          <p:cNvPr id="4" name="TextBox 3">
            <a:extLst>
              <a:ext uri="{FF2B5EF4-FFF2-40B4-BE49-F238E27FC236}">
                <a16:creationId xmlns:a16="http://schemas.microsoft.com/office/drawing/2014/main" id="{A8BDFAE6-F0E5-4F4B-836C-DDFAA11BF202}"/>
              </a:ext>
            </a:extLst>
          </p:cNvPr>
          <p:cNvSpPr txBox="1"/>
          <p:nvPr/>
        </p:nvSpPr>
        <p:spPr>
          <a:xfrm>
            <a:off x="593518" y="887506"/>
            <a:ext cx="5006499" cy="461665"/>
          </a:xfrm>
          <a:prstGeom prst="rect">
            <a:avLst/>
          </a:prstGeom>
          <a:noFill/>
        </p:spPr>
        <p:txBody>
          <a:bodyPr wrap="none" rtlCol="0">
            <a:spAutoFit/>
          </a:bodyPr>
          <a:lstStyle/>
          <a:p>
            <a:r>
              <a:rPr lang="en-IN" sz="2400" b="1" dirty="0"/>
              <a:t>Encryption/ Decryption Platform</a:t>
            </a:r>
          </a:p>
        </p:txBody>
      </p:sp>
      <p:sp>
        <p:nvSpPr>
          <p:cNvPr id="5" name="Rectangle 4">
            <a:extLst>
              <a:ext uri="{FF2B5EF4-FFF2-40B4-BE49-F238E27FC236}">
                <a16:creationId xmlns:a16="http://schemas.microsoft.com/office/drawing/2014/main" id="{914990BD-D5D7-468B-8AB1-6303410C1B95}"/>
              </a:ext>
            </a:extLst>
          </p:cNvPr>
          <p:cNvSpPr/>
          <p:nvPr/>
        </p:nvSpPr>
        <p:spPr>
          <a:xfrm>
            <a:off x="1416424" y="2196354"/>
            <a:ext cx="1846729" cy="779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AES 128 encryption</a:t>
            </a:r>
          </a:p>
        </p:txBody>
      </p:sp>
      <p:sp>
        <p:nvSpPr>
          <p:cNvPr id="6" name="Rectangle: Rounded Corners 5">
            <a:extLst>
              <a:ext uri="{FF2B5EF4-FFF2-40B4-BE49-F238E27FC236}">
                <a16:creationId xmlns:a16="http://schemas.microsoft.com/office/drawing/2014/main" id="{7E9F408B-518E-4131-920F-B3BB22C88A29}"/>
              </a:ext>
            </a:extLst>
          </p:cNvPr>
          <p:cNvSpPr/>
          <p:nvPr/>
        </p:nvSpPr>
        <p:spPr>
          <a:xfrm>
            <a:off x="1416424" y="3460376"/>
            <a:ext cx="1846728" cy="488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Splitter</a:t>
            </a:r>
          </a:p>
        </p:txBody>
      </p:sp>
      <p:sp>
        <p:nvSpPr>
          <p:cNvPr id="7" name="Rectangle 6">
            <a:extLst>
              <a:ext uri="{FF2B5EF4-FFF2-40B4-BE49-F238E27FC236}">
                <a16:creationId xmlns:a16="http://schemas.microsoft.com/office/drawing/2014/main" id="{49151FC6-E1D6-4ECE-B617-30D0974E71BE}"/>
              </a:ext>
            </a:extLst>
          </p:cNvPr>
          <p:cNvSpPr/>
          <p:nvPr/>
        </p:nvSpPr>
        <p:spPr>
          <a:xfrm>
            <a:off x="1416423" y="4433044"/>
            <a:ext cx="1846729" cy="20305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93589337-8A91-49BE-B4E9-8CB04F075E58}"/>
              </a:ext>
            </a:extLst>
          </p:cNvPr>
          <p:cNvSpPr/>
          <p:nvPr/>
        </p:nvSpPr>
        <p:spPr>
          <a:xfrm>
            <a:off x="1474693" y="5398121"/>
            <a:ext cx="582706"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Img1</a:t>
            </a:r>
          </a:p>
        </p:txBody>
      </p:sp>
      <p:sp>
        <p:nvSpPr>
          <p:cNvPr id="9" name="TextBox 8">
            <a:extLst>
              <a:ext uri="{FF2B5EF4-FFF2-40B4-BE49-F238E27FC236}">
                <a16:creationId xmlns:a16="http://schemas.microsoft.com/office/drawing/2014/main" id="{9361B2B1-0713-41E3-952A-51AF5AD67264}"/>
              </a:ext>
            </a:extLst>
          </p:cNvPr>
          <p:cNvSpPr txBox="1"/>
          <p:nvPr/>
        </p:nvSpPr>
        <p:spPr>
          <a:xfrm>
            <a:off x="1416423" y="4629399"/>
            <a:ext cx="2261100" cy="646331"/>
          </a:xfrm>
          <a:prstGeom prst="rect">
            <a:avLst/>
          </a:prstGeom>
          <a:noFill/>
        </p:spPr>
        <p:txBody>
          <a:bodyPr wrap="square" rtlCol="0">
            <a:spAutoFit/>
          </a:bodyPr>
          <a:lstStyle/>
          <a:p>
            <a:r>
              <a:rPr lang="en-IN" dirty="0">
                <a:solidFill>
                  <a:schemeClr val="bg1"/>
                </a:solidFill>
              </a:rPr>
              <a:t>Steganography Process</a:t>
            </a:r>
          </a:p>
        </p:txBody>
      </p:sp>
      <p:sp>
        <p:nvSpPr>
          <p:cNvPr id="11" name="Rectangle 10">
            <a:extLst>
              <a:ext uri="{FF2B5EF4-FFF2-40B4-BE49-F238E27FC236}">
                <a16:creationId xmlns:a16="http://schemas.microsoft.com/office/drawing/2014/main" id="{B58FCA06-B680-4DA3-BF34-F2B586452113}"/>
              </a:ext>
            </a:extLst>
          </p:cNvPr>
          <p:cNvSpPr/>
          <p:nvPr/>
        </p:nvSpPr>
        <p:spPr>
          <a:xfrm>
            <a:off x="2514061" y="5398120"/>
            <a:ext cx="582706"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Img2</a:t>
            </a:r>
          </a:p>
        </p:txBody>
      </p:sp>
      <p:sp>
        <p:nvSpPr>
          <p:cNvPr id="12" name="Rectangle 11">
            <a:extLst>
              <a:ext uri="{FF2B5EF4-FFF2-40B4-BE49-F238E27FC236}">
                <a16:creationId xmlns:a16="http://schemas.microsoft.com/office/drawing/2014/main" id="{31EB0F61-DA17-4873-B865-10CDBC066573}"/>
              </a:ext>
            </a:extLst>
          </p:cNvPr>
          <p:cNvSpPr/>
          <p:nvPr/>
        </p:nvSpPr>
        <p:spPr>
          <a:xfrm>
            <a:off x="1474693" y="5928594"/>
            <a:ext cx="582706"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Img3</a:t>
            </a:r>
          </a:p>
        </p:txBody>
      </p:sp>
      <p:sp>
        <p:nvSpPr>
          <p:cNvPr id="13" name="Rectangle 12">
            <a:extLst>
              <a:ext uri="{FF2B5EF4-FFF2-40B4-BE49-F238E27FC236}">
                <a16:creationId xmlns:a16="http://schemas.microsoft.com/office/drawing/2014/main" id="{2FF5404C-75C6-4393-9D99-7054DEFD6EC3}"/>
              </a:ext>
            </a:extLst>
          </p:cNvPr>
          <p:cNvSpPr/>
          <p:nvPr/>
        </p:nvSpPr>
        <p:spPr>
          <a:xfrm>
            <a:off x="2514061" y="5974976"/>
            <a:ext cx="582706"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Img4</a:t>
            </a:r>
          </a:p>
        </p:txBody>
      </p:sp>
      <p:sp>
        <p:nvSpPr>
          <p:cNvPr id="14" name="Rectangle 13">
            <a:extLst>
              <a:ext uri="{FF2B5EF4-FFF2-40B4-BE49-F238E27FC236}">
                <a16:creationId xmlns:a16="http://schemas.microsoft.com/office/drawing/2014/main" id="{6FC051D6-D897-41A5-BCD7-723F5B2E5772}"/>
              </a:ext>
            </a:extLst>
          </p:cNvPr>
          <p:cNvSpPr/>
          <p:nvPr/>
        </p:nvSpPr>
        <p:spPr>
          <a:xfrm>
            <a:off x="8010503" y="2129118"/>
            <a:ext cx="1846729" cy="779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AES 128</a:t>
            </a:r>
          </a:p>
          <a:p>
            <a:pPr algn="ctr"/>
            <a:r>
              <a:rPr lang="en-IN" dirty="0"/>
              <a:t>decryption</a:t>
            </a:r>
          </a:p>
        </p:txBody>
      </p:sp>
      <p:sp>
        <p:nvSpPr>
          <p:cNvPr id="15" name="Rectangle: Rounded Corners 14">
            <a:extLst>
              <a:ext uri="{FF2B5EF4-FFF2-40B4-BE49-F238E27FC236}">
                <a16:creationId xmlns:a16="http://schemas.microsoft.com/office/drawing/2014/main" id="{3EEBD238-178E-4C48-B3A4-B08B2380A477}"/>
              </a:ext>
            </a:extLst>
          </p:cNvPr>
          <p:cNvSpPr/>
          <p:nvPr/>
        </p:nvSpPr>
        <p:spPr>
          <a:xfrm>
            <a:off x="8010503" y="3393140"/>
            <a:ext cx="1846728" cy="488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Joiner</a:t>
            </a:r>
          </a:p>
        </p:txBody>
      </p:sp>
      <p:sp>
        <p:nvSpPr>
          <p:cNvPr id="16" name="Rectangle 15">
            <a:extLst>
              <a:ext uri="{FF2B5EF4-FFF2-40B4-BE49-F238E27FC236}">
                <a16:creationId xmlns:a16="http://schemas.microsoft.com/office/drawing/2014/main" id="{4194DFAA-0D01-4D4B-8C67-90C2B5543AB7}"/>
              </a:ext>
            </a:extLst>
          </p:cNvPr>
          <p:cNvSpPr/>
          <p:nvPr/>
        </p:nvSpPr>
        <p:spPr>
          <a:xfrm>
            <a:off x="8010502" y="4365808"/>
            <a:ext cx="1846729" cy="20305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1"/>
              </a:solidFill>
            </a:endParaRPr>
          </a:p>
        </p:txBody>
      </p:sp>
      <p:sp>
        <p:nvSpPr>
          <p:cNvPr id="17" name="Rectangle 16">
            <a:extLst>
              <a:ext uri="{FF2B5EF4-FFF2-40B4-BE49-F238E27FC236}">
                <a16:creationId xmlns:a16="http://schemas.microsoft.com/office/drawing/2014/main" id="{16F8CAB9-C755-4C0D-B988-B3CDF62E9992}"/>
              </a:ext>
            </a:extLst>
          </p:cNvPr>
          <p:cNvSpPr/>
          <p:nvPr/>
        </p:nvSpPr>
        <p:spPr>
          <a:xfrm>
            <a:off x="8068772" y="5330885"/>
            <a:ext cx="582706"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Img1</a:t>
            </a:r>
          </a:p>
        </p:txBody>
      </p:sp>
      <p:sp>
        <p:nvSpPr>
          <p:cNvPr id="18" name="Rectangle 17">
            <a:extLst>
              <a:ext uri="{FF2B5EF4-FFF2-40B4-BE49-F238E27FC236}">
                <a16:creationId xmlns:a16="http://schemas.microsoft.com/office/drawing/2014/main" id="{82BF7777-EA27-448D-8F73-DA546456EFF0}"/>
              </a:ext>
            </a:extLst>
          </p:cNvPr>
          <p:cNvSpPr/>
          <p:nvPr/>
        </p:nvSpPr>
        <p:spPr>
          <a:xfrm>
            <a:off x="9108140" y="5330884"/>
            <a:ext cx="582706"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Img2</a:t>
            </a:r>
          </a:p>
        </p:txBody>
      </p:sp>
      <p:sp>
        <p:nvSpPr>
          <p:cNvPr id="19" name="Rectangle 18">
            <a:extLst>
              <a:ext uri="{FF2B5EF4-FFF2-40B4-BE49-F238E27FC236}">
                <a16:creationId xmlns:a16="http://schemas.microsoft.com/office/drawing/2014/main" id="{41B95148-F37D-4A22-ACC2-E2D877FF29C2}"/>
              </a:ext>
            </a:extLst>
          </p:cNvPr>
          <p:cNvSpPr/>
          <p:nvPr/>
        </p:nvSpPr>
        <p:spPr>
          <a:xfrm>
            <a:off x="8068772" y="5861358"/>
            <a:ext cx="582706"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Img3</a:t>
            </a:r>
          </a:p>
        </p:txBody>
      </p:sp>
      <p:sp>
        <p:nvSpPr>
          <p:cNvPr id="20" name="Rectangle 19">
            <a:extLst>
              <a:ext uri="{FF2B5EF4-FFF2-40B4-BE49-F238E27FC236}">
                <a16:creationId xmlns:a16="http://schemas.microsoft.com/office/drawing/2014/main" id="{E4D8881C-6DC7-4E5A-BB21-B9EF16864660}"/>
              </a:ext>
            </a:extLst>
          </p:cNvPr>
          <p:cNvSpPr/>
          <p:nvPr/>
        </p:nvSpPr>
        <p:spPr>
          <a:xfrm>
            <a:off x="9108140" y="5907740"/>
            <a:ext cx="582706" cy="421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Img4</a:t>
            </a:r>
          </a:p>
        </p:txBody>
      </p:sp>
      <p:sp>
        <p:nvSpPr>
          <p:cNvPr id="24" name="TextBox 23">
            <a:extLst>
              <a:ext uri="{FF2B5EF4-FFF2-40B4-BE49-F238E27FC236}">
                <a16:creationId xmlns:a16="http://schemas.microsoft.com/office/drawing/2014/main" id="{1D86BF23-81F0-4444-85AA-64EB15D371C5}"/>
              </a:ext>
            </a:extLst>
          </p:cNvPr>
          <p:cNvSpPr txBox="1"/>
          <p:nvPr/>
        </p:nvSpPr>
        <p:spPr>
          <a:xfrm>
            <a:off x="8068772" y="4437523"/>
            <a:ext cx="6104964" cy="646331"/>
          </a:xfrm>
          <a:prstGeom prst="rect">
            <a:avLst/>
          </a:prstGeom>
          <a:noFill/>
        </p:spPr>
        <p:txBody>
          <a:bodyPr wrap="square">
            <a:spAutoFit/>
          </a:bodyPr>
          <a:lstStyle/>
          <a:p>
            <a:r>
              <a:rPr lang="en-IN" dirty="0">
                <a:solidFill>
                  <a:schemeClr val="bg1"/>
                </a:solidFill>
              </a:rPr>
              <a:t>Steganography </a:t>
            </a:r>
          </a:p>
          <a:p>
            <a:r>
              <a:rPr lang="en-IN" dirty="0">
                <a:solidFill>
                  <a:schemeClr val="bg1"/>
                </a:solidFill>
              </a:rPr>
              <a:t>Process</a:t>
            </a:r>
          </a:p>
        </p:txBody>
      </p:sp>
      <p:sp>
        <p:nvSpPr>
          <p:cNvPr id="25" name="Rectangle 24">
            <a:extLst>
              <a:ext uri="{FF2B5EF4-FFF2-40B4-BE49-F238E27FC236}">
                <a16:creationId xmlns:a16="http://schemas.microsoft.com/office/drawing/2014/main" id="{FFE2FB18-3A86-4F30-9793-3C35CE06EA9B}"/>
              </a:ext>
            </a:extLst>
          </p:cNvPr>
          <p:cNvSpPr/>
          <p:nvPr/>
        </p:nvSpPr>
        <p:spPr>
          <a:xfrm>
            <a:off x="4580965" y="4415114"/>
            <a:ext cx="2043953" cy="2030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Base</a:t>
            </a:r>
          </a:p>
        </p:txBody>
      </p:sp>
      <p:sp>
        <p:nvSpPr>
          <p:cNvPr id="26" name="Oval 25">
            <a:extLst>
              <a:ext uri="{FF2B5EF4-FFF2-40B4-BE49-F238E27FC236}">
                <a16:creationId xmlns:a16="http://schemas.microsoft.com/office/drawing/2014/main" id="{10FF0968-128C-4D8A-9CAA-D852D5D84BE1}"/>
              </a:ext>
            </a:extLst>
          </p:cNvPr>
          <p:cNvSpPr/>
          <p:nvPr/>
        </p:nvSpPr>
        <p:spPr>
          <a:xfrm>
            <a:off x="4580964" y="3993771"/>
            <a:ext cx="2043954" cy="8292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FA1902AC-DC5B-4027-9959-4D4920B66FC6}"/>
              </a:ext>
            </a:extLst>
          </p:cNvPr>
          <p:cNvSpPr/>
          <p:nvPr/>
        </p:nvSpPr>
        <p:spPr>
          <a:xfrm>
            <a:off x="4580964" y="6022467"/>
            <a:ext cx="2043954" cy="8292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53FB6FCD-937B-4B7A-B977-85A849F322B7}"/>
              </a:ext>
            </a:extLst>
          </p:cNvPr>
          <p:cNvCxnSpPr>
            <a:cxnSpLocks/>
          </p:cNvCxnSpPr>
          <p:nvPr/>
        </p:nvCxnSpPr>
        <p:spPr>
          <a:xfrm flipH="1">
            <a:off x="2334768" y="2976283"/>
            <a:ext cx="1" cy="484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C5778C4-6F2B-42DF-8C57-D4EB4A4B5CB2}"/>
              </a:ext>
            </a:extLst>
          </p:cNvPr>
          <p:cNvCxnSpPr/>
          <p:nvPr/>
        </p:nvCxnSpPr>
        <p:spPr>
          <a:xfrm flipH="1">
            <a:off x="2334768" y="3898777"/>
            <a:ext cx="1" cy="484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7E096A43-D35C-4D19-8FE3-800E4436B89C}"/>
              </a:ext>
            </a:extLst>
          </p:cNvPr>
          <p:cNvCxnSpPr>
            <a:cxnSpLocks/>
          </p:cNvCxnSpPr>
          <p:nvPr/>
        </p:nvCxnSpPr>
        <p:spPr>
          <a:xfrm>
            <a:off x="3263152" y="5430800"/>
            <a:ext cx="13508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AA535DEA-A2E1-4252-8962-414783DD05DC}"/>
              </a:ext>
            </a:extLst>
          </p:cNvPr>
          <p:cNvCxnSpPr>
            <a:cxnSpLocks/>
          </p:cNvCxnSpPr>
          <p:nvPr/>
        </p:nvCxnSpPr>
        <p:spPr>
          <a:xfrm>
            <a:off x="6624918" y="5398120"/>
            <a:ext cx="13508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4EBF0E6-9839-4BA0-87E0-9C37EC8833F7}"/>
              </a:ext>
            </a:extLst>
          </p:cNvPr>
          <p:cNvCxnSpPr>
            <a:cxnSpLocks/>
          </p:cNvCxnSpPr>
          <p:nvPr/>
        </p:nvCxnSpPr>
        <p:spPr>
          <a:xfrm flipV="1">
            <a:off x="8928847" y="3844087"/>
            <a:ext cx="0" cy="593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295C98A7-6D86-4436-A31A-4D57E07D5942}"/>
              </a:ext>
            </a:extLst>
          </p:cNvPr>
          <p:cNvCxnSpPr>
            <a:cxnSpLocks/>
          </p:cNvCxnSpPr>
          <p:nvPr/>
        </p:nvCxnSpPr>
        <p:spPr>
          <a:xfrm flipV="1">
            <a:off x="8928847" y="2835528"/>
            <a:ext cx="0" cy="4634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EFF009DD-A283-4402-B6A3-13628A7D9262}"/>
              </a:ext>
            </a:extLst>
          </p:cNvPr>
          <p:cNvSpPr/>
          <p:nvPr/>
        </p:nvSpPr>
        <p:spPr>
          <a:xfrm>
            <a:off x="2546973" y="3031221"/>
            <a:ext cx="775982" cy="351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Base 64 encoding</a:t>
            </a:r>
          </a:p>
        </p:txBody>
      </p:sp>
      <p:sp>
        <p:nvSpPr>
          <p:cNvPr id="37" name="Rectangle 36">
            <a:extLst>
              <a:ext uri="{FF2B5EF4-FFF2-40B4-BE49-F238E27FC236}">
                <a16:creationId xmlns:a16="http://schemas.microsoft.com/office/drawing/2014/main" id="{6E19D25F-A4E1-433C-A182-91257A1C3B4B}"/>
              </a:ext>
            </a:extLst>
          </p:cNvPr>
          <p:cNvSpPr/>
          <p:nvPr/>
        </p:nvSpPr>
        <p:spPr>
          <a:xfrm>
            <a:off x="9257036" y="2957463"/>
            <a:ext cx="775982" cy="351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Base 64 decoding</a:t>
            </a:r>
          </a:p>
        </p:txBody>
      </p:sp>
    </p:spTree>
    <p:extLst>
      <p:ext uri="{BB962C8B-B14F-4D97-AF65-F5344CB8AC3E}">
        <p14:creationId xmlns:p14="http://schemas.microsoft.com/office/powerpoint/2010/main" val="2900889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1929-A755-4668-9036-AB24208BDB71}"/>
              </a:ext>
            </a:extLst>
          </p:cNvPr>
          <p:cNvSpPr>
            <a:spLocks noGrp="1"/>
          </p:cNvSpPr>
          <p:nvPr>
            <p:ph type="title"/>
          </p:nvPr>
        </p:nvSpPr>
        <p:spPr>
          <a:xfrm>
            <a:off x="3099637" y="2382818"/>
            <a:ext cx="5372010" cy="1325562"/>
          </a:xfrm>
        </p:spPr>
        <p:txBody>
          <a:bodyPr/>
          <a:lstStyle/>
          <a:p>
            <a:r>
              <a:rPr lang="en-IN" b="1" dirty="0"/>
              <a:t>Literature Survey</a:t>
            </a:r>
          </a:p>
        </p:txBody>
      </p:sp>
      <p:sp>
        <p:nvSpPr>
          <p:cNvPr id="3" name="Content Placeholder 2">
            <a:extLst>
              <a:ext uri="{FF2B5EF4-FFF2-40B4-BE49-F238E27FC236}">
                <a16:creationId xmlns:a16="http://schemas.microsoft.com/office/drawing/2014/main" id="{54C11881-E910-4D13-8AA8-3B4D94EC7814}"/>
              </a:ext>
            </a:extLst>
          </p:cNvPr>
          <p:cNvSpPr>
            <a:spLocks noGrp="1"/>
          </p:cNvSpPr>
          <p:nvPr>
            <p:ph idx="1"/>
          </p:nvPr>
        </p:nvSpPr>
        <p:spPr>
          <a:xfrm flipV="1">
            <a:off x="5387788" y="959224"/>
            <a:ext cx="4469444" cy="860611"/>
          </a:xfrm>
        </p:spPr>
        <p:txBody>
          <a:bodyPr>
            <a:normAutofit/>
          </a:bodyPr>
          <a:lstStyle/>
          <a:p>
            <a:pPr marL="0" indent="0">
              <a:buNone/>
            </a:pPr>
            <a:r>
              <a:rPr lang="en-IN" dirty="0"/>
              <a:t> </a:t>
            </a:r>
          </a:p>
        </p:txBody>
      </p:sp>
    </p:spTree>
    <p:extLst>
      <p:ext uri="{BB962C8B-B14F-4D97-AF65-F5344CB8AC3E}">
        <p14:creationId xmlns:p14="http://schemas.microsoft.com/office/powerpoint/2010/main" val="67266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F496-364B-4E79-B739-4A7F1F2EA1A6}"/>
              </a:ext>
            </a:extLst>
          </p:cNvPr>
          <p:cNvSpPr>
            <a:spLocks noGrp="1"/>
          </p:cNvSpPr>
          <p:nvPr>
            <p:ph type="title"/>
          </p:nvPr>
        </p:nvSpPr>
        <p:spPr>
          <a:xfrm>
            <a:off x="1261872" y="365760"/>
            <a:ext cx="9692640" cy="4571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6D9CAEF7-9C24-440F-BA20-4A3889DA5E77}"/>
              </a:ext>
            </a:extLst>
          </p:cNvPr>
          <p:cNvSpPr>
            <a:spLocks noGrp="1"/>
          </p:cNvSpPr>
          <p:nvPr>
            <p:ph idx="1"/>
          </p:nvPr>
        </p:nvSpPr>
        <p:spPr>
          <a:xfrm>
            <a:off x="1261872" y="969084"/>
            <a:ext cx="8595360" cy="5211053"/>
          </a:xfrm>
        </p:spPr>
        <p:txBody>
          <a:bodyPr>
            <a:normAutofit fontScale="92500" lnSpcReduction="10000"/>
          </a:bodyPr>
          <a:lstStyle/>
          <a:p>
            <a:pPr marL="274320" indent="0" algn="ctr">
              <a:lnSpc>
                <a:spcPct val="107000"/>
              </a:lnSpc>
              <a:spcAft>
                <a:spcPts val="800"/>
              </a:spcAft>
              <a:buNone/>
            </a:pPr>
            <a:r>
              <a:rPr lang="en-IN" sz="2800" b="1" dirty="0">
                <a:effectLst/>
                <a:latin typeface="Calibri" panose="020F0502020204030204" pitchFamily="34" charset="0"/>
                <a:ea typeface="Calibri" panose="020F0502020204030204" pitchFamily="34" charset="0"/>
                <a:cs typeface="Times New Roman" panose="02020603050405020304" pitchFamily="18" charset="0"/>
              </a:rPr>
              <a:t>Paper 1</a:t>
            </a:r>
            <a:endParaRPr lang="en-IN" sz="2800" b="1" dirty="0">
              <a:latin typeface="Calibri" panose="020F0502020204030204" pitchFamily="34" charset="0"/>
              <a:ea typeface="Calibri" panose="020F0502020204030204" pitchFamily="34" charset="0"/>
              <a:cs typeface="Times New Roman" panose="02020603050405020304" pitchFamily="18" charset="0"/>
            </a:endParaRPr>
          </a:p>
          <a:p>
            <a:pPr marL="560070" indent="-285750">
              <a:lnSpc>
                <a:spcPct val="107000"/>
              </a:lnSpc>
              <a:spcAft>
                <a:spcPts val="800"/>
              </a:spcAft>
            </a:pPr>
            <a:r>
              <a:rPr lang="en-US" b="0" i="0" dirty="0">
                <a:solidFill>
                  <a:srgbClr val="202124"/>
                </a:solidFill>
                <a:effectLst/>
                <a:latin typeface="Roboto" panose="02000000000000000000" pitchFamily="2" charset="0"/>
              </a:rPr>
              <a:t>V. </a:t>
            </a:r>
            <a:r>
              <a:rPr lang="en-US" b="0" i="0" dirty="0" err="1">
                <a:solidFill>
                  <a:srgbClr val="202124"/>
                </a:solidFill>
                <a:effectLst/>
                <a:latin typeface="Roboto" panose="02000000000000000000" pitchFamily="2" charset="0"/>
              </a:rPr>
              <a:t>Venukumar</a:t>
            </a:r>
            <a:r>
              <a:rPr lang="en-US" b="0" i="0" dirty="0">
                <a:solidFill>
                  <a:srgbClr val="202124"/>
                </a:solidFill>
                <a:effectLst/>
                <a:latin typeface="Roboto" panose="02000000000000000000" pitchFamily="2" charset="0"/>
              </a:rPr>
              <a:t> and V. </a:t>
            </a:r>
            <a:r>
              <a:rPr lang="en-US" b="0" i="0" dirty="0" err="1">
                <a:solidFill>
                  <a:srgbClr val="202124"/>
                </a:solidFill>
                <a:effectLst/>
                <a:latin typeface="Roboto" panose="02000000000000000000" pitchFamily="2" charset="0"/>
              </a:rPr>
              <a:t>Pathari</a:t>
            </a:r>
            <a:r>
              <a:rPr lang="en-US" b="0" i="0" dirty="0">
                <a:solidFill>
                  <a:srgbClr val="202124"/>
                </a:solidFill>
                <a:effectLst/>
                <a:latin typeface="Roboto" panose="02000000000000000000" pitchFamily="2" charset="0"/>
              </a:rPr>
              <a:t>, “Multi-factor authentication using threshold cryptography,” in 2016 International Conference on Advances in Computing, Communications, and Informatics (ICACCI), Jaipur, India, Sept 21-24, 2016</a:t>
            </a:r>
          </a:p>
          <a:p>
            <a:pPr marL="560070" indent="-285750">
              <a:lnSpc>
                <a:spcPct val="107000"/>
              </a:lnSpc>
              <a:spcAft>
                <a:spcPts val="800"/>
              </a:spcAft>
            </a:pPr>
            <a:r>
              <a:rPr lang="en-US" b="1" dirty="0">
                <a:solidFill>
                  <a:srgbClr val="202124"/>
                </a:solidFill>
                <a:latin typeface="Roboto" panose="02000000000000000000" pitchFamily="2" charset="0"/>
                <a:ea typeface="Calibri" panose="020F0502020204030204" pitchFamily="34" charset="0"/>
                <a:cs typeface="Times New Roman" panose="02020603050405020304" pitchFamily="18" charset="0"/>
              </a:rPr>
              <a:t>Methodology</a:t>
            </a:r>
            <a:r>
              <a:rPr lang="en-US" dirty="0">
                <a:solidFill>
                  <a:srgbClr val="202124"/>
                </a:solidFill>
                <a:latin typeface="Roboto" panose="02000000000000000000" pitchFamily="2" charset="0"/>
                <a:ea typeface="Calibri" panose="020F0502020204030204" pitchFamily="34" charset="0"/>
                <a:cs typeface="Times New Roman" panose="02020603050405020304" pitchFamily="18" charset="0"/>
              </a:rPr>
              <a:t>: MFA plans require all middle of road One Time passwords(OTPs) to be put away for the lifetime of the verification process. They include security dangers at whatever point a confirmation prepare requires the user’s secret word at an open put like a Point-of-Sale terminal or an open ATM booth.</a:t>
            </a:r>
          </a:p>
          <a:p>
            <a:pPr marL="560070" indent="-285750">
              <a:lnSpc>
                <a:spcPct val="107000"/>
              </a:lnSpc>
              <a:spcAft>
                <a:spcPts val="800"/>
              </a:spcAft>
            </a:pPr>
            <a:r>
              <a:rPr lang="en-US" b="1"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Pros: </a:t>
            </a:r>
            <a:r>
              <a:rPr lang="en-US"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This work proposes a more secure, efficient, convenient, and adaptable multi-factor verification(MFA)</a:t>
            </a:r>
          </a:p>
          <a:p>
            <a:pPr marL="560070" indent="-285750">
              <a:lnSpc>
                <a:spcPct val="107000"/>
              </a:lnSpc>
              <a:spcAft>
                <a:spcPts val="800"/>
              </a:spcAft>
            </a:pPr>
            <a:r>
              <a:rPr lang="en-US" b="1" dirty="0">
                <a:solidFill>
                  <a:srgbClr val="202124"/>
                </a:solidFill>
                <a:latin typeface="Roboto" panose="02000000000000000000" pitchFamily="2" charset="0"/>
                <a:ea typeface="Calibri" panose="020F0502020204030204" pitchFamily="34" charset="0"/>
                <a:cs typeface="Times New Roman" panose="02020603050405020304" pitchFamily="18" charset="0"/>
              </a:rPr>
              <a:t>Cons: </a:t>
            </a:r>
            <a:r>
              <a:rPr lang="en-US" dirty="0">
                <a:solidFill>
                  <a:srgbClr val="202124"/>
                </a:solidFill>
                <a:latin typeface="Roboto" panose="02000000000000000000" pitchFamily="2" charset="0"/>
                <a:ea typeface="Calibri" panose="020F0502020204030204" pitchFamily="34" charset="0"/>
                <a:cs typeface="Times New Roman" panose="02020603050405020304" pitchFamily="18" charset="0"/>
              </a:rPr>
              <a:t>Setting up MFA improves overall business continuity, but for a high level of security, there comes a price tag, Smartphones and physical tokens can get stolen and If your MFA requires an SMS code, and you don’t have your phone, you are out of luck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3484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F496-364B-4E79-B739-4A7F1F2EA1A6}"/>
              </a:ext>
            </a:extLst>
          </p:cNvPr>
          <p:cNvSpPr>
            <a:spLocks noGrp="1"/>
          </p:cNvSpPr>
          <p:nvPr>
            <p:ph type="title"/>
          </p:nvPr>
        </p:nvSpPr>
        <p:spPr>
          <a:xfrm>
            <a:off x="1261872" y="365760"/>
            <a:ext cx="9692640" cy="4571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6D9CAEF7-9C24-440F-BA20-4A3889DA5E77}"/>
              </a:ext>
            </a:extLst>
          </p:cNvPr>
          <p:cNvSpPr>
            <a:spLocks noGrp="1"/>
          </p:cNvSpPr>
          <p:nvPr>
            <p:ph idx="1"/>
          </p:nvPr>
        </p:nvSpPr>
        <p:spPr>
          <a:xfrm>
            <a:off x="1261872" y="969084"/>
            <a:ext cx="8595360" cy="5211053"/>
          </a:xfrm>
        </p:spPr>
        <p:txBody>
          <a:bodyPr>
            <a:normAutofit fontScale="92500" lnSpcReduction="20000"/>
          </a:bodyPr>
          <a:lstStyle/>
          <a:p>
            <a:pPr marL="274320" indent="0" algn="ctr">
              <a:lnSpc>
                <a:spcPct val="107000"/>
              </a:lnSpc>
              <a:spcAft>
                <a:spcPts val="800"/>
              </a:spcAft>
              <a:buNone/>
            </a:pPr>
            <a:r>
              <a:rPr lang="en-IN" sz="2800" b="1" dirty="0">
                <a:effectLst/>
                <a:latin typeface="Calibri" panose="020F0502020204030204" pitchFamily="34" charset="0"/>
                <a:ea typeface="Calibri" panose="020F0502020204030204" pitchFamily="34" charset="0"/>
                <a:cs typeface="Times New Roman" panose="02020603050405020304" pitchFamily="18" charset="0"/>
              </a:rPr>
              <a:t>Paper 2</a:t>
            </a:r>
            <a:endParaRPr lang="en-IN" sz="2800" b="1" dirty="0">
              <a:latin typeface="Calibri" panose="020F0502020204030204" pitchFamily="34" charset="0"/>
              <a:ea typeface="Calibri" panose="020F0502020204030204" pitchFamily="34" charset="0"/>
              <a:cs typeface="Times New Roman" panose="02020603050405020304" pitchFamily="18" charset="0"/>
            </a:endParaRPr>
          </a:p>
          <a:p>
            <a:pPr marL="560070" indent="-285750">
              <a:lnSpc>
                <a:spcPct val="107000"/>
              </a:lnSpc>
              <a:spcAft>
                <a:spcPts val="800"/>
              </a:spcAft>
            </a:pPr>
            <a:r>
              <a:rPr lang="en-US" b="0" i="0" dirty="0">
                <a:solidFill>
                  <a:srgbClr val="202124"/>
                </a:solidFill>
                <a:effectLst/>
                <a:latin typeface="Roboto" panose="02000000000000000000" pitchFamily="2" charset="0"/>
              </a:rPr>
              <a:t>E. S. I. </a:t>
            </a:r>
            <a:r>
              <a:rPr lang="en-US" b="0" i="0" dirty="0" err="1">
                <a:solidFill>
                  <a:srgbClr val="202124"/>
                </a:solidFill>
                <a:effectLst/>
                <a:latin typeface="Roboto" panose="02000000000000000000" pitchFamily="2" charset="0"/>
              </a:rPr>
              <a:t>Harba</a:t>
            </a:r>
            <a:r>
              <a:rPr lang="en-US" b="0" i="0" dirty="0">
                <a:solidFill>
                  <a:srgbClr val="202124"/>
                </a:solidFill>
                <a:effectLst/>
                <a:latin typeface="Roboto" panose="02000000000000000000" pitchFamily="2" charset="0"/>
              </a:rPr>
              <a:t>, “Advanced password authentication protection by hybrid cryptography &amp; audio steganography,” Iraqi Journal of Science, vol. 59, no. 1C, pp. 600-606, 2018</a:t>
            </a:r>
            <a:endParaRPr lang="en-US" dirty="0">
              <a:solidFill>
                <a:srgbClr val="202124"/>
              </a:solidFill>
              <a:latin typeface="Roboto" panose="02000000000000000000" pitchFamily="2" charset="0"/>
            </a:endParaRPr>
          </a:p>
          <a:p>
            <a:pPr marL="560070" indent="-285750">
              <a:lnSpc>
                <a:spcPct val="107000"/>
              </a:lnSpc>
              <a:spcAft>
                <a:spcPts val="800"/>
              </a:spcAft>
            </a:pPr>
            <a:r>
              <a:rPr lang="en-US" b="1" dirty="0">
                <a:solidFill>
                  <a:srgbClr val="202124"/>
                </a:solidFill>
                <a:latin typeface="Roboto" panose="02000000000000000000" pitchFamily="2" charset="0"/>
                <a:ea typeface="Calibri" panose="020F0502020204030204" pitchFamily="34" charset="0"/>
                <a:cs typeface="Times New Roman" panose="02020603050405020304" pitchFamily="18" charset="0"/>
              </a:rPr>
              <a:t>Methodology</a:t>
            </a:r>
            <a:r>
              <a:rPr lang="en-US" dirty="0">
                <a:solidFill>
                  <a:srgbClr val="202124"/>
                </a:solidFill>
                <a:latin typeface="Roboto" panose="02000000000000000000" pitchFamily="2" charset="0"/>
                <a:ea typeface="Calibri" panose="020F0502020204030204" pitchFamily="34" charset="0"/>
                <a:cs typeface="Times New Roman" panose="02020603050405020304" pitchFamily="18" charset="0"/>
              </a:rPr>
              <a:t>: The proposed strategy is utilized sound steganography and AES Cryptography. The authentication key (watchword) is spilled into two parts, the first half is utilized as input content to the </a:t>
            </a:r>
            <a:r>
              <a:rPr lang="en-US" dirty="0" err="1">
                <a:solidFill>
                  <a:srgbClr val="202124"/>
                </a:solidFill>
                <a:latin typeface="Roboto" panose="02000000000000000000" pitchFamily="2" charset="0"/>
                <a:ea typeface="Calibri" panose="020F0502020204030204" pitchFamily="34" charset="0"/>
                <a:cs typeface="Times New Roman" panose="02020603050405020304" pitchFamily="18" charset="0"/>
              </a:rPr>
              <a:t>stego</a:t>
            </a:r>
            <a:r>
              <a:rPr lang="en-US" dirty="0">
                <a:solidFill>
                  <a:srgbClr val="202124"/>
                </a:solidFill>
                <a:latin typeface="Roboto" panose="02000000000000000000" pitchFamily="2" charset="0"/>
                <a:ea typeface="Calibri" panose="020F0502020204030204" pitchFamily="34" charset="0"/>
                <a:cs typeface="Times New Roman" panose="02020603050405020304" pitchFamily="18" charset="0"/>
              </a:rPr>
              <a:t>-crypto handle whereas the second half is utilized as the crypto the key is scrambled utilizing the HMAC-SHA256 hash algorithm</a:t>
            </a:r>
          </a:p>
          <a:p>
            <a:pPr marL="560070" indent="-285750">
              <a:lnSpc>
                <a:spcPct val="107000"/>
              </a:lnSpc>
              <a:spcAft>
                <a:spcPts val="800"/>
              </a:spcAft>
            </a:pPr>
            <a:r>
              <a:rPr lang="en-US" b="1"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Pros: </a:t>
            </a:r>
            <a:r>
              <a:rPr lang="en-US"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Potential capability to hide the existence of confidential </a:t>
            </a:r>
            <a:r>
              <a:rPr lang="en-US" dirty="0" err="1">
                <a:solidFill>
                  <a:srgbClr val="202124"/>
                </a:solidFill>
                <a:effectLst/>
                <a:latin typeface="Roboto" panose="02000000000000000000" pitchFamily="2" charset="0"/>
                <a:ea typeface="Calibri" panose="020F0502020204030204" pitchFamily="34" charset="0"/>
                <a:cs typeface="Times New Roman" panose="02020603050405020304" pitchFamily="18" charset="0"/>
              </a:rPr>
              <a:t>data,Hardness</a:t>
            </a:r>
            <a:r>
              <a:rPr lang="en-US"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 of detecting the hidden (i.e., embedded) data and Strengthening of the secrecy of the encrypted data</a:t>
            </a:r>
          </a:p>
          <a:p>
            <a:pPr marL="560070" indent="-285750">
              <a:lnSpc>
                <a:spcPct val="107000"/>
              </a:lnSpc>
              <a:spcAft>
                <a:spcPts val="800"/>
              </a:spcAft>
            </a:pPr>
            <a:r>
              <a:rPr lang="en-US" b="1" dirty="0">
                <a:solidFill>
                  <a:srgbClr val="202124"/>
                </a:solidFill>
                <a:latin typeface="Roboto" panose="02000000000000000000" pitchFamily="2" charset="0"/>
                <a:ea typeface="Calibri" panose="020F0502020204030204" pitchFamily="34" charset="0"/>
                <a:cs typeface="Times New Roman" panose="02020603050405020304" pitchFamily="18" charset="0"/>
              </a:rPr>
              <a:t>Cons: </a:t>
            </a:r>
            <a:r>
              <a:rPr lang="en-US" dirty="0">
                <a:solidFill>
                  <a:srgbClr val="202124"/>
                </a:solidFill>
                <a:latin typeface="Roboto" panose="02000000000000000000" pitchFamily="2" charset="0"/>
                <a:ea typeface="Calibri" panose="020F0502020204030204" pitchFamily="34" charset="0"/>
                <a:cs typeface="Times New Roman" panose="02020603050405020304" pitchFamily="18" charset="0"/>
              </a:rPr>
              <a:t>The confidentiality of information is maintained by the algorithms, and if the algorithms are known then this technique is of no use. Password leakage may occur and it leads to the unauthorized access of data.</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2767464"/>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462</TotalTime>
  <Words>1416</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Schoolbook</vt:lpstr>
      <vt:lpstr>Roboto</vt:lpstr>
      <vt:lpstr>Tahoma</vt:lpstr>
      <vt:lpstr>Wingdings 2</vt:lpstr>
      <vt:lpstr>View</vt:lpstr>
      <vt:lpstr>Image Based Encryption System</vt:lpstr>
      <vt:lpstr>Problem Definition</vt:lpstr>
      <vt:lpstr>Overview</vt:lpstr>
      <vt:lpstr>Technology Stack</vt:lpstr>
      <vt:lpstr>System Architecture</vt:lpstr>
      <vt:lpstr> </vt:lpstr>
      <vt:lpstr>Literature Survey</vt:lpstr>
      <vt:lpstr> </vt:lpstr>
      <vt:lpstr> </vt:lpstr>
      <vt:lpstr> </vt:lpstr>
      <vt:lpstr> </vt:lpstr>
      <vt:lpstr> </vt:lpstr>
      <vt:lpstr>Feasibility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Based Encryption System</dc:title>
  <dc:creator>Kumaran KM</dc:creator>
  <cp:lastModifiedBy>Kumaran KM</cp:lastModifiedBy>
  <cp:revision>12</cp:revision>
  <dcterms:created xsi:type="dcterms:W3CDTF">2022-03-27T13:10:58Z</dcterms:created>
  <dcterms:modified xsi:type="dcterms:W3CDTF">2022-03-29T06:38:44Z</dcterms:modified>
</cp:coreProperties>
</file>