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2" r:id="rId6"/>
    <p:sldId id="280" r:id="rId7"/>
    <p:sldId id="281" r:id="rId8"/>
    <p:sldId id="282" r:id="rId9"/>
    <p:sldId id="283" r:id="rId10"/>
    <p:sldId id="271" r:id="rId11"/>
    <p:sldId id="261" r:id="rId12"/>
    <p:sldId id="267" r:id="rId13"/>
    <p:sldId id="284" r:id="rId14"/>
    <p:sldId id="273" r:id="rId15"/>
    <p:sldId id="285" r:id="rId16"/>
    <p:sldId id="286" r:id="rId17"/>
    <p:sldId id="277" r:id="rId18"/>
    <p:sldId id="278" r:id="rId19"/>
    <p:sldId id="276" r:id="rId20"/>
    <p:sldId id="279" r:id="rId21"/>
    <p:sldId id="260" r:id="rId22"/>
    <p:sldId id="272" r:id="rId23"/>
    <p:sldId id="275" r:id="rId24"/>
    <p:sldId id="287" r:id="rId25"/>
    <p:sldId id="28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86420" autoAdjust="0"/>
  </p:normalViewPr>
  <p:slideViewPr>
    <p:cSldViewPr snapToGrid="0">
      <p:cViewPr varScale="1">
        <p:scale>
          <a:sx n="68" d="100"/>
          <a:sy n="68" d="100"/>
        </p:scale>
        <p:origin x="123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2EA8C3C-5025-4A33-BE08-3850CCABF438}" type="datetimeFigureOut">
              <a:rPr lang="en-IN" smtClean="0"/>
              <a:t>25-05-2022</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AC06AC3-8467-40C2-BF3E-E28525C0F182}"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97871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EA8C3C-5025-4A33-BE08-3850CCABF438}"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C06AC3-8467-40C2-BF3E-E28525C0F182}" type="slidenum">
              <a:rPr lang="en-IN" smtClean="0"/>
              <a:t>‹#›</a:t>
            </a:fld>
            <a:endParaRPr lang="en-IN"/>
          </a:p>
        </p:txBody>
      </p:sp>
    </p:spTree>
    <p:extLst>
      <p:ext uri="{BB962C8B-B14F-4D97-AF65-F5344CB8AC3E}">
        <p14:creationId xmlns:p14="http://schemas.microsoft.com/office/powerpoint/2010/main" val="922356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EA8C3C-5025-4A33-BE08-3850CCABF438}"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C06AC3-8467-40C2-BF3E-E28525C0F182}" type="slidenum">
              <a:rPr lang="en-IN" smtClean="0"/>
              <a:t>‹#›</a:t>
            </a:fld>
            <a:endParaRPr lang="en-IN"/>
          </a:p>
        </p:txBody>
      </p:sp>
    </p:spTree>
    <p:extLst>
      <p:ext uri="{BB962C8B-B14F-4D97-AF65-F5344CB8AC3E}">
        <p14:creationId xmlns:p14="http://schemas.microsoft.com/office/powerpoint/2010/main" val="527493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EA8C3C-5025-4A33-BE08-3850CCABF438}"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C06AC3-8467-40C2-BF3E-E28525C0F182}" type="slidenum">
              <a:rPr lang="en-IN" smtClean="0"/>
              <a:t>‹#›</a:t>
            </a:fld>
            <a:endParaRPr lang="en-IN"/>
          </a:p>
        </p:txBody>
      </p:sp>
    </p:spTree>
    <p:extLst>
      <p:ext uri="{BB962C8B-B14F-4D97-AF65-F5344CB8AC3E}">
        <p14:creationId xmlns:p14="http://schemas.microsoft.com/office/powerpoint/2010/main" val="371557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EA8C3C-5025-4A33-BE08-3850CCABF438}"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C06AC3-8467-40C2-BF3E-E28525C0F182}"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193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EA8C3C-5025-4A33-BE08-3850CCABF438}"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C06AC3-8467-40C2-BF3E-E28525C0F182}" type="slidenum">
              <a:rPr lang="en-IN" smtClean="0"/>
              <a:t>‹#›</a:t>
            </a:fld>
            <a:endParaRPr lang="en-IN"/>
          </a:p>
        </p:txBody>
      </p:sp>
    </p:spTree>
    <p:extLst>
      <p:ext uri="{BB962C8B-B14F-4D97-AF65-F5344CB8AC3E}">
        <p14:creationId xmlns:p14="http://schemas.microsoft.com/office/powerpoint/2010/main" val="2320956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EA8C3C-5025-4A33-BE08-3850CCABF438}" type="datetimeFigureOut">
              <a:rPr lang="en-IN" smtClean="0"/>
              <a:t>25-05-2022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C06AC3-8467-40C2-BF3E-E28525C0F182}" type="slidenum">
              <a:rPr lang="en-IN" smtClean="0"/>
              <a:t>‹#›</a:t>
            </a:fld>
            <a:endParaRPr lang="en-IN"/>
          </a:p>
        </p:txBody>
      </p:sp>
    </p:spTree>
    <p:extLst>
      <p:ext uri="{BB962C8B-B14F-4D97-AF65-F5344CB8AC3E}">
        <p14:creationId xmlns:p14="http://schemas.microsoft.com/office/powerpoint/2010/main" val="1595695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EA8C3C-5025-4A33-BE08-3850CCABF438}" type="datetimeFigureOut">
              <a:rPr lang="en-IN" smtClean="0"/>
              <a:t>25-05-2022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C06AC3-8467-40C2-BF3E-E28525C0F182}" type="slidenum">
              <a:rPr lang="en-IN" smtClean="0"/>
              <a:t>‹#›</a:t>
            </a:fld>
            <a:endParaRPr lang="en-IN"/>
          </a:p>
        </p:txBody>
      </p:sp>
    </p:spTree>
    <p:extLst>
      <p:ext uri="{BB962C8B-B14F-4D97-AF65-F5344CB8AC3E}">
        <p14:creationId xmlns:p14="http://schemas.microsoft.com/office/powerpoint/2010/main" val="11469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EA8C3C-5025-4A33-BE08-3850CCABF438}" type="datetimeFigureOut">
              <a:rPr lang="en-IN" smtClean="0"/>
              <a:t>25-05-2022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C06AC3-8467-40C2-BF3E-E28525C0F182}" type="slidenum">
              <a:rPr lang="en-IN" smtClean="0"/>
              <a:t>‹#›</a:t>
            </a:fld>
            <a:endParaRPr lang="en-IN"/>
          </a:p>
        </p:txBody>
      </p:sp>
    </p:spTree>
    <p:extLst>
      <p:ext uri="{BB962C8B-B14F-4D97-AF65-F5344CB8AC3E}">
        <p14:creationId xmlns:p14="http://schemas.microsoft.com/office/powerpoint/2010/main" val="7101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EA8C3C-5025-4A33-BE08-3850CCABF438}"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C06AC3-8467-40C2-BF3E-E28525C0F182}" type="slidenum">
              <a:rPr lang="en-IN" smtClean="0"/>
              <a:t>‹#›</a:t>
            </a:fld>
            <a:endParaRPr lang="en-IN"/>
          </a:p>
        </p:txBody>
      </p:sp>
    </p:spTree>
    <p:extLst>
      <p:ext uri="{BB962C8B-B14F-4D97-AF65-F5344CB8AC3E}">
        <p14:creationId xmlns:p14="http://schemas.microsoft.com/office/powerpoint/2010/main" val="346348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EA8C3C-5025-4A33-BE08-3850CCABF438}"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C06AC3-8467-40C2-BF3E-E28525C0F182}" type="slidenum">
              <a:rPr lang="en-IN" smtClean="0"/>
              <a:t>‹#›</a:t>
            </a:fld>
            <a:endParaRPr lang="en-IN"/>
          </a:p>
        </p:txBody>
      </p:sp>
    </p:spTree>
    <p:extLst>
      <p:ext uri="{BB962C8B-B14F-4D97-AF65-F5344CB8AC3E}">
        <p14:creationId xmlns:p14="http://schemas.microsoft.com/office/powerpoint/2010/main" val="1837362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2EA8C3C-5025-4A33-BE08-3850CCABF438}" type="datetimeFigureOut">
              <a:rPr lang="en-IN" smtClean="0"/>
              <a:t>25-05-2022</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AC06AC3-8467-40C2-BF3E-E28525C0F182}" type="slidenum">
              <a:rPr lang="en-IN" smtClean="0"/>
              <a:t>‹#›</a:t>
            </a:fld>
            <a:endParaRPr lang="en-IN"/>
          </a:p>
        </p:txBody>
      </p:sp>
    </p:spTree>
    <p:extLst>
      <p:ext uri="{BB962C8B-B14F-4D97-AF65-F5344CB8AC3E}">
        <p14:creationId xmlns:p14="http://schemas.microsoft.com/office/powerpoint/2010/main" val="2172469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versity.org/wiki/Python_Concepts"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pixabay.com/en/cyber-security-encryption-security-2537786/" TargetMode="Externa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medium.com/codex/aes-how-the-most-advanced-encryption-actually-works-b6341c44edb9" TargetMode="External"/><Relationship Id="rId2" Type="http://schemas.openxmlformats.org/officeDocument/2006/relationships/hyperlink" Target="https://www.researchgate.net/publication/334636671_Image_Steganography_Basic_Concepts_and_Proposed_Algorithm" TargetMode="External"/><Relationship Id="rId1" Type="http://schemas.openxmlformats.org/officeDocument/2006/relationships/slideLayout" Target="../slideLayouts/slideLayout2.xml"/><Relationship Id="rId4" Type="http://schemas.openxmlformats.org/officeDocument/2006/relationships/hyperlink" Target="https://pycryptodome.readthedocs.io/en/latest/src/cipher/ae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9404-0C32-4126-968B-F8029DBE1F0A}"/>
              </a:ext>
            </a:extLst>
          </p:cNvPr>
          <p:cNvSpPr>
            <a:spLocks noGrp="1"/>
          </p:cNvSpPr>
          <p:nvPr>
            <p:ph type="ctrTitle"/>
          </p:nvPr>
        </p:nvSpPr>
        <p:spPr>
          <a:xfrm>
            <a:off x="1261872" y="3970086"/>
            <a:ext cx="9418320" cy="830514"/>
          </a:xfrm>
        </p:spPr>
        <p:txBody>
          <a:bodyPr>
            <a:normAutofit/>
          </a:bodyPr>
          <a:lstStyle/>
          <a:p>
            <a:r>
              <a:rPr lang="en-IN" sz="4800" dirty="0"/>
              <a:t>Image Based Encryption System</a:t>
            </a:r>
          </a:p>
        </p:txBody>
      </p:sp>
      <p:sp>
        <p:nvSpPr>
          <p:cNvPr id="3" name="Subtitle 2">
            <a:extLst>
              <a:ext uri="{FF2B5EF4-FFF2-40B4-BE49-F238E27FC236}">
                <a16:creationId xmlns:a16="http://schemas.microsoft.com/office/drawing/2014/main" id="{EA068E48-E228-44A4-BE38-FA0B10DD5CFB}"/>
              </a:ext>
            </a:extLst>
          </p:cNvPr>
          <p:cNvSpPr>
            <a:spLocks noGrp="1"/>
          </p:cNvSpPr>
          <p:nvPr>
            <p:ph type="subTitle" idx="1"/>
          </p:nvPr>
        </p:nvSpPr>
        <p:spPr/>
        <p:txBody>
          <a:bodyPr/>
          <a:lstStyle/>
          <a:p>
            <a:pPr algn="r"/>
            <a:r>
              <a:rPr lang="en-IN" dirty="0"/>
              <a:t>Roshan VS(211418104220) </a:t>
            </a:r>
            <a:br>
              <a:rPr lang="en-IN" dirty="0"/>
            </a:br>
            <a:r>
              <a:rPr lang="en-IN" dirty="0"/>
              <a:t>Kumaran KM(211418104132)</a:t>
            </a:r>
            <a:br>
              <a:rPr lang="en-IN" dirty="0"/>
            </a:br>
            <a:r>
              <a:rPr lang="en-IN" dirty="0"/>
              <a:t>Kishore </a:t>
            </a:r>
            <a:r>
              <a:rPr lang="en-IN" dirty="0" err="1"/>
              <a:t>Rajan</a:t>
            </a:r>
            <a:r>
              <a:rPr lang="en-IN" dirty="0"/>
              <a:t> K(211418104127)</a:t>
            </a:r>
          </a:p>
        </p:txBody>
      </p:sp>
      <p:pic>
        <p:nvPicPr>
          <p:cNvPr id="9" name="Picture 8" descr="Anna University - Wikipedia">
            <a:extLst>
              <a:ext uri="{FF2B5EF4-FFF2-40B4-BE49-F238E27FC236}">
                <a16:creationId xmlns:a16="http://schemas.microsoft.com/office/drawing/2014/main" id="{265EE857-5634-4972-8EF1-5E9693050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8776" y="433421"/>
            <a:ext cx="1149476" cy="114436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5AEB5FD-8724-4155-B614-0E1D94C0FC07}"/>
              </a:ext>
            </a:extLst>
          </p:cNvPr>
          <p:cNvSpPr txBox="1"/>
          <p:nvPr/>
        </p:nvSpPr>
        <p:spPr>
          <a:xfrm>
            <a:off x="1261872" y="5015395"/>
            <a:ext cx="2891497" cy="646331"/>
          </a:xfrm>
          <a:prstGeom prst="rect">
            <a:avLst/>
          </a:prstGeom>
          <a:noFill/>
        </p:spPr>
        <p:txBody>
          <a:bodyPr wrap="none" rtlCol="0">
            <a:spAutoFit/>
          </a:bodyPr>
          <a:lstStyle/>
          <a:p>
            <a:r>
              <a:rPr lang="en-IN"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Guide</a:t>
            </a:r>
            <a:r>
              <a:rPr lang="en-IN" u="sng"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IN"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Name: Mr. Mohan M</a:t>
            </a:r>
          </a:p>
          <a:p>
            <a:endParaRPr lang="en-IN" dirty="0"/>
          </a:p>
        </p:txBody>
      </p:sp>
      <p:sp>
        <p:nvSpPr>
          <p:cNvPr id="11" name="TextBox 10">
            <a:extLst>
              <a:ext uri="{FF2B5EF4-FFF2-40B4-BE49-F238E27FC236}">
                <a16:creationId xmlns:a16="http://schemas.microsoft.com/office/drawing/2014/main" id="{A13C1235-4D54-4BEC-9C25-E3FFFBAE84D4}"/>
              </a:ext>
            </a:extLst>
          </p:cNvPr>
          <p:cNvSpPr txBox="1"/>
          <p:nvPr/>
        </p:nvSpPr>
        <p:spPr>
          <a:xfrm>
            <a:off x="2245659" y="1781585"/>
            <a:ext cx="7700682" cy="1200329"/>
          </a:xfrm>
          <a:prstGeom prst="rect">
            <a:avLst/>
          </a:prstGeom>
          <a:noFill/>
        </p:spPr>
        <p:txBody>
          <a:bodyPr wrap="square">
            <a:spAutoFit/>
          </a:bodyPr>
          <a:lstStyle/>
          <a:p>
            <a:pPr marL="0" indent="0" algn="ctr">
              <a:buNone/>
            </a:pPr>
            <a:r>
              <a:rPr lang="en-IN"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DEPARTMENT OF COMPUTER SCIENCE AND ENGINEERING</a:t>
            </a:r>
          </a:p>
          <a:p>
            <a:pPr marL="0" indent="0" algn="ctr">
              <a:buNone/>
            </a:pPr>
            <a:endParaRPr lang="en-IN"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IN"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CS8811 PROJECT WORK</a:t>
            </a:r>
          </a:p>
          <a:p>
            <a:pPr marL="0" indent="0" algn="ctr">
              <a:buNone/>
            </a:pPr>
            <a:r>
              <a:rPr lang="en-IN"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REVIEW NO:1</a:t>
            </a:r>
          </a:p>
        </p:txBody>
      </p:sp>
      <p:cxnSp>
        <p:nvCxnSpPr>
          <p:cNvPr id="6" name="Straight Connector 5">
            <a:extLst>
              <a:ext uri="{FF2B5EF4-FFF2-40B4-BE49-F238E27FC236}">
                <a16:creationId xmlns:a16="http://schemas.microsoft.com/office/drawing/2014/main" id="{880D4521-27F3-4574-AFC5-01874E90A945}"/>
              </a:ext>
            </a:extLst>
          </p:cNvPr>
          <p:cNvCxnSpPr>
            <a:cxnSpLocks/>
          </p:cNvCxnSpPr>
          <p:nvPr/>
        </p:nvCxnSpPr>
        <p:spPr>
          <a:xfrm>
            <a:off x="1192306" y="2234314"/>
            <a:ext cx="102376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0AEAE430-460E-4AEA-BEEA-C0B3824367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872" y="221427"/>
            <a:ext cx="1314783" cy="1518801"/>
          </a:xfrm>
          <a:prstGeom prst="rect">
            <a:avLst/>
          </a:prstGeom>
        </p:spPr>
      </p:pic>
      <p:sp>
        <p:nvSpPr>
          <p:cNvPr id="19" name="TextBox 18">
            <a:extLst>
              <a:ext uri="{FF2B5EF4-FFF2-40B4-BE49-F238E27FC236}">
                <a16:creationId xmlns:a16="http://schemas.microsoft.com/office/drawing/2014/main" id="{68E386E0-B0C8-4B27-9C77-B8BF932FD118}"/>
              </a:ext>
            </a:extLst>
          </p:cNvPr>
          <p:cNvSpPr txBox="1"/>
          <p:nvPr/>
        </p:nvSpPr>
        <p:spPr>
          <a:xfrm>
            <a:off x="2859742" y="756987"/>
            <a:ext cx="6633882" cy="553998"/>
          </a:xfrm>
          <a:prstGeom prst="rect">
            <a:avLst/>
          </a:prstGeom>
          <a:noFill/>
        </p:spPr>
        <p:txBody>
          <a:bodyPr wrap="square">
            <a:spAutoFit/>
          </a:bodyPr>
          <a:lstStyle/>
          <a:p>
            <a:r>
              <a:rPr lang="en-US" sz="3000" b="0" cap="none" spc="0" dirty="0">
                <a:ln w="0"/>
                <a:effectLst>
                  <a:outerShdw blurRad="38100" dist="25400" dir="5400000" algn="ctr" rotWithShape="0">
                    <a:srgbClr val="6E747A">
                      <a:alpha val="43000"/>
                    </a:srgbClr>
                  </a:outerShdw>
                </a:effectLst>
                <a:latin typeface="Tahoma" pitchFamily="34" charset="0"/>
                <a:ea typeface="Tahoma" pitchFamily="34" charset="0"/>
                <a:cs typeface="Tahoma" pitchFamily="34" charset="0"/>
              </a:rPr>
              <a:t>PANIMALAR ENGINEERING COLLEGE </a:t>
            </a:r>
            <a:endParaRPr lang="en-IN" sz="3000" dirty="0"/>
          </a:p>
        </p:txBody>
      </p:sp>
      <p:sp>
        <p:nvSpPr>
          <p:cNvPr id="20" name="TextBox 19">
            <a:extLst>
              <a:ext uri="{FF2B5EF4-FFF2-40B4-BE49-F238E27FC236}">
                <a16:creationId xmlns:a16="http://schemas.microsoft.com/office/drawing/2014/main" id="{1003F4DA-41A4-432B-A0C7-4553E96D45C9}"/>
              </a:ext>
            </a:extLst>
          </p:cNvPr>
          <p:cNvSpPr txBox="1"/>
          <p:nvPr/>
        </p:nvSpPr>
        <p:spPr>
          <a:xfrm>
            <a:off x="1261872" y="5876521"/>
            <a:ext cx="1535116" cy="369332"/>
          </a:xfrm>
          <a:prstGeom prst="rect">
            <a:avLst/>
          </a:prstGeom>
          <a:noFill/>
        </p:spPr>
        <p:txBody>
          <a:bodyPr wrap="square" rtlCol="0">
            <a:spAutoFit/>
          </a:bodyPr>
          <a:lstStyle/>
          <a:p>
            <a:r>
              <a:rPr lang="en-IN" dirty="0"/>
              <a:t>Batch: D9</a:t>
            </a:r>
          </a:p>
        </p:txBody>
      </p:sp>
    </p:spTree>
    <p:extLst>
      <p:ext uri="{BB962C8B-B14F-4D97-AF65-F5344CB8AC3E}">
        <p14:creationId xmlns:p14="http://schemas.microsoft.com/office/powerpoint/2010/main" val="115604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73595-8B9C-4EB7-A65F-F89EFB6B1354}"/>
              </a:ext>
            </a:extLst>
          </p:cNvPr>
          <p:cNvSpPr>
            <a:spLocks noGrp="1"/>
          </p:cNvSpPr>
          <p:nvPr>
            <p:ph type="title"/>
          </p:nvPr>
        </p:nvSpPr>
        <p:spPr/>
        <p:txBody>
          <a:bodyPr/>
          <a:lstStyle/>
          <a:p>
            <a:r>
              <a:rPr lang="en-IN" dirty="0"/>
              <a:t>Technology Stack</a:t>
            </a:r>
          </a:p>
        </p:txBody>
      </p:sp>
      <p:sp>
        <p:nvSpPr>
          <p:cNvPr id="3" name="Content Placeholder 2">
            <a:extLst>
              <a:ext uri="{FF2B5EF4-FFF2-40B4-BE49-F238E27FC236}">
                <a16:creationId xmlns:a16="http://schemas.microsoft.com/office/drawing/2014/main" id="{67A8E0DF-EBD2-4DE5-B2D8-772F9CB26963}"/>
              </a:ext>
            </a:extLst>
          </p:cNvPr>
          <p:cNvSpPr>
            <a:spLocks noGrp="1"/>
          </p:cNvSpPr>
          <p:nvPr>
            <p:ph idx="1"/>
          </p:nvPr>
        </p:nvSpPr>
        <p:spPr/>
        <p:txBody>
          <a:bodyPr/>
          <a:lstStyle/>
          <a:p>
            <a:pPr marL="0" indent="0">
              <a:lnSpc>
                <a:spcPct val="200000"/>
              </a:lnSpc>
              <a:buNone/>
            </a:pPr>
            <a:r>
              <a:rPr lang="en-IN" dirty="0"/>
              <a:t>1) </a:t>
            </a:r>
            <a:r>
              <a:rPr lang="en-IN" dirty="0">
                <a:latin typeface="Calibri" panose="020F0502020204030204" pitchFamily="34" charset="0"/>
                <a:cs typeface="Calibri" panose="020F0502020204030204" pitchFamily="34" charset="0"/>
              </a:rPr>
              <a:t>Python 3</a:t>
            </a:r>
            <a:br>
              <a:rPr lang="en-IN" dirty="0">
                <a:latin typeface="Calibri" panose="020F0502020204030204" pitchFamily="34" charset="0"/>
                <a:cs typeface="Calibri" panose="020F0502020204030204" pitchFamily="34" charset="0"/>
              </a:rPr>
            </a:br>
            <a:r>
              <a:rPr lang="en-IN" dirty="0">
                <a:latin typeface="Calibri" panose="020F0502020204030204" pitchFamily="34" charset="0"/>
                <a:cs typeface="Calibri" panose="020F0502020204030204" pitchFamily="34" charset="0"/>
              </a:rPr>
              <a:t>2) </a:t>
            </a:r>
            <a:r>
              <a:rPr lang="en-IN" dirty="0" err="1">
                <a:latin typeface="Calibri" panose="020F0502020204030204" pitchFamily="34" charset="0"/>
                <a:cs typeface="Calibri" panose="020F0502020204030204" pitchFamily="34" charset="0"/>
              </a:rPr>
              <a:t>Pyinstaller</a:t>
            </a:r>
            <a:endParaRPr lang="en-IN" dirty="0">
              <a:latin typeface="Calibri" panose="020F0502020204030204" pitchFamily="34" charset="0"/>
              <a:cs typeface="Calibri" panose="020F0502020204030204" pitchFamily="34" charset="0"/>
            </a:endParaRPr>
          </a:p>
          <a:p>
            <a:pPr marL="0" indent="0">
              <a:lnSpc>
                <a:spcPct val="100000"/>
              </a:lnSpc>
              <a:buNone/>
            </a:pPr>
            <a:r>
              <a:rPr lang="en-IN" dirty="0">
                <a:latin typeface="Calibri" panose="020F0502020204030204" pitchFamily="34" charset="0"/>
                <a:cs typeface="Calibri" panose="020F0502020204030204" pitchFamily="34" charset="0"/>
              </a:rPr>
              <a:t>3) </a:t>
            </a:r>
            <a:r>
              <a:rPr lang="en-IN" dirty="0" err="1">
                <a:latin typeface="Calibri" panose="020F0502020204030204" pitchFamily="34" charset="0"/>
                <a:cs typeface="Calibri" panose="020F0502020204030204" pitchFamily="34" charset="0"/>
              </a:rPr>
              <a:t>Tkinter</a:t>
            </a:r>
            <a:r>
              <a:rPr lang="en-IN" dirty="0">
                <a:latin typeface="Calibri" panose="020F0502020204030204" pitchFamily="34" charset="0"/>
                <a:cs typeface="Calibri" panose="020F0502020204030204" pitchFamily="34" charset="0"/>
              </a:rPr>
              <a:t> UI</a:t>
            </a:r>
          </a:p>
          <a:p>
            <a:pPr marL="0" indent="0">
              <a:buNone/>
            </a:pPr>
            <a:endParaRPr lang="en-IN" dirty="0">
              <a:latin typeface="Calibri" panose="020F0502020204030204" pitchFamily="34" charset="0"/>
              <a:cs typeface="Calibri" panose="020F0502020204030204" pitchFamily="34" charset="0"/>
            </a:endParaRPr>
          </a:p>
          <a:p>
            <a:pPr marL="0" indent="0">
              <a:buNone/>
            </a:pPr>
            <a:r>
              <a:rPr lang="en-IN" b="1" dirty="0">
                <a:latin typeface="Calibri" panose="020F0502020204030204" pitchFamily="34" charset="0"/>
                <a:cs typeface="Calibri" panose="020F0502020204030204" pitchFamily="34" charset="0"/>
              </a:rPr>
              <a:t>Encryption model</a:t>
            </a:r>
            <a:br>
              <a:rPr lang="en-IN" dirty="0">
                <a:latin typeface="Calibri" panose="020F0502020204030204" pitchFamily="34" charset="0"/>
                <a:cs typeface="Calibri" panose="020F0502020204030204" pitchFamily="34" charset="0"/>
              </a:rPr>
            </a:br>
            <a:r>
              <a:rPr lang="en-IN" dirty="0">
                <a:latin typeface="Calibri" panose="020F0502020204030204" pitchFamily="34" charset="0"/>
                <a:cs typeface="Calibri" panose="020F0502020204030204" pitchFamily="34" charset="0"/>
              </a:rPr>
              <a:t>1) AES 128</a:t>
            </a:r>
          </a:p>
          <a:p>
            <a:pPr marL="0" indent="0">
              <a:buNone/>
            </a:pPr>
            <a:r>
              <a:rPr lang="en-IN" dirty="0">
                <a:latin typeface="Calibri" panose="020F0502020204030204" pitchFamily="34" charset="0"/>
                <a:cs typeface="Calibri" panose="020F0502020204030204" pitchFamily="34" charset="0"/>
              </a:rPr>
              <a:t>2) Steganography algorithm</a:t>
            </a:r>
          </a:p>
          <a:p>
            <a:pPr marL="0" indent="0">
              <a:buNone/>
            </a:pPr>
            <a:r>
              <a:rPr lang="en-IN" dirty="0">
                <a:latin typeface="Calibri" panose="020F0502020204030204" pitchFamily="34" charset="0"/>
                <a:cs typeface="Calibri" panose="020F0502020204030204" pitchFamily="34" charset="0"/>
              </a:rPr>
              <a:t>3) Base 64 encoding</a:t>
            </a:r>
            <a:br>
              <a:rPr lang="en-IN" dirty="0">
                <a:latin typeface="Calibri" panose="020F0502020204030204" pitchFamily="34" charset="0"/>
                <a:cs typeface="Calibri" panose="020F0502020204030204" pitchFamily="34" charset="0"/>
              </a:rPr>
            </a:br>
            <a:endParaRPr lang="en-IN" dirty="0">
              <a:latin typeface="Calibri" panose="020F0502020204030204" pitchFamily="34" charset="0"/>
              <a:cs typeface="Calibri" panose="020F0502020204030204" pitchFamily="34" charset="0"/>
            </a:endParaRPr>
          </a:p>
          <a:p>
            <a:pPr marL="0" indent="0">
              <a:buNone/>
            </a:pPr>
            <a:endParaRPr lang="en-IN" dirty="0"/>
          </a:p>
        </p:txBody>
      </p:sp>
      <p:pic>
        <p:nvPicPr>
          <p:cNvPr id="5" name="Picture 4">
            <a:extLst>
              <a:ext uri="{FF2B5EF4-FFF2-40B4-BE49-F238E27FC236}">
                <a16:creationId xmlns:a16="http://schemas.microsoft.com/office/drawing/2014/main" id="{81F0963D-393B-492D-87E2-86A8CFC9E3E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1828800"/>
            <a:ext cx="1446703" cy="1446703"/>
          </a:xfrm>
          <a:prstGeom prst="rect">
            <a:avLst/>
          </a:prstGeom>
        </p:spPr>
      </p:pic>
      <p:pic>
        <p:nvPicPr>
          <p:cNvPr id="19" name="Picture 18">
            <a:extLst>
              <a:ext uri="{FF2B5EF4-FFF2-40B4-BE49-F238E27FC236}">
                <a16:creationId xmlns:a16="http://schemas.microsoft.com/office/drawing/2014/main" id="{88F8683C-F609-454D-BECE-EE6D1D5CBFD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170800" y="4177553"/>
            <a:ext cx="1297102" cy="1497106"/>
          </a:xfrm>
          <a:prstGeom prst="rect">
            <a:avLst/>
          </a:prstGeom>
        </p:spPr>
      </p:pic>
    </p:spTree>
    <p:extLst>
      <p:ext uri="{BB962C8B-B14F-4D97-AF65-F5344CB8AC3E}">
        <p14:creationId xmlns:p14="http://schemas.microsoft.com/office/powerpoint/2010/main" val="391318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30878-D5C7-4684-BE90-F3BAA8A9796A}"/>
              </a:ext>
            </a:extLst>
          </p:cNvPr>
          <p:cNvSpPr>
            <a:spLocks noGrp="1"/>
          </p:cNvSpPr>
          <p:nvPr>
            <p:ph type="title"/>
          </p:nvPr>
        </p:nvSpPr>
        <p:spPr/>
        <p:txBody>
          <a:bodyPr/>
          <a:lstStyle/>
          <a:p>
            <a:r>
              <a:rPr lang="en-IN" dirty="0"/>
              <a:t>System Architecture</a:t>
            </a:r>
          </a:p>
        </p:txBody>
      </p:sp>
      <p:sp>
        <p:nvSpPr>
          <p:cNvPr id="3" name="Content Placeholder 2">
            <a:extLst>
              <a:ext uri="{FF2B5EF4-FFF2-40B4-BE49-F238E27FC236}">
                <a16:creationId xmlns:a16="http://schemas.microsoft.com/office/drawing/2014/main" id="{14B9F486-DA11-4DDC-8003-E47FC90EFFA5}"/>
              </a:ext>
            </a:extLst>
          </p:cNvPr>
          <p:cNvSpPr>
            <a:spLocks noGrp="1"/>
          </p:cNvSpPr>
          <p:nvPr>
            <p:ph idx="1"/>
          </p:nvPr>
        </p:nvSpPr>
        <p:spPr>
          <a:xfrm flipV="1">
            <a:off x="7853082" y="1272989"/>
            <a:ext cx="2004150" cy="555812"/>
          </a:xfrm>
        </p:spPr>
        <p:txBody>
          <a:bodyPr/>
          <a:lstStyle/>
          <a:p>
            <a:pPr marL="0" indent="0">
              <a:buNone/>
            </a:pPr>
            <a:r>
              <a:rPr lang="en-IN" dirty="0"/>
              <a:t> </a:t>
            </a:r>
          </a:p>
        </p:txBody>
      </p:sp>
      <p:sp>
        <p:nvSpPr>
          <p:cNvPr id="5" name="Rectangle 4">
            <a:extLst>
              <a:ext uri="{FF2B5EF4-FFF2-40B4-BE49-F238E27FC236}">
                <a16:creationId xmlns:a16="http://schemas.microsoft.com/office/drawing/2014/main" id="{F91D8146-0A21-4BA0-B980-6628FCA410C1}"/>
              </a:ext>
            </a:extLst>
          </p:cNvPr>
          <p:cNvSpPr/>
          <p:nvPr/>
        </p:nvSpPr>
        <p:spPr>
          <a:xfrm>
            <a:off x="3890682" y="2169459"/>
            <a:ext cx="3738283" cy="35589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Encryption/Decryption</a:t>
            </a:r>
            <a:br>
              <a:rPr lang="en-IN" dirty="0"/>
            </a:br>
            <a:r>
              <a:rPr lang="en-IN" dirty="0"/>
              <a:t> Platform</a:t>
            </a:r>
          </a:p>
        </p:txBody>
      </p:sp>
      <p:sp>
        <p:nvSpPr>
          <p:cNvPr id="6" name="Rectangle: Rounded Corners 5">
            <a:extLst>
              <a:ext uri="{FF2B5EF4-FFF2-40B4-BE49-F238E27FC236}">
                <a16:creationId xmlns:a16="http://schemas.microsoft.com/office/drawing/2014/main" id="{D122BD84-7D9B-47A1-A86F-B14346AFA9F6}"/>
              </a:ext>
            </a:extLst>
          </p:cNvPr>
          <p:cNvSpPr/>
          <p:nvPr/>
        </p:nvSpPr>
        <p:spPr>
          <a:xfrm>
            <a:off x="779929" y="2389094"/>
            <a:ext cx="2106706" cy="10533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 with secret data</a:t>
            </a:r>
          </a:p>
        </p:txBody>
      </p:sp>
      <p:sp>
        <p:nvSpPr>
          <p:cNvPr id="7" name="Rectangle: Rounded Corners 6">
            <a:extLst>
              <a:ext uri="{FF2B5EF4-FFF2-40B4-BE49-F238E27FC236}">
                <a16:creationId xmlns:a16="http://schemas.microsoft.com/office/drawing/2014/main" id="{41E222A4-B51E-4E10-991B-C29164CC02C7}"/>
              </a:ext>
            </a:extLst>
          </p:cNvPr>
          <p:cNvSpPr/>
          <p:nvPr/>
        </p:nvSpPr>
        <p:spPr>
          <a:xfrm>
            <a:off x="8633012" y="2169459"/>
            <a:ext cx="2393576" cy="1272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Cipher data</a:t>
            </a:r>
          </a:p>
        </p:txBody>
      </p:sp>
      <p:sp>
        <p:nvSpPr>
          <p:cNvPr id="8" name="Rectangle: Rounded Corners 7">
            <a:extLst>
              <a:ext uri="{FF2B5EF4-FFF2-40B4-BE49-F238E27FC236}">
                <a16:creationId xmlns:a16="http://schemas.microsoft.com/office/drawing/2014/main" id="{8CA0D11B-116F-43AC-819C-144A2C4F18BB}"/>
              </a:ext>
            </a:extLst>
          </p:cNvPr>
          <p:cNvSpPr/>
          <p:nvPr/>
        </p:nvSpPr>
        <p:spPr>
          <a:xfrm>
            <a:off x="779929" y="4737847"/>
            <a:ext cx="2106706" cy="10533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Retrieved data</a:t>
            </a:r>
          </a:p>
        </p:txBody>
      </p:sp>
      <p:sp>
        <p:nvSpPr>
          <p:cNvPr id="9" name="Rectangle: Rounded Corners 8">
            <a:extLst>
              <a:ext uri="{FF2B5EF4-FFF2-40B4-BE49-F238E27FC236}">
                <a16:creationId xmlns:a16="http://schemas.microsoft.com/office/drawing/2014/main" id="{F5DC348B-4391-49FC-94C5-C8E9056FEC2D}"/>
              </a:ext>
            </a:extLst>
          </p:cNvPr>
          <p:cNvSpPr/>
          <p:nvPr/>
        </p:nvSpPr>
        <p:spPr>
          <a:xfrm>
            <a:off x="8660444" y="4499069"/>
            <a:ext cx="2393576" cy="1272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Passing for decryption</a:t>
            </a:r>
          </a:p>
        </p:txBody>
      </p:sp>
      <p:cxnSp>
        <p:nvCxnSpPr>
          <p:cNvPr id="11" name="Straight Arrow Connector 10">
            <a:extLst>
              <a:ext uri="{FF2B5EF4-FFF2-40B4-BE49-F238E27FC236}">
                <a16:creationId xmlns:a16="http://schemas.microsoft.com/office/drawing/2014/main" id="{8E1E0F07-37CB-45EA-87EB-5224E9BF825D}"/>
              </a:ext>
            </a:extLst>
          </p:cNvPr>
          <p:cNvCxnSpPr>
            <a:stCxn id="6" idx="3"/>
          </p:cNvCxnSpPr>
          <p:nvPr/>
        </p:nvCxnSpPr>
        <p:spPr>
          <a:xfrm flipV="1">
            <a:off x="2886635" y="2915770"/>
            <a:ext cx="100404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962B9309-04E8-4A25-B72D-9B4BC1461311}"/>
              </a:ext>
            </a:extLst>
          </p:cNvPr>
          <p:cNvCxnSpPr>
            <a:cxnSpLocks/>
            <a:stCxn id="9" idx="1"/>
          </p:cNvCxnSpPr>
          <p:nvPr/>
        </p:nvCxnSpPr>
        <p:spPr>
          <a:xfrm flipH="1">
            <a:off x="7628965" y="5135563"/>
            <a:ext cx="10314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F44CE584-5DB6-466B-8404-721C312CEF7C}"/>
              </a:ext>
            </a:extLst>
          </p:cNvPr>
          <p:cNvCxnSpPr>
            <a:cxnSpLocks/>
            <a:stCxn id="7" idx="2"/>
          </p:cNvCxnSpPr>
          <p:nvPr/>
        </p:nvCxnSpPr>
        <p:spPr>
          <a:xfrm flipH="1">
            <a:off x="9825318" y="3442447"/>
            <a:ext cx="4482" cy="10566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8187E11-6224-46C0-AA6B-89592EFF29FF}"/>
              </a:ext>
            </a:extLst>
          </p:cNvPr>
          <p:cNvCxnSpPr>
            <a:cxnSpLocks/>
          </p:cNvCxnSpPr>
          <p:nvPr/>
        </p:nvCxnSpPr>
        <p:spPr>
          <a:xfrm flipH="1">
            <a:off x="2872918" y="5227451"/>
            <a:ext cx="10314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3E68F58-678F-4781-972A-1F2F773E333B}"/>
              </a:ext>
            </a:extLst>
          </p:cNvPr>
          <p:cNvCxnSpPr/>
          <p:nvPr/>
        </p:nvCxnSpPr>
        <p:spPr>
          <a:xfrm flipV="1">
            <a:off x="7628965" y="2845687"/>
            <a:ext cx="100404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428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643AE-600D-4885-87F3-A52DB5329C05}"/>
              </a:ext>
            </a:extLst>
          </p:cNvPr>
          <p:cNvSpPr>
            <a:spLocks noGrp="1"/>
          </p:cNvSpPr>
          <p:nvPr>
            <p:ph type="title"/>
          </p:nvPr>
        </p:nvSpPr>
        <p:spPr>
          <a:xfrm flipV="1">
            <a:off x="7951694" y="215153"/>
            <a:ext cx="3002818" cy="150607"/>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F45AF9BC-D4E7-4597-B495-F2CABB779306}"/>
              </a:ext>
            </a:extLst>
          </p:cNvPr>
          <p:cNvSpPr>
            <a:spLocks noGrp="1"/>
          </p:cNvSpPr>
          <p:nvPr>
            <p:ph idx="1"/>
          </p:nvPr>
        </p:nvSpPr>
        <p:spPr>
          <a:xfrm flipH="1" flipV="1">
            <a:off x="9857232" y="1326777"/>
            <a:ext cx="685262" cy="502024"/>
          </a:xfrm>
        </p:spPr>
        <p:txBody>
          <a:bodyPr/>
          <a:lstStyle/>
          <a:p>
            <a:pPr marL="0" indent="0">
              <a:buNone/>
            </a:pPr>
            <a:r>
              <a:rPr lang="en-IN" dirty="0"/>
              <a:t>  </a:t>
            </a:r>
          </a:p>
        </p:txBody>
      </p:sp>
      <p:sp>
        <p:nvSpPr>
          <p:cNvPr id="4" name="TextBox 3">
            <a:extLst>
              <a:ext uri="{FF2B5EF4-FFF2-40B4-BE49-F238E27FC236}">
                <a16:creationId xmlns:a16="http://schemas.microsoft.com/office/drawing/2014/main" id="{A8BDFAE6-F0E5-4F4B-836C-DDFAA11BF202}"/>
              </a:ext>
            </a:extLst>
          </p:cNvPr>
          <p:cNvSpPr txBox="1"/>
          <p:nvPr/>
        </p:nvSpPr>
        <p:spPr>
          <a:xfrm>
            <a:off x="593518" y="887506"/>
            <a:ext cx="5006499" cy="461665"/>
          </a:xfrm>
          <a:prstGeom prst="rect">
            <a:avLst/>
          </a:prstGeom>
          <a:noFill/>
        </p:spPr>
        <p:txBody>
          <a:bodyPr wrap="none" rtlCol="0">
            <a:spAutoFit/>
          </a:bodyPr>
          <a:lstStyle/>
          <a:p>
            <a:r>
              <a:rPr lang="en-IN" sz="2400" b="1" dirty="0"/>
              <a:t>Encryption/ Decryption Platform</a:t>
            </a:r>
          </a:p>
        </p:txBody>
      </p:sp>
      <p:sp>
        <p:nvSpPr>
          <p:cNvPr id="5" name="Rectangle 4">
            <a:extLst>
              <a:ext uri="{FF2B5EF4-FFF2-40B4-BE49-F238E27FC236}">
                <a16:creationId xmlns:a16="http://schemas.microsoft.com/office/drawing/2014/main" id="{914990BD-D5D7-468B-8AB1-6303410C1B95}"/>
              </a:ext>
            </a:extLst>
          </p:cNvPr>
          <p:cNvSpPr/>
          <p:nvPr/>
        </p:nvSpPr>
        <p:spPr>
          <a:xfrm>
            <a:off x="1416424" y="2196354"/>
            <a:ext cx="1846729" cy="779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AES 128 encryption</a:t>
            </a:r>
          </a:p>
        </p:txBody>
      </p:sp>
      <p:sp>
        <p:nvSpPr>
          <p:cNvPr id="6" name="Rectangle: Rounded Corners 5">
            <a:extLst>
              <a:ext uri="{FF2B5EF4-FFF2-40B4-BE49-F238E27FC236}">
                <a16:creationId xmlns:a16="http://schemas.microsoft.com/office/drawing/2014/main" id="{7E9F408B-518E-4131-920F-B3BB22C88A29}"/>
              </a:ext>
            </a:extLst>
          </p:cNvPr>
          <p:cNvSpPr/>
          <p:nvPr/>
        </p:nvSpPr>
        <p:spPr>
          <a:xfrm>
            <a:off x="1416424" y="3460376"/>
            <a:ext cx="1846728" cy="488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Splitter</a:t>
            </a:r>
          </a:p>
        </p:txBody>
      </p:sp>
      <p:sp>
        <p:nvSpPr>
          <p:cNvPr id="7" name="Rectangle 6">
            <a:extLst>
              <a:ext uri="{FF2B5EF4-FFF2-40B4-BE49-F238E27FC236}">
                <a16:creationId xmlns:a16="http://schemas.microsoft.com/office/drawing/2014/main" id="{49151FC6-E1D6-4ECE-B617-30D0974E71BE}"/>
              </a:ext>
            </a:extLst>
          </p:cNvPr>
          <p:cNvSpPr/>
          <p:nvPr/>
        </p:nvSpPr>
        <p:spPr>
          <a:xfrm>
            <a:off x="1416423" y="4433044"/>
            <a:ext cx="1846729" cy="203050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93589337-8A91-49BE-B4E9-8CB04F075E58}"/>
              </a:ext>
            </a:extLst>
          </p:cNvPr>
          <p:cNvSpPr/>
          <p:nvPr/>
        </p:nvSpPr>
        <p:spPr>
          <a:xfrm>
            <a:off x="1474693" y="5398121"/>
            <a:ext cx="582706" cy="421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Img1</a:t>
            </a:r>
          </a:p>
        </p:txBody>
      </p:sp>
      <p:sp>
        <p:nvSpPr>
          <p:cNvPr id="9" name="TextBox 8">
            <a:extLst>
              <a:ext uri="{FF2B5EF4-FFF2-40B4-BE49-F238E27FC236}">
                <a16:creationId xmlns:a16="http://schemas.microsoft.com/office/drawing/2014/main" id="{9361B2B1-0713-41E3-952A-51AF5AD67264}"/>
              </a:ext>
            </a:extLst>
          </p:cNvPr>
          <p:cNvSpPr txBox="1"/>
          <p:nvPr/>
        </p:nvSpPr>
        <p:spPr>
          <a:xfrm>
            <a:off x="1416423" y="4629399"/>
            <a:ext cx="2261100" cy="646331"/>
          </a:xfrm>
          <a:prstGeom prst="rect">
            <a:avLst/>
          </a:prstGeom>
          <a:noFill/>
        </p:spPr>
        <p:txBody>
          <a:bodyPr wrap="square" rtlCol="0">
            <a:spAutoFit/>
          </a:bodyPr>
          <a:lstStyle/>
          <a:p>
            <a:r>
              <a:rPr lang="en-IN" dirty="0">
                <a:solidFill>
                  <a:schemeClr val="bg1"/>
                </a:solidFill>
              </a:rPr>
              <a:t>Steganography Process</a:t>
            </a:r>
          </a:p>
        </p:txBody>
      </p:sp>
      <p:sp>
        <p:nvSpPr>
          <p:cNvPr id="11" name="Rectangle 10">
            <a:extLst>
              <a:ext uri="{FF2B5EF4-FFF2-40B4-BE49-F238E27FC236}">
                <a16:creationId xmlns:a16="http://schemas.microsoft.com/office/drawing/2014/main" id="{B58FCA06-B680-4DA3-BF34-F2B586452113}"/>
              </a:ext>
            </a:extLst>
          </p:cNvPr>
          <p:cNvSpPr/>
          <p:nvPr/>
        </p:nvSpPr>
        <p:spPr>
          <a:xfrm>
            <a:off x="2514061" y="5398120"/>
            <a:ext cx="582706" cy="421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Img2</a:t>
            </a:r>
          </a:p>
        </p:txBody>
      </p:sp>
      <p:sp>
        <p:nvSpPr>
          <p:cNvPr id="12" name="Rectangle 11">
            <a:extLst>
              <a:ext uri="{FF2B5EF4-FFF2-40B4-BE49-F238E27FC236}">
                <a16:creationId xmlns:a16="http://schemas.microsoft.com/office/drawing/2014/main" id="{31EB0F61-DA17-4873-B865-10CDBC066573}"/>
              </a:ext>
            </a:extLst>
          </p:cNvPr>
          <p:cNvSpPr/>
          <p:nvPr/>
        </p:nvSpPr>
        <p:spPr>
          <a:xfrm>
            <a:off x="1474693" y="5928594"/>
            <a:ext cx="582706" cy="421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Img3</a:t>
            </a:r>
          </a:p>
        </p:txBody>
      </p:sp>
      <p:sp>
        <p:nvSpPr>
          <p:cNvPr id="13" name="Rectangle 12">
            <a:extLst>
              <a:ext uri="{FF2B5EF4-FFF2-40B4-BE49-F238E27FC236}">
                <a16:creationId xmlns:a16="http://schemas.microsoft.com/office/drawing/2014/main" id="{2FF5404C-75C6-4393-9D99-7054DEFD6EC3}"/>
              </a:ext>
            </a:extLst>
          </p:cNvPr>
          <p:cNvSpPr/>
          <p:nvPr/>
        </p:nvSpPr>
        <p:spPr>
          <a:xfrm>
            <a:off x="2514061" y="5974976"/>
            <a:ext cx="582706" cy="421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Img4</a:t>
            </a:r>
          </a:p>
        </p:txBody>
      </p:sp>
      <p:sp>
        <p:nvSpPr>
          <p:cNvPr id="14" name="Rectangle 13">
            <a:extLst>
              <a:ext uri="{FF2B5EF4-FFF2-40B4-BE49-F238E27FC236}">
                <a16:creationId xmlns:a16="http://schemas.microsoft.com/office/drawing/2014/main" id="{6FC051D6-D897-41A5-BCD7-723F5B2E5772}"/>
              </a:ext>
            </a:extLst>
          </p:cNvPr>
          <p:cNvSpPr/>
          <p:nvPr/>
        </p:nvSpPr>
        <p:spPr>
          <a:xfrm>
            <a:off x="8010503" y="2129118"/>
            <a:ext cx="1846729" cy="779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AES 128</a:t>
            </a:r>
          </a:p>
          <a:p>
            <a:pPr algn="ctr"/>
            <a:r>
              <a:rPr lang="en-IN" dirty="0"/>
              <a:t>decryption</a:t>
            </a:r>
          </a:p>
        </p:txBody>
      </p:sp>
      <p:sp>
        <p:nvSpPr>
          <p:cNvPr id="15" name="Rectangle: Rounded Corners 14">
            <a:extLst>
              <a:ext uri="{FF2B5EF4-FFF2-40B4-BE49-F238E27FC236}">
                <a16:creationId xmlns:a16="http://schemas.microsoft.com/office/drawing/2014/main" id="{3EEBD238-178E-4C48-B3A4-B08B2380A477}"/>
              </a:ext>
            </a:extLst>
          </p:cNvPr>
          <p:cNvSpPr/>
          <p:nvPr/>
        </p:nvSpPr>
        <p:spPr>
          <a:xfrm>
            <a:off x="8010503" y="3393140"/>
            <a:ext cx="1846728" cy="488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Joiner</a:t>
            </a:r>
          </a:p>
        </p:txBody>
      </p:sp>
      <p:sp>
        <p:nvSpPr>
          <p:cNvPr id="16" name="Rectangle 15">
            <a:extLst>
              <a:ext uri="{FF2B5EF4-FFF2-40B4-BE49-F238E27FC236}">
                <a16:creationId xmlns:a16="http://schemas.microsoft.com/office/drawing/2014/main" id="{4194DFAA-0D01-4D4B-8C67-90C2B5543AB7}"/>
              </a:ext>
            </a:extLst>
          </p:cNvPr>
          <p:cNvSpPr/>
          <p:nvPr/>
        </p:nvSpPr>
        <p:spPr>
          <a:xfrm>
            <a:off x="8010502" y="4365808"/>
            <a:ext cx="1846729" cy="203050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1"/>
              </a:solidFill>
            </a:endParaRPr>
          </a:p>
        </p:txBody>
      </p:sp>
      <p:sp>
        <p:nvSpPr>
          <p:cNvPr id="17" name="Rectangle 16">
            <a:extLst>
              <a:ext uri="{FF2B5EF4-FFF2-40B4-BE49-F238E27FC236}">
                <a16:creationId xmlns:a16="http://schemas.microsoft.com/office/drawing/2014/main" id="{16F8CAB9-C755-4C0D-B988-B3CDF62E9992}"/>
              </a:ext>
            </a:extLst>
          </p:cNvPr>
          <p:cNvSpPr/>
          <p:nvPr/>
        </p:nvSpPr>
        <p:spPr>
          <a:xfrm>
            <a:off x="8068772" y="5330885"/>
            <a:ext cx="582706" cy="421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Img1</a:t>
            </a:r>
          </a:p>
        </p:txBody>
      </p:sp>
      <p:sp>
        <p:nvSpPr>
          <p:cNvPr id="18" name="Rectangle 17">
            <a:extLst>
              <a:ext uri="{FF2B5EF4-FFF2-40B4-BE49-F238E27FC236}">
                <a16:creationId xmlns:a16="http://schemas.microsoft.com/office/drawing/2014/main" id="{82BF7777-EA27-448D-8F73-DA546456EFF0}"/>
              </a:ext>
            </a:extLst>
          </p:cNvPr>
          <p:cNvSpPr/>
          <p:nvPr/>
        </p:nvSpPr>
        <p:spPr>
          <a:xfrm>
            <a:off x="9108140" y="5330884"/>
            <a:ext cx="582706" cy="421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Img2</a:t>
            </a:r>
          </a:p>
        </p:txBody>
      </p:sp>
      <p:sp>
        <p:nvSpPr>
          <p:cNvPr id="19" name="Rectangle 18">
            <a:extLst>
              <a:ext uri="{FF2B5EF4-FFF2-40B4-BE49-F238E27FC236}">
                <a16:creationId xmlns:a16="http://schemas.microsoft.com/office/drawing/2014/main" id="{41B95148-F37D-4A22-ACC2-E2D877FF29C2}"/>
              </a:ext>
            </a:extLst>
          </p:cNvPr>
          <p:cNvSpPr/>
          <p:nvPr/>
        </p:nvSpPr>
        <p:spPr>
          <a:xfrm>
            <a:off x="8068772" y="5861358"/>
            <a:ext cx="582706" cy="421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Img3</a:t>
            </a:r>
          </a:p>
        </p:txBody>
      </p:sp>
      <p:sp>
        <p:nvSpPr>
          <p:cNvPr id="20" name="Rectangle 19">
            <a:extLst>
              <a:ext uri="{FF2B5EF4-FFF2-40B4-BE49-F238E27FC236}">
                <a16:creationId xmlns:a16="http://schemas.microsoft.com/office/drawing/2014/main" id="{E4D8881C-6DC7-4E5A-BB21-B9EF16864660}"/>
              </a:ext>
            </a:extLst>
          </p:cNvPr>
          <p:cNvSpPr/>
          <p:nvPr/>
        </p:nvSpPr>
        <p:spPr>
          <a:xfrm>
            <a:off x="9108140" y="5907740"/>
            <a:ext cx="582706" cy="421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Img4</a:t>
            </a:r>
          </a:p>
        </p:txBody>
      </p:sp>
      <p:sp>
        <p:nvSpPr>
          <p:cNvPr id="24" name="TextBox 23">
            <a:extLst>
              <a:ext uri="{FF2B5EF4-FFF2-40B4-BE49-F238E27FC236}">
                <a16:creationId xmlns:a16="http://schemas.microsoft.com/office/drawing/2014/main" id="{1D86BF23-81F0-4444-85AA-64EB15D371C5}"/>
              </a:ext>
            </a:extLst>
          </p:cNvPr>
          <p:cNvSpPr txBox="1"/>
          <p:nvPr/>
        </p:nvSpPr>
        <p:spPr>
          <a:xfrm>
            <a:off x="8068772" y="4437523"/>
            <a:ext cx="6104964" cy="646331"/>
          </a:xfrm>
          <a:prstGeom prst="rect">
            <a:avLst/>
          </a:prstGeom>
          <a:noFill/>
        </p:spPr>
        <p:txBody>
          <a:bodyPr wrap="square">
            <a:spAutoFit/>
          </a:bodyPr>
          <a:lstStyle/>
          <a:p>
            <a:r>
              <a:rPr lang="en-IN" dirty="0">
                <a:solidFill>
                  <a:schemeClr val="bg1"/>
                </a:solidFill>
              </a:rPr>
              <a:t>Steganography </a:t>
            </a:r>
          </a:p>
          <a:p>
            <a:r>
              <a:rPr lang="en-IN" dirty="0">
                <a:solidFill>
                  <a:schemeClr val="bg1"/>
                </a:solidFill>
              </a:rPr>
              <a:t>Process</a:t>
            </a:r>
          </a:p>
        </p:txBody>
      </p:sp>
      <p:sp>
        <p:nvSpPr>
          <p:cNvPr id="25" name="Rectangle 24">
            <a:extLst>
              <a:ext uri="{FF2B5EF4-FFF2-40B4-BE49-F238E27FC236}">
                <a16:creationId xmlns:a16="http://schemas.microsoft.com/office/drawing/2014/main" id="{FFE2FB18-3A86-4F30-9793-3C35CE06EA9B}"/>
              </a:ext>
            </a:extLst>
          </p:cNvPr>
          <p:cNvSpPr/>
          <p:nvPr/>
        </p:nvSpPr>
        <p:spPr>
          <a:xfrm>
            <a:off x="4580965" y="4415114"/>
            <a:ext cx="2043953" cy="2030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Base</a:t>
            </a:r>
          </a:p>
        </p:txBody>
      </p:sp>
      <p:sp>
        <p:nvSpPr>
          <p:cNvPr id="26" name="Oval 25">
            <a:extLst>
              <a:ext uri="{FF2B5EF4-FFF2-40B4-BE49-F238E27FC236}">
                <a16:creationId xmlns:a16="http://schemas.microsoft.com/office/drawing/2014/main" id="{10FF0968-128C-4D8A-9CAA-D852D5D84BE1}"/>
              </a:ext>
            </a:extLst>
          </p:cNvPr>
          <p:cNvSpPr/>
          <p:nvPr/>
        </p:nvSpPr>
        <p:spPr>
          <a:xfrm>
            <a:off x="4580964" y="3993771"/>
            <a:ext cx="2043954" cy="8292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FA1902AC-DC5B-4027-9959-4D4920B66FC6}"/>
              </a:ext>
            </a:extLst>
          </p:cNvPr>
          <p:cNvSpPr/>
          <p:nvPr/>
        </p:nvSpPr>
        <p:spPr>
          <a:xfrm>
            <a:off x="4580964" y="6022467"/>
            <a:ext cx="2043954" cy="8292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53FB6FCD-937B-4B7A-B977-85A849F322B7}"/>
              </a:ext>
            </a:extLst>
          </p:cNvPr>
          <p:cNvCxnSpPr>
            <a:cxnSpLocks/>
          </p:cNvCxnSpPr>
          <p:nvPr/>
        </p:nvCxnSpPr>
        <p:spPr>
          <a:xfrm flipH="1">
            <a:off x="2334768" y="2976283"/>
            <a:ext cx="1" cy="484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AC5778C4-6F2B-42DF-8C57-D4EB4A4B5CB2}"/>
              </a:ext>
            </a:extLst>
          </p:cNvPr>
          <p:cNvCxnSpPr/>
          <p:nvPr/>
        </p:nvCxnSpPr>
        <p:spPr>
          <a:xfrm flipH="1">
            <a:off x="2334768" y="3898777"/>
            <a:ext cx="1" cy="484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7E096A43-D35C-4D19-8FE3-800E4436B89C}"/>
              </a:ext>
            </a:extLst>
          </p:cNvPr>
          <p:cNvCxnSpPr>
            <a:cxnSpLocks/>
          </p:cNvCxnSpPr>
          <p:nvPr/>
        </p:nvCxnSpPr>
        <p:spPr>
          <a:xfrm>
            <a:off x="3263152" y="5430800"/>
            <a:ext cx="13508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AA535DEA-A2E1-4252-8962-414783DD05DC}"/>
              </a:ext>
            </a:extLst>
          </p:cNvPr>
          <p:cNvCxnSpPr>
            <a:cxnSpLocks/>
          </p:cNvCxnSpPr>
          <p:nvPr/>
        </p:nvCxnSpPr>
        <p:spPr>
          <a:xfrm>
            <a:off x="6624918" y="5398120"/>
            <a:ext cx="13508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04EBF0E6-9839-4BA0-87E0-9C37EC8833F7}"/>
              </a:ext>
            </a:extLst>
          </p:cNvPr>
          <p:cNvCxnSpPr>
            <a:cxnSpLocks/>
          </p:cNvCxnSpPr>
          <p:nvPr/>
        </p:nvCxnSpPr>
        <p:spPr>
          <a:xfrm flipV="1">
            <a:off x="8928847" y="3844087"/>
            <a:ext cx="0" cy="5934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295C98A7-6D86-4436-A31A-4D57E07D5942}"/>
              </a:ext>
            </a:extLst>
          </p:cNvPr>
          <p:cNvCxnSpPr>
            <a:cxnSpLocks/>
          </p:cNvCxnSpPr>
          <p:nvPr/>
        </p:nvCxnSpPr>
        <p:spPr>
          <a:xfrm flipV="1">
            <a:off x="8928847" y="2835528"/>
            <a:ext cx="0" cy="4634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EFF009DD-A283-4402-B6A3-13628A7D9262}"/>
              </a:ext>
            </a:extLst>
          </p:cNvPr>
          <p:cNvSpPr/>
          <p:nvPr/>
        </p:nvSpPr>
        <p:spPr>
          <a:xfrm>
            <a:off x="2546973" y="3031221"/>
            <a:ext cx="775982" cy="351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Base 64 encoding</a:t>
            </a:r>
          </a:p>
        </p:txBody>
      </p:sp>
      <p:sp>
        <p:nvSpPr>
          <p:cNvPr id="37" name="Rectangle 36">
            <a:extLst>
              <a:ext uri="{FF2B5EF4-FFF2-40B4-BE49-F238E27FC236}">
                <a16:creationId xmlns:a16="http://schemas.microsoft.com/office/drawing/2014/main" id="{6E19D25F-A4E1-433C-A182-91257A1C3B4B}"/>
              </a:ext>
            </a:extLst>
          </p:cNvPr>
          <p:cNvSpPr/>
          <p:nvPr/>
        </p:nvSpPr>
        <p:spPr>
          <a:xfrm>
            <a:off x="9257036" y="2957463"/>
            <a:ext cx="775982" cy="351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Base 64 decoding</a:t>
            </a:r>
          </a:p>
        </p:txBody>
      </p:sp>
    </p:spTree>
    <p:extLst>
      <p:ext uri="{BB962C8B-B14F-4D97-AF65-F5344CB8AC3E}">
        <p14:creationId xmlns:p14="http://schemas.microsoft.com/office/powerpoint/2010/main" val="2900889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1ACBE00-0221-433D-8EA5-D9D7B45F3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Vibrant multicolour checkered floor design">
            <a:extLst>
              <a:ext uri="{FF2B5EF4-FFF2-40B4-BE49-F238E27FC236}">
                <a16:creationId xmlns:a16="http://schemas.microsoft.com/office/drawing/2014/main" id="{9F6C6806-78D1-B6EF-334C-318A81F60170}"/>
              </a:ext>
            </a:extLst>
          </p:cNvPr>
          <p:cNvPicPr>
            <a:picLocks noChangeAspect="1"/>
          </p:cNvPicPr>
          <p:nvPr/>
        </p:nvPicPr>
        <p:blipFill rotWithShape="1">
          <a:blip r:embed="rId2">
            <a:alphaModFix amt="40000"/>
          </a:blip>
          <a:srcRect t="16667"/>
          <a:stretch/>
        </p:blipFill>
        <p:spPr>
          <a:xfrm>
            <a:off x="20" y="-2"/>
            <a:ext cx="12191980" cy="6858000"/>
          </a:xfrm>
          <a:prstGeom prst="rect">
            <a:avLst/>
          </a:prstGeom>
        </p:spPr>
      </p:pic>
      <p:sp>
        <p:nvSpPr>
          <p:cNvPr id="2" name="Title 1">
            <a:extLst>
              <a:ext uri="{FF2B5EF4-FFF2-40B4-BE49-F238E27FC236}">
                <a16:creationId xmlns:a16="http://schemas.microsoft.com/office/drawing/2014/main" id="{01589EC3-D51B-F544-CF4D-52585CC4D663}"/>
              </a:ext>
            </a:extLst>
          </p:cNvPr>
          <p:cNvSpPr>
            <a:spLocks noGrp="1"/>
          </p:cNvSpPr>
          <p:nvPr>
            <p:ph type="title"/>
          </p:nvPr>
        </p:nvSpPr>
        <p:spPr>
          <a:xfrm>
            <a:off x="1261872" y="758952"/>
            <a:ext cx="9418320" cy="4041648"/>
          </a:xfrm>
        </p:spPr>
        <p:txBody>
          <a:bodyPr vert="horz" lIns="91440" tIns="45720" rIns="91440" bIns="45720" rtlCol="0" anchor="b">
            <a:normAutofit/>
          </a:bodyPr>
          <a:lstStyle/>
          <a:p>
            <a:pPr>
              <a:lnSpc>
                <a:spcPct val="85000"/>
              </a:lnSpc>
            </a:pPr>
            <a:r>
              <a:rPr lang="en-US" sz="7200" dirty="0"/>
              <a:t>Algorithms</a:t>
            </a:r>
          </a:p>
        </p:txBody>
      </p:sp>
    </p:spTree>
    <p:extLst>
      <p:ext uri="{BB962C8B-B14F-4D97-AF65-F5344CB8AC3E}">
        <p14:creationId xmlns:p14="http://schemas.microsoft.com/office/powerpoint/2010/main" val="391696421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B4201D-9E6F-E50E-CBDE-FC4BB442FF24}"/>
              </a:ext>
            </a:extLst>
          </p:cNvPr>
          <p:cNvSpPr>
            <a:spLocks noGrp="1"/>
          </p:cNvSpPr>
          <p:nvPr>
            <p:ph idx="1"/>
          </p:nvPr>
        </p:nvSpPr>
        <p:spPr>
          <a:xfrm>
            <a:off x="727586" y="845574"/>
            <a:ext cx="9714271" cy="5161937"/>
          </a:xfrm>
        </p:spPr>
        <p:txBody>
          <a:bodyPr/>
          <a:lstStyle/>
          <a:p>
            <a:pPr marL="0" indent="0">
              <a:buNone/>
            </a:pPr>
            <a:r>
              <a:rPr lang="en-IN" sz="4000" dirty="0"/>
              <a:t>Advanced Encryption Standard-128</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AES algorithm is the industry-standard encryption protocol that protects sensitive information from traditional brute-force attacks.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two most common versions are 256-bit AES (providing greater security) and 128-bit AES (providing better performance during the encryption and decryption 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With current technology, AES is uncrackable through straightforward, brute-force attacks, and it is used in countless applications, from protecting top-secret or classified information in government agencies to keeping your personal data safe when stored on the cloud.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18692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B623C-8C8C-0C1E-9A13-EC8364CF725B}"/>
              </a:ext>
            </a:extLst>
          </p:cNvPr>
          <p:cNvSpPr>
            <a:spLocks noGrp="1"/>
          </p:cNvSpPr>
          <p:nvPr>
            <p:ph type="title"/>
          </p:nvPr>
        </p:nvSpPr>
        <p:spPr/>
        <p:txBody>
          <a:bodyPr/>
          <a:lstStyle/>
          <a:p>
            <a:r>
              <a:rPr lang="en-IN" dirty="0"/>
              <a:t>Image Steganography</a:t>
            </a:r>
          </a:p>
        </p:txBody>
      </p:sp>
      <p:sp>
        <p:nvSpPr>
          <p:cNvPr id="3" name="Content Placeholder 2">
            <a:extLst>
              <a:ext uri="{FF2B5EF4-FFF2-40B4-BE49-F238E27FC236}">
                <a16:creationId xmlns:a16="http://schemas.microsoft.com/office/drawing/2014/main" id="{820B49C0-0C0A-B600-C2A4-49526995CF96}"/>
              </a:ext>
            </a:extLst>
          </p:cNvPr>
          <p:cNvSpPr>
            <a:spLocks noGrp="1"/>
          </p:cNvSpPr>
          <p:nvPr>
            <p:ph idx="1"/>
          </p:nvPr>
        </p:nvSpPr>
        <p:spPr/>
        <p:txBody>
          <a:bodyPr/>
          <a:lstStyle/>
          <a:p>
            <a:pPr>
              <a:lnSpc>
                <a:spcPct val="100000"/>
              </a:lnSpc>
            </a:pPr>
            <a:r>
              <a:rPr lang="en-IN" sz="1800" dirty="0">
                <a:effectLst/>
                <a:latin typeface="Times New Roman" panose="02020603050405020304" pitchFamily="18" charset="0"/>
                <a:ea typeface="Calibri" panose="020F0502020204030204" pitchFamily="34" charset="0"/>
              </a:rPr>
              <a:t>Steganography refers to the process of hiding a secret message within a larger one in such a manner that someone cannot know the presence or contents of the hidden message. </a:t>
            </a:r>
          </a:p>
          <a:p>
            <a:pPr>
              <a:lnSpc>
                <a:spcPct val="100000"/>
              </a:lnSpc>
            </a:pPr>
            <a:r>
              <a:rPr lang="en-IN" sz="1800" dirty="0">
                <a:effectLst/>
                <a:latin typeface="Times New Roman" panose="02020603050405020304" pitchFamily="18" charset="0"/>
                <a:ea typeface="Calibri" panose="020F0502020204030204" pitchFamily="34" charset="0"/>
              </a:rPr>
              <a:t>The objective of Steganography is to maintain secret communication between two parties. </a:t>
            </a:r>
          </a:p>
          <a:p>
            <a:pPr>
              <a:lnSpc>
                <a:spcPct val="100000"/>
              </a:lnSpc>
            </a:pPr>
            <a:r>
              <a:rPr lang="en-IN" sz="1800" dirty="0">
                <a:effectLst/>
                <a:latin typeface="Times New Roman" panose="02020603050405020304" pitchFamily="18" charset="0"/>
                <a:ea typeface="Calibri" panose="020F0502020204030204" pitchFamily="34" charset="0"/>
              </a:rPr>
              <a:t>Unlike Cryptography, where we can conceal the contents of a secret message, Steganography conceals the fact that a message is transmitted.</a:t>
            </a:r>
          </a:p>
          <a:p>
            <a:pPr>
              <a:lnSpc>
                <a:spcPct val="100000"/>
              </a:lnSpc>
            </a:pPr>
            <a:r>
              <a:rPr lang="en-IN" sz="1800" dirty="0">
                <a:effectLst/>
                <a:latin typeface="Times New Roman" panose="02020603050405020304" pitchFamily="18" charset="0"/>
                <a:ea typeface="Calibri" panose="020F0502020204030204" pitchFamily="34" charset="0"/>
              </a:rPr>
              <a:t>Even though Steganography differs from Cryptography, there are various analogies between the two. Some authors classify Steganography as a form of Cryptography as hidden communication seems like a secret message.</a:t>
            </a:r>
            <a:endParaRPr lang="en-IN" dirty="0"/>
          </a:p>
        </p:txBody>
      </p:sp>
    </p:spTree>
    <p:extLst>
      <p:ext uri="{BB962C8B-B14F-4D97-AF65-F5344CB8AC3E}">
        <p14:creationId xmlns:p14="http://schemas.microsoft.com/office/powerpoint/2010/main" val="3309383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341AB-ECB7-7FAF-A05A-D4C7A7144E0E}"/>
              </a:ext>
            </a:extLst>
          </p:cNvPr>
          <p:cNvSpPr>
            <a:spLocks noGrp="1"/>
          </p:cNvSpPr>
          <p:nvPr>
            <p:ph type="title"/>
          </p:nvPr>
        </p:nvSpPr>
        <p:spPr/>
        <p:txBody>
          <a:bodyPr/>
          <a:lstStyle/>
          <a:p>
            <a:r>
              <a:rPr lang="en-IN" dirty="0"/>
              <a:t>Decentralization of the Image</a:t>
            </a:r>
          </a:p>
        </p:txBody>
      </p:sp>
      <p:sp>
        <p:nvSpPr>
          <p:cNvPr id="3" name="Content Placeholder 2">
            <a:extLst>
              <a:ext uri="{FF2B5EF4-FFF2-40B4-BE49-F238E27FC236}">
                <a16:creationId xmlns:a16="http://schemas.microsoft.com/office/drawing/2014/main" id="{BD2234A4-3930-7CBB-7127-4EF5F807C1EE}"/>
              </a:ext>
            </a:extLst>
          </p:cNvPr>
          <p:cNvSpPr>
            <a:spLocks noGrp="1"/>
          </p:cNvSpPr>
          <p:nvPr>
            <p:ph idx="1"/>
          </p:nvPr>
        </p:nvSpPr>
        <p:spPr/>
        <p:txBody>
          <a:bodyPr/>
          <a:lstStyle/>
          <a:p>
            <a:pPr marL="0" indent="0">
              <a:buNone/>
            </a:pPr>
            <a:r>
              <a:rPr lang="en-IN" dirty="0"/>
              <a:t>The Image is converted into respective arrays and are stored separately.</a:t>
            </a:r>
          </a:p>
          <a:p>
            <a:pPr marL="0" indent="0">
              <a:buNone/>
            </a:pPr>
            <a:r>
              <a:rPr lang="en-IN" dirty="0"/>
              <a:t>                                                                     </a:t>
            </a:r>
          </a:p>
          <a:p>
            <a:pPr marL="0" indent="0">
              <a:buNone/>
            </a:pPr>
            <a:r>
              <a:rPr lang="en-IN" dirty="0"/>
              <a:t>                                                              [(225,54,67),(78,54,90),….]</a:t>
            </a:r>
          </a:p>
          <a:p>
            <a:pPr marL="0" indent="0">
              <a:buNone/>
            </a:pPr>
            <a:endParaRPr lang="en-IN" dirty="0"/>
          </a:p>
          <a:p>
            <a:pPr marL="0" indent="0">
              <a:buNone/>
            </a:pPr>
            <a:r>
              <a:rPr lang="en-IN" dirty="0"/>
              <a:t>                                                                […(57,34,67),(32,15,4),(67,5,67),…]</a:t>
            </a:r>
          </a:p>
          <a:p>
            <a:pPr marL="0" indent="0">
              <a:buNone/>
            </a:pPr>
            <a:r>
              <a:rPr lang="en-IN" dirty="0"/>
              <a:t>                                                                </a:t>
            </a:r>
          </a:p>
          <a:p>
            <a:pPr marL="0" indent="0">
              <a:buNone/>
            </a:pPr>
            <a:r>
              <a:rPr lang="en-IN" dirty="0"/>
              <a:t>                                                                […(67,45,89),(56,43,12),(59,90,255)]</a:t>
            </a:r>
          </a:p>
          <a:p>
            <a:pPr marL="0" indent="0">
              <a:buNone/>
            </a:pPr>
            <a:endParaRPr lang="en-IN" dirty="0"/>
          </a:p>
        </p:txBody>
      </p:sp>
      <p:pic>
        <p:nvPicPr>
          <p:cNvPr id="12" name="Picture 11" descr="A picture containing grass, building, mosque, place of worship&#10;&#10;Description automatically generated">
            <a:extLst>
              <a:ext uri="{FF2B5EF4-FFF2-40B4-BE49-F238E27FC236}">
                <a16:creationId xmlns:a16="http://schemas.microsoft.com/office/drawing/2014/main" id="{84FAD360-C56F-55BD-1E62-7518477475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467" y="2839286"/>
            <a:ext cx="3310695" cy="1933488"/>
          </a:xfrm>
          <a:prstGeom prst="rect">
            <a:avLst/>
          </a:prstGeom>
        </p:spPr>
      </p:pic>
      <p:cxnSp>
        <p:nvCxnSpPr>
          <p:cNvPr id="13" name="Straight Arrow Connector 12">
            <a:extLst>
              <a:ext uri="{FF2B5EF4-FFF2-40B4-BE49-F238E27FC236}">
                <a16:creationId xmlns:a16="http://schemas.microsoft.com/office/drawing/2014/main" id="{355C0D1E-DAFE-A881-E386-00246A923BD1}"/>
              </a:ext>
            </a:extLst>
          </p:cNvPr>
          <p:cNvCxnSpPr>
            <a:cxnSpLocks/>
          </p:cNvCxnSpPr>
          <p:nvPr/>
        </p:nvCxnSpPr>
        <p:spPr>
          <a:xfrm>
            <a:off x="3749162" y="2946400"/>
            <a:ext cx="1601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AA15DB-CDE0-CB00-C875-5E8B9C04DF35}"/>
              </a:ext>
            </a:extLst>
          </p:cNvPr>
          <p:cNvCxnSpPr>
            <a:cxnSpLocks/>
          </p:cNvCxnSpPr>
          <p:nvPr/>
        </p:nvCxnSpPr>
        <p:spPr>
          <a:xfrm>
            <a:off x="3749162" y="3806030"/>
            <a:ext cx="1714660" cy="105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BAE1ECA-F9E2-15C2-2178-0D9EA3C1556E}"/>
              </a:ext>
            </a:extLst>
          </p:cNvPr>
          <p:cNvCxnSpPr>
            <a:cxnSpLocks/>
          </p:cNvCxnSpPr>
          <p:nvPr/>
        </p:nvCxnSpPr>
        <p:spPr>
          <a:xfrm>
            <a:off x="3749162" y="4772774"/>
            <a:ext cx="17146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400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63A9748-13EF-F2DA-5D28-3786203623FC}"/>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a:solidFill>
                  <a:srgbClr val="FFFFFF"/>
                </a:solidFill>
              </a:rPr>
              <a:t>Use Case Diagram</a:t>
            </a:r>
          </a:p>
        </p:txBody>
      </p:sp>
      <p:sp useBgFill="1">
        <p:nvSpPr>
          <p:cNvPr id="16" name="Rectangle 15">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195079DE-785F-2F7E-39F5-A141DD82A0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9307" y="484632"/>
            <a:ext cx="5646958" cy="5882248"/>
          </a:xfrm>
          <a:prstGeom prst="rect">
            <a:avLst/>
          </a:prstGeom>
        </p:spPr>
      </p:pic>
      <p:sp>
        <p:nvSpPr>
          <p:cNvPr id="18" name="Rectangle 17">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651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1">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617A0D1-22F2-1439-FE56-B3415DCB5821}"/>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a:solidFill>
                  <a:srgbClr val="FFFFFF"/>
                </a:solidFill>
              </a:rPr>
              <a:t>Sequence Diagram</a:t>
            </a:r>
          </a:p>
        </p:txBody>
      </p:sp>
      <p:sp useBgFill="1">
        <p:nvSpPr>
          <p:cNvPr id="23" name="Rectangle 15">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10;&#10;Description automatically generated">
            <a:extLst>
              <a:ext uri="{FF2B5EF4-FFF2-40B4-BE49-F238E27FC236}">
                <a16:creationId xmlns:a16="http://schemas.microsoft.com/office/drawing/2014/main" id="{31CBA276-0DC0-C270-7646-F462663C62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5822" y="-1618"/>
            <a:ext cx="3973688" cy="6514246"/>
          </a:xfrm>
          <a:prstGeom prst="rect">
            <a:avLst/>
          </a:prstGeom>
        </p:spPr>
      </p:pic>
      <p:sp>
        <p:nvSpPr>
          <p:cNvPr id="24" name="Rectangle 17">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9242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E068575-5554-A54B-07FC-9C6CD5B50246}"/>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a:solidFill>
                  <a:srgbClr val="FFFFFF"/>
                </a:solidFill>
              </a:rPr>
              <a:t>Program Flow</a:t>
            </a:r>
          </a:p>
        </p:txBody>
      </p:sp>
      <p:sp useBgFill="1">
        <p:nvSpPr>
          <p:cNvPr id="29" name="Rectangle 28">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Diagram&#10;&#10;Description automatically generated">
            <a:extLst>
              <a:ext uri="{FF2B5EF4-FFF2-40B4-BE49-F238E27FC236}">
                <a16:creationId xmlns:a16="http://schemas.microsoft.com/office/drawing/2014/main" id="{2D1DCE78-21C9-D87B-EF95-5B94D761A2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5757" y="484632"/>
            <a:ext cx="3294058" cy="5882248"/>
          </a:xfrm>
          <a:prstGeom prst="rect">
            <a:avLst/>
          </a:prstGeom>
        </p:spPr>
      </p:pic>
      <p:sp>
        <p:nvSpPr>
          <p:cNvPr id="31" name="Rectangle 30">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3157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C72DA-533B-44D7-9C8B-D1050967890F}"/>
              </a:ext>
            </a:extLst>
          </p:cNvPr>
          <p:cNvSpPr>
            <a:spLocks noGrp="1"/>
          </p:cNvSpPr>
          <p:nvPr>
            <p:ph type="title"/>
          </p:nvPr>
        </p:nvSpPr>
        <p:spPr/>
        <p:txBody>
          <a:bodyPr/>
          <a:lstStyle/>
          <a:p>
            <a:r>
              <a:rPr lang="en-IN" dirty="0"/>
              <a:t>Problem Definition</a:t>
            </a:r>
          </a:p>
        </p:txBody>
      </p:sp>
      <p:sp>
        <p:nvSpPr>
          <p:cNvPr id="3" name="Content Placeholder 2">
            <a:extLst>
              <a:ext uri="{FF2B5EF4-FFF2-40B4-BE49-F238E27FC236}">
                <a16:creationId xmlns:a16="http://schemas.microsoft.com/office/drawing/2014/main" id="{1C7AFCB9-93FC-41E5-BA30-75786E784F1A}"/>
              </a:ext>
            </a:extLst>
          </p:cNvPr>
          <p:cNvSpPr>
            <a:spLocks noGrp="1"/>
          </p:cNvSpPr>
          <p:nvPr>
            <p:ph idx="1"/>
          </p:nvPr>
        </p:nvSpPr>
        <p:spPr/>
        <p:txBody>
          <a:bodyPr>
            <a:normAutofit/>
          </a:bodyPr>
          <a:lstStyle/>
          <a:p>
            <a:r>
              <a:rPr lang="en-IN" dirty="0">
                <a:effectLst/>
                <a:latin typeface="Calibri" panose="020F0502020204030204" pitchFamily="34" charset="0"/>
                <a:ea typeface="Calibri" panose="020F0502020204030204" pitchFamily="34" charset="0"/>
                <a:cs typeface="Calibri" panose="020F0502020204030204" pitchFamily="34" charset="0"/>
              </a:rPr>
              <a:t>In today's world of modernization and the web, client confirmation and security have been the foremost imperative need in many organizations and companies. </a:t>
            </a:r>
          </a:p>
          <a:p>
            <a:r>
              <a:rPr lang="en-IN" dirty="0">
                <a:effectLst/>
                <a:latin typeface="Calibri" panose="020F0502020204030204" pitchFamily="34" charset="0"/>
                <a:ea typeface="Calibri" panose="020F0502020204030204" pitchFamily="34" charset="0"/>
                <a:cs typeface="Calibri" panose="020F0502020204030204" pitchFamily="34" charset="0"/>
              </a:rPr>
              <a:t>There's a considerable inquiry within the field of information privacy. Unfortunately, the strategies of putting away and covering up touchy data like passwords and personal data have fizzled to fetch enough consideration from the analysts. </a:t>
            </a:r>
          </a:p>
          <a:p>
            <a:r>
              <a:rPr lang="en-IN" dirty="0">
                <a:effectLst/>
                <a:latin typeface="Calibri" panose="020F0502020204030204" pitchFamily="34" charset="0"/>
                <a:ea typeface="Calibri" panose="020F0502020204030204" pitchFamily="34" charset="0"/>
                <a:cs typeface="Calibri" panose="020F0502020204030204" pitchFamily="34" charset="0"/>
              </a:rPr>
              <a:t>Within the last decade, a parcel of analysts recommended the utilization of a combination of security strategies like steganography and cryptography to elevate the security of the framework. In any case, it still does not guarantee sufficient information security.</a:t>
            </a:r>
          </a:p>
          <a:p>
            <a:r>
              <a:rPr lang="en-IN" dirty="0">
                <a:effectLst/>
                <a:latin typeface="Calibri" panose="020F0502020204030204" pitchFamily="34" charset="0"/>
                <a:ea typeface="Calibri" panose="020F0502020204030204" pitchFamily="34" charset="0"/>
                <a:cs typeface="Calibri" panose="020F0502020204030204" pitchFamily="34" charset="0"/>
              </a:rPr>
              <a:t> In this paper, we propose a framework that executes numerous encryption strategies with a decentralized and distributed capacity of delicate data of clients and offers multi-layered security to the system. </a:t>
            </a:r>
          </a:p>
        </p:txBody>
      </p:sp>
    </p:spTree>
    <p:extLst>
      <p:ext uri="{BB962C8B-B14F-4D97-AF65-F5344CB8AC3E}">
        <p14:creationId xmlns:p14="http://schemas.microsoft.com/office/powerpoint/2010/main" val="1726945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8E8CA33-6B42-5E11-FB6C-12B92486519F}"/>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a:solidFill>
                  <a:srgbClr val="FFFFFF"/>
                </a:solidFill>
              </a:rPr>
              <a:t>ER Diagram</a:t>
            </a:r>
          </a:p>
        </p:txBody>
      </p:sp>
      <p:sp useBgFill="1">
        <p:nvSpPr>
          <p:cNvPr id="16" name="Rectangle 15">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E93854F7-B3E4-07A9-66D0-8719036AF5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4375" y="1548232"/>
            <a:ext cx="6616823" cy="3755047"/>
          </a:xfrm>
          <a:prstGeom prst="rect">
            <a:avLst/>
          </a:prstGeom>
        </p:spPr>
      </p:pic>
      <p:sp>
        <p:nvSpPr>
          <p:cNvPr id="18" name="Rectangle 17">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4302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00EF-77F0-43EB-BC07-4BEDCAF420BA}"/>
              </a:ext>
            </a:extLst>
          </p:cNvPr>
          <p:cNvSpPr>
            <a:spLocks noGrp="1"/>
          </p:cNvSpPr>
          <p:nvPr>
            <p:ph type="title"/>
          </p:nvPr>
        </p:nvSpPr>
        <p:spPr/>
        <p:txBody>
          <a:bodyPr/>
          <a:lstStyle/>
          <a:p>
            <a:r>
              <a:rPr lang="en-IN" dirty="0"/>
              <a:t>Feasibility Study</a:t>
            </a:r>
          </a:p>
        </p:txBody>
      </p:sp>
      <p:sp>
        <p:nvSpPr>
          <p:cNvPr id="3" name="Content Placeholder 2">
            <a:extLst>
              <a:ext uri="{FF2B5EF4-FFF2-40B4-BE49-F238E27FC236}">
                <a16:creationId xmlns:a16="http://schemas.microsoft.com/office/drawing/2014/main" id="{D72FBEDC-4F48-47DA-A7D6-B7C42809AD03}"/>
              </a:ext>
            </a:extLst>
          </p:cNvPr>
          <p:cNvSpPr>
            <a:spLocks noGrp="1"/>
          </p:cNvSpPr>
          <p:nvPr>
            <p:ph idx="1"/>
          </p:nvPr>
        </p:nvSpPr>
        <p:spPr/>
        <p:txBody>
          <a:bodyPr/>
          <a:lstStyle/>
          <a:p>
            <a:r>
              <a:rPr lang="en-US" b="1" dirty="0"/>
              <a:t>Economic Feasibility: </a:t>
            </a:r>
          </a:p>
          <a:p>
            <a:pPr marL="274320" lvl="1" indent="0">
              <a:buNone/>
            </a:pPr>
            <a:r>
              <a:rPr lang="en-US" sz="1800" dirty="0"/>
              <a:t>Here, we find the total cost and benefit of the proposed system over current system. The main cost of this project is the cost of building and maintaining a database. Other than that, the computational power required to run our program is feasible and efficient.</a:t>
            </a:r>
          </a:p>
          <a:p>
            <a:r>
              <a:rPr lang="en-US" b="1" dirty="0"/>
              <a:t>Technical Feasibility:</a:t>
            </a:r>
          </a:p>
          <a:p>
            <a:pPr marL="274320" lvl="1" indent="0">
              <a:buNone/>
            </a:pPr>
            <a:r>
              <a:rPr lang="en-US" sz="1800" dirty="0"/>
              <a:t>In consideration to the technologies used in this project, all the software modules are open-sourced Even Large-Scale Implementation requires less financial support </a:t>
            </a:r>
          </a:p>
          <a:p>
            <a:r>
              <a:rPr lang="en-US" b="1" dirty="0"/>
              <a:t>Social Feasibility: </a:t>
            </a:r>
          </a:p>
          <a:p>
            <a:r>
              <a:rPr lang="en-US" dirty="0"/>
              <a:t>There is always an on-demand for Security and Privacy. Since our product proves to be faster and safer than other proposed systems, the end-users , companies </a:t>
            </a:r>
            <a:r>
              <a:rPr lang="en-US" dirty="0" err="1"/>
              <a:t>amd</a:t>
            </a:r>
            <a:r>
              <a:rPr lang="en-US" dirty="0"/>
              <a:t> business ventures will adopt to our project.</a:t>
            </a:r>
            <a:endParaRPr lang="en-IN" dirty="0"/>
          </a:p>
        </p:txBody>
      </p:sp>
    </p:spTree>
    <p:extLst>
      <p:ext uri="{BB962C8B-B14F-4D97-AF65-F5344CB8AC3E}">
        <p14:creationId xmlns:p14="http://schemas.microsoft.com/office/powerpoint/2010/main" val="3924999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85969-77A0-25FA-0862-7CA9A926F7B8}"/>
              </a:ext>
            </a:extLst>
          </p:cNvPr>
          <p:cNvSpPr>
            <a:spLocks noGrp="1"/>
          </p:cNvSpPr>
          <p:nvPr>
            <p:ph type="title"/>
          </p:nvPr>
        </p:nvSpPr>
        <p:spPr>
          <a:xfrm>
            <a:off x="383458" y="329800"/>
            <a:ext cx="10571054" cy="696124"/>
          </a:xfrm>
        </p:spPr>
        <p:txBody>
          <a:bodyPr/>
          <a:lstStyle/>
          <a:p>
            <a:r>
              <a:rPr lang="en-IN" dirty="0"/>
              <a:t>Sample Output Screen</a:t>
            </a:r>
          </a:p>
        </p:txBody>
      </p:sp>
      <p:sp>
        <p:nvSpPr>
          <p:cNvPr id="7" name="Content Placeholder 6">
            <a:extLst>
              <a:ext uri="{FF2B5EF4-FFF2-40B4-BE49-F238E27FC236}">
                <a16:creationId xmlns:a16="http://schemas.microsoft.com/office/drawing/2014/main" id="{3BC011BD-DEB8-7A21-2FA0-D542ADD60AE7}"/>
              </a:ext>
            </a:extLst>
          </p:cNvPr>
          <p:cNvSpPr>
            <a:spLocks noGrp="1"/>
          </p:cNvSpPr>
          <p:nvPr>
            <p:ph idx="1"/>
          </p:nvPr>
        </p:nvSpPr>
        <p:spPr>
          <a:xfrm>
            <a:off x="1261872" y="1612490"/>
            <a:ext cx="8595360" cy="4567648"/>
          </a:xfrm>
        </p:spPr>
        <p:txBody>
          <a:bodyPr>
            <a:normAutofit/>
          </a:bodyPr>
          <a:lstStyle/>
          <a:p>
            <a:pPr marL="0" indent="0">
              <a:buNone/>
            </a:pPr>
            <a:r>
              <a:rPr lang="en-IN" sz="2400" dirty="0"/>
              <a:t>Encryption</a:t>
            </a:r>
          </a:p>
        </p:txBody>
      </p:sp>
      <p:pic>
        <p:nvPicPr>
          <p:cNvPr id="9" name="Picture 8" descr="Graphical user interface, application, Teams&#10;&#10;Description automatically generated">
            <a:extLst>
              <a:ext uri="{FF2B5EF4-FFF2-40B4-BE49-F238E27FC236}">
                <a16:creationId xmlns:a16="http://schemas.microsoft.com/office/drawing/2014/main" id="{F095B86A-FA0D-F41B-A9CD-B4B39AABF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050" y="2359811"/>
            <a:ext cx="9505883" cy="3952498"/>
          </a:xfrm>
          <a:prstGeom prst="rect">
            <a:avLst/>
          </a:prstGeom>
        </p:spPr>
      </p:pic>
    </p:spTree>
    <p:extLst>
      <p:ext uri="{BB962C8B-B14F-4D97-AF65-F5344CB8AC3E}">
        <p14:creationId xmlns:p14="http://schemas.microsoft.com/office/powerpoint/2010/main" val="2237853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61B18-BAA4-D5CC-A9C3-33F031C8B5DD}"/>
              </a:ext>
            </a:extLst>
          </p:cNvPr>
          <p:cNvSpPr>
            <a:spLocks noGrp="1"/>
          </p:cNvSpPr>
          <p:nvPr>
            <p:ph type="title"/>
          </p:nvPr>
        </p:nvSpPr>
        <p:spPr>
          <a:xfrm>
            <a:off x="303522" y="324464"/>
            <a:ext cx="10512060" cy="904741"/>
          </a:xfrm>
        </p:spPr>
        <p:txBody>
          <a:bodyPr/>
          <a:lstStyle/>
          <a:p>
            <a:r>
              <a:rPr lang="en-IN" dirty="0"/>
              <a:t>Sample Output Screen</a:t>
            </a:r>
          </a:p>
        </p:txBody>
      </p:sp>
      <p:sp>
        <p:nvSpPr>
          <p:cNvPr id="3" name="Content Placeholder 2">
            <a:extLst>
              <a:ext uri="{FF2B5EF4-FFF2-40B4-BE49-F238E27FC236}">
                <a16:creationId xmlns:a16="http://schemas.microsoft.com/office/drawing/2014/main" id="{EAD62CC4-C5FC-E73F-D0A5-75342DD3D8DA}"/>
              </a:ext>
            </a:extLst>
          </p:cNvPr>
          <p:cNvSpPr>
            <a:spLocks noGrp="1"/>
          </p:cNvSpPr>
          <p:nvPr>
            <p:ph idx="1"/>
          </p:nvPr>
        </p:nvSpPr>
        <p:spPr>
          <a:xfrm>
            <a:off x="1261872" y="1573162"/>
            <a:ext cx="8595360" cy="4606976"/>
          </a:xfrm>
        </p:spPr>
        <p:txBody>
          <a:bodyPr>
            <a:normAutofit/>
          </a:bodyPr>
          <a:lstStyle/>
          <a:p>
            <a:pPr marL="0" indent="0">
              <a:buNone/>
            </a:pPr>
            <a:r>
              <a:rPr lang="en-IN" sz="2400" dirty="0"/>
              <a:t>Decryption</a:t>
            </a:r>
          </a:p>
        </p:txBody>
      </p:sp>
      <p:pic>
        <p:nvPicPr>
          <p:cNvPr id="5" name="Picture 4" descr="Graphical user interface, application, Teams&#10;&#10;Description automatically generated">
            <a:extLst>
              <a:ext uri="{FF2B5EF4-FFF2-40B4-BE49-F238E27FC236}">
                <a16:creationId xmlns:a16="http://schemas.microsoft.com/office/drawing/2014/main" id="{0E33CC59-7C11-09FF-4164-9A0A89185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921" y="2307804"/>
            <a:ext cx="9999505" cy="4225732"/>
          </a:xfrm>
          <a:prstGeom prst="rect">
            <a:avLst/>
          </a:prstGeom>
        </p:spPr>
      </p:pic>
    </p:spTree>
    <p:extLst>
      <p:ext uri="{BB962C8B-B14F-4D97-AF65-F5344CB8AC3E}">
        <p14:creationId xmlns:p14="http://schemas.microsoft.com/office/powerpoint/2010/main" val="213876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7621-314A-6014-0C7F-B6BD572244B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91209EA-D119-8F55-F937-7450DB6F2F29}"/>
              </a:ext>
            </a:extLst>
          </p:cNvPr>
          <p:cNvSpPr>
            <a:spLocks noGrp="1"/>
          </p:cNvSpPr>
          <p:nvPr>
            <p:ph idx="1"/>
          </p:nvPr>
        </p:nvSpPr>
        <p:spPr/>
        <p:txBody>
          <a:bodyPr>
            <a:normAutofit fontScale="92500"/>
          </a:bodyPr>
          <a:lstStyle/>
          <a:p>
            <a:pPr marL="0" indent="0">
              <a:lnSpc>
                <a:spcPct val="150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main objective of this research was to determine if the security of the system can be enhanced by combining the security methods such as, steganography, encryption and splitting the confidential data which is password in our case. Also, by doing this, we wanted to test whether storing the confidential data in decentralized fashion helps to improve security. Referring to the results that we obtained by implementing the proposed solution on various platforms, we conclude that the solution is highly adaptable as Python programming is cross-platform. In addition, implementing multi-layered encryption with the use of stronger encryption methods like AES-128 boosts the difficulty level for the hackers to penetrate through the system.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54935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D14BD0-7583-9302-ED6D-11CF371BC75A}"/>
              </a:ext>
            </a:extLst>
          </p:cNvPr>
          <p:cNvSpPr>
            <a:spLocks noGrp="1"/>
          </p:cNvSpPr>
          <p:nvPr>
            <p:ph type="title"/>
          </p:nvPr>
        </p:nvSpPr>
        <p:spPr>
          <a:xfrm>
            <a:off x="965198" y="643466"/>
            <a:ext cx="3092718" cy="5528734"/>
          </a:xfrm>
          <a:noFill/>
        </p:spPr>
        <p:txBody>
          <a:bodyPr anchor="t">
            <a:normAutofit/>
          </a:bodyPr>
          <a:lstStyle/>
          <a:p>
            <a:r>
              <a:rPr lang="en-IN" sz="2800">
                <a:solidFill>
                  <a:srgbClr val="FFFFFF"/>
                </a:solidFill>
              </a:rPr>
              <a:t>References</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291F31-F249-0CC0-64B1-70B8D2C2EEC1}"/>
              </a:ext>
            </a:extLst>
          </p:cNvPr>
          <p:cNvSpPr>
            <a:spLocks noGrp="1"/>
          </p:cNvSpPr>
          <p:nvPr>
            <p:ph idx="1"/>
          </p:nvPr>
        </p:nvSpPr>
        <p:spPr>
          <a:xfrm>
            <a:off x="4821898" y="643466"/>
            <a:ext cx="5827472" cy="5571067"/>
          </a:xfrm>
        </p:spPr>
        <p:txBody>
          <a:bodyPr>
            <a:normAutofit/>
          </a:bodyPr>
          <a:lstStyle/>
          <a:p>
            <a:pPr marL="342900" lvl="0" indent="-342900">
              <a:spcAft>
                <a:spcPts val="800"/>
              </a:spcAft>
              <a:buFont typeface="+mj-lt"/>
              <a:buAutoNum type="arabicPeriod"/>
              <a:tabLst>
                <a:tab pos="457200" algn="l"/>
              </a:tabLs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V.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Venukumar</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and V.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Pathari</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“Multi-factor authentication using threshold cryptography,” in 2016 International Conference on Advances in Computing, Communications, and Informatics (ICACCI), Jaipur, India, Sept 21-24, 2016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mj-lt"/>
              <a:buAutoNum type="arabicPeriod"/>
              <a:tabLst>
                <a:tab pos="457200" algn="l"/>
              </a:tabLs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L. Sharma and A. Gupta, “Image encryption using Huffman Coding for steganography,,” International Journal of Advance research , Ideas and Innovations in Technology, vol. 2, no. 5, pp. 1-10, 2016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mj-lt"/>
              <a:buAutoNum type="arabicPeriod"/>
              <a:tabLst>
                <a:tab pos="457200" algn="l"/>
              </a:tabLs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E. S. I.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Harba</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“Advanced password authentication protection by hybrid cryptography &amp; audio steganography,” Iraqi Journal of Science, vol. 59, no. 1C, pp. 600-606, 2018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mj-lt"/>
              <a:buAutoNum type="arabicPeriod"/>
              <a:tabLst>
                <a:tab pos="457200" algn="l"/>
              </a:tabLs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J. H. Kennedy, M. T. A. Khan, M. J. Ahmed and M. Rasool, “Image steganography based on AES algorithm with </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huffman</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coding,” International Journal of Engineering Science and Computing, April 2017, vol. 7, no. 4, pp. 6352-6355, 2017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mj-lt"/>
              <a:buAutoNum type="arabicPeriod"/>
              <a:tabLst>
                <a:tab pos="457200" algn="l"/>
              </a:tabLs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D. R. I. M. </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Setiadi</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E. H. Rachmawanto2 and C. A. Sari, “Secure image steganography algorithm based on DCT,” Journal of Applied Intelligent System, vol. 2, no. 1, pp. 1-11, April 2017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mj-lt"/>
              <a:buAutoNum type="arabicPeriod"/>
              <a:tabLst>
                <a:tab pos="457200" algn="l"/>
              </a:tabLst>
            </a:pPr>
            <a:r>
              <a:rPr lang="en-IN" sz="1100"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https://www.researchgate.net/publication/334636671_Image_Steganography_Basic_Concepts_and_Proposed_Algorithm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mj-lt"/>
              <a:buAutoNum type="arabicPeriod"/>
              <a:tabLst>
                <a:tab pos="457200" algn="l"/>
              </a:tabLst>
            </a:pPr>
            <a:r>
              <a:rPr lang="en-IN" sz="1100"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https://medium.com/codex/aes-how-the-most-advanced-encryption-actually-works-b6341c44edb9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mj-lt"/>
              <a:buAutoNum type="arabicPeriod"/>
              <a:tabLst>
                <a:tab pos="457200" algn="l"/>
              </a:tabLst>
            </a:pPr>
            <a:r>
              <a:rPr lang="en-IN" sz="1100"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https://pycryptodome.readthedocs.io/en/latest/src/cipher/aes.html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p>
        </p:txBody>
      </p:sp>
    </p:spTree>
    <p:extLst>
      <p:ext uri="{BB962C8B-B14F-4D97-AF65-F5344CB8AC3E}">
        <p14:creationId xmlns:p14="http://schemas.microsoft.com/office/powerpoint/2010/main" val="32710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2C92-08F1-48AC-8920-7CBFBE68713A}"/>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1C737F93-FF9E-4740-B009-6A10ED860AF1}"/>
              </a:ext>
            </a:extLst>
          </p:cNvPr>
          <p:cNvSpPr>
            <a:spLocks noGrp="1"/>
          </p:cNvSpPr>
          <p:nvPr>
            <p:ph idx="1"/>
          </p:nvPr>
        </p:nvSpPr>
        <p:spPr/>
        <p:txBody>
          <a:bodyPr/>
          <a:lstStyle/>
          <a:p>
            <a:r>
              <a:rPr lang="en-US" b="0" i="0" dirty="0">
                <a:solidFill>
                  <a:srgbClr val="202124"/>
                </a:solidFill>
                <a:effectLst/>
                <a:latin typeface="Calibri" panose="020F0502020204030204" pitchFamily="34" charset="0"/>
                <a:cs typeface="Calibri" panose="020F0502020204030204" pitchFamily="34" charset="0"/>
              </a:rPr>
              <a:t>Keeping in mind of the problem statement, we propose image based encryption system which consists of a multi-layer encryption layers.</a:t>
            </a:r>
          </a:p>
          <a:p>
            <a:r>
              <a:rPr lang="en-US" dirty="0">
                <a:latin typeface="Calibri" panose="020F0502020204030204" pitchFamily="34" charset="0"/>
                <a:ea typeface="Roboto" panose="02000000000000000000" pitchFamily="2" charset="0"/>
                <a:cs typeface="Calibri" panose="020F0502020204030204" pitchFamily="34" charset="0"/>
              </a:rPr>
              <a:t>The execution of the proposed system was separated into 3 stages- encryption and encoding, steganography, and unscrambling. Within the to begin with stage, the secret word was scrambled utilizing AES-128 and encoded in Base64 i.e. different of 4, as we part the secret word into 4 pieces. In stage II we performed steganography by covering up the scrambled pieces of watchword behind the pictures by implementing another lever of AES-128 encryption. Within the last stage III, we recovered the password by unscrambling the pieces of the secret word and combining them within the redress arrangement.</a:t>
            </a:r>
          </a:p>
          <a:p>
            <a:r>
              <a:rPr lang="en-US" dirty="0">
                <a:latin typeface="Calibri" panose="020F0502020204030204" pitchFamily="34" charset="0"/>
                <a:ea typeface="Roboto" panose="02000000000000000000" pitchFamily="2" charset="0"/>
                <a:cs typeface="Calibri" panose="020F0502020204030204" pitchFamily="34" charset="0"/>
              </a:rPr>
              <a:t>It is evident that keeping the delicate data at the decentralized area by executing a more grounded encryption calculation like AES-128 and combining it with other security strategies like steganography upraises the security of the system.</a:t>
            </a:r>
            <a:endParaRPr lang="en-IN" dirty="0">
              <a:latin typeface="Calibri" panose="020F0502020204030204" pitchFamily="34" charset="0"/>
              <a:ea typeface="Roboto" panose="02000000000000000000" pitchFamily="2" charset="0"/>
              <a:cs typeface="Calibri" panose="020F0502020204030204" pitchFamily="34" charset="0"/>
            </a:endParaRPr>
          </a:p>
        </p:txBody>
      </p:sp>
    </p:spTree>
    <p:extLst>
      <p:ext uri="{BB962C8B-B14F-4D97-AF65-F5344CB8AC3E}">
        <p14:creationId xmlns:p14="http://schemas.microsoft.com/office/powerpoint/2010/main" val="2256216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F1929-A755-4668-9036-AB24208BDB71}"/>
              </a:ext>
            </a:extLst>
          </p:cNvPr>
          <p:cNvSpPr>
            <a:spLocks noGrp="1"/>
          </p:cNvSpPr>
          <p:nvPr>
            <p:ph type="title"/>
          </p:nvPr>
        </p:nvSpPr>
        <p:spPr>
          <a:xfrm>
            <a:off x="3099637" y="2382818"/>
            <a:ext cx="5372010" cy="1325562"/>
          </a:xfrm>
        </p:spPr>
        <p:txBody>
          <a:bodyPr/>
          <a:lstStyle/>
          <a:p>
            <a:r>
              <a:rPr lang="en-IN" b="1" dirty="0"/>
              <a:t>Literature Survey</a:t>
            </a:r>
          </a:p>
        </p:txBody>
      </p:sp>
      <p:sp>
        <p:nvSpPr>
          <p:cNvPr id="3" name="Content Placeholder 2">
            <a:extLst>
              <a:ext uri="{FF2B5EF4-FFF2-40B4-BE49-F238E27FC236}">
                <a16:creationId xmlns:a16="http://schemas.microsoft.com/office/drawing/2014/main" id="{54C11881-E910-4D13-8AA8-3B4D94EC7814}"/>
              </a:ext>
            </a:extLst>
          </p:cNvPr>
          <p:cNvSpPr>
            <a:spLocks noGrp="1"/>
          </p:cNvSpPr>
          <p:nvPr>
            <p:ph idx="1"/>
          </p:nvPr>
        </p:nvSpPr>
        <p:spPr>
          <a:xfrm flipV="1">
            <a:off x="5387788" y="959224"/>
            <a:ext cx="4469444" cy="860611"/>
          </a:xfrm>
        </p:spPr>
        <p:txBody>
          <a:bodyPr>
            <a:normAutofit/>
          </a:bodyPr>
          <a:lstStyle/>
          <a:p>
            <a:pPr marL="0" indent="0">
              <a:buNone/>
            </a:pPr>
            <a:r>
              <a:rPr lang="en-IN" dirty="0"/>
              <a:t> </a:t>
            </a:r>
          </a:p>
        </p:txBody>
      </p:sp>
    </p:spTree>
    <p:extLst>
      <p:ext uri="{BB962C8B-B14F-4D97-AF65-F5344CB8AC3E}">
        <p14:creationId xmlns:p14="http://schemas.microsoft.com/office/powerpoint/2010/main" val="67266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F496-364B-4E79-B739-4A7F1F2EA1A6}"/>
              </a:ext>
            </a:extLst>
          </p:cNvPr>
          <p:cNvSpPr>
            <a:spLocks noGrp="1"/>
          </p:cNvSpPr>
          <p:nvPr>
            <p:ph type="title"/>
          </p:nvPr>
        </p:nvSpPr>
        <p:spPr>
          <a:xfrm>
            <a:off x="1261872" y="365760"/>
            <a:ext cx="9692640" cy="1325562"/>
          </a:xfrm>
        </p:spPr>
        <p:txBody>
          <a:bodyPr>
            <a:normAutofit/>
          </a:bodyPr>
          <a:lstStyle/>
          <a:p>
            <a:r>
              <a:rPr lang="en-IN"/>
              <a:t> </a:t>
            </a:r>
            <a:endParaRPr lang="en-IN" dirty="0"/>
          </a:p>
        </p:txBody>
      </p:sp>
      <p:graphicFrame>
        <p:nvGraphicFramePr>
          <p:cNvPr id="4" name="Table 4">
            <a:extLst>
              <a:ext uri="{FF2B5EF4-FFF2-40B4-BE49-F238E27FC236}">
                <a16:creationId xmlns:a16="http://schemas.microsoft.com/office/drawing/2014/main" id="{046F167A-DF2F-1832-5F83-400FF77C6C94}"/>
              </a:ext>
            </a:extLst>
          </p:cNvPr>
          <p:cNvGraphicFramePr>
            <a:graphicFrameLocks noGrp="1"/>
          </p:cNvGraphicFramePr>
          <p:nvPr>
            <p:ph idx="1"/>
            <p:extLst>
              <p:ext uri="{D42A27DB-BD31-4B8C-83A1-F6EECF244321}">
                <p14:modId xmlns:p14="http://schemas.microsoft.com/office/powerpoint/2010/main" val="4215561649"/>
              </p:ext>
            </p:extLst>
          </p:nvPr>
        </p:nvGraphicFramePr>
        <p:xfrm>
          <a:off x="0" y="0"/>
          <a:ext cx="10747022" cy="6858000"/>
        </p:xfrm>
        <a:graphic>
          <a:graphicData uri="http://schemas.openxmlformats.org/drawingml/2006/table">
            <a:tbl>
              <a:tblPr firstRow="1" bandRow="1">
                <a:tableStyleId>{073A0DAA-6AF3-43AB-8588-CEC1D06C72B9}</a:tableStyleId>
              </a:tblPr>
              <a:tblGrid>
                <a:gridCol w="823274">
                  <a:extLst>
                    <a:ext uri="{9D8B030D-6E8A-4147-A177-3AD203B41FA5}">
                      <a16:colId xmlns:a16="http://schemas.microsoft.com/office/drawing/2014/main" val="1623020625"/>
                    </a:ext>
                  </a:extLst>
                </a:gridCol>
                <a:gridCol w="2797605">
                  <a:extLst>
                    <a:ext uri="{9D8B030D-6E8A-4147-A177-3AD203B41FA5}">
                      <a16:colId xmlns:a16="http://schemas.microsoft.com/office/drawing/2014/main" val="3224379869"/>
                    </a:ext>
                  </a:extLst>
                </a:gridCol>
                <a:gridCol w="3871164">
                  <a:extLst>
                    <a:ext uri="{9D8B030D-6E8A-4147-A177-3AD203B41FA5}">
                      <a16:colId xmlns:a16="http://schemas.microsoft.com/office/drawing/2014/main" val="1205771376"/>
                    </a:ext>
                  </a:extLst>
                </a:gridCol>
                <a:gridCol w="3254979">
                  <a:extLst>
                    <a:ext uri="{9D8B030D-6E8A-4147-A177-3AD203B41FA5}">
                      <a16:colId xmlns:a16="http://schemas.microsoft.com/office/drawing/2014/main" val="424630958"/>
                    </a:ext>
                  </a:extLst>
                </a:gridCol>
              </a:tblGrid>
              <a:tr h="505647">
                <a:tc>
                  <a:txBody>
                    <a:bodyPr/>
                    <a:lstStyle/>
                    <a:p>
                      <a:pPr algn="ctr"/>
                      <a:r>
                        <a:rPr lang="en-IN" sz="1400"/>
                        <a:t>S.No</a:t>
                      </a:r>
                    </a:p>
                  </a:txBody>
                  <a:tcPr marL="70696" marR="70696" marT="35348" marB="35348"/>
                </a:tc>
                <a:tc>
                  <a:txBody>
                    <a:bodyPr/>
                    <a:lstStyle/>
                    <a:p>
                      <a:pPr algn="ctr"/>
                      <a:r>
                        <a:rPr lang="en-IN" sz="1400"/>
                        <a:t>Author and Paper</a:t>
                      </a:r>
                    </a:p>
                  </a:txBody>
                  <a:tcPr marL="70696" marR="70696" marT="35348" marB="35348"/>
                </a:tc>
                <a:tc>
                  <a:txBody>
                    <a:bodyPr/>
                    <a:lstStyle/>
                    <a:p>
                      <a:pPr algn="ctr"/>
                      <a:r>
                        <a:rPr lang="en-IN" sz="1400"/>
                        <a:t>Proposed Work</a:t>
                      </a:r>
                    </a:p>
                  </a:txBody>
                  <a:tcPr marL="70696" marR="70696" marT="35348" marB="35348"/>
                </a:tc>
                <a:tc>
                  <a:txBody>
                    <a:bodyPr/>
                    <a:lstStyle/>
                    <a:p>
                      <a:pPr algn="ctr"/>
                      <a:r>
                        <a:rPr lang="en-IN" sz="1400"/>
                        <a:t>Drawbacks</a:t>
                      </a:r>
                    </a:p>
                  </a:txBody>
                  <a:tcPr marL="70696" marR="70696" marT="35348" marB="35348"/>
                </a:tc>
                <a:extLst>
                  <a:ext uri="{0D108BD9-81ED-4DB2-BD59-A6C34878D82A}">
                    <a16:rowId xmlns:a16="http://schemas.microsoft.com/office/drawing/2014/main" val="2432517692"/>
                  </a:ext>
                </a:extLst>
              </a:tr>
              <a:tr h="6352353">
                <a:tc>
                  <a:txBody>
                    <a:bodyPr/>
                    <a:lstStyle/>
                    <a:p>
                      <a:pPr algn="ctr"/>
                      <a:r>
                        <a:rPr lang="en-IN" sz="1400"/>
                        <a:t>1</a:t>
                      </a:r>
                    </a:p>
                  </a:txBody>
                  <a:tcPr marL="70696" marR="70696" marT="35348" marB="35348"/>
                </a:tc>
                <a:tc>
                  <a:txBody>
                    <a:bodyPr/>
                    <a:lstStyle/>
                    <a:p>
                      <a:pPr>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Venukumar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and V.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Pathari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“Multi-factor authentication using threshold cryptography,” in 2016 International Conference on Advances in Computing, Communications, and Informatics (ICACCI), Jaipur, India, Sept 21-24, 2016</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022" marR="53022" marT="0" marB="0"/>
                </a:tc>
                <a:tc>
                  <a:txBody>
                    <a:bodyPr/>
                    <a:lstStyle/>
                    <a:p>
                      <a:pPr>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MFA plans require all middle of road One Time passwords(OTPs) to be put away for the lifetime of the verification process. They include security dangers at whatever point a confirmation prepare requires the user’s secret word at an open put like a Point-of-Sale terminal or an open ATM booth.</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022" marR="53022" marT="0" marB="0"/>
                </a:tc>
                <a:tc>
                  <a:txBody>
                    <a:bodyPr/>
                    <a:lstStyle/>
                    <a:p>
                      <a:pPr>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Setting up MFA improves overall business continuity, but for a high level of security, there comes a price tag, Smartphones and physical tokens can get stolen and If your MFA requires an SMS code, and you don’t have your phone, you are out of luck</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022" marR="53022" marT="0" marB="0"/>
                </a:tc>
                <a:extLst>
                  <a:ext uri="{0D108BD9-81ED-4DB2-BD59-A6C34878D82A}">
                    <a16:rowId xmlns:a16="http://schemas.microsoft.com/office/drawing/2014/main" val="2206769671"/>
                  </a:ext>
                </a:extLst>
              </a:tr>
            </a:tbl>
          </a:graphicData>
        </a:graphic>
      </p:graphicFrame>
    </p:spTree>
    <p:extLst>
      <p:ext uri="{BB962C8B-B14F-4D97-AF65-F5344CB8AC3E}">
        <p14:creationId xmlns:p14="http://schemas.microsoft.com/office/powerpoint/2010/main" val="1523484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F496-364B-4E79-B739-4A7F1F2EA1A6}"/>
              </a:ext>
            </a:extLst>
          </p:cNvPr>
          <p:cNvSpPr>
            <a:spLocks noGrp="1"/>
          </p:cNvSpPr>
          <p:nvPr>
            <p:ph type="title"/>
          </p:nvPr>
        </p:nvSpPr>
        <p:spPr>
          <a:xfrm>
            <a:off x="1261872" y="365760"/>
            <a:ext cx="9692640" cy="1325562"/>
          </a:xfrm>
        </p:spPr>
        <p:txBody>
          <a:bodyPr>
            <a:normAutofit/>
          </a:bodyPr>
          <a:lstStyle/>
          <a:p>
            <a:r>
              <a:rPr lang="en-IN"/>
              <a:t> </a:t>
            </a:r>
            <a:endParaRPr lang="en-IN" dirty="0"/>
          </a:p>
        </p:txBody>
      </p:sp>
      <p:graphicFrame>
        <p:nvGraphicFramePr>
          <p:cNvPr id="4" name="Table 4">
            <a:extLst>
              <a:ext uri="{FF2B5EF4-FFF2-40B4-BE49-F238E27FC236}">
                <a16:creationId xmlns:a16="http://schemas.microsoft.com/office/drawing/2014/main" id="{046F167A-DF2F-1832-5F83-400FF77C6C94}"/>
              </a:ext>
            </a:extLst>
          </p:cNvPr>
          <p:cNvGraphicFramePr>
            <a:graphicFrameLocks noGrp="1"/>
          </p:cNvGraphicFramePr>
          <p:nvPr>
            <p:ph idx="1"/>
            <p:extLst>
              <p:ext uri="{D42A27DB-BD31-4B8C-83A1-F6EECF244321}">
                <p14:modId xmlns:p14="http://schemas.microsoft.com/office/powerpoint/2010/main" val="1316157063"/>
              </p:ext>
            </p:extLst>
          </p:nvPr>
        </p:nvGraphicFramePr>
        <p:xfrm>
          <a:off x="0" y="0"/>
          <a:ext cx="10747022" cy="6858000"/>
        </p:xfrm>
        <a:graphic>
          <a:graphicData uri="http://schemas.openxmlformats.org/drawingml/2006/table">
            <a:tbl>
              <a:tblPr firstRow="1" bandRow="1">
                <a:tableStyleId>{073A0DAA-6AF3-43AB-8588-CEC1D06C72B9}</a:tableStyleId>
              </a:tblPr>
              <a:tblGrid>
                <a:gridCol w="823274">
                  <a:extLst>
                    <a:ext uri="{9D8B030D-6E8A-4147-A177-3AD203B41FA5}">
                      <a16:colId xmlns:a16="http://schemas.microsoft.com/office/drawing/2014/main" val="1623020625"/>
                    </a:ext>
                  </a:extLst>
                </a:gridCol>
                <a:gridCol w="2797605">
                  <a:extLst>
                    <a:ext uri="{9D8B030D-6E8A-4147-A177-3AD203B41FA5}">
                      <a16:colId xmlns:a16="http://schemas.microsoft.com/office/drawing/2014/main" val="3224379869"/>
                    </a:ext>
                  </a:extLst>
                </a:gridCol>
                <a:gridCol w="3871164">
                  <a:extLst>
                    <a:ext uri="{9D8B030D-6E8A-4147-A177-3AD203B41FA5}">
                      <a16:colId xmlns:a16="http://schemas.microsoft.com/office/drawing/2014/main" val="1205771376"/>
                    </a:ext>
                  </a:extLst>
                </a:gridCol>
                <a:gridCol w="3254979">
                  <a:extLst>
                    <a:ext uri="{9D8B030D-6E8A-4147-A177-3AD203B41FA5}">
                      <a16:colId xmlns:a16="http://schemas.microsoft.com/office/drawing/2014/main" val="424630958"/>
                    </a:ext>
                  </a:extLst>
                </a:gridCol>
              </a:tblGrid>
              <a:tr h="505647">
                <a:tc>
                  <a:txBody>
                    <a:bodyPr/>
                    <a:lstStyle/>
                    <a:p>
                      <a:pPr algn="ctr"/>
                      <a:r>
                        <a:rPr lang="en-IN" sz="1400"/>
                        <a:t>S.No</a:t>
                      </a:r>
                    </a:p>
                  </a:txBody>
                  <a:tcPr marL="70696" marR="70696" marT="35348" marB="35348"/>
                </a:tc>
                <a:tc>
                  <a:txBody>
                    <a:bodyPr/>
                    <a:lstStyle/>
                    <a:p>
                      <a:pPr algn="ctr"/>
                      <a:r>
                        <a:rPr lang="en-IN" sz="1400"/>
                        <a:t>Author and Paper</a:t>
                      </a:r>
                    </a:p>
                  </a:txBody>
                  <a:tcPr marL="70696" marR="70696" marT="35348" marB="35348"/>
                </a:tc>
                <a:tc>
                  <a:txBody>
                    <a:bodyPr/>
                    <a:lstStyle/>
                    <a:p>
                      <a:pPr algn="ctr"/>
                      <a:r>
                        <a:rPr lang="en-IN" sz="1400"/>
                        <a:t>Proposed Work</a:t>
                      </a:r>
                    </a:p>
                  </a:txBody>
                  <a:tcPr marL="70696" marR="70696" marT="35348" marB="35348"/>
                </a:tc>
                <a:tc>
                  <a:txBody>
                    <a:bodyPr/>
                    <a:lstStyle/>
                    <a:p>
                      <a:pPr algn="ctr"/>
                      <a:r>
                        <a:rPr lang="en-IN" sz="1400"/>
                        <a:t>Drawbacks</a:t>
                      </a:r>
                    </a:p>
                  </a:txBody>
                  <a:tcPr marL="70696" marR="70696" marT="35348" marB="35348"/>
                </a:tc>
                <a:extLst>
                  <a:ext uri="{0D108BD9-81ED-4DB2-BD59-A6C34878D82A}">
                    <a16:rowId xmlns:a16="http://schemas.microsoft.com/office/drawing/2014/main" val="2432517692"/>
                  </a:ext>
                </a:extLst>
              </a:tr>
              <a:tr h="6352353">
                <a:tc>
                  <a:txBody>
                    <a:bodyPr/>
                    <a:lstStyle/>
                    <a:p>
                      <a:pPr algn="ctr"/>
                      <a:r>
                        <a:rPr lang="en-IN" sz="1800" dirty="0">
                          <a:latin typeface="Times New Roman" panose="02020603050405020304" pitchFamily="18" charset="0"/>
                          <a:cs typeface="Times New Roman" panose="02020603050405020304" pitchFamily="18" charset="0"/>
                        </a:rPr>
                        <a:t>2</a:t>
                      </a:r>
                    </a:p>
                  </a:txBody>
                  <a:tcPr marL="70696" marR="70696" marT="35348" marB="35348"/>
                </a:tc>
                <a:tc>
                  <a:txBody>
                    <a:bodyPr/>
                    <a:lstStyle/>
                    <a:p>
                      <a:pPr marL="0" marR="0" lvl="0" indent="0" algn="l" defTabSz="914400" rtl="0" eaLnBrk="1" fontAlgn="auto" latinLnBrk="0" hangingPunct="1">
                        <a:lnSpc>
                          <a:spcPct val="150000"/>
                        </a:lnSpc>
                        <a:spcBef>
                          <a:spcPts val="0"/>
                        </a:spcBef>
                        <a:spcAft>
                          <a:spcPts val="800"/>
                        </a:spcAft>
                        <a:buClrTx/>
                        <a:buSzTx/>
                        <a:buFontTx/>
                        <a:buNone/>
                        <a:tabLst/>
                        <a:defRPr/>
                      </a:pPr>
                      <a:r>
                        <a:rPr lang="en-US" sz="2000" kern="1200" dirty="0">
                          <a:solidFill>
                            <a:schemeClr val="dk1"/>
                          </a:solidFill>
                          <a:effectLst/>
                          <a:latin typeface="Times New Roman" panose="02020603050405020304" pitchFamily="18" charset="0"/>
                          <a:ea typeface="+mn-ea"/>
                          <a:cs typeface="Times New Roman" panose="02020603050405020304" pitchFamily="18" charset="0"/>
                        </a:rPr>
                        <a:t>E. S. I. </a:t>
                      </a:r>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Harba</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“Advanced password authentication protection by hybrid cryptography &amp; audio steganography,” Iraqi Journal of Science, vol. 59, no. 1C, pp. 600-606, 2018</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50000"/>
                        </a:lnSpc>
                        <a:spcAft>
                          <a:spcPts val="8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022" marR="53022" marT="0" marB="0"/>
                </a:tc>
                <a:tc>
                  <a:txBody>
                    <a:bodyPr/>
                    <a:lstStyle/>
                    <a:p>
                      <a:pPr>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proposed strategy is utilized sound steganography and AES Cryptography. The authentication key (watchword) is spilled into two parts, the first half is utilized as input content to the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stego</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-crypto handle whereas the second half is utilized as the crypto the key is scrambled utilizing the HMAC-SHA256 hash algorithm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c>
                  <a:txBody>
                    <a:bodyPr/>
                    <a:lstStyle/>
                    <a:p>
                      <a:pPr marL="0" marR="0" lvl="0" indent="0" algn="l" defTabSz="914400" rtl="0" eaLnBrk="1" fontAlgn="auto" latinLnBrk="0" hangingPunct="1">
                        <a:lnSpc>
                          <a:spcPct val="150000"/>
                        </a:lnSpc>
                        <a:spcBef>
                          <a:spcPts val="0"/>
                        </a:spcBef>
                        <a:spcAft>
                          <a:spcPts val="800"/>
                        </a:spcAft>
                        <a:buClrTx/>
                        <a:buSzTx/>
                        <a:buFontTx/>
                        <a:buNone/>
                        <a:tabLst/>
                        <a:defRPr/>
                      </a:pPr>
                      <a:r>
                        <a:rPr lang="en-US" sz="2000" kern="1200" dirty="0">
                          <a:solidFill>
                            <a:schemeClr val="dk1"/>
                          </a:solidFill>
                          <a:effectLst/>
                          <a:latin typeface="Times New Roman" panose="02020603050405020304" pitchFamily="18" charset="0"/>
                          <a:ea typeface="+mn-ea"/>
                          <a:cs typeface="Times New Roman" panose="02020603050405020304" pitchFamily="18" charset="0"/>
                        </a:rPr>
                        <a:t>The confidentiality of information is maintained by the algorithms, and if the algorithms are known then this technique is of no use. Password leakage may occur and it leads to the unauthorized access of data.</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50000"/>
                        </a:lnSpc>
                        <a:spcAft>
                          <a:spcPts val="8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022" marR="53022" marT="0" marB="0"/>
                </a:tc>
                <a:extLst>
                  <a:ext uri="{0D108BD9-81ED-4DB2-BD59-A6C34878D82A}">
                    <a16:rowId xmlns:a16="http://schemas.microsoft.com/office/drawing/2014/main" val="2206769671"/>
                  </a:ext>
                </a:extLst>
              </a:tr>
            </a:tbl>
          </a:graphicData>
        </a:graphic>
      </p:graphicFrame>
    </p:spTree>
    <p:extLst>
      <p:ext uri="{BB962C8B-B14F-4D97-AF65-F5344CB8AC3E}">
        <p14:creationId xmlns:p14="http://schemas.microsoft.com/office/powerpoint/2010/main" val="3282174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F496-364B-4E79-B739-4A7F1F2EA1A6}"/>
              </a:ext>
            </a:extLst>
          </p:cNvPr>
          <p:cNvSpPr>
            <a:spLocks noGrp="1"/>
          </p:cNvSpPr>
          <p:nvPr>
            <p:ph type="title"/>
          </p:nvPr>
        </p:nvSpPr>
        <p:spPr>
          <a:xfrm>
            <a:off x="1261872" y="365760"/>
            <a:ext cx="9692640" cy="1325562"/>
          </a:xfrm>
        </p:spPr>
        <p:txBody>
          <a:bodyPr>
            <a:normAutofit/>
          </a:bodyPr>
          <a:lstStyle/>
          <a:p>
            <a:r>
              <a:rPr lang="en-IN"/>
              <a:t> </a:t>
            </a:r>
            <a:endParaRPr lang="en-IN" dirty="0"/>
          </a:p>
        </p:txBody>
      </p:sp>
      <p:graphicFrame>
        <p:nvGraphicFramePr>
          <p:cNvPr id="4" name="Table 4">
            <a:extLst>
              <a:ext uri="{FF2B5EF4-FFF2-40B4-BE49-F238E27FC236}">
                <a16:creationId xmlns:a16="http://schemas.microsoft.com/office/drawing/2014/main" id="{046F167A-DF2F-1832-5F83-400FF77C6C94}"/>
              </a:ext>
            </a:extLst>
          </p:cNvPr>
          <p:cNvGraphicFramePr>
            <a:graphicFrameLocks noGrp="1"/>
          </p:cNvGraphicFramePr>
          <p:nvPr>
            <p:ph idx="1"/>
            <p:extLst>
              <p:ext uri="{D42A27DB-BD31-4B8C-83A1-F6EECF244321}">
                <p14:modId xmlns:p14="http://schemas.microsoft.com/office/powerpoint/2010/main" val="2173469762"/>
              </p:ext>
            </p:extLst>
          </p:nvPr>
        </p:nvGraphicFramePr>
        <p:xfrm>
          <a:off x="1" y="2"/>
          <a:ext cx="10622842" cy="7392343"/>
        </p:xfrm>
        <a:graphic>
          <a:graphicData uri="http://schemas.openxmlformats.org/drawingml/2006/table">
            <a:tbl>
              <a:tblPr firstRow="1" bandRow="1">
                <a:tableStyleId>{073A0DAA-6AF3-43AB-8588-CEC1D06C72B9}</a:tableStyleId>
              </a:tblPr>
              <a:tblGrid>
                <a:gridCol w="813760">
                  <a:extLst>
                    <a:ext uri="{9D8B030D-6E8A-4147-A177-3AD203B41FA5}">
                      <a16:colId xmlns:a16="http://schemas.microsoft.com/office/drawing/2014/main" val="1623020625"/>
                    </a:ext>
                  </a:extLst>
                </a:gridCol>
                <a:gridCol w="2765279">
                  <a:extLst>
                    <a:ext uri="{9D8B030D-6E8A-4147-A177-3AD203B41FA5}">
                      <a16:colId xmlns:a16="http://schemas.microsoft.com/office/drawing/2014/main" val="3224379869"/>
                    </a:ext>
                  </a:extLst>
                </a:gridCol>
                <a:gridCol w="3826434">
                  <a:extLst>
                    <a:ext uri="{9D8B030D-6E8A-4147-A177-3AD203B41FA5}">
                      <a16:colId xmlns:a16="http://schemas.microsoft.com/office/drawing/2014/main" val="1205771376"/>
                    </a:ext>
                  </a:extLst>
                </a:gridCol>
                <a:gridCol w="3217369">
                  <a:extLst>
                    <a:ext uri="{9D8B030D-6E8A-4147-A177-3AD203B41FA5}">
                      <a16:colId xmlns:a16="http://schemas.microsoft.com/office/drawing/2014/main" val="424630958"/>
                    </a:ext>
                  </a:extLst>
                </a:gridCol>
              </a:tblGrid>
              <a:tr h="385943">
                <a:tc>
                  <a:txBody>
                    <a:bodyPr/>
                    <a:lstStyle/>
                    <a:p>
                      <a:pPr algn="ctr"/>
                      <a:r>
                        <a:rPr lang="en-IN" sz="1400"/>
                        <a:t>S.No</a:t>
                      </a:r>
                    </a:p>
                  </a:txBody>
                  <a:tcPr marL="70696" marR="70696" marT="35348" marB="35348"/>
                </a:tc>
                <a:tc>
                  <a:txBody>
                    <a:bodyPr/>
                    <a:lstStyle/>
                    <a:p>
                      <a:pPr algn="ctr"/>
                      <a:r>
                        <a:rPr lang="en-IN" sz="1400"/>
                        <a:t>Author and Paper</a:t>
                      </a:r>
                    </a:p>
                  </a:txBody>
                  <a:tcPr marL="70696" marR="70696" marT="35348" marB="35348"/>
                </a:tc>
                <a:tc>
                  <a:txBody>
                    <a:bodyPr/>
                    <a:lstStyle/>
                    <a:p>
                      <a:pPr algn="ctr"/>
                      <a:r>
                        <a:rPr lang="en-IN" sz="1400"/>
                        <a:t>Proposed Work</a:t>
                      </a:r>
                    </a:p>
                  </a:txBody>
                  <a:tcPr marL="70696" marR="70696" marT="35348" marB="35348"/>
                </a:tc>
                <a:tc>
                  <a:txBody>
                    <a:bodyPr/>
                    <a:lstStyle/>
                    <a:p>
                      <a:pPr algn="ctr"/>
                      <a:r>
                        <a:rPr lang="en-IN" sz="1400"/>
                        <a:t>Drawbacks</a:t>
                      </a:r>
                    </a:p>
                  </a:txBody>
                  <a:tcPr marL="70696" marR="70696" marT="35348" marB="35348"/>
                </a:tc>
                <a:extLst>
                  <a:ext uri="{0D108BD9-81ED-4DB2-BD59-A6C34878D82A}">
                    <a16:rowId xmlns:a16="http://schemas.microsoft.com/office/drawing/2014/main" val="2432517692"/>
                  </a:ext>
                </a:extLst>
              </a:tr>
              <a:tr h="67824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a:txBody>
                  <a:tcPr marL="70696" marR="70696" marT="35348" marB="35348"/>
                </a:tc>
                <a:tc>
                  <a:txBody>
                    <a:bodyPr/>
                    <a:lstStyle/>
                    <a:p>
                      <a:pPr>
                        <a:lnSpc>
                          <a:spcPct val="150000"/>
                        </a:lnSpc>
                        <a:spcAft>
                          <a:spcPts val="800"/>
                        </a:spcAft>
                      </a:pPr>
                      <a:r>
                        <a:rPr lang="en-IN" sz="2000" kern="1200" dirty="0">
                          <a:solidFill>
                            <a:schemeClr val="dk1"/>
                          </a:solidFill>
                          <a:effectLst/>
                          <a:latin typeface="Times New Roman" panose="02020603050405020304" pitchFamily="18" charset="0"/>
                          <a:ea typeface="+mn-ea"/>
                          <a:cs typeface="Times New Roman" panose="02020603050405020304" pitchFamily="18" charset="0"/>
                        </a:rPr>
                        <a:t>J. H. Kennedy, M. T. A. Khan, M. J. Ahmed and M. Rasool, “Image steganography based on AES algorithm with </a:t>
                      </a:r>
                      <a:r>
                        <a:rPr lang="en-IN" sz="2000" kern="1200" dirty="0" err="1">
                          <a:solidFill>
                            <a:schemeClr val="dk1"/>
                          </a:solidFill>
                          <a:effectLst/>
                          <a:latin typeface="Times New Roman" panose="02020603050405020304" pitchFamily="18" charset="0"/>
                          <a:ea typeface="+mn-ea"/>
                          <a:cs typeface="Times New Roman" panose="02020603050405020304" pitchFamily="18" charset="0"/>
                        </a:rPr>
                        <a:t>huffman</a:t>
                      </a:r>
                      <a:r>
                        <a:rPr lang="en-IN" sz="2000" kern="1200" dirty="0">
                          <a:solidFill>
                            <a:schemeClr val="dk1"/>
                          </a:solidFill>
                          <a:effectLst/>
                          <a:latin typeface="Times New Roman" panose="02020603050405020304" pitchFamily="18" charset="0"/>
                          <a:ea typeface="+mn-ea"/>
                          <a:cs typeface="Times New Roman" panose="02020603050405020304" pitchFamily="18" charset="0"/>
                        </a:rPr>
                        <a:t> coding,” International Journal of Engineering Science and Computing, April 2017, vol. 7, no. 4, pp. 6352-6355, 2017</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022" marR="53022" marT="0" marB="0"/>
                </a:tc>
                <a:tc>
                  <a:txBody>
                    <a:bodyPr/>
                    <a:lstStyle/>
                    <a:p>
                      <a:pPr>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paper presents an algorithm, in which the picture is input to AES Encryption to urge the scrambled picture, at that point, it is compressed with Huffman Coding, and the encrypted image is uncompressed and given as the input to AES Decryption to urge the initial image using AES (Advanced Encryption Standard)the algorithm, LSB algorithm, and compression and decompression of that image using Huffman Coding</a:t>
                      </a:r>
                    </a:p>
                    <a:p>
                      <a:pPr>
                        <a:lnSpc>
                          <a:spcPct val="150000"/>
                        </a:lnSpc>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Extended Huffman coding is not that effective at all. It can be very slow when rebuilding the entire tree for each symbol.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022" marR="53022" marT="0" marB="0"/>
                </a:tc>
                <a:extLst>
                  <a:ext uri="{0D108BD9-81ED-4DB2-BD59-A6C34878D82A}">
                    <a16:rowId xmlns:a16="http://schemas.microsoft.com/office/drawing/2014/main" val="2206769671"/>
                  </a:ext>
                </a:extLst>
              </a:tr>
            </a:tbl>
          </a:graphicData>
        </a:graphic>
      </p:graphicFrame>
    </p:spTree>
    <p:extLst>
      <p:ext uri="{BB962C8B-B14F-4D97-AF65-F5344CB8AC3E}">
        <p14:creationId xmlns:p14="http://schemas.microsoft.com/office/powerpoint/2010/main" val="1947938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F496-364B-4E79-B739-4A7F1F2EA1A6}"/>
              </a:ext>
            </a:extLst>
          </p:cNvPr>
          <p:cNvSpPr>
            <a:spLocks noGrp="1"/>
          </p:cNvSpPr>
          <p:nvPr>
            <p:ph type="title"/>
          </p:nvPr>
        </p:nvSpPr>
        <p:spPr>
          <a:xfrm>
            <a:off x="1261872" y="365760"/>
            <a:ext cx="9692640" cy="1325562"/>
          </a:xfrm>
        </p:spPr>
        <p:txBody>
          <a:bodyPr>
            <a:normAutofit/>
          </a:bodyPr>
          <a:lstStyle/>
          <a:p>
            <a:r>
              <a:rPr lang="en-IN"/>
              <a:t> </a:t>
            </a:r>
            <a:endParaRPr lang="en-IN" dirty="0"/>
          </a:p>
        </p:txBody>
      </p:sp>
      <p:graphicFrame>
        <p:nvGraphicFramePr>
          <p:cNvPr id="4" name="Table 4">
            <a:extLst>
              <a:ext uri="{FF2B5EF4-FFF2-40B4-BE49-F238E27FC236}">
                <a16:creationId xmlns:a16="http://schemas.microsoft.com/office/drawing/2014/main" id="{046F167A-DF2F-1832-5F83-400FF77C6C94}"/>
              </a:ext>
            </a:extLst>
          </p:cNvPr>
          <p:cNvGraphicFramePr>
            <a:graphicFrameLocks noGrp="1"/>
          </p:cNvGraphicFramePr>
          <p:nvPr>
            <p:ph idx="1"/>
            <p:extLst>
              <p:ext uri="{D42A27DB-BD31-4B8C-83A1-F6EECF244321}">
                <p14:modId xmlns:p14="http://schemas.microsoft.com/office/powerpoint/2010/main" val="3653137203"/>
              </p:ext>
            </p:extLst>
          </p:nvPr>
        </p:nvGraphicFramePr>
        <p:xfrm>
          <a:off x="0" y="0"/>
          <a:ext cx="10747022" cy="6953247"/>
        </p:xfrm>
        <a:graphic>
          <a:graphicData uri="http://schemas.openxmlformats.org/drawingml/2006/table">
            <a:tbl>
              <a:tblPr firstRow="1" bandRow="1">
                <a:tableStyleId>{073A0DAA-6AF3-43AB-8588-CEC1D06C72B9}</a:tableStyleId>
              </a:tblPr>
              <a:tblGrid>
                <a:gridCol w="823274">
                  <a:extLst>
                    <a:ext uri="{9D8B030D-6E8A-4147-A177-3AD203B41FA5}">
                      <a16:colId xmlns:a16="http://schemas.microsoft.com/office/drawing/2014/main" val="1623020625"/>
                    </a:ext>
                  </a:extLst>
                </a:gridCol>
                <a:gridCol w="2797605">
                  <a:extLst>
                    <a:ext uri="{9D8B030D-6E8A-4147-A177-3AD203B41FA5}">
                      <a16:colId xmlns:a16="http://schemas.microsoft.com/office/drawing/2014/main" val="3224379869"/>
                    </a:ext>
                  </a:extLst>
                </a:gridCol>
                <a:gridCol w="3871164">
                  <a:extLst>
                    <a:ext uri="{9D8B030D-6E8A-4147-A177-3AD203B41FA5}">
                      <a16:colId xmlns:a16="http://schemas.microsoft.com/office/drawing/2014/main" val="1205771376"/>
                    </a:ext>
                  </a:extLst>
                </a:gridCol>
                <a:gridCol w="3254979">
                  <a:extLst>
                    <a:ext uri="{9D8B030D-6E8A-4147-A177-3AD203B41FA5}">
                      <a16:colId xmlns:a16="http://schemas.microsoft.com/office/drawing/2014/main" val="424630958"/>
                    </a:ext>
                  </a:extLst>
                </a:gridCol>
              </a:tblGrid>
              <a:tr h="505647">
                <a:tc>
                  <a:txBody>
                    <a:bodyPr/>
                    <a:lstStyle/>
                    <a:p>
                      <a:pPr algn="ctr"/>
                      <a:r>
                        <a:rPr lang="en-IN" sz="1400"/>
                        <a:t>S.No</a:t>
                      </a:r>
                    </a:p>
                  </a:txBody>
                  <a:tcPr marL="70696" marR="70696" marT="35348" marB="35348"/>
                </a:tc>
                <a:tc>
                  <a:txBody>
                    <a:bodyPr/>
                    <a:lstStyle/>
                    <a:p>
                      <a:pPr algn="ctr"/>
                      <a:r>
                        <a:rPr lang="en-IN" sz="1400"/>
                        <a:t>Author and Paper</a:t>
                      </a:r>
                    </a:p>
                  </a:txBody>
                  <a:tcPr marL="70696" marR="70696" marT="35348" marB="35348"/>
                </a:tc>
                <a:tc>
                  <a:txBody>
                    <a:bodyPr/>
                    <a:lstStyle/>
                    <a:p>
                      <a:pPr algn="ctr"/>
                      <a:r>
                        <a:rPr lang="en-IN" sz="1400"/>
                        <a:t>Proposed Work</a:t>
                      </a:r>
                    </a:p>
                  </a:txBody>
                  <a:tcPr marL="70696" marR="70696" marT="35348" marB="35348"/>
                </a:tc>
                <a:tc>
                  <a:txBody>
                    <a:bodyPr/>
                    <a:lstStyle/>
                    <a:p>
                      <a:pPr algn="ctr"/>
                      <a:r>
                        <a:rPr lang="en-IN" sz="1400"/>
                        <a:t>Drawbacks</a:t>
                      </a:r>
                    </a:p>
                  </a:txBody>
                  <a:tcPr marL="70696" marR="70696" marT="35348" marB="35348"/>
                </a:tc>
                <a:extLst>
                  <a:ext uri="{0D108BD9-81ED-4DB2-BD59-A6C34878D82A}">
                    <a16:rowId xmlns:a16="http://schemas.microsoft.com/office/drawing/2014/main" val="2432517692"/>
                  </a:ext>
                </a:extLst>
              </a:tr>
              <a:tr h="6352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4</a:t>
                      </a:r>
                    </a:p>
                    <a:p>
                      <a:pPr algn="ctr"/>
                      <a:endParaRPr lang="en-IN" sz="2000" dirty="0">
                        <a:latin typeface="Times New Roman" panose="02020603050405020304" pitchFamily="18" charset="0"/>
                        <a:cs typeface="Times New Roman" panose="02020603050405020304" pitchFamily="18" charset="0"/>
                      </a:endParaRPr>
                    </a:p>
                  </a:txBody>
                  <a:tcPr marL="70696" marR="70696" marT="35348" marB="35348"/>
                </a:tc>
                <a:tc>
                  <a:txBody>
                    <a:bodyPr/>
                    <a:lstStyle/>
                    <a:p>
                      <a:r>
                        <a:rPr lang="en-US" sz="2000" kern="1200" dirty="0">
                          <a:solidFill>
                            <a:schemeClr val="dk1"/>
                          </a:solidFill>
                          <a:effectLst/>
                          <a:latin typeface="Times New Roman" panose="02020603050405020304" pitchFamily="18" charset="0"/>
                          <a:ea typeface="+mn-ea"/>
                          <a:cs typeface="Times New Roman" panose="02020603050405020304" pitchFamily="18" charset="0"/>
                        </a:rPr>
                        <a:t>L. Sharma and A. Gupta, “Image encryption using Huffman Coding for steganography,,” International Journal of Advance research , Ideas and Innovations in Technology, vol. 2, no. 5, pp. 1-10, 2016</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marL="53022" marR="53022" marT="0" marB="0"/>
                </a:tc>
                <a:tc>
                  <a:txBody>
                    <a:bodyPr/>
                    <a:lstStyle/>
                    <a:p>
                      <a:pPr>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Encrypt the message by Huffman code and apply the In Steganography. We separate the picture into multiple pieces which are non-overlapped in nature and the block estimate is 3×3 pixel which is able to consider a framework. For every value from the network can be spoken to in eight-bit where two-bit will utilize as the slightest noteworthy bit (LSB) substitution and quotient esteem differencing (QVD) is connected to other bits.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c>
                  <a:txBody>
                    <a:bodyPr/>
                    <a:lstStyle/>
                    <a:p>
                      <a:pPr marL="0" marR="0" lvl="0" indent="0" algn="l" defTabSz="914400" rtl="0" eaLnBrk="1" fontAlgn="auto" latinLnBrk="0" hangingPunct="1">
                        <a:lnSpc>
                          <a:spcPct val="150000"/>
                        </a:lnSpc>
                        <a:spcBef>
                          <a:spcPts val="0"/>
                        </a:spcBef>
                        <a:spcAft>
                          <a:spcPts val="800"/>
                        </a:spcAft>
                        <a:buClrTx/>
                        <a:buSzTx/>
                        <a:buFontTx/>
                        <a:buNone/>
                        <a:tabLst/>
                        <a:defRPr/>
                      </a:pPr>
                      <a:r>
                        <a:rPr lang="en-US" sz="2000" kern="1200" dirty="0">
                          <a:solidFill>
                            <a:schemeClr val="dk1"/>
                          </a:solidFill>
                          <a:effectLst/>
                          <a:latin typeface="Times New Roman" panose="02020603050405020304" pitchFamily="18" charset="0"/>
                          <a:ea typeface="+mn-ea"/>
                          <a:cs typeface="Times New Roman" panose="02020603050405020304" pitchFamily="18" charset="0"/>
                        </a:rPr>
                        <a:t>compression data with lowest size to decrease the size of secrete message</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50000"/>
                        </a:lnSpc>
                        <a:spcAft>
                          <a:spcPts val="8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022" marR="53022" marT="0" marB="0"/>
                </a:tc>
                <a:extLst>
                  <a:ext uri="{0D108BD9-81ED-4DB2-BD59-A6C34878D82A}">
                    <a16:rowId xmlns:a16="http://schemas.microsoft.com/office/drawing/2014/main" val="2206769671"/>
                  </a:ext>
                </a:extLst>
              </a:tr>
            </a:tbl>
          </a:graphicData>
        </a:graphic>
      </p:graphicFrame>
    </p:spTree>
    <p:extLst>
      <p:ext uri="{BB962C8B-B14F-4D97-AF65-F5344CB8AC3E}">
        <p14:creationId xmlns:p14="http://schemas.microsoft.com/office/powerpoint/2010/main" val="1337109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F496-364B-4E79-B739-4A7F1F2EA1A6}"/>
              </a:ext>
            </a:extLst>
          </p:cNvPr>
          <p:cNvSpPr>
            <a:spLocks noGrp="1"/>
          </p:cNvSpPr>
          <p:nvPr>
            <p:ph type="title"/>
          </p:nvPr>
        </p:nvSpPr>
        <p:spPr>
          <a:xfrm>
            <a:off x="1261872" y="365760"/>
            <a:ext cx="9692640" cy="1325562"/>
          </a:xfrm>
        </p:spPr>
        <p:txBody>
          <a:bodyPr>
            <a:normAutofit/>
          </a:bodyPr>
          <a:lstStyle/>
          <a:p>
            <a:r>
              <a:rPr lang="en-IN"/>
              <a:t> </a:t>
            </a:r>
            <a:endParaRPr lang="en-IN" dirty="0"/>
          </a:p>
        </p:txBody>
      </p:sp>
      <p:graphicFrame>
        <p:nvGraphicFramePr>
          <p:cNvPr id="4" name="Table 4">
            <a:extLst>
              <a:ext uri="{FF2B5EF4-FFF2-40B4-BE49-F238E27FC236}">
                <a16:creationId xmlns:a16="http://schemas.microsoft.com/office/drawing/2014/main" id="{046F167A-DF2F-1832-5F83-400FF77C6C94}"/>
              </a:ext>
            </a:extLst>
          </p:cNvPr>
          <p:cNvGraphicFramePr>
            <a:graphicFrameLocks noGrp="1"/>
          </p:cNvGraphicFramePr>
          <p:nvPr>
            <p:ph idx="1"/>
            <p:extLst>
              <p:ext uri="{D42A27DB-BD31-4B8C-83A1-F6EECF244321}">
                <p14:modId xmlns:p14="http://schemas.microsoft.com/office/powerpoint/2010/main" val="2900949457"/>
              </p:ext>
            </p:extLst>
          </p:nvPr>
        </p:nvGraphicFramePr>
        <p:xfrm>
          <a:off x="0" y="0"/>
          <a:ext cx="10747022" cy="6858000"/>
        </p:xfrm>
        <a:graphic>
          <a:graphicData uri="http://schemas.openxmlformats.org/drawingml/2006/table">
            <a:tbl>
              <a:tblPr firstRow="1" bandRow="1">
                <a:tableStyleId>{073A0DAA-6AF3-43AB-8588-CEC1D06C72B9}</a:tableStyleId>
              </a:tblPr>
              <a:tblGrid>
                <a:gridCol w="824089">
                  <a:extLst>
                    <a:ext uri="{9D8B030D-6E8A-4147-A177-3AD203B41FA5}">
                      <a16:colId xmlns:a16="http://schemas.microsoft.com/office/drawing/2014/main" val="1623020625"/>
                    </a:ext>
                  </a:extLst>
                </a:gridCol>
                <a:gridCol w="2796790">
                  <a:extLst>
                    <a:ext uri="{9D8B030D-6E8A-4147-A177-3AD203B41FA5}">
                      <a16:colId xmlns:a16="http://schemas.microsoft.com/office/drawing/2014/main" val="3224379869"/>
                    </a:ext>
                  </a:extLst>
                </a:gridCol>
                <a:gridCol w="3871164">
                  <a:extLst>
                    <a:ext uri="{9D8B030D-6E8A-4147-A177-3AD203B41FA5}">
                      <a16:colId xmlns:a16="http://schemas.microsoft.com/office/drawing/2014/main" val="1205771376"/>
                    </a:ext>
                  </a:extLst>
                </a:gridCol>
                <a:gridCol w="3254979">
                  <a:extLst>
                    <a:ext uri="{9D8B030D-6E8A-4147-A177-3AD203B41FA5}">
                      <a16:colId xmlns:a16="http://schemas.microsoft.com/office/drawing/2014/main" val="424630958"/>
                    </a:ext>
                  </a:extLst>
                </a:gridCol>
              </a:tblGrid>
              <a:tr h="505647">
                <a:tc>
                  <a:txBody>
                    <a:bodyPr/>
                    <a:lstStyle/>
                    <a:p>
                      <a:pPr algn="ctr"/>
                      <a:r>
                        <a:rPr lang="en-IN" sz="1400"/>
                        <a:t>S.No</a:t>
                      </a:r>
                    </a:p>
                  </a:txBody>
                  <a:tcPr marL="70696" marR="70696" marT="35348" marB="35348"/>
                </a:tc>
                <a:tc>
                  <a:txBody>
                    <a:bodyPr/>
                    <a:lstStyle/>
                    <a:p>
                      <a:pPr algn="ctr"/>
                      <a:r>
                        <a:rPr lang="en-IN" sz="1400"/>
                        <a:t>Author and Paper</a:t>
                      </a:r>
                    </a:p>
                  </a:txBody>
                  <a:tcPr marL="70696" marR="70696" marT="35348" marB="35348"/>
                </a:tc>
                <a:tc>
                  <a:txBody>
                    <a:bodyPr/>
                    <a:lstStyle/>
                    <a:p>
                      <a:pPr algn="ctr"/>
                      <a:r>
                        <a:rPr lang="en-IN" sz="1400"/>
                        <a:t>Proposed Work</a:t>
                      </a:r>
                    </a:p>
                  </a:txBody>
                  <a:tcPr marL="70696" marR="70696" marT="35348" marB="35348"/>
                </a:tc>
                <a:tc>
                  <a:txBody>
                    <a:bodyPr/>
                    <a:lstStyle/>
                    <a:p>
                      <a:pPr algn="ctr"/>
                      <a:r>
                        <a:rPr lang="en-IN" sz="1400"/>
                        <a:t>Drawbacks</a:t>
                      </a:r>
                    </a:p>
                  </a:txBody>
                  <a:tcPr marL="70696" marR="70696" marT="35348" marB="35348"/>
                </a:tc>
                <a:extLst>
                  <a:ext uri="{0D108BD9-81ED-4DB2-BD59-A6C34878D82A}">
                    <a16:rowId xmlns:a16="http://schemas.microsoft.com/office/drawing/2014/main" val="2432517692"/>
                  </a:ext>
                </a:extLst>
              </a:tr>
              <a:tr h="6352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5</a:t>
                      </a:r>
                    </a:p>
                    <a:p>
                      <a:pPr algn="ctr"/>
                      <a:endParaRPr lang="en-IN" sz="2000" dirty="0">
                        <a:latin typeface="Times New Roman" panose="02020603050405020304" pitchFamily="18" charset="0"/>
                        <a:cs typeface="Times New Roman" panose="02020603050405020304" pitchFamily="18" charset="0"/>
                      </a:endParaRPr>
                    </a:p>
                  </a:txBody>
                  <a:tcPr marL="70696" marR="70696" marT="35348" marB="35348"/>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2000" kern="1200" dirty="0">
                          <a:solidFill>
                            <a:schemeClr val="dk1"/>
                          </a:solidFill>
                          <a:effectLst/>
                          <a:latin typeface="Times New Roman" panose="02020603050405020304" pitchFamily="18" charset="0"/>
                          <a:ea typeface="+mn-ea"/>
                          <a:cs typeface="Times New Roman" panose="02020603050405020304" pitchFamily="18" charset="0"/>
                        </a:rPr>
                        <a:t>D. R. I. M. </a:t>
                      </a:r>
                      <a:r>
                        <a:rPr lang="en-IN" sz="2000" kern="1200" dirty="0" err="1">
                          <a:solidFill>
                            <a:schemeClr val="dk1"/>
                          </a:solidFill>
                          <a:effectLst/>
                          <a:latin typeface="Times New Roman" panose="02020603050405020304" pitchFamily="18" charset="0"/>
                          <a:ea typeface="+mn-ea"/>
                          <a:cs typeface="Times New Roman" panose="02020603050405020304" pitchFamily="18" charset="0"/>
                        </a:rPr>
                        <a:t>Setiadi</a:t>
                      </a:r>
                      <a:r>
                        <a:rPr lang="en-IN" sz="2000" kern="1200" dirty="0">
                          <a:solidFill>
                            <a:schemeClr val="dk1"/>
                          </a:solidFill>
                          <a:effectLst/>
                          <a:latin typeface="Times New Roman" panose="02020603050405020304" pitchFamily="18" charset="0"/>
                          <a:ea typeface="+mn-ea"/>
                          <a:cs typeface="Times New Roman" panose="02020603050405020304" pitchFamily="18" charset="0"/>
                        </a:rPr>
                        <a:t>, E. H. Rachmawanto2 and C. A. Sari, “Secure image steganography algorithm based on DCT,” Journal of Applied Intelligent System, vol. 2, no. 1, pp. 1-11, April 2017</a:t>
                      </a:r>
                    </a:p>
                    <a:p>
                      <a:pPr>
                        <a:lnSpc>
                          <a:spcPct val="150000"/>
                        </a:lnSpc>
                      </a:pP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marL="53022" marR="53022" marT="0" marB="0"/>
                </a:tc>
                <a:tc>
                  <a:txBody>
                    <a:bodyPr/>
                    <a:lstStyle/>
                    <a:p>
                      <a:pPr>
                        <a:lnSpc>
                          <a:spcPct val="150000"/>
                        </a:lnSpc>
                        <a:spcAft>
                          <a:spcPts val="800"/>
                        </a:spcAft>
                      </a:pPr>
                      <a:r>
                        <a:rPr lang="en-US" sz="2000" kern="1200" dirty="0">
                          <a:solidFill>
                            <a:schemeClr val="dk1"/>
                          </a:solidFill>
                          <a:effectLst/>
                          <a:latin typeface="Times New Roman" panose="02020603050405020304" pitchFamily="18" charset="0"/>
                          <a:ea typeface="+mn-ea"/>
                          <a:cs typeface="Times New Roman" panose="02020603050405020304" pitchFamily="18" charset="0"/>
                        </a:rPr>
                        <a:t>The combination of steganography utilizing discrete cosine change (DCT) and cryptography using the one-time cushion or vernal cipher executed on a computerized picture. The measurement method utilized to decide the quality of </a:t>
                      </a:r>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stego</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picture is the crest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c>
                  <a:txBody>
                    <a:bodyPr/>
                    <a:lstStyle/>
                    <a:p>
                      <a:pPr>
                        <a:lnSpc>
                          <a:spcPct val="150000"/>
                        </a:lnSpc>
                        <a:spcAft>
                          <a:spcPts val="800"/>
                        </a:spcAft>
                      </a:pPr>
                      <a:r>
                        <a:rPr lang="en-US" sz="2000" kern="1200" dirty="0">
                          <a:solidFill>
                            <a:schemeClr val="dk1"/>
                          </a:solidFill>
                          <a:effectLst/>
                          <a:latin typeface="Times New Roman" panose="02020603050405020304" pitchFamily="18" charset="0"/>
                          <a:ea typeface="+mn-ea"/>
                          <a:cs typeface="Times New Roman" panose="02020603050405020304" pitchFamily="18" charset="0"/>
                        </a:rPr>
                        <a:t>If your OTP device is ever stolen or lost, multiple login attacks by the hacker can permanently lock you out of your account.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022" marR="53022" marT="0" marB="0"/>
                </a:tc>
                <a:extLst>
                  <a:ext uri="{0D108BD9-81ED-4DB2-BD59-A6C34878D82A}">
                    <a16:rowId xmlns:a16="http://schemas.microsoft.com/office/drawing/2014/main" val="2206769671"/>
                  </a:ext>
                </a:extLst>
              </a:tr>
            </a:tbl>
          </a:graphicData>
        </a:graphic>
      </p:graphicFrame>
    </p:spTree>
    <p:extLst>
      <p:ext uri="{BB962C8B-B14F-4D97-AF65-F5344CB8AC3E}">
        <p14:creationId xmlns:p14="http://schemas.microsoft.com/office/powerpoint/2010/main" val="1049482121"/>
      </p:ext>
    </p:extLst>
  </p:cSld>
  <p:clrMapOvr>
    <a:masterClrMapping/>
  </p:clrMapOvr>
</p:sld>
</file>

<file path=ppt/theme/theme1.xml><?xml version="1.0" encoding="utf-8"?>
<a:theme xmlns:a="http://schemas.openxmlformats.org/drawingml/2006/main" name="View">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1097</TotalTime>
  <Words>1956</Words>
  <Application>Microsoft Office PowerPoint</Application>
  <PresentationFormat>Widescreen</PresentationFormat>
  <Paragraphs>149</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Century Schoolbook</vt:lpstr>
      <vt:lpstr>Symbol</vt:lpstr>
      <vt:lpstr>Tahoma</vt:lpstr>
      <vt:lpstr>Times New Roman</vt:lpstr>
      <vt:lpstr>Wingdings 2</vt:lpstr>
      <vt:lpstr>View</vt:lpstr>
      <vt:lpstr>Image Based Encryption System</vt:lpstr>
      <vt:lpstr>Problem Definition</vt:lpstr>
      <vt:lpstr>Abstract</vt:lpstr>
      <vt:lpstr>Literature Survey</vt:lpstr>
      <vt:lpstr> </vt:lpstr>
      <vt:lpstr> </vt:lpstr>
      <vt:lpstr> </vt:lpstr>
      <vt:lpstr> </vt:lpstr>
      <vt:lpstr> </vt:lpstr>
      <vt:lpstr>Technology Stack</vt:lpstr>
      <vt:lpstr>System Architecture</vt:lpstr>
      <vt:lpstr> </vt:lpstr>
      <vt:lpstr>Algorithms</vt:lpstr>
      <vt:lpstr>PowerPoint Presentation</vt:lpstr>
      <vt:lpstr>Image Steganography</vt:lpstr>
      <vt:lpstr>Decentralization of the Image</vt:lpstr>
      <vt:lpstr>Use Case Diagram</vt:lpstr>
      <vt:lpstr>Sequence Diagram</vt:lpstr>
      <vt:lpstr>Program Flow</vt:lpstr>
      <vt:lpstr>ER Diagram</vt:lpstr>
      <vt:lpstr>Feasibility Study</vt:lpstr>
      <vt:lpstr>Sample Output Screen</vt:lpstr>
      <vt:lpstr>Sample Output Screen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Based Encryption System</dc:title>
  <dc:creator>Kumaran KM</dc:creator>
  <cp:lastModifiedBy>340 ROSHAN</cp:lastModifiedBy>
  <cp:revision>18</cp:revision>
  <dcterms:created xsi:type="dcterms:W3CDTF">2022-03-27T13:10:58Z</dcterms:created>
  <dcterms:modified xsi:type="dcterms:W3CDTF">2022-05-25T18:21:32Z</dcterms:modified>
</cp:coreProperties>
</file>