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2"/>
  </p:notesMasterIdLst>
  <p:sldIdLst>
    <p:sldId id="256" r:id="rId2"/>
    <p:sldId id="297" r:id="rId3"/>
    <p:sldId id="257" r:id="rId4"/>
    <p:sldId id="298" r:id="rId5"/>
    <p:sldId id="309" r:id="rId6"/>
    <p:sldId id="310" r:id="rId7"/>
    <p:sldId id="313" r:id="rId8"/>
    <p:sldId id="299" r:id="rId9"/>
    <p:sldId id="301" r:id="rId10"/>
    <p:sldId id="300" r:id="rId11"/>
    <p:sldId id="302" r:id="rId12"/>
    <p:sldId id="308" r:id="rId13"/>
    <p:sldId id="303" r:id="rId14"/>
    <p:sldId id="311" r:id="rId15"/>
    <p:sldId id="304" r:id="rId16"/>
    <p:sldId id="305" r:id="rId17"/>
    <p:sldId id="312" r:id="rId18"/>
    <p:sldId id="306" r:id="rId19"/>
    <p:sldId id="307" r:id="rId20"/>
    <p:sldId id="278" r:id="rId21"/>
  </p:sldIdLst>
  <p:sldSz cx="9144000" cy="5143500" type="screen16x9"/>
  <p:notesSz cx="6858000" cy="9144000"/>
  <p:embeddedFontLst>
    <p:embeddedFont>
      <p:font typeface="Montserrat Light" panose="020B0604020202020204" charset="0"/>
      <p:regular r:id="rId23"/>
      <p:bold r:id="rId24"/>
      <p:italic r:id="rId25"/>
      <p:boldItalic r:id="rId26"/>
    </p:embeddedFont>
    <p:embeddedFont>
      <p:font typeface="Maven Pro Regular" panose="020B0604020202020204" charset="0"/>
      <p:regular r:id="rId27"/>
      <p:bold r:id="rId28"/>
    </p:embeddedFont>
    <p:embeddedFont>
      <p:font typeface="Cambria Math" panose="02040503050406030204" pitchFamily="18" charset="0"/>
      <p:regular r:id="rId29"/>
    </p:embeddedFont>
    <p:embeddedFont>
      <p:font typeface="Share Tech" panose="020B0604020202020204" charset="0"/>
      <p:regular r:id="rId30"/>
    </p:embeddedFont>
    <p:embeddedFont>
      <p:font typeface="Maven Pro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EC1ACA-1640-408B-A4FB-275170E3F01A}">
  <a:tblStyle styleId="{EDEC1ACA-1640-408B-A4FB-275170E3F0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1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479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198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034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217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182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770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118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366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xyz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335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020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554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081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905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99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65" r:id="rId4"/>
    <p:sldLayoutId id="2147483666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umar-anurag-925286b6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hyperlink" Target="https://github.com/kumaranurag7/Job-Reviews-Analysis-Predic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268363" y="1054227"/>
            <a:ext cx="6563033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JOB REVIEWS</a:t>
            </a:r>
            <a:br>
              <a:rPr lang="en" dirty="0"/>
            </a:br>
            <a:r>
              <a:rPr lang="en" dirty="0"/>
              <a:t> </a:t>
            </a:r>
            <a:r>
              <a:rPr lang="en-US" dirty="0"/>
              <a:t>ANALYSIS &amp; PREDICTION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337593"/>
            <a:ext cx="3694406" cy="3512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</a:pPr>
            <a:r>
              <a:rPr lang="en-US" sz="1600" dirty="0"/>
              <a:t>Overall Score and Score1 to Score 5 were highly correlated.</a:t>
            </a:r>
          </a:p>
          <a:p>
            <a:pPr marL="171450" indent="-171450">
              <a:lnSpc>
                <a:spcPct val="150000"/>
              </a:lnSpc>
            </a:pPr>
            <a:r>
              <a:rPr lang="en-US" sz="1600" dirty="0"/>
              <a:t>Majority of Scores1-5 lies within 1 rating from overall rating.</a:t>
            </a:r>
          </a:p>
          <a:p>
            <a:pPr marL="171450" indent="-171450">
              <a:lnSpc>
                <a:spcPct val="150000"/>
              </a:lnSpc>
            </a:pPr>
            <a:r>
              <a:rPr lang="en-US" sz="1600" dirty="0"/>
              <a:t>Overall Score was used for missing value imputation of missing values in Score1 – 5.  </a:t>
            </a:r>
            <a:endParaRPr sz="16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51486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825" y="700575"/>
            <a:ext cx="4211880" cy="43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9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18825" y="924639"/>
            <a:ext cx="7866900" cy="432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 Features have some missing values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51486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– Missing Values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409" r="16271"/>
          <a:stretch/>
        </p:blipFill>
        <p:spPr>
          <a:xfrm>
            <a:off x="884905" y="1283111"/>
            <a:ext cx="7211960" cy="368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6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28501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Missing Values Treatment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9103"/>
              </p:ext>
            </p:extLst>
          </p:nvPr>
        </p:nvGraphicFramePr>
        <p:xfrm>
          <a:off x="433544" y="1135625"/>
          <a:ext cx="8237461" cy="3708400"/>
        </p:xfrm>
        <a:graphic>
          <a:graphicData uri="http://schemas.openxmlformats.org/drawingml/2006/table">
            <a:tbl>
              <a:tblPr firstRow="1" bandRow="1">
                <a:tableStyleId>{EDEC1ACA-1640-408B-A4FB-275170E3F01A}</a:tableStyleId>
              </a:tblPr>
              <a:tblGrid>
                <a:gridCol w="2199043">
                  <a:extLst>
                    <a:ext uri="{9D8B030D-6E8A-4147-A177-3AD203B41FA5}">
                      <a16:colId xmlns:a16="http://schemas.microsoft.com/office/drawing/2014/main" val="1355320265"/>
                    </a:ext>
                  </a:extLst>
                </a:gridCol>
                <a:gridCol w="2042652">
                  <a:extLst>
                    <a:ext uri="{9D8B030D-6E8A-4147-A177-3AD203B41FA5}">
                      <a16:colId xmlns:a16="http://schemas.microsoft.com/office/drawing/2014/main" val="2903008957"/>
                    </a:ext>
                  </a:extLst>
                </a:gridCol>
                <a:gridCol w="3995766">
                  <a:extLst>
                    <a:ext uri="{9D8B030D-6E8A-4147-A177-3AD203B41FA5}">
                      <a16:colId xmlns:a16="http://schemas.microsoft.com/office/drawing/2014/main" val="417056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Missing Values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Strategy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19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Advice to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43.50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Feature dropped after testing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52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36.99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Replaced with 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95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Score_2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19.94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Imputed using Overall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018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Score_5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Imputed using Overall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55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Score_4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Imputed using Overall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10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Score_1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Imputed using Overall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30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Score_3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Imputed using Overall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817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Summary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Replaced with 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73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Negatives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Replaced with 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230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54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318891" y="1337593"/>
            <a:ext cx="4114735" cy="2069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ts val="1100"/>
            </a:pPr>
            <a:r>
              <a:rPr lang="en-US" sz="1600" dirty="0">
                <a:latin typeface="Montserrat Light"/>
                <a:ea typeface="Montserrat Light"/>
                <a:cs typeface="Montserrat Light"/>
                <a:sym typeface="Montserrat Light"/>
              </a:rPr>
              <a:t>Feature selection was performed using RFECV ( Recursive Feature Elimination with cross-validation).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ts val="1100"/>
            </a:pPr>
            <a:r>
              <a:rPr lang="en-US" sz="1600" dirty="0">
                <a:latin typeface="Montserrat Light"/>
                <a:ea typeface="Montserrat Light"/>
                <a:cs typeface="Montserrat Light"/>
                <a:sym typeface="Montserrat Light"/>
              </a:rPr>
              <a:t>Best Accuracy score is obtained using 76 out of 105 features.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51486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SELECTION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12954" y="3576484"/>
            <a:ext cx="1570703" cy="9438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ORIGINAL DATASET (30363,105)</a:t>
            </a:r>
          </a:p>
        </p:txBody>
      </p:sp>
      <p:sp>
        <p:nvSpPr>
          <p:cNvPr id="6" name="Rectangle 5"/>
          <p:cNvSpPr/>
          <p:nvPr/>
        </p:nvSpPr>
        <p:spPr>
          <a:xfrm>
            <a:off x="2376259" y="3576483"/>
            <a:ext cx="1060115" cy="9438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After Feature Elimination (30363,76)</a:t>
            </a:r>
          </a:p>
        </p:txBody>
      </p:sp>
      <p:sp>
        <p:nvSpPr>
          <p:cNvPr id="3" name="Arrow: Right 2"/>
          <p:cNvSpPr/>
          <p:nvPr/>
        </p:nvSpPr>
        <p:spPr>
          <a:xfrm>
            <a:off x="1983657" y="3886200"/>
            <a:ext cx="392602" cy="25072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627" y="437918"/>
            <a:ext cx="4611314" cy="462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90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0110" y="1063525"/>
            <a:ext cx="4365965" cy="1591185"/>
          </a:xfrm>
        </p:spPr>
        <p:txBody>
          <a:bodyPr/>
          <a:lstStyle/>
          <a:p>
            <a:r>
              <a:rPr lang="en-US" sz="1600" dirty="0"/>
              <a:t>Synthetic Minority Over-Sampling Technique (SMOTE) was used for oversampling with respect to the target variable.</a:t>
            </a:r>
          </a:p>
          <a:p>
            <a:r>
              <a:rPr lang="en-US" sz="1600" dirty="0"/>
              <a:t>Over-sampling added 17305 synthetic records.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Over-Sampling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501" y="438445"/>
            <a:ext cx="3314700" cy="44119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2954" y="3576484"/>
            <a:ext cx="1570703" cy="9438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ORIGINAL DATASET (30363,105)</a:t>
            </a:r>
          </a:p>
        </p:txBody>
      </p:sp>
      <p:sp>
        <p:nvSpPr>
          <p:cNvPr id="7" name="Rectangle 6"/>
          <p:cNvSpPr/>
          <p:nvPr/>
        </p:nvSpPr>
        <p:spPr>
          <a:xfrm>
            <a:off x="2376259" y="3576483"/>
            <a:ext cx="1060115" cy="9438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After Feature Elimination (30363,76)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1983657" y="3886200"/>
            <a:ext cx="392602" cy="25072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41265" y="3266768"/>
            <a:ext cx="1060115" cy="1583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After Feature Elimination (47668,79)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3448668" y="3876371"/>
            <a:ext cx="392602" cy="25072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6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39531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 &amp; APPROACHES</a:t>
            </a:r>
            <a:endParaRPr dirty="0"/>
          </a:p>
        </p:txBody>
      </p:sp>
      <p:sp>
        <p:nvSpPr>
          <p:cNvPr id="6" name="Google Shape;153;p30"/>
          <p:cNvSpPr txBox="1">
            <a:spLocks noGrp="1"/>
          </p:cNvSpPr>
          <p:nvPr>
            <p:ph type="body" idx="1"/>
          </p:nvPr>
        </p:nvSpPr>
        <p:spPr>
          <a:xfrm>
            <a:off x="792499" y="1065539"/>
            <a:ext cx="7569836" cy="3846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The following models were tested:</a:t>
            </a:r>
          </a:p>
          <a:p>
            <a:pPr marL="285750" indent="-2857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Logistic Regression</a:t>
            </a:r>
          </a:p>
          <a:p>
            <a:pPr marL="285750" indent="-2857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Random Forest Classifier</a:t>
            </a:r>
          </a:p>
          <a:p>
            <a:pPr marL="285750" indent="-2857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XGBoost</a:t>
            </a:r>
            <a:r>
              <a:rPr lang="en-US" sz="1600" dirty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Classifier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600" dirty="0">
                <a:latin typeface="Montserrat Light" panose="020B0604020202020204" charset="0"/>
              </a:rPr>
              <a:t>Accuracy of Tree Based model improved significantly after over sampling.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719642"/>
              </p:ext>
            </p:extLst>
          </p:nvPr>
        </p:nvGraphicFramePr>
        <p:xfrm>
          <a:off x="870155" y="2263877"/>
          <a:ext cx="7781292" cy="185829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93764">
                  <a:extLst>
                    <a:ext uri="{9D8B030D-6E8A-4147-A177-3AD203B41FA5}">
                      <a16:colId xmlns:a16="http://schemas.microsoft.com/office/drawing/2014/main" val="546646887"/>
                    </a:ext>
                  </a:extLst>
                </a:gridCol>
                <a:gridCol w="2593764">
                  <a:extLst>
                    <a:ext uri="{9D8B030D-6E8A-4147-A177-3AD203B41FA5}">
                      <a16:colId xmlns:a16="http://schemas.microsoft.com/office/drawing/2014/main" val="408150135"/>
                    </a:ext>
                  </a:extLst>
                </a:gridCol>
                <a:gridCol w="2593764">
                  <a:extLst>
                    <a:ext uri="{9D8B030D-6E8A-4147-A177-3AD203B41FA5}">
                      <a16:colId xmlns:a16="http://schemas.microsoft.com/office/drawing/2014/main" val="2464750169"/>
                    </a:ext>
                  </a:extLst>
                </a:gridCol>
              </a:tblGrid>
              <a:tr h="524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(Before Oversampling)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(After Oversampling)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65778"/>
                  </a:ext>
                </a:extLst>
              </a:tr>
              <a:tr h="544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ym typeface="Montserrat Light"/>
                        </a:rPr>
                        <a:t>Logistic Regression</a:t>
                      </a:r>
                      <a:endParaRPr lang="en-US" dirty="0">
                        <a:solidFill>
                          <a:schemeClr val="bg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</a:rPr>
                        <a:t>0.694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714258"/>
                  </a:ext>
                </a:extLst>
              </a:tr>
              <a:tr h="3973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</a:rPr>
                        <a:t>0.703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856851"/>
                  </a:ext>
                </a:extLst>
              </a:tr>
              <a:tr h="39189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</a:rPr>
                        <a:t>0.707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235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474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51486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STACKING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613" r="13226"/>
          <a:stretch/>
        </p:blipFill>
        <p:spPr>
          <a:xfrm>
            <a:off x="597375" y="1105951"/>
            <a:ext cx="4122174" cy="1988058"/>
          </a:xfrm>
          <a:prstGeom prst="rect">
            <a:avLst/>
          </a:prstGeom>
        </p:spPr>
      </p:pic>
      <p:sp>
        <p:nvSpPr>
          <p:cNvPr id="3" name="Flowchart: Alternate Process 2"/>
          <p:cNvSpPr/>
          <p:nvPr/>
        </p:nvSpPr>
        <p:spPr>
          <a:xfrm>
            <a:off x="184355" y="1460091"/>
            <a:ext cx="994908" cy="943897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Random Forest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4118857" y="939384"/>
            <a:ext cx="1190564" cy="943897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4204280" y="2375699"/>
            <a:ext cx="1042220" cy="77158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3</a:t>
            </a:r>
          </a:p>
          <a:p>
            <a:pPr algn="ctr"/>
            <a:r>
              <a:rPr lang="en-US" sz="1500" dirty="0" err="1"/>
              <a:t>XGBoost</a:t>
            </a:r>
            <a:endParaRPr lang="en-US" sz="1500" dirty="0"/>
          </a:p>
        </p:txBody>
      </p:sp>
      <p:sp>
        <p:nvSpPr>
          <p:cNvPr id="14" name="Rectangle 13"/>
          <p:cNvSpPr/>
          <p:nvPr/>
        </p:nvSpPr>
        <p:spPr>
          <a:xfrm>
            <a:off x="5545394" y="1105951"/>
            <a:ext cx="34584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To further enhance the model performance, 3 models were used stacked together with Logistic regression meta-classifier.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The Cross validation Accuracy after stacking was 0.844.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414" y="3253606"/>
            <a:ext cx="7479652" cy="1830902"/>
          </a:xfrm>
          <a:prstGeom prst="rect">
            <a:avLst/>
          </a:prstGeom>
        </p:spPr>
      </p:pic>
      <p:sp>
        <p:nvSpPr>
          <p:cNvPr id="12" name="Arrow: Up 11"/>
          <p:cNvSpPr/>
          <p:nvPr/>
        </p:nvSpPr>
        <p:spPr>
          <a:xfrm>
            <a:off x="3046771" y="2949612"/>
            <a:ext cx="427703" cy="619432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83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568710"/>
              </p:ext>
            </p:extLst>
          </p:nvPr>
        </p:nvGraphicFramePr>
        <p:xfrm>
          <a:off x="963795" y="4005620"/>
          <a:ext cx="7287925" cy="750732"/>
        </p:xfrm>
        <a:graphic>
          <a:graphicData uri="http://schemas.openxmlformats.org/drawingml/2006/table">
            <a:tbl>
              <a:tblPr firstRow="1" bandRow="1">
                <a:tableStyleId>{EDEC1ACA-1640-408B-A4FB-275170E3F01A}</a:tableStyleId>
              </a:tblPr>
              <a:tblGrid>
                <a:gridCol w="1853147">
                  <a:extLst>
                    <a:ext uri="{9D8B030D-6E8A-4147-A177-3AD203B41FA5}">
                      <a16:colId xmlns:a16="http://schemas.microsoft.com/office/drawing/2014/main" val="3646140996"/>
                    </a:ext>
                  </a:extLst>
                </a:gridCol>
                <a:gridCol w="1423219">
                  <a:extLst>
                    <a:ext uri="{9D8B030D-6E8A-4147-A177-3AD203B41FA5}">
                      <a16:colId xmlns:a16="http://schemas.microsoft.com/office/drawing/2014/main" val="2134371327"/>
                    </a:ext>
                  </a:extLst>
                </a:gridCol>
                <a:gridCol w="1401097">
                  <a:extLst>
                    <a:ext uri="{9D8B030D-6E8A-4147-A177-3AD203B41FA5}">
                      <a16:colId xmlns:a16="http://schemas.microsoft.com/office/drawing/2014/main" val="2559311542"/>
                    </a:ext>
                  </a:extLst>
                </a:gridCol>
                <a:gridCol w="1319981">
                  <a:extLst>
                    <a:ext uri="{9D8B030D-6E8A-4147-A177-3AD203B41FA5}">
                      <a16:colId xmlns:a16="http://schemas.microsoft.com/office/drawing/2014/main" val="693999647"/>
                    </a:ext>
                  </a:extLst>
                </a:gridCol>
                <a:gridCol w="1290481">
                  <a:extLst>
                    <a:ext uri="{9D8B030D-6E8A-4147-A177-3AD203B41FA5}">
                      <a16:colId xmlns:a16="http://schemas.microsoft.com/office/drawing/2014/main" val="656552745"/>
                    </a:ext>
                  </a:extLst>
                </a:gridCol>
              </a:tblGrid>
              <a:tr h="3753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511258"/>
                  </a:ext>
                </a:extLst>
              </a:tr>
              <a:tr h="3753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Stacking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0.7177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0.6887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0.6876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0.6877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18039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" y="989475"/>
            <a:ext cx="8082723" cy="275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23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337593"/>
            <a:ext cx="7866900" cy="3512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en-US" sz="1600" dirty="0"/>
              <a:t>Most of the negative reviews focused on the topics related to work, time, management etc.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en-US" sz="1600" dirty="0"/>
              <a:t>Reliable reviews should be given priority in the ratings/reviews section on the website.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en-US" sz="1600" dirty="0"/>
              <a:t>Overall rating of company can be calibrated using the predicted overall scores.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en-US" sz="1600" dirty="0"/>
              <a:t>Provide suggestion related to data collection for reducing missing values in future reviews.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endParaRPr lang="en-US" sz="1600" dirty="0"/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51486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 &amp; DECISIONS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649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337593"/>
            <a:ext cx="7866900" cy="3512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en-US" sz="1600" dirty="0"/>
              <a:t>Test &amp; add more models with stacking regressor model.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en-US" sz="1600" dirty="0"/>
              <a:t>Imputation of missing Location values using a ML algorithm. 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en-US" sz="1600" dirty="0"/>
              <a:t>Add more features like, number of reviews provided by the reviewer.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en-US" sz="1600" dirty="0"/>
              <a:t>Explore more efficient over sampling techniques.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51486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STEP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690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2012545" y="2554336"/>
            <a:ext cx="4926571" cy="446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Predict the Overall Rating provided by a Reviewer.</a:t>
            </a:r>
            <a:endParaRPr sz="16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447624" y="1216742"/>
            <a:ext cx="3931053" cy="10042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PROBL</a:t>
            </a:r>
            <a:r>
              <a:rPr lang="en-US" sz="3600" dirty="0"/>
              <a:t>EM STATEMENT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38637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Do you have any questions?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anurag6840</a:t>
            </a:r>
            <a:r>
              <a:rPr lang="en" dirty="0"/>
              <a:t>@</a:t>
            </a:r>
            <a:r>
              <a:rPr lang="en-US" dirty="0" err="1"/>
              <a:t>gmail</a:t>
            </a:r>
            <a:r>
              <a:rPr lang="en" dirty="0"/>
              <a:t>.com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+91  7004872935</a:t>
            </a:r>
            <a:endParaRPr dirty="0"/>
          </a:p>
        </p:txBody>
      </p:sp>
      <p:sp>
        <p:nvSpPr>
          <p:cNvPr id="1363" name="Google Shape;1363;p47"/>
          <p:cNvSpPr txBox="1"/>
          <p:nvPr/>
        </p:nvSpPr>
        <p:spPr>
          <a:xfrm>
            <a:off x="3213811" y="4333329"/>
            <a:ext cx="23379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Please keep this slide for attribution</a:t>
            </a:r>
            <a:endParaRPr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47">
            <a:hlinkClick r:id="rId3"/>
          </p:cNvPr>
          <p:cNvSpPr/>
          <p:nvPr/>
        </p:nvSpPr>
        <p:spPr>
          <a:xfrm>
            <a:off x="3526526" y="3136805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47"/>
          <p:cNvSpPr/>
          <p:nvPr/>
        </p:nvSpPr>
        <p:spPr>
          <a:xfrm>
            <a:off x="5020537" y="3141937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79" name="Google Shape;1379;p47"/>
          <p:cNvGrpSpPr/>
          <p:nvPr/>
        </p:nvGrpSpPr>
        <p:grpSpPr>
          <a:xfrm>
            <a:off x="3676015" y="3252450"/>
            <a:ext cx="292574" cy="261652"/>
            <a:chOff x="3824739" y="3890112"/>
            <a:chExt cx="208105" cy="186110"/>
          </a:xfrm>
        </p:grpSpPr>
        <p:sp>
          <p:nvSpPr>
            <p:cNvPr id="1380" name="Google Shape;1380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741" y="3155010"/>
            <a:ext cx="487391" cy="4873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 algn="just">
              <a:buSzPts val="1200"/>
              <a:buFont typeface="Maven Pro"/>
              <a:buAutoNum type="arabicPeriod"/>
            </a:pPr>
            <a:endParaRPr lang="en-US" sz="1800" dirty="0">
              <a:solidFill>
                <a:schemeClr val="bg1"/>
              </a:solidFill>
              <a:uFill>
                <a:noFill/>
              </a:uFill>
              <a:latin typeface="Maven Pro Regular"/>
              <a:sym typeface="Maven Pro Regular"/>
            </a:endParaRPr>
          </a:p>
          <a:p>
            <a:pPr lvl="0" indent="-304800" algn="just">
              <a:buSzPts val="1200"/>
              <a:buFont typeface="Maven Pro"/>
              <a:buAutoNum type="arabicPeriod"/>
            </a:pPr>
            <a:endParaRPr lang="en-US" sz="1800" dirty="0">
              <a:solidFill>
                <a:schemeClr val="bg1"/>
              </a:solidFill>
              <a:uFill>
                <a:noFill/>
              </a:uFill>
              <a:latin typeface="Maven Pro Regular"/>
              <a:sym typeface="Maven Pro Regular"/>
            </a:endParaRPr>
          </a:p>
          <a:p>
            <a:pPr lvl="0" indent="-304800" algn="just">
              <a:lnSpc>
                <a:spcPct val="150000"/>
              </a:lnSpc>
              <a:buSzPts val="1200"/>
              <a:buFont typeface="Maven Pro"/>
              <a:buAutoNum type="arabicPeriod"/>
            </a:pPr>
            <a:r>
              <a:rPr lang="en-US" sz="1800" dirty="0">
                <a:solidFill>
                  <a:schemeClr val="bg1"/>
                </a:solidFill>
                <a:uFill>
                  <a:noFill/>
                </a:uFill>
                <a:latin typeface="Maven Pro Regular"/>
                <a:sym typeface="Maven Pro Regular"/>
              </a:rPr>
              <a:t>Ratings of a company may be affected by Human Behavior as different people have different perception of grading system.</a:t>
            </a: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800" dirty="0">
                <a:solidFill>
                  <a:schemeClr val="bg1"/>
                </a:solidFill>
                <a:uFill>
                  <a:noFill/>
                </a:uFill>
                <a:latin typeface="Maven Pro Regular"/>
                <a:sym typeface="Maven Pro Regular"/>
              </a:rPr>
              <a:t>Ex-employees may rate lower due to some personal reasons.</a:t>
            </a: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-US" sz="1800" dirty="0">
                <a:solidFill>
                  <a:schemeClr val="bg1"/>
                </a:solidFill>
                <a:uFill>
                  <a:noFill/>
                </a:uFill>
                <a:latin typeface="Maven Pro Regular"/>
                <a:sym typeface="Maven Pro Regular"/>
              </a:rPr>
              <a:t>Ambiguity of reviews in the review section.</a:t>
            </a: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endParaRPr lang="en-US" sz="1800" dirty="0">
              <a:solidFill>
                <a:schemeClr val="bg1"/>
              </a:solidFill>
              <a:uFill>
                <a:noFill/>
              </a:uFill>
              <a:latin typeface="Maven Pro Regular"/>
              <a:sym typeface="Maven Pro Regular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495606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POTENTIAL BUSINESS PROBLEM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60504" y="953421"/>
            <a:ext cx="7866900" cy="337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>
              <a:buNone/>
            </a:pPr>
            <a:r>
              <a:rPr lang="en-US" dirty="0"/>
              <a:t>The Dataset contains 30363 records of reviews. The target variable is Overall Score.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495606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37760"/>
              </p:ext>
            </p:extLst>
          </p:nvPr>
        </p:nvGraphicFramePr>
        <p:xfrm>
          <a:off x="841199" y="1398489"/>
          <a:ext cx="7586205" cy="3596640"/>
        </p:xfrm>
        <a:graphic>
          <a:graphicData uri="http://schemas.openxmlformats.org/drawingml/2006/table">
            <a:tbl>
              <a:tblPr firstRow="1" bandRow="1">
                <a:tableStyleId>{EDEC1ACA-1640-408B-A4FB-275170E3F01A}</a:tableStyleId>
              </a:tblPr>
              <a:tblGrid>
                <a:gridCol w="1973238">
                  <a:extLst>
                    <a:ext uri="{9D8B030D-6E8A-4147-A177-3AD203B41FA5}">
                      <a16:colId xmlns:a16="http://schemas.microsoft.com/office/drawing/2014/main" val="2186439592"/>
                    </a:ext>
                  </a:extLst>
                </a:gridCol>
                <a:gridCol w="1205755">
                  <a:extLst>
                    <a:ext uri="{9D8B030D-6E8A-4147-A177-3AD203B41FA5}">
                      <a16:colId xmlns:a16="http://schemas.microsoft.com/office/drawing/2014/main" val="456596130"/>
                    </a:ext>
                  </a:extLst>
                </a:gridCol>
                <a:gridCol w="4407212">
                  <a:extLst>
                    <a:ext uri="{9D8B030D-6E8A-4147-A177-3AD203B41FA5}">
                      <a16:colId xmlns:a16="http://schemas.microsoft.com/office/drawing/2014/main" val="2486210848"/>
                    </a:ext>
                  </a:extLst>
                </a:gridCol>
              </a:tblGrid>
              <a:tr h="27333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50384"/>
                  </a:ext>
                </a:extLst>
              </a:tr>
              <a:tr h="2384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Review Identification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612547"/>
                  </a:ext>
                </a:extLst>
              </a:tr>
              <a:tr h="2733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Company were the reviewer is working or earlier worked.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932417"/>
                  </a:ext>
                </a:extLst>
              </a:tr>
              <a:tr h="2733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Location of Reviewer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13293"/>
                  </a:ext>
                </a:extLst>
              </a:tr>
              <a:tr h="2733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Review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921563"/>
                  </a:ext>
                </a:extLst>
              </a:tr>
              <a:tr h="2733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Current status of reviewer with the startup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2782"/>
                  </a:ext>
                </a:extLst>
              </a:tr>
              <a:tr h="2733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Job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Position of work at the 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18408"/>
                  </a:ext>
                </a:extLst>
              </a:tr>
              <a:tr h="2733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Overall 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965087"/>
                  </a:ext>
                </a:extLst>
              </a:tr>
              <a:tr h="2733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Positives, Negatives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Pros and Cons of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578823"/>
                  </a:ext>
                </a:extLst>
              </a:tr>
              <a:tr h="2733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Advice to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Comments given by the reviewer to the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4657"/>
                  </a:ext>
                </a:extLst>
              </a:tr>
              <a:tr h="2733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Overall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Overall rating provided by the reviewer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593498"/>
                  </a:ext>
                </a:extLst>
              </a:tr>
              <a:tr h="2733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Score_1 – Score_5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Rating which reflects the condition of work at the company.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794947"/>
                  </a:ext>
                </a:extLst>
              </a:tr>
              <a:tr h="2733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Number of likes received by the reviewer of the review.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091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20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97375" y="1063525"/>
                <a:ext cx="7905070" cy="37869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rgbClr val="FFFFFF"/>
                    </a:solidFill>
                  </a:rPr>
                  <a:t>Accuracy will be used as the evaluation metric for this project.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/>
                  <a:t>It works well when equal number of samples belonging to each class.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/>
                  <a:t>It is the ratio of number of correct predictions to the total number of input samples.</a:t>
                </a:r>
              </a:p>
              <a:p>
                <a:pPr marL="16510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165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𝐶𝑜𝑟𝑟𝑒𝑐𝑡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𝑃𝑟𝑒𝑑𝑖𝑐𝑡𝑖𝑜𝑛𝑠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𝑃𝑟𝑒𝑑𝑖𝑐𝑡𝑖𝑜𝑛𝑠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𝑁𝑒𝑔𝑎𝑡𝑖𝑣𝑒𝑠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𝑆𝑎𝑚𝑝𝑙𝑒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 marL="16510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7375" y="1063525"/>
                <a:ext cx="7905070" cy="37869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METRIC</a:t>
            </a:r>
          </a:p>
        </p:txBody>
      </p:sp>
    </p:spTree>
    <p:extLst>
      <p:ext uri="{BB962C8B-B14F-4D97-AF65-F5344CB8AC3E}">
        <p14:creationId xmlns:p14="http://schemas.microsoft.com/office/powerpoint/2010/main" val="230466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PIPELINE</a:t>
            </a:r>
            <a:endParaRPr dirty="0"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3" name="Google Shape;1103;p38"/>
          <p:cNvSpPr txBox="1">
            <a:spLocks noGrp="1"/>
          </p:cNvSpPr>
          <p:nvPr>
            <p:ph type="subTitle" idx="4294967295"/>
          </p:nvPr>
        </p:nvSpPr>
        <p:spPr>
          <a:xfrm>
            <a:off x="610438" y="2030999"/>
            <a:ext cx="1881300" cy="3617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-US" sz="1400" dirty="0"/>
              <a:t>Analyze the data</a:t>
            </a:r>
            <a:endParaRPr sz="1400" dirty="0"/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720378" y="3468859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Model Building &amp; parameter Tuning</a:t>
            </a:r>
            <a:endParaRPr sz="1400" dirty="0"/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2532864" y="3424621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Missing value Imputation, Encoding</a:t>
            </a:r>
            <a:endParaRPr sz="1400" dirty="0"/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4569650" y="1762805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Feature Elimination &amp; Scaling</a:t>
            </a:r>
            <a:endParaRPr sz="1400" dirty="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23482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</a:rPr>
              <a:t>EDA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477726" y="2172400"/>
            <a:ext cx="2150915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</a:rPr>
              <a:t>Pre-processing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846277" y="3282474"/>
            <a:ext cx="16381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3"/>
                </a:solidFill>
              </a:rPr>
              <a:t>Feature Engineering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4"/>
                </a:solidFill>
              </a:rPr>
              <a:t>Model Building</a:t>
            </a:r>
            <a:endParaRPr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60505" y="805120"/>
            <a:ext cx="8133670" cy="904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>
              <a:buNone/>
            </a:pPr>
            <a:r>
              <a:rPr lang="en-US" sz="1400" b="1" dirty="0"/>
              <a:t>Ex-employees tend to rate lower</a:t>
            </a:r>
          </a:p>
          <a:p>
            <a:r>
              <a:rPr lang="en-US" sz="1400" dirty="0"/>
              <a:t>Null Hypothesis: Mean of ratings of Ex-employees is equal to the mean review ratings.</a:t>
            </a:r>
          </a:p>
          <a:p>
            <a:r>
              <a:rPr lang="en-US" sz="1400" dirty="0"/>
              <a:t>Alternative Hypothesis: Mean of ratings of Ex-employees is Lower than the mean review ratings.</a:t>
            </a:r>
          </a:p>
          <a:p>
            <a:endParaRPr lang="en-US" sz="1400" dirty="0"/>
          </a:p>
          <a:p>
            <a:pPr marL="165100" indent="0">
              <a:buNone/>
            </a:pPr>
            <a:r>
              <a:rPr lang="en-US" sz="1400" dirty="0"/>
              <a:t>Through hypothesis testing, it was proved that ex-employees tend to rate lower compared to current employees.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20389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– Hypothesis Testing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736" y="2531251"/>
            <a:ext cx="6201696" cy="261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18825" y="989475"/>
            <a:ext cx="7866900" cy="632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Word Cloud Representation of Most common words found in Positive and Negative Reviews</a:t>
            </a: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51486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896" y="1718187"/>
            <a:ext cx="4428133" cy="33309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70" y="1685725"/>
            <a:ext cx="4376414" cy="336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8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51486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3" y="1340487"/>
            <a:ext cx="8111613" cy="329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0266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5634</TotalTime>
  <Words>759</Words>
  <Application>Microsoft Office PowerPoint</Application>
  <PresentationFormat>On-screen Show (16:9)</PresentationFormat>
  <Paragraphs>194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Montserrat Light</vt:lpstr>
      <vt:lpstr>Maven Pro Regular</vt:lpstr>
      <vt:lpstr>Nunito Light</vt:lpstr>
      <vt:lpstr>Cambria Math</vt:lpstr>
      <vt:lpstr>Livvic Light</vt:lpstr>
      <vt:lpstr>Share Tech</vt:lpstr>
      <vt:lpstr>Maven Pro</vt:lpstr>
      <vt:lpstr>Arial</vt:lpstr>
      <vt:lpstr>Data Science Consulting by Slidesgo</vt:lpstr>
      <vt:lpstr>JOB REVIEWS  ANALYSIS &amp; PREDICTION</vt:lpstr>
      <vt:lpstr>PROBLEM STATEMENT</vt:lpstr>
      <vt:lpstr>POTENTIAL BUSINESS PROBLEM</vt:lpstr>
      <vt:lpstr>DATA</vt:lpstr>
      <vt:lpstr>EVALUATION METRIC</vt:lpstr>
      <vt:lpstr>PIPELINE</vt:lpstr>
      <vt:lpstr>EDA – Hypothesis Testing</vt:lpstr>
      <vt:lpstr>EDA</vt:lpstr>
      <vt:lpstr>EDA</vt:lpstr>
      <vt:lpstr>EDA</vt:lpstr>
      <vt:lpstr>EDA – Missing Values</vt:lpstr>
      <vt:lpstr>Missing Values Treatment</vt:lpstr>
      <vt:lpstr>FEATURE SELECTION</vt:lpstr>
      <vt:lpstr>Over-Sampling</vt:lpstr>
      <vt:lpstr>MODELS &amp; APPROACHES</vt:lpstr>
      <vt:lpstr>MODEL STACKING</vt:lpstr>
      <vt:lpstr>MODEL PERFORMANCE</vt:lpstr>
      <vt:lpstr>INSIGHTS &amp; DECISIONS</vt:lpstr>
      <vt:lpstr>NEXT STEP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REVIEWS  ANALYSIS &amp; PREDICTION</dc:title>
  <cp:lastModifiedBy>Dell</cp:lastModifiedBy>
  <cp:revision>63</cp:revision>
  <dcterms:modified xsi:type="dcterms:W3CDTF">2021-02-03T13:28:53Z</dcterms:modified>
</cp:coreProperties>
</file>